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7"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00477B"/>
    <a:srgbClr val="E48797"/>
    <a:srgbClr val="7B2360"/>
    <a:srgbClr val="00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7"/>
    <p:restoredTop sz="80602"/>
  </p:normalViewPr>
  <p:slideViewPr>
    <p:cSldViewPr snapToGrid="0" snapToObjects="1">
      <p:cViewPr varScale="1">
        <p:scale>
          <a:sx n="61" d="100"/>
          <a:sy n="61"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69967-7EFE-D84A-8EE9-5315AE8E0BFB}" type="datetimeFigureOut">
              <a:rPr lang="en-US" smtClean="0"/>
              <a:t>7/30/18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20B83-E3A4-5D4B-AD60-7E09755E429D}" type="slidenum">
              <a:rPr lang="en-US" smtClean="0"/>
              <a:t>‹#›</a:t>
            </a:fld>
            <a:endParaRPr lang="en-US"/>
          </a:p>
        </p:txBody>
      </p:sp>
    </p:spTree>
    <p:extLst>
      <p:ext uri="{BB962C8B-B14F-4D97-AF65-F5344CB8AC3E}">
        <p14:creationId xmlns:p14="http://schemas.microsoft.com/office/powerpoint/2010/main" val="234084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1510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61220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78202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3202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C113C-068A-2E43-86BC-BEC68FF600A3}" type="datetimeFigureOut">
              <a:rPr lang="en-US" smtClean="0"/>
              <a:t>7/30/18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32838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6102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C113C-068A-2E43-86BC-BEC68FF600A3}" type="datetimeFigureOut">
              <a:rPr lang="en-US" smtClean="0"/>
              <a:t>7/30/18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10143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C113C-068A-2E43-86BC-BEC68FF600A3}" type="datetimeFigureOut">
              <a:rPr lang="en-US" smtClean="0"/>
              <a:t>7/30/18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8206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C113C-068A-2E43-86BC-BEC68FF600A3}" type="datetimeFigureOut">
              <a:rPr lang="en-US" smtClean="0"/>
              <a:t>7/30/18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24606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25745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3C113C-068A-2E43-86BC-BEC68FF600A3}" type="datetimeFigureOut">
              <a:rPr lang="en-US" smtClean="0"/>
              <a:t>7/30/18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F185-B3B0-A34B-863D-A74A2D37B43C}" type="slidenum">
              <a:rPr lang="en-US" smtClean="0"/>
              <a:t>‹#›</a:t>
            </a:fld>
            <a:endParaRPr lang="en-US"/>
          </a:p>
        </p:txBody>
      </p:sp>
    </p:spTree>
    <p:extLst>
      <p:ext uri="{BB962C8B-B14F-4D97-AF65-F5344CB8AC3E}">
        <p14:creationId xmlns:p14="http://schemas.microsoft.com/office/powerpoint/2010/main" val="91353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03C113C-068A-2E43-86BC-BEC68FF600A3}" type="datetimeFigureOut">
              <a:rPr lang="en-US" smtClean="0"/>
              <a:t>7/30/18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0AFF185-B3B0-A34B-863D-A74A2D37B43C}" type="slidenum">
              <a:rPr lang="en-US" smtClean="0"/>
              <a:t>‹#›</a:t>
            </a:fld>
            <a:endParaRPr lang="en-US"/>
          </a:p>
        </p:txBody>
      </p:sp>
    </p:spTree>
    <p:extLst>
      <p:ext uri="{BB962C8B-B14F-4D97-AF65-F5344CB8AC3E}">
        <p14:creationId xmlns:p14="http://schemas.microsoft.com/office/powerpoint/2010/main" val="1631927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94CF80-F7F5-184D-94C5-4DB29E097463}"/>
              </a:ext>
            </a:extLst>
          </p:cNvPr>
          <p:cNvPicPr>
            <a:picLocks noChangeAspect="1"/>
          </p:cNvPicPr>
          <p:nvPr/>
        </p:nvPicPr>
        <p:blipFill rotWithShape="1">
          <a:blip r:embed="rId2">
            <a:alphaModFix amt="49000"/>
          </a:blip>
          <a:srcRect t="17843" b="13882"/>
          <a:stretch/>
        </p:blipFill>
        <p:spPr>
          <a:xfrm>
            <a:off x="8792" y="1223916"/>
            <a:ext cx="6858000" cy="2717676"/>
          </a:xfrm>
          <a:prstGeom prst="rect">
            <a:avLst/>
          </a:prstGeom>
        </p:spPr>
      </p:pic>
      <p:sp>
        <p:nvSpPr>
          <p:cNvPr id="4" name="Rectangle 3">
            <a:extLst>
              <a:ext uri="{FF2B5EF4-FFF2-40B4-BE49-F238E27FC236}">
                <a16:creationId xmlns:a16="http://schemas.microsoft.com/office/drawing/2014/main" id="{2DF20EB3-A63C-A64F-9498-2E3BD120C4D1}"/>
              </a:ext>
            </a:extLst>
          </p:cNvPr>
          <p:cNvSpPr/>
          <p:nvPr/>
        </p:nvSpPr>
        <p:spPr>
          <a:xfrm>
            <a:off x="0" y="0"/>
            <a:ext cx="6858000" cy="1223915"/>
          </a:xfrm>
          <a:prstGeom prst="rect">
            <a:avLst/>
          </a:prstGeom>
          <a:solidFill>
            <a:srgbClr val="00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B702EE-0881-BC42-B376-E28D6FBE5AF9}"/>
              </a:ext>
            </a:extLst>
          </p:cNvPr>
          <p:cNvSpPr txBox="1"/>
          <p:nvPr/>
        </p:nvSpPr>
        <p:spPr>
          <a:xfrm>
            <a:off x="87925" y="311891"/>
            <a:ext cx="4958862" cy="738664"/>
          </a:xfrm>
          <a:prstGeom prst="rect">
            <a:avLst/>
          </a:prstGeom>
          <a:noFill/>
        </p:spPr>
        <p:txBody>
          <a:bodyPr wrap="square" rtlCol="0">
            <a:spAutoFit/>
          </a:bodyPr>
          <a:lstStyle/>
          <a:p>
            <a:r>
              <a:rPr lang="en-US" sz="2400" b="1" dirty="0">
                <a:solidFill>
                  <a:srgbClr val="E48797"/>
                </a:solidFill>
              </a:rPr>
              <a:t>2019 AMS ANNUAL MEETING</a:t>
            </a:r>
          </a:p>
          <a:p>
            <a:r>
              <a:rPr lang="en-US" dirty="0">
                <a:solidFill>
                  <a:srgbClr val="E48797"/>
                </a:solidFill>
              </a:rPr>
              <a:t>JANUARY 6-10, 2019 | PHOENIX, AZ</a:t>
            </a:r>
          </a:p>
        </p:txBody>
      </p:sp>
      <p:sp>
        <p:nvSpPr>
          <p:cNvPr id="6" name="Pentagon 5">
            <a:extLst>
              <a:ext uri="{FF2B5EF4-FFF2-40B4-BE49-F238E27FC236}">
                <a16:creationId xmlns:a16="http://schemas.microsoft.com/office/drawing/2014/main" id="{735D32BE-40B4-D54B-A121-DCA785280FD9}"/>
              </a:ext>
            </a:extLst>
          </p:cNvPr>
          <p:cNvSpPr/>
          <p:nvPr/>
        </p:nvSpPr>
        <p:spPr>
          <a:xfrm rot="5400000">
            <a:off x="4774227" y="272561"/>
            <a:ext cx="1899138" cy="1354019"/>
          </a:xfrm>
          <a:prstGeom prst="homePlate">
            <a:avLst/>
          </a:prstGeom>
          <a:solidFill>
            <a:srgbClr val="E48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a:extLst>
              <a:ext uri="{FF2B5EF4-FFF2-40B4-BE49-F238E27FC236}">
                <a16:creationId xmlns:a16="http://schemas.microsoft.com/office/drawing/2014/main" id="{FD961F4F-27B5-544D-96EC-1F8AA094C2E5}"/>
              </a:ext>
            </a:extLst>
          </p:cNvPr>
          <p:cNvSpPr txBox="1"/>
          <p:nvPr/>
        </p:nvSpPr>
        <p:spPr>
          <a:xfrm>
            <a:off x="4994035" y="171254"/>
            <a:ext cx="1459523" cy="1477328"/>
          </a:xfrm>
          <a:prstGeom prst="rect">
            <a:avLst/>
          </a:prstGeom>
          <a:noFill/>
        </p:spPr>
        <p:txBody>
          <a:bodyPr wrap="square" rtlCol="0">
            <a:spAutoFit/>
          </a:bodyPr>
          <a:lstStyle/>
          <a:p>
            <a:pPr algn="ctr"/>
            <a:r>
              <a:rPr lang="en-US" b="1" dirty="0"/>
              <a:t>EXTENDED</a:t>
            </a:r>
          </a:p>
          <a:p>
            <a:pPr algn="ctr"/>
            <a:r>
              <a:rPr lang="en-US" dirty="0"/>
              <a:t>Submission Deadline: </a:t>
            </a:r>
          </a:p>
          <a:p>
            <a:pPr algn="ctr"/>
            <a:r>
              <a:rPr lang="en-US" b="1"/>
              <a:t>August 8th</a:t>
            </a:r>
          </a:p>
          <a:p>
            <a:pPr algn="ctr"/>
            <a:endParaRPr lang="en-US" b="1" dirty="0"/>
          </a:p>
        </p:txBody>
      </p:sp>
      <p:sp>
        <p:nvSpPr>
          <p:cNvPr id="8" name="TextBox 7">
            <a:extLst>
              <a:ext uri="{FF2B5EF4-FFF2-40B4-BE49-F238E27FC236}">
                <a16:creationId xmlns:a16="http://schemas.microsoft.com/office/drawing/2014/main" id="{E586CB69-0782-6540-8957-908D8023E889}"/>
              </a:ext>
            </a:extLst>
          </p:cNvPr>
          <p:cNvSpPr txBox="1"/>
          <p:nvPr/>
        </p:nvSpPr>
        <p:spPr>
          <a:xfrm>
            <a:off x="0" y="1695169"/>
            <a:ext cx="6866792" cy="1261884"/>
          </a:xfrm>
          <a:prstGeom prst="rect">
            <a:avLst/>
          </a:prstGeom>
          <a:solidFill>
            <a:srgbClr val="FFFFFF">
              <a:alpha val="47843"/>
            </a:srgbClr>
          </a:solidFill>
        </p:spPr>
        <p:txBody>
          <a:bodyPr wrap="square" rtlCol="0">
            <a:spAutoFit/>
          </a:bodyPr>
          <a:lstStyle/>
          <a:p>
            <a:pPr algn="ctr"/>
            <a:r>
              <a:rPr lang="en-US" sz="2800" b="1" dirty="0">
                <a:latin typeface="Arial" panose="020B0604020202020204" pitchFamily="34" charset="0"/>
                <a:cs typeface="Arial" panose="020B0604020202020204" pitchFamily="34" charset="0"/>
              </a:rPr>
              <a:t>Too Hot to Handle</a:t>
            </a:r>
          </a:p>
          <a:p>
            <a:pPr algn="ctr"/>
            <a:r>
              <a:rPr lang="en-US" sz="2400" b="1" i="1" dirty="0">
                <a:latin typeface="Arial" panose="020B0604020202020204" pitchFamily="34" charset="0"/>
                <a:cs typeface="Arial" panose="020B0604020202020204" pitchFamily="34" charset="0"/>
              </a:rPr>
              <a:t>Multidisciplinary Perspectives on Extreme Heat as Disaster</a:t>
            </a:r>
          </a:p>
        </p:txBody>
      </p:sp>
      <p:grpSp>
        <p:nvGrpSpPr>
          <p:cNvPr id="3" name="Group 2">
            <a:extLst>
              <a:ext uri="{FF2B5EF4-FFF2-40B4-BE49-F238E27FC236}">
                <a16:creationId xmlns:a16="http://schemas.microsoft.com/office/drawing/2014/main" id="{B3DBBB1A-182C-334B-880F-1A59E7FB9ED7}"/>
              </a:ext>
            </a:extLst>
          </p:cNvPr>
          <p:cNvGrpSpPr/>
          <p:nvPr/>
        </p:nvGrpSpPr>
        <p:grpSpPr>
          <a:xfrm>
            <a:off x="87925" y="4005146"/>
            <a:ext cx="3272495" cy="5077893"/>
            <a:chOff x="87925" y="4068646"/>
            <a:chExt cx="3272495" cy="5077893"/>
          </a:xfrm>
        </p:grpSpPr>
        <p:sp>
          <p:nvSpPr>
            <p:cNvPr id="13" name="Rectangle 12">
              <a:extLst>
                <a:ext uri="{FF2B5EF4-FFF2-40B4-BE49-F238E27FC236}">
                  <a16:creationId xmlns:a16="http://schemas.microsoft.com/office/drawing/2014/main" id="{C6E8DEC2-470D-3845-896F-A730A3A0339C}"/>
                </a:ext>
              </a:extLst>
            </p:cNvPr>
            <p:cNvSpPr/>
            <p:nvPr/>
          </p:nvSpPr>
          <p:spPr>
            <a:xfrm>
              <a:off x="87925" y="4068646"/>
              <a:ext cx="3272495" cy="5077893"/>
            </a:xfrm>
            <a:prstGeom prst="rect">
              <a:avLst/>
            </a:prstGeom>
            <a:solidFill>
              <a:srgbClr val="E48797">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8B8251-DB7B-7A46-B558-2E8BBE5A507B}"/>
                </a:ext>
              </a:extLst>
            </p:cNvPr>
            <p:cNvSpPr txBox="1"/>
            <p:nvPr/>
          </p:nvSpPr>
          <p:spPr>
            <a:xfrm>
              <a:off x="133645" y="4068647"/>
              <a:ext cx="3226775" cy="504753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Extreme heat and heat waves are often understood as meteorological events conceptually and practically distinct from dramatic weather disasters such as hurricanes, tornadoes, or floods, even though heat is one of the leading meteorological causes of morbidity and mortality in post-industrial countries. This session will examine the circumstances under which extreme heat events rise to the level of a ‘disaster’, and the political and policy implications of using ‘disaster’ as a label. We invite presentations discussing the underexamined role of co-occurring hazards in creating large-scale heat emergencies, including technological failures (e.g., power outage, water contamination) and multi-hazard events (e.g., extreme heat following hurricanes or during long-term drought.)  </a:t>
              </a:r>
            </a:p>
          </p:txBody>
        </p:sp>
      </p:grpSp>
      <p:grpSp>
        <p:nvGrpSpPr>
          <p:cNvPr id="10" name="Group 9">
            <a:extLst>
              <a:ext uri="{FF2B5EF4-FFF2-40B4-BE49-F238E27FC236}">
                <a16:creationId xmlns:a16="http://schemas.microsoft.com/office/drawing/2014/main" id="{2DB06537-1675-0041-A644-58A0A0E96945}"/>
              </a:ext>
            </a:extLst>
          </p:cNvPr>
          <p:cNvGrpSpPr/>
          <p:nvPr/>
        </p:nvGrpSpPr>
        <p:grpSpPr>
          <a:xfrm>
            <a:off x="3522519" y="4005147"/>
            <a:ext cx="3263384" cy="5077892"/>
            <a:chOff x="3522519" y="4051352"/>
            <a:chExt cx="3263384" cy="2923488"/>
          </a:xfrm>
        </p:grpSpPr>
        <p:sp>
          <p:nvSpPr>
            <p:cNvPr id="15" name="Rectangle 14">
              <a:extLst>
                <a:ext uri="{FF2B5EF4-FFF2-40B4-BE49-F238E27FC236}">
                  <a16:creationId xmlns:a16="http://schemas.microsoft.com/office/drawing/2014/main" id="{7F84A2D3-8D5F-DB43-88BF-3871EB002937}"/>
                </a:ext>
              </a:extLst>
            </p:cNvPr>
            <p:cNvSpPr/>
            <p:nvPr/>
          </p:nvSpPr>
          <p:spPr>
            <a:xfrm>
              <a:off x="3522519" y="4051352"/>
              <a:ext cx="3263384" cy="2923488"/>
            </a:xfrm>
            <a:prstGeom prst="rect">
              <a:avLst/>
            </a:prstGeom>
            <a:solidFill>
              <a:srgbClr val="00477B">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6F60372-4A21-B244-AD93-BCF285D792E5}"/>
                </a:ext>
              </a:extLst>
            </p:cNvPr>
            <p:cNvSpPr txBox="1"/>
            <p:nvPr/>
          </p:nvSpPr>
          <p:spPr>
            <a:xfrm>
              <a:off x="3691171" y="4166845"/>
              <a:ext cx="2926080" cy="2073191"/>
            </a:xfrm>
            <a:prstGeom prst="rect">
              <a:avLst/>
            </a:prstGeom>
            <a:noFill/>
          </p:spPr>
          <p:txBody>
            <a:bodyPr wrap="square" rtlCol="0">
              <a:spAutoFit/>
            </a:bodyPr>
            <a:lstStyle/>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SEEKING ABSTRACT </a:t>
              </a:r>
            </a:p>
            <a:p>
              <a:pPr algn="ctr"/>
              <a:r>
                <a:rPr lang="en-US" b="1" dirty="0">
                  <a:latin typeface="Arial" panose="020B0604020202020204" pitchFamily="34" charset="0"/>
                  <a:cs typeface="Arial" panose="020B0604020202020204" pitchFamily="34" charset="0"/>
                </a:rPr>
                <a:t>SUBMISSIONS</a:t>
              </a:r>
            </a:p>
            <a:p>
              <a:pPr algn="ctr"/>
              <a:endParaRPr lang="en-US" b="1" dirty="0">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endParaRPr lang="en-US" sz="1200" dirty="0">
                <a:solidFill>
                  <a:srgbClr val="00477B"/>
                </a:solidFill>
                <a:latin typeface="Arial" panose="020B0604020202020204" pitchFamily="34" charset="0"/>
                <a:cs typeface="Arial" panose="020B0604020202020204" pitchFamily="34" charset="0"/>
              </a:endParaRPr>
            </a:p>
            <a:p>
              <a:pPr algn="ctr"/>
              <a:r>
                <a:rPr lang="en-US" sz="1200" b="1" i="1" dirty="0">
                  <a:solidFill>
                    <a:srgbClr val="00477B"/>
                  </a:solidFill>
                  <a:latin typeface="Arial" panose="020B0604020202020204" pitchFamily="34" charset="0"/>
                  <a:cs typeface="Arial" panose="020B0604020202020204" pitchFamily="34" charset="0"/>
                </a:rPr>
                <a:t>This session is jointly hosted by the 10</a:t>
              </a:r>
              <a:r>
                <a:rPr lang="en-US" sz="1200" b="1" i="1" baseline="30000" dirty="0">
                  <a:solidFill>
                    <a:srgbClr val="00477B"/>
                  </a:solidFill>
                  <a:latin typeface="Arial" panose="020B0604020202020204" pitchFamily="34" charset="0"/>
                  <a:cs typeface="Arial" panose="020B0604020202020204" pitchFamily="34" charset="0"/>
                </a:rPr>
                <a:t>th</a:t>
              </a:r>
              <a:r>
                <a:rPr lang="en-US" sz="1200" b="1" i="1" dirty="0">
                  <a:solidFill>
                    <a:srgbClr val="00477B"/>
                  </a:solidFill>
                  <a:latin typeface="Arial" panose="020B0604020202020204" pitchFamily="34" charset="0"/>
                  <a:cs typeface="Arial" panose="020B0604020202020204" pitchFamily="34" charset="0"/>
                </a:rPr>
                <a:t> Conference on Environment and Health and the 24th Conference on Applied Climatology. It is co-chaired by Liza Kurtz of Arizona State University and Jane Wilson Baldwin of Princeton University.</a:t>
              </a:r>
            </a:p>
          </p:txBody>
        </p:sp>
      </p:grpSp>
    </p:spTree>
    <p:extLst>
      <p:ext uri="{BB962C8B-B14F-4D97-AF65-F5344CB8AC3E}">
        <p14:creationId xmlns:p14="http://schemas.microsoft.com/office/powerpoint/2010/main" val="42684623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158</Words>
  <Application>Microsoft Macintosh PowerPoint</Application>
  <PresentationFormat>On-screen Show (4:3)</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Augusta Williams</dc:creator>
  <cp:lastModifiedBy>Augusta Williams</cp:lastModifiedBy>
  <cp:revision>50</cp:revision>
  <cp:lastPrinted>2018-07-30T17:34:55Z</cp:lastPrinted>
  <dcterms:created xsi:type="dcterms:W3CDTF">2018-07-10T15:29:04Z</dcterms:created>
  <dcterms:modified xsi:type="dcterms:W3CDTF">2018-07-30T18:08:44Z</dcterms:modified>
</cp:coreProperties>
</file>