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61" r:id="rId2"/>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F2F2"/>
    <a:srgbClr val="00477B"/>
    <a:srgbClr val="E48797"/>
    <a:srgbClr val="7B2360"/>
    <a:srgbClr val="0060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7"/>
    <p:restoredTop sz="80602"/>
  </p:normalViewPr>
  <p:slideViewPr>
    <p:cSldViewPr snapToGrid="0" snapToObjects="1">
      <p:cViewPr varScale="1">
        <p:scale>
          <a:sx n="61" d="100"/>
          <a:sy n="61" d="100"/>
        </p:scale>
        <p:origin x="65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69967-7EFE-D84A-8EE9-5315AE8E0BFB}" type="datetimeFigureOut">
              <a:rPr lang="en-US" smtClean="0"/>
              <a:t>7/30/18</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20B83-E3A4-5D4B-AD60-7E09755E429D}" type="slidenum">
              <a:rPr lang="en-US" smtClean="0"/>
              <a:t>‹#›</a:t>
            </a:fld>
            <a:endParaRPr lang="en-US"/>
          </a:p>
        </p:txBody>
      </p:sp>
    </p:spTree>
    <p:extLst>
      <p:ext uri="{BB962C8B-B14F-4D97-AF65-F5344CB8AC3E}">
        <p14:creationId xmlns:p14="http://schemas.microsoft.com/office/powerpoint/2010/main" val="234084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115107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61220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1782024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3202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3283803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3C113C-068A-2E43-86BC-BEC68FF600A3}" type="datetimeFigureOut">
              <a:rPr lang="en-US" smtClean="0"/>
              <a:t>7/30/18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961026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3C113C-068A-2E43-86BC-BEC68FF600A3}" type="datetimeFigureOut">
              <a:rPr lang="en-US" smtClean="0"/>
              <a:t>7/30/18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101436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3C113C-068A-2E43-86BC-BEC68FF600A3}" type="datetimeFigureOut">
              <a:rPr lang="en-US" smtClean="0"/>
              <a:t>7/30/18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82069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3C113C-068A-2E43-86BC-BEC68FF600A3}" type="datetimeFigureOut">
              <a:rPr lang="en-US" smtClean="0"/>
              <a:t>7/30/18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246068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03C113C-068A-2E43-86BC-BEC68FF600A3}" type="datetimeFigureOut">
              <a:rPr lang="en-US" smtClean="0"/>
              <a:t>7/30/18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574515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03C113C-068A-2E43-86BC-BEC68FF600A3}" type="datetimeFigureOut">
              <a:rPr lang="en-US" smtClean="0"/>
              <a:t>7/30/18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91353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403C113C-068A-2E43-86BC-BEC68FF600A3}" type="datetimeFigureOut">
              <a:rPr lang="en-US" smtClean="0"/>
              <a:t>7/30/18</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F0AFF185-B3B0-A34B-863D-A74A2D37B43C}" type="slidenum">
              <a:rPr lang="en-US" smtClean="0"/>
              <a:t>‹#›</a:t>
            </a:fld>
            <a:endParaRPr lang="en-US"/>
          </a:p>
        </p:txBody>
      </p:sp>
    </p:spTree>
    <p:extLst>
      <p:ext uri="{BB962C8B-B14F-4D97-AF65-F5344CB8AC3E}">
        <p14:creationId xmlns:p14="http://schemas.microsoft.com/office/powerpoint/2010/main" val="16319275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A06AAA-BEFB-4D48-97C1-5F30C5615149}"/>
              </a:ext>
            </a:extLst>
          </p:cNvPr>
          <p:cNvPicPr>
            <a:picLocks noChangeAspect="1"/>
          </p:cNvPicPr>
          <p:nvPr/>
        </p:nvPicPr>
        <p:blipFill rotWithShape="1">
          <a:blip r:embed="rId2">
            <a:alphaModFix amt="50000"/>
          </a:blip>
          <a:srcRect l="12044" t="24112" r="25623" b="29642"/>
          <a:stretch/>
        </p:blipFill>
        <p:spPr>
          <a:xfrm>
            <a:off x="-17584" y="1240045"/>
            <a:ext cx="6875584" cy="2079577"/>
          </a:xfrm>
          <a:prstGeom prst="rect">
            <a:avLst/>
          </a:prstGeom>
        </p:spPr>
      </p:pic>
      <p:sp>
        <p:nvSpPr>
          <p:cNvPr id="4" name="Rectangle 3">
            <a:extLst>
              <a:ext uri="{FF2B5EF4-FFF2-40B4-BE49-F238E27FC236}">
                <a16:creationId xmlns:a16="http://schemas.microsoft.com/office/drawing/2014/main" id="{2DF20EB3-A63C-A64F-9498-2E3BD120C4D1}"/>
              </a:ext>
            </a:extLst>
          </p:cNvPr>
          <p:cNvSpPr/>
          <p:nvPr/>
        </p:nvSpPr>
        <p:spPr>
          <a:xfrm>
            <a:off x="0" y="0"/>
            <a:ext cx="6858000" cy="1223915"/>
          </a:xfrm>
          <a:prstGeom prst="rect">
            <a:avLst/>
          </a:prstGeom>
          <a:solidFill>
            <a:srgbClr val="0047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0B702EE-0881-BC42-B376-E28D6FBE5AF9}"/>
              </a:ext>
            </a:extLst>
          </p:cNvPr>
          <p:cNvSpPr txBox="1"/>
          <p:nvPr/>
        </p:nvSpPr>
        <p:spPr>
          <a:xfrm>
            <a:off x="87925" y="311891"/>
            <a:ext cx="4958862" cy="738664"/>
          </a:xfrm>
          <a:prstGeom prst="rect">
            <a:avLst/>
          </a:prstGeom>
          <a:noFill/>
        </p:spPr>
        <p:txBody>
          <a:bodyPr wrap="square" rtlCol="0">
            <a:spAutoFit/>
          </a:bodyPr>
          <a:lstStyle/>
          <a:p>
            <a:r>
              <a:rPr lang="en-US" sz="2400" b="1" dirty="0">
                <a:solidFill>
                  <a:srgbClr val="E48797"/>
                </a:solidFill>
              </a:rPr>
              <a:t>2019 AMS ANNUAL MEETING</a:t>
            </a:r>
          </a:p>
          <a:p>
            <a:r>
              <a:rPr lang="en-US" dirty="0">
                <a:solidFill>
                  <a:srgbClr val="E48797"/>
                </a:solidFill>
              </a:rPr>
              <a:t>JANUARY 6-10, 2019 | PHOENIX, AZ</a:t>
            </a:r>
          </a:p>
        </p:txBody>
      </p:sp>
      <p:sp>
        <p:nvSpPr>
          <p:cNvPr id="6" name="Pentagon 5">
            <a:extLst>
              <a:ext uri="{FF2B5EF4-FFF2-40B4-BE49-F238E27FC236}">
                <a16:creationId xmlns:a16="http://schemas.microsoft.com/office/drawing/2014/main" id="{735D32BE-40B4-D54B-A121-DCA785280FD9}"/>
              </a:ext>
            </a:extLst>
          </p:cNvPr>
          <p:cNvSpPr/>
          <p:nvPr/>
        </p:nvSpPr>
        <p:spPr>
          <a:xfrm rot="5400000">
            <a:off x="4774227" y="272561"/>
            <a:ext cx="1899138" cy="1354019"/>
          </a:xfrm>
          <a:prstGeom prst="homePlate">
            <a:avLst/>
          </a:prstGeom>
          <a:solidFill>
            <a:srgbClr val="E487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7" name="TextBox 6">
            <a:extLst>
              <a:ext uri="{FF2B5EF4-FFF2-40B4-BE49-F238E27FC236}">
                <a16:creationId xmlns:a16="http://schemas.microsoft.com/office/drawing/2014/main" id="{FD961F4F-27B5-544D-96EC-1F8AA094C2E5}"/>
              </a:ext>
            </a:extLst>
          </p:cNvPr>
          <p:cNvSpPr txBox="1"/>
          <p:nvPr/>
        </p:nvSpPr>
        <p:spPr>
          <a:xfrm>
            <a:off x="4994035" y="171254"/>
            <a:ext cx="1459523" cy="1200329"/>
          </a:xfrm>
          <a:prstGeom prst="rect">
            <a:avLst/>
          </a:prstGeom>
          <a:noFill/>
        </p:spPr>
        <p:txBody>
          <a:bodyPr wrap="square" rtlCol="0">
            <a:spAutoFit/>
          </a:bodyPr>
          <a:lstStyle/>
          <a:p>
            <a:pPr algn="ctr"/>
            <a:r>
              <a:rPr lang="en-US" b="1" dirty="0"/>
              <a:t>EXTENDED</a:t>
            </a:r>
          </a:p>
          <a:p>
            <a:pPr algn="ctr"/>
            <a:r>
              <a:rPr lang="en-US" dirty="0"/>
              <a:t>Submission Deadline: </a:t>
            </a:r>
          </a:p>
          <a:p>
            <a:pPr algn="ctr"/>
            <a:r>
              <a:rPr lang="en-US" b="1"/>
              <a:t>August 8th</a:t>
            </a:r>
            <a:endParaRPr lang="en-US" b="1" dirty="0"/>
          </a:p>
        </p:txBody>
      </p:sp>
      <p:sp>
        <p:nvSpPr>
          <p:cNvPr id="8" name="TextBox 7">
            <a:extLst>
              <a:ext uri="{FF2B5EF4-FFF2-40B4-BE49-F238E27FC236}">
                <a16:creationId xmlns:a16="http://schemas.microsoft.com/office/drawing/2014/main" id="{E586CB69-0782-6540-8957-908D8023E889}"/>
              </a:ext>
            </a:extLst>
          </p:cNvPr>
          <p:cNvSpPr txBox="1"/>
          <p:nvPr/>
        </p:nvSpPr>
        <p:spPr>
          <a:xfrm>
            <a:off x="133645" y="1864334"/>
            <a:ext cx="6652258" cy="830997"/>
          </a:xfrm>
          <a:prstGeom prst="rect">
            <a:avLst/>
          </a:prstGeom>
          <a:solidFill>
            <a:srgbClr val="FFFFFF">
              <a:alpha val="50196"/>
            </a:srgbClr>
          </a:solidFill>
        </p:spPr>
        <p:txBody>
          <a:bodyPr wrap="square" rtlCol="0">
            <a:spAutoFit/>
          </a:bodyPr>
          <a:lstStyle/>
          <a:p>
            <a:pPr algn="ctr"/>
            <a:r>
              <a:rPr lang="en-US" sz="2400" b="1" dirty="0">
                <a:latin typeface="Arial" panose="020B0604020202020204" pitchFamily="34" charset="0"/>
                <a:cs typeface="Arial" panose="020B0604020202020204" pitchFamily="34" charset="0"/>
              </a:rPr>
              <a:t>Interventions for Urban-Scale Heat Risk Reduction and Long-Term Mitigation</a:t>
            </a:r>
            <a:endParaRPr lang="en-US" sz="2400" b="1" i="1" dirty="0">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B3DBBB1A-182C-334B-880F-1A59E7FB9ED7}"/>
              </a:ext>
            </a:extLst>
          </p:cNvPr>
          <p:cNvGrpSpPr/>
          <p:nvPr/>
        </p:nvGrpSpPr>
        <p:grpSpPr>
          <a:xfrm>
            <a:off x="87925" y="3354907"/>
            <a:ext cx="3272495" cy="4185761"/>
            <a:chOff x="87925" y="3743527"/>
            <a:chExt cx="3272495" cy="4185761"/>
          </a:xfrm>
        </p:grpSpPr>
        <p:sp>
          <p:nvSpPr>
            <p:cNvPr id="13" name="Rectangle 12">
              <a:extLst>
                <a:ext uri="{FF2B5EF4-FFF2-40B4-BE49-F238E27FC236}">
                  <a16:creationId xmlns:a16="http://schemas.microsoft.com/office/drawing/2014/main" id="{C6E8DEC2-470D-3845-896F-A730A3A0339C}"/>
                </a:ext>
              </a:extLst>
            </p:cNvPr>
            <p:cNvSpPr/>
            <p:nvPr/>
          </p:nvSpPr>
          <p:spPr>
            <a:xfrm>
              <a:off x="87925" y="3749039"/>
              <a:ext cx="3272495" cy="4180249"/>
            </a:xfrm>
            <a:prstGeom prst="rect">
              <a:avLst/>
            </a:prstGeom>
            <a:solidFill>
              <a:srgbClr val="E48797">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08B8251-DB7B-7A46-B558-2E8BBE5A507B}"/>
                </a:ext>
              </a:extLst>
            </p:cNvPr>
            <p:cNvSpPr txBox="1"/>
            <p:nvPr/>
          </p:nvSpPr>
          <p:spPr>
            <a:xfrm>
              <a:off x="133645" y="3743527"/>
              <a:ext cx="3226775" cy="4185761"/>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This session will focus on interventions for reducing the health risk associated with extreme heat. We solicit abstracts on both the use of short-term interventions (evaporative cooling systems, fans, cooling centers, messaging, etc…) and longer-term adaptation approaches (Urban Heat Island mitigation, infrastructure planning, vulnerability analysis and adaptation),  for reducing heat health risk. Presentations may include analysis of the tradeoffs of water use for heat mitigation, green and/or blue infrastructure optimization for thermal comfort, microclimate variations, and the impact of changes to urban climate and infrastructure on heat-related health effects.</a:t>
              </a:r>
            </a:p>
          </p:txBody>
        </p:sp>
      </p:grpSp>
      <p:grpSp>
        <p:nvGrpSpPr>
          <p:cNvPr id="10" name="Group 9">
            <a:extLst>
              <a:ext uri="{FF2B5EF4-FFF2-40B4-BE49-F238E27FC236}">
                <a16:creationId xmlns:a16="http://schemas.microsoft.com/office/drawing/2014/main" id="{2DB06537-1675-0041-A644-58A0A0E96945}"/>
              </a:ext>
            </a:extLst>
          </p:cNvPr>
          <p:cNvGrpSpPr/>
          <p:nvPr/>
        </p:nvGrpSpPr>
        <p:grpSpPr>
          <a:xfrm>
            <a:off x="3522519" y="3360420"/>
            <a:ext cx="3263384" cy="4180247"/>
            <a:chOff x="3522519" y="3589020"/>
            <a:chExt cx="3263384" cy="4180247"/>
          </a:xfrm>
        </p:grpSpPr>
        <p:sp>
          <p:nvSpPr>
            <p:cNvPr id="15" name="Rectangle 14">
              <a:extLst>
                <a:ext uri="{FF2B5EF4-FFF2-40B4-BE49-F238E27FC236}">
                  <a16:creationId xmlns:a16="http://schemas.microsoft.com/office/drawing/2014/main" id="{7F84A2D3-8D5F-DB43-88BF-3871EB002937}"/>
                </a:ext>
              </a:extLst>
            </p:cNvPr>
            <p:cNvSpPr/>
            <p:nvPr/>
          </p:nvSpPr>
          <p:spPr>
            <a:xfrm>
              <a:off x="3522519" y="3589020"/>
              <a:ext cx="3263384" cy="4180247"/>
            </a:xfrm>
            <a:prstGeom prst="rect">
              <a:avLst/>
            </a:prstGeom>
            <a:solidFill>
              <a:srgbClr val="00477B">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36F60372-4A21-B244-AD93-BCF285D792E5}"/>
                </a:ext>
              </a:extLst>
            </p:cNvPr>
            <p:cNvSpPr txBox="1"/>
            <p:nvPr/>
          </p:nvSpPr>
          <p:spPr>
            <a:xfrm>
              <a:off x="3615397" y="3791241"/>
              <a:ext cx="3033345" cy="2769989"/>
            </a:xfrm>
            <a:prstGeom prst="rect">
              <a:avLst/>
            </a:prstGeom>
            <a:noFill/>
          </p:spPr>
          <p:txBody>
            <a:bodyPr wrap="square" rtlCol="0">
              <a:spAutoFit/>
            </a:bodyPr>
            <a:lstStyle/>
            <a:p>
              <a:pPr algn="ctr"/>
              <a:endParaRPr lang="en-US" b="1" dirty="0">
                <a:latin typeface="Arial" panose="020B0604020202020204" pitchFamily="34" charset="0"/>
                <a:cs typeface="Arial" panose="020B0604020202020204" pitchFamily="34" charset="0"/>
              </a:endParaRPr>
            </a:p>
            <a:p>
              <a:pPr algn="ctr"/>
              <a:r>
                <a:rPr lang="en-US" b="1" dirty="0">
                  <a:latin typeface="Arial" panose="020B0604020202020204" pitchFamily="34" charset="0"/>
                  <a:cs typeface="Arial" panose="020B0604020202020204" pitchFamily="34" charset="0"/>
                </a:rPr>
                <a:t>SEEKING ABSTRACT </a:t>
              </a:r>
            </a:p>
            <a:p>
              <a:pPr algn="ctr"/>
              <a:r>
                <a:rPr lang="en-US" b="1" dirty="0">
                  <a:latin typeface="Arial" panose="020B0604020202020204" pitchFamily="34" charset="0"/>
                  <a:cs typeface="Arial" panose="020B0604020202020204" pitchFamily="34" charset="0"/>
                </a:rPr>
                <a:t>SUBMISSIONS</a:t>
              </a:r>
            </a:p>
            <a:p>
              <a:pPr algn="ct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gn="ctr"/>
              <a:endParaRPr lang="en-US" sz="1200" dirty="0">
                <a:solidFill>
                  <a:srgbClr val="00477B"/>
                </a:solidFill>
                <a:latin typeface="Arial" panose="020B0604020202020204" pitchFamily="34" charset="0"/>
                <a:cs typeface="Arial" panose="020B0604020202020204" pitchFamily="34" charset="0"/>
              </a:endParaRPr>
            </a:p>
            <a:p>
              <a:pPr algn="ctr"/>
              <a:r>
                <a:rPr lang="en-US" sz="1200" b="1" i="1" dirty="0">
                  <a:solidFill>
                    <a:srgbClr val="00477B"/>
                  </a:solidFill>
                  <a:latin typeface="Arial" panose="020B0604020202020204" pitchFamily="34" charset="0"/>
                  <a:cs typeface="Arial" panose="020B0604020202020204" pitchFamily="34" charset="0"/>
                </a:rPr>
                <a:t>This session is hosted by the 10</a:t>
              </a:r>
              <a:r>
                <a:rPr lang="en-US" sz="1200" b="1" i="1" baseline="30000" dirty="0">
                  <a:solidFill>
                    <a:srgbClr val="00477B"/>
                  </a:solidFill>
                  <a:latin typeface="Arial" panose="020B0604020202020204" pitchFamily="34" charset="0"/>
                  <a:cs typeface="Arial" panose="020B0604020202020204" pitchFamily="34" charset="0"/>
                </a:rPr>
                <a:t>th</a:t>
              </a:r>
              <a:r>
                <a:rPr lang="en-US" sz="1200" b="1" i="1" dirty="0">
                  <a:solidFill>
                    <a:srgbClr val="00477B"/>
                  </a:solidFill>
                  <a:latin typeface="Arial" panose="020B0604020202020204" pitchFamily="34" charset="0"/>
                  <a:cs typeface="Arial" panose="020B0604020202020204" pitchFamily="34" charset="0"/>
                </a:rPr>
                <a:t> Conference on Environment and Health and is co-chaired by Mary Wright of Arizona State University and Jane Wilson Baldwin of Princeton University. </a:t>
              </a:r>
            </a:p>
          </p:txBody>
        </p:sp>
      </p:grpSp>
      <p:pic>
        <p:nvPicPr>
          <p:cNvPr id="14" name="Picture 13">
            <a:extLst>
              <a:ext uri="{FF2B5EF4-FFF2-40B4-BE49-F238E27FC236}">
                <a16:creationId xmlns:a16="http://schemas.microsoft.com/office/drawing/2014/main" id="{A15CBB95-8D41-A24B-A1C4-214C7B4258DA}"/>
              </a:ext>
            </a:extLst>
          </p:cNvPr>
          <p:cNvPicPr>
            <a:picLocks noChangeAspect="1"/>
          </p:cNvPicPr>
          <p:nvPr/>
        </p:nvPicPr>
        <p:blipFill rotWithShape="1">
          <a:blip r:embed="rId3">
            <a:alphaModFix amt="51000"/>
          </a:blip>
          <a:srcRect t="15322" b="39130"/>
          <a:stretch/>
        </p:blipFill>
        <p:spPr>
          <a:xfrm>
            <a:off x="-24421" y="7589519"/>
            <a:ext cx="6906842" cy="1547345"/>
          </a:xfrm>
          <a:prstGeom prst="rect">
            <a:avLst/>
          </a:prstGeom>
        </p:spPr>
      </p:pic>
    </p:spTree>
    <p:extLst>
      <p:ext uri="{BB962C8B-B14F-4D97-AF65-F5344CB8AC3E}">
        <p14:creationId xmlns:p14="http://schemas.microsoft.com/office/powerpoint/2010/main" val="2228640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195</TotalTime>
  <Words>86</Words>
  <Application>Microsoft Macintosh PowerPoint</Application>
  <PresentationFormat>On-screen Show (4:3)</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Augusta Williams</dc:creator>
  <cp:lastModifiedBy>Augusta Williams</cp:lastModifiedBy>
  <cp:revision>49</cp:revision>
  <dcterms:created xsi:type="dcterms:W3CDTF">2018-07-10T15:29:04Z</dcterms:created>
  <dcterms:modified xsi:type="dcterms:W3CDTF">2018-07-30T18:08:13Z</dcterms:modified>
</cp:coreProperties>
</file>