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1" r:id="rId7"/>
    <p:sldId id="273" r:id="rId8"/>
    <p:sldId id="262" r:id="rId9"/>
    <p:sldId id="271" r:id="rId10"/>
    <p:sldId id="270" r:id="rId11"/>
    <p:sldId id="263" r:id="rId12"/>
    <p:sldId id="264" r:id="rId13"/>
    <p:sldId id="265" r:id="rId14"/>
    <p:sldId id="267" r:id="rId15"/>
    <p:sldId id="268" r:id="rId16"/>
    <p:sldId id="266" r:id="rId17"/>
    <p:sldId id="269" r:id="rId18"/>
    <p:sldId id="272" r:id="rId19"/>
    <p:sldId id="274" r:id="rId20"/>
    <p:sldId id="276" r:id="rId21"/>
    <p:sldId id="277" r:id="rId22"/>
    <p:sldId id="281" r:id="rId23"/>
    <p:sldId id="291" r:id="rId24"/>
    <p:sldId id="275" r:id="rId25"/>
    <p:sldId id="288" r:id="rId26"/>
    <p:sldId id="278" r:id="rId27"/>
    <p:sldId id="279" r:id="rId28"/>
    <p:sldId id="280" r:id="rId29"/>
    <p:sldId id="282" r:id="rId30"/>
    <p:sldId id="283" r:id="rId31"/>
    <p:sldId id="284" r:id="rId32"/>
    <p:sldId id="285" r:id="rId33"/>
    <p:sldId id="286" r:id="rId34"/>
    <p:sldId id="287"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21ADE1-3157-4519-9ADC-1EE3D091CD4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0E948-B7C3-4411-BF36-72667D7C638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54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21ADE1-3157-4519-9ADC-1EE3D091CD4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315416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21ADE1-3157-4519-9ADC-1EE3D091CD4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6310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21ADE1-3157-4519-9ADC-1EE3D091CD4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422765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21ADE1-3157-4519-9ADC-1EE3D091CD4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350E948-B7C3-4411-BF36-72667D7C6389}"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7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21ADE1-3157-4519-9ADC-1EE3D091CD4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303783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21ADE1-3157-4519-9ADC-1EE3D091CD4B}" type="datetimeFigureOut">
              <a:rPr lang="es-ES" smtClean="0"/>
              <a:t>22/05/2020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296438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21ADE1-3157-4519-9ADC-1EE3D091CD4B}" type="datetimeFigureOut">
              <a:rPr lang="es-ES" smtClean="0"/>
              <a:t>22/05/2020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30310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21ADE1-3157-4519-9ADC-1EE3D091CD4B}" type="datetimeFigureOut">
              <a:rPr lang="es-ES" smtClean="0"/>
              <a:t>22/05/2020</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7497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21ADE1-3157-4519-9ADC-1EE3D091CD4B}" type="datetimeFigureOut">
              <a:rPr lang="es-ES" smtClean="0"/>
              <a:t>22/05/2020</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50E948-B7C3-4411-BF36-72667D7C6389}" type="slidenum">
              <a:rPr lang="es-ES" smtClean="0"/>
              <a:t>‹Nº›</a:t>
            </a:fld>
            <a:endParaRPr lang="es-ES"/>
          </a:p>
        </p:txBody>
      </p:sp>
    </p:spTree>
    <p:extLst>
      <p:ext uri="{BB962C8B-B14F-4D97-AF65-F5344CB8AC3E}">
        <p14:creationId xmlns:p14="http://schemas.microsoft.com/office/powerpoint/2010/main" val="155610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21ADE1-3157-4519-9ADC-1EE3D091CD4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350E948-B7C3-4411-BF36-72667D7C6389}" type="slidenum">
              <a:rPr lang="es-ES" smtClean="0"/>
              <a:t>‹Nº›</a:t>
            </a:fld>
            <a:endParaRPr lang="es-ES"/>
          </a:p>
        </p:txBody>
      </p:sp>
    </p:spTree>
    <p:extLst>
      <p:ext uri="{BB962C8B-B14F-4D97-AF65-F5344CB8AC3E}">
        <p14:creationId xmlns:p14="http://schemas.microsoft.com/office/powerpoint/2010/main" val="360309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21ADE1-3157-4519-9ADC-1EE3D091CD4B}" type="datetimeFigureOut">
              <a:rPr lang="es-ES" smtClean="0"/>
              <a:t>22/05/2020</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50E948-B7C3-4411-BF36-72667D7C6389}"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6359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x70xfXm6h-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atadista/datasets/tree/master/COVID%2019" TargetMode="External"/><Relationship Id="rId2" Type="http://schemas.openxmlformats.org/officeDocument/2006/relationships/hyperlink" Target="https://data.europa.eu/euodp/es/data/dataset/covid-19-coronavirus-dat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loud.google.com/python/setup?hl=es-419"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loud.google.com/ml-engine/docs/tensorflow/hyperparameter-tuning-overview?hl=es-41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F034C6-611A-4342-A894-949312B6DEAD}"/>
              </a:ext>
            </a:extLst>
          </p:cNvPr>
          <p:cNvSpPr>
            <a:spLocks noGrp="1"/>
          </p:cNvSpPr>
          <p:nvPr>
            <p:ph type="ctrTitle"/>
          </p:nvPr>
        </p:nvSpPr>
        <p:spPr>
          <a:xfrm>
            <a:off x="1097280" y="758952"/>
            <a:ext cx="10058400" cy="3892168"/>
          </a:xfrm>
        </p:spPr>
        <p:txBody>
          <a:bodyPr>
            <a:normAutofit/>
          </a:bodyPr>
          <a:lstStyle/>
          <a:p>
            <a:r>
              <a:rPr lang="es-ES" dirty="0"/>
              <a:t>¿Cómo pueden ayudar los microservicios a mi negocio?</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C200EBD5-5B6D-48C3-925C-7745136E20BA}"/>
              </a:ext>
            </a:extLst>
          </p:cNvPr>
          <p:cNvSpPr>
            <a:spLocks noGrp="1"/>
          </p:cNvSpPr>
          <p:nvPr>
            <p:ph type="subTitle" idx="1"/>
          </p:nvPr>
        </p:nvSpPr>
        <p:spPr>
          <a:xfrm>
            <a:off x="1100051" y="5225240"/>
            <a:ext cx="10058400" cy="1143000"/>
          </a:xfrm>
        </p:spPr>
        <p:txBody>
          <a:bodyPr>
            <a:normAutofit/>
          </a:bodyPr>
          <a:lstStyle/>
          <a:p>
            <a:r>
              <a:rPr lang="es-ES" dirty="0">
                <a:solidFill>
                  <a:srgbClr val="FFFFFF"/>
                </a:solidFill>
              </a:rPr>
              <a:t>Esteban Vázquez</a:t>
            </a:r>
          </a:p>
          <a:p>
            <a:r>
              <a:rPr lang="es-ES" dirty="0">
                <a:solidFill>
                  <a:srgbClr val="FFFFFF"/>
                </a:solidFill>
              </a:rPr>
              <a:t>Tesla Technologies &amp; Software S.L</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766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F2EC778-71E9-4E59-AFF3-F26DC75921E4}"/>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3" name="Marcador de contenido 2">
            <a:extLst>
              <a:ext uri="{FF2B5EF4-FFF2-40B4-BE49-F238E27FC236}">
                <a16:creationId xmlns:a16="http://schemas.microsoft.com/office/drawing/2014/main" id="{DF4EE0DF-E429-4AC5-B438-E6F602D9464B}"/>
              </a:ext>
            </a:extLst>
          </p:cNvPr>
          <p:cNvSpPr>
            <a:spLocks noGrp="1"/>
          </p:cNvSpPr>
          <p:nvPr>
            <p:ph idx="1"/>
          </p:nvPr>
        </p:nvSpPr>
        <p:spPr>
          <a:xfrm>
            <a:off x="492371" y="2653800"/>
            <a:ext cx="3084844" cy="3335519"/>
          </a:xfrm>
        </p:spPr>
        <p:txBody>
          <a:bodyPr>
            <a:normAutofit/>
          </a:bodyPr>
          <a:lstStyle/>
          <a:p>
            <a:r>
              <a:rPr lang="es-ES" sz="2400" dirty="0">
                <a:solidFill>
                  <a:srgbClr val="FFFFFF"/>
                </a:solidFill>
              </a:rPr>
              <a:t>Lo primero es pensar en Docker</a:t>
            </a:r>
          </a:p>
        </p:txBody>
      </p:sp>
      <p:sp>
        <p:nvSpPr>
          <p:cNvPr id="24" name="Rectangle 2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EC70F592-6B1B-43F1-B1B8-1E7E174B082A}"/>
              </a:ext>
            </a:extLst>
          </p:cNvPr>
          <p:cNvPicPr>
            <a:picLocks noChangeAspect="1"/>
          </p:cNvPicPr>
          <p:nvPr/>
        </p:nvPicPr>
        <p:blipFill rotWithShape="1">
          <a:blip r:embed="rId2">
            <a:extLst>
              <a:ext uri="{28A0092B-C50C-407E-A947-70E740481C1C}">
                <a14:useLocalDpi xmlns:a14="http://schemas.microsoft.com/office/drawing/2010/main" val="0"/>
              </a:ext>
            </a:extLst>
          </a:blip>
          <a:srcRect l="946" r="940" b="-3"/>
          <a:stretch/>
        </p:blipFill>
        <p:spPr>
          <a:xfrm>
            <a:off x="4742017" y="640080"/>
            <a:ext cx="6798082" cy="5577840"/>
          </a:xfrm>
          <a:prstGeom prst="rect">
            <a:avLst/>
          </a:prstGeom>
        </p:spPr>
      </p:pic>
    </p:spTree>
    <p:extLst>
      <p:ext uri="{BB962C8B-B14F-4D97-AF65-F5344CB8AC3E}">
        <p14:creationId xmlns:p14="http://schemas.microsoft.com/office/powerpoint/2010/main" val="48648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492371" y="2653800"/>
            <a:ext cx="3084844" cy="3335519"/>
          </a:xfrm>
        </p:spPr>
        <p:txBody>
          <a:bodyPr>
            <a:normAutofit/>
          </a:bodyPr>
          <a:lstStyle/>
          <a:p>
            <a:r>
              <a:rPr lang="es-ES" dirty="0">
                <a:solidFill>
                  <a:srgbClr val="FFFFFF"/>
                </a:solidFill>
              </a:rPr>
              <a:t>Uso de </a:t>
            </a:r>
            <a:r>
              <a:rPr lang="es-ES" dirty="0" err="1">
                <a:solidFill>
                  <a:srgbClr val="FFFFFF"/>
                </a:solidFill>
              </a:rPr>
              <a:t>APIs</a:t>
            </a:r>
            <a:endParaRPr lang="es-ES" dirty="0">
              <a:solidFill>
                <a:srgbClr val="FFFFFF"/>
              </a:solidFill>
            </a:endParaRPr>
          </a:p>
        </p:txBody>
      </p:sp>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2" descr="Ver las imágenes de origen">
            <a:extLst>
              <a:ext uri="{FF2B5EF4-FFF2-40B4-BE49-F238E27FC236}">
                <a16:creationId xmlns:a16="http://schemas.microsoft.com/office/drawing/2014/main" id="{31F5AFC2-BEF1-4508-A83E-A1AABF0341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10" r="15734" b="-2"/>
          <a:stretch/>
        </p:blipFill>
        <p:spPr bwMode="auto">
          <a:xfrm>
            <a:off x="4742017" y="640080"/>
            <a:ext cx="679808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67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¿Qué es un microservicio?</a:t>
            </a:r>
          </a:p>
        </p:txBody>
      </p:sp>
      <p:pic>
        <p:nvPicPr>
          <p:cNvPr id="4098" name="Picture 2" descr="Microservices | Sebiwi">
            <a:extLst>
              <a:ext uri="{FF2B5EF4-FFF2-40B4-BE49-F238E27FC236}">
                <a16:creationId xmlns:a16="http://schemas.microsoft.com/office/drawing/2014/main" id="{6388DCC4-2FC0-42D6-8B9B-969935596E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2732" y="1846263"/>
            <a:ext cx="850686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85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¿Qué es un microservicio?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pPr algn="ctr"/>
            <a:r>
              <a:rPr lang="es-ES" sz="3200" dirty="0"/>
              <a:t>¿Es cierto que todo lo podemos solucionar con Microservicios?</a:t>
            </a:r>
          </a:p>
          <a:p>
            <a:endParaRPr lang="es-ES" sz="3200" dirty="0"/>
          </a:p>
          <a:p>
            <a:pPr algn="ctr"/>
            <a:r>
              <a:rPr lang="es-ES" sz="3200" dirty="0"/>
              <a:t>Pues como se dice en mi tierra </a:t>
            </a:r>
            <a:r>
              <a:rPr lang="es-ES" sz="3200" b="1" dirty="0"/>
              <a:t>DEPENDE</a:t>
            </a:r>
          </a:p>
        </p:txBody>
      </p:sp>
    </p:spTree>
    <p:extLst>
      <p:ext uri="{BB962C8B-B14F-4D97-AF65-F5344CB8AC3E}">
        <p14:creationId xmlns:p14="http://schemas.microsoft.com/office/powerpoint/2010/main" val="406327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Microservicios – Errores y lecciones	</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pPr algn="ctr"/>
            <a:endParaRPr lang="es-ES" sz="3200" b="1" dirty="0"/>
          </a:p>
          <a:p>
            <a:pPr algn="ctr"/>
            <a:endParaRPr lang="es-ES" sz="3200" b="1" dirty="0"/>
          </a:p>
          <a:p>
            <a:pPr algn="ctr"/>
            <a:r>
              <a:rPr lang="es-ES" sz="7200" b="1" dirty="0"/>
              <a:t>¿Por qué usarlos?</a:t>
            </a:r>
          </a:p>
        </p:txBody>
      </p:sp>
    </p:spTree>
    <p:extLst>
      <p:ext uri="{BB962C8B-B14F-4D97-AF65-F5344CB8AC3E}">
        <p14:creationId xmlns:p14="http://schemas.microsoft.com/office/powerpoint/2010/main" val="32793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Microservicios – Errores y lecciones	</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pPr algn="ctr"/>
            <a:endParaRPr lang="es-ES" sz="3200" b="1" dirty="0"/>
          </a:p>
          <a:p>
            <a:pPr algn="ctr"/>
            <a:endParaRPr lang="es-ES" sz="3200" b="1" dirty="0"/>
          </a:p>
          <a:p>
            <a:pPr algn="ctr"/>
            <a:r>
              <a:rPr lang="es-ES" sz="7200" b="1" dirty="0"/>
              <a:t>La independencia no siempre es posible</a:t>
            </a:r>
          </a:p>
        </p:txBody>
      </p:sp>
    </p:spTree>
    <p:extLst>
      <p:ext uri="{BB962C8B-B14F-4D97-AF65-F5344CB8AC3E}">
        <p14:creationId xmlns:p14="http://schemas.microsoft.com/office/powerpoint/2010/main" val="26707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Microservicios – Errores y lecciones	</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pPr algn="ctr"/>
            <a:endParaRPr lang="es-ES" sz="3200" b="1" dirty="0"/>
          </a:p>
          <a:p>
            <a:pPr algn="ctr"/>
            <a:endParaRPr lang="es-ES" sz="3200" b="1" dirty="0"/>
          </a:p>
          <a:p>
            <a:pPr algn="ctr"/>
            <a:r>
              <a:rPr lang="es-ES" sz="7200" b="1" dirty="0" err="1"/>
              <a:t>Serverless</a:t>
            </a:r>
            <a:endParaRPr lang="es-ES" sz="7200" b="1" dirty="0"/>
          </a:p>
        </p:txBody>
      </p:sp>
    </p:spTree>
    <p:extLst>
      <p:ext uri="{BB962C8B-B14F-4D97-AF65-F5344CB8AC3E}">
        <p14:creationId xmlns:p14="http://schemas.microsoft.com/office/powerpoint/2010/main" val="82718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Microservicios – Errores y lecciones	</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pPr algn="ctr"/>
            <a:endParaRPr lang="es-ES" sz="3200" b="1" dirty="0"/>
          </a:p>
          <a:p>
            <a:pPr algn="ctr"/>
            <a:endParaRPr lang="es-ES" sz="3200" b="1" dirty="0"/>
          </a:p>
          <a:p>
            <a:pPr algn="ctr"/>
            <a:r>
              <a:rPr lang="es-ES" sz="7200" b="1" dirty="0"/>
              <a:t>Depuración del código</a:t>
            </a:r>
          </a:p>
        </p:txBody>
      </p:sp>
    </p:spTree>
    <p:extLst>
      <p:ext uri="{BB962C8B-B14F-4D97-AF65-F5344CB8AC3E}">
        <p14:creationId xmlns:p14="http://schemas.microsoft.com/office/powerpoint/2010/main" val="188571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Microservicios – Errores y lecciones	</a:t>
            </a:r>
          </a:p>
        </p:txBody>
      </p:sp>
      <p:sp>
        <p:nvSpPr>
          <p:cNvPr id="75" name="Rectangle 7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descr="Yes, That's The Joke on Twitter: &quot;Don't worry about understanding ...">
            <a:extLst>
              <a:ext uri="{FF2B5EF4-FFF2-40B4-BE49-F238E27FC236}">
                <a16:creationId xmlns:a16="http://schemas.microsoft.com/office/drawing/2014/main" id="{9FD38311-4F3B-46E7-A99A-9322997A52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93058" y="640080"/>
            <a:ext cx="609599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5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6411685" y="634946"/>
            <a:ext cx="5127171" cy="1450757"/>
          </a:xfrm>
        </p:spPr>
        <p:txBody>
          <a:bodyPr>
            <a:normAutofit/>
          </a:bodyPr>
          <a:lstStyle/>
          <a:p>
            <a:r>
              <a:rPr lang="es-ES" sz="4400"/>
              <a:t>IA, Machine Learning y Deep Learning</a:t>
            </a:r>
          </a:p>
        </p:txBody>
      </p:sp>
      <p:pic>
        <p:nvPicPr>
          <p:cNvPr id="8196" name="Picture 4" descr="Pegatina HAL 9000 en 3D | getDigital">
            <a:extLst>
              <a:ext uri="{FF2B5EF4-FFF2-40B4-BE49-F238E27FC236}">
                <a16:creationId xmlns:a16="http://schemas.microsoft.com/office/drawing/2014/main" id="{9FD7FF41-41AD-4A51-B232-60F97A9499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132" y="645106"/>
            <a:ext cx="5247747" cy="5247747"/>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Straight Connector 13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6411684" y="2198914"/>
            <a:ext cx="5127172" cy="3670180"/>
          </a:xfrm>
        </p:spPr>
        <p:txBody>
          <a:bodyPr>
            <a:normAutofit/>
          </a:bodyPr>
          <a:lstStyle/>
          <a:p>
            <a:r>
              <a:rPr lang="es-ES" sz="2400" dirty="0"/>
              <a:t>La</a:t>
            </a:r>
            <a:r>
              <a:rPr lang="es-ES" sz="2400" b="1" dirty="0"/>
              <a:t> Inteligencia Artificial, </a:t>
            </a:r>
            <a:r>
              <a:rPr lang="es-ES" sz="2400" dirty="0"/>
              <a:t>es un campo de la informática que trata de estudiar problemas que son sencillos para un ser humano pero complejos para un ordenador.</a:t>
            </a:r>
          </a:p>
        </p:txBody>
      </p:sp>
      <p:sp>
        <p:nvSpPr>
          <p:cNvPr id="141" name="Rectangle 14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432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6" name="Rectangle 8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817C5A7-49BC-4752-88C5-E377EE57D9FE}"/>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3" name="Marcador de contenido 2">
            <a:extLst>
              <a:ext uri="{FF2B5EF4-FFF2-40B4-BE49-F238E27FC236}">
                <a16:creationId xmlns:a16="http://schemas.microsoft.com/office/drawing/2014/main" id="{F9E11BA3-D402-4BF1-866D-02169C1F1E15}"/>
              </a:ext>
            </a:extLst>
          </p:cNvPr>
          <p:cNvSpPr>
            <a:spLocks noGrp="1"/>
          </p:cNvSpPr>
          <p:nvPr>
            <p:ph idx="1"/>
          </p:nvPr>
        </p:nvSpPr>
        <p:spPr>
          <a:xfrm>
            <a:off x="492371" y="2653800"/>
            <a:ext cx="3084844" cy="3335519"/>
          </a:xfrm>
        </p:spPr>
        <p:txBody>
          <a:bodyPr>
            <a:normAutofit/>
          </a:bodyPr>
          <a:lstStyle/>
          <a:p>
            <a:r>
              <a:rPr lang="es-ES" dirty="0">
                <a:solidFill>
                  <a:srgbClr val="FFFFFF"/>
                </a:solidFill>
              </a:rPr>
              <a:t>Para entender lo que es un microservicio, debemos empezar por algo mas clásico lo monolitos</a:t>
            </a:r>
          </a:p>
          <a:p>
            <a:endParaRPr lang="es-ES" sz="1600" dirty="0">
              <a:solidFill>
                <a:srgbClr val="FFFFFF"/>
              </a:solidFill>
            </a:endParaRPr>
          </a:p>
          <a:p>
            <a:r>
              <a:rPr lang="es-ES" sz="1600" dirty="0">
                <a:solidFill>
                  <a:srgbClr val="FFFFFF"/>
                </a:solidFill>
                <a:hlinkClick r:id="rId2"/>
              </a:rPr>
              <a:t>https://www.youtube.com/watch?v=x70xfXm6h-4</a:t>
            </a:r>
            <a:endParaRPr lang="es-ES" sz="1600" dirty="0">
              <a:solidFill>
                <a:srgbClr val="FFFFFF"/>
              </a:solidFill>
            </a:endParaRPr>
          </a:p>
        </p:txBody>
      </p:sp>
      <p:pic>
        <p:nvPicPr>
          <p:cNvPr id="4" name="Picture 4">
            <a:extLst>
              <a:ext uri="{FF2B5EF4-FFF2-40B4-BE49-F238E27FC236}">
                <a16:creationId xmlns:a16="http://schemas.microsoft.com/office/drawing/2014/main" id="{0223E79A-0F7D-4CAF-BA8E-C0FAFADDF2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29" r="3997" b="1"/>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608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6411685" y="634946"/>
            <a:ext cx="5127171" cy="1450757"/>
          </a:xfrm>
        </p:spPr>
        <p:txBody>
          <a:bodyPr>
            <a:normAutofit/>
          </a:bodyPr>
          <a:lstStyle/>
          <a:p>
            <a:r>
              <a:rPr lang="es-ES" sz="4400"/>
              <a:t>IA, Machine </a:t>
            </a:r>
            <a:r>
              <a:rPr lang="es-ES" sz="4400" err="1"/>
              <a:t>Learning</a:t>
            </a:r>
            <a:r>
              <a:rPr lang="es-ES" sz="4400"/>
              <a:t> y Deep </a:t>
            </a:r>
            <a:r>
              <a:rPr lang="es-ES" sz="4400" err="1"/>
              <a:t>Learning</a:t>
            </a:r>
            <a:endParaRPr lang="es-ES" sz="4400"/>
          </a:p>
        </p:txBody>
      </p:sp>
      <p:pic>
        <p:nvPicPr>
          <p:cNvPr id="4" name="Imagen 3">
            <a:extLst>
              <a:ext uri="{FF2B5EF4-FFF2-40B4-BE49-F238E27FC236}">
                <a16:creationId xmlns:a16="http://schemas.microsoft.com/office/drawing/2014/main" id="{A2E8E63B-E7FC-47D8-9F5E-8D7DF404E34D}"/>
              </a:ext>
            </a:extLst>
          </p:cNvPr>
          <p:cNvPicPr>
            <a:picLocks noChangeAspect="1"/>
          </p:cNvPicPr>
          <p:nvPr/>
        </p:nvPicPr>
        <p:blipFill>
          <a:blip r:embed="rId2"/>
          <a:stretch>
            <a:fillRect/>
          </a:stretch>
        </p:blipFill>
        <p:spPr>
          <a:xfrm>
            <a:off x="1559438" y="645106"/>
            <a:ext cx="3619135" cy="5247747"/>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6411684" y="2198914"/>
            <a:ext cx="5127172" cy="3670180"/>
          </a:xfrm>
        </p:spPr>
        <p:txBody>
          <a:bodyPr>
            <a:normAutofit/>
          </a:bodyPr>
          <a:lstStyle/>
          <a:p>
            <a:r>
              <a:rPr lang="es-ES" sz="2400" dirty="0"/>
              <a:t>El </a:t>
            </a:r>
            <a:r>
              <a:rPr lang="es-ES" sz="2400" b="1" dirty="0"/>
              <a:t>Machine </a:t>
            </a:r>
            <a:r>
              <a:rPr lang="es-ES" sz="2400" b="1" dirty="0" err="1"/>
              <a:t>Learning</a:t>
            </a:r>
            <a:r>
              <a:rPr lang="es-ES" sz="2400" dirty="0"/>
              <a:t>, es una parte de la IA, en este caso se encarga de conceptos como la clasificación automática de grandes volúmenes de datos determinar cual es la opción correcta sin que se encuentre previamente programado.</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9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6411685" y="634946"/>
            <a:ext cx="5127171" cy="1450757"/>
          </a:xfrm>
        </p:spPr>
        <p:txBody>
          <a:bodyPr>
            <a:normAutofit/>
          </a:bodyPr>
          <a:lstStyle/>
          <a:p>
            <a:r>
              <a:rPr lang="es-ES" sz="4400"/>
              <a:t>IA, Machine </a:t>
            </a:r>
            <a:r>
              <a:rPr lang="es-ES" sz="4400" err="1"/>
              <a:t>Learning</a:t>
            </a:r>
            <a:r>
              <a:rPr lang="es-ES" sz="4400"/>
              <a:t> y Deep </a:t>
            </a:r>
            <a:r>
              <a:rPr lang="es-ES" sz="4400" err="1"/>
              <a:t>Learning</a:t>
            </a:r>
            <a:endParaRPr lang="es-ES" sz="4400"/>
          </a:p>
        </p:txBody>
      </p:sp>
      <p:pic>
        <p:nvPicPr>
          <p:cNvPr id="9218" name="Picture 2" descr="Cinco razones por las que SKYNET es más real de lo que crees.">
            <a:extLst>
              <a:ext uri="{FF2B5EF4-FFF2-40B4-BE49-F238E27FC236}">
                <a16:creationId xmlns:a16="http://schemas.microsoft.com/office/drawing/2014/main" id="{412DAA2F-659F-4A46-8859-BF3DA01B9A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13048"/>
            <a:ext cx="5451627" cy="3311863"/>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6411684" y="2198914"/>
            <a:ext cx="5127172" cy="3670180"/>
          </a:xfrm>
        </p:spPr>
        <p:txBody>
          <a:bodyPr>
            <a:normAutofit/>
          </a:bodyPr>
          <a:lstStyle/>
          <a:p>
            <a:r>
              <a:rPr lang="es-ES" sz="2400" dirty="0"/>
              <a:t>El </a:t>
            </a:r>
            <a:r>
              <a:rPr lang="es-ES" sz="2400" b="1" dirty="0"/>
              <a:t>Deep </a:t>
            </a:r>
            <a:r>
              <a:rPr lang="es-ES" sz="2400" b="1" dirty="0" err="1"/>
              <a:t>Learning</a:t>
            </a:r>
            <a:r>
              <a:rPr lang="es-ES" sz="2400" dirty="0"/>
              <a:t>, en esencia es una evolución del Machine </a:t>
            </a:r>
            <a:r>
              <a:rPr lang="es-ES" sz="2400" dirty="0" err="1"/>
              <a:t>Learning</a:t>
            </a:r>
            <a:r>
              <a:rPr lang="es-ES" sz="2400" dirty="0"/>
              <a:t>, pero en este caso se usan redes neuronales multicapa.</a:t>
            </a:r>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01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1097280" y="286603"/>
            <a:ext cx="10058400" cy="1450757"/>
          </a:xfrm>
        </p:spPr>
        <p:txBody>
          <a:bodyPr>
            <a:normAutofit/>
          </a:bodyPr>
          <a:lstStyle/>
          <a:p>
            <a:r>
              <a:rPr lang="es-ES" dirty="0"/>
              <a:t>Ventajas del uso de Microservicios en nuestro negocio</a:t>
            </a:r>
          </a:p>
        </p:txBody>
      </p:sp>
      <p:pic>
        <p:nvPicPr>
          <p:cNvPr id="1026" name="Picture 2" descr="Billete de un dólar estadounidense - Wikipedia, la enciclopedia libre">
            <a:extLst>
              <a:ext uri="{FF2B5EF4-FFF2-40B4-BE49-F238E27FC236}">
                <a16:creationId xmlns:a16="http://schemas.microsoft.com/office/drawing/2014/main" id="{BB10CDA4-5719-4FF7-A4C5-5E1263B3C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356" r="28830" b="1"/>
          <a:stretch/>
        </p:blipFill>
        <p:spPr bwMode="auto">
          <a:xfrm>
            <a:off x="1076432" y="1916318"/>
            <a:ext cx="3094997" cy="347101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4639733" y="1845734"/>
            <a:ext cx="6515947" cy="4023360"/>
          </a:xfrm>
        </p:spPr>
        <p:txBody>
          <a:bodyPr>
            <a:normAutofit/>
          </a:bodyPr>
          <a:lstStyle/>
          <a:p>
            <a:pPr>
              <a:buFont typeface="Arial" panose="020B0604020202020204" pitchFamily="34" charset="0"/>
              <a:buChar char="•"/>
            </a:pPr>
            <a:r>
              <a:rPr lang="es-ES" sz="2400" dirty="0"/>
              <a:t>Ahorro de costes</a:t>
            </a:r>
          </a:p>
          <a:p>
            <a:pPr>
              <a:buFont typeface="Arial" panose="020B0604020202020204" pitchFamily="34" charset="0"/>
              <a:buChar char="•"/>
            </a:pPr>
            <a:r>
              <a:rPr lang="es-ES" sz="2400" dirty="0"/>
              <a:t>Flexibilidad en el desarrollo</a:t>
            </a:r>
          </a:p>
          <a:p>
            <a:pPr>
              <a:buFont typeface="Arial" panose="020B0604020202020204" pitchFamily="34" charset="0"/>
              <a:buChar char="•"/>
            </a:pPr>
            <a:r>
              <a:rPr lang="es-ES" sz="2400" dirty="0"/>
              <a:t>Versatilidad</a:t>
            </a:r>
          </a:p>
          <a:p>
            <a:pPr>
              <a:buFont typeface="Arial" panose="020B0604020202020204" pitchFamily="34" charset="0"/>
              <a:buChar char="•"/>
            </a:pPr>
            <a:r>
              <a:rPr lang="es-ES" sz="2400" dirty="0"/>
              <a:t>Desarrollo mas económico</a:t>
            </a:r>
          </a:p>
        </p:txBody>
      </p:sp>
    </p:spTree>
    <p:extLst>
      <p:ext uri="{BB962C8B-B14F-4D97-AF65-F5344CB8AC3E}">
        <p14:creationId xmlns:p14="http://schemas.microsoft.com/office/powerpoint/2010/main" val="350037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Desventajas del uso de Microservicios en nuestro negocio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pPr>
              <a:buFont typeface="Arial" panose="020B0604020202020204" pitchFamily="34" charset="0"/>
              <a:buChar char="•"/>
            </a:pPr>
            <a:r>
              <a:rPr lang="es-ES" sz="3200" dirty="0"/>
              <a:t>El mantenimiento se puede complicar</a:t>
            </a:r>
          </a:p>
          <a:p>
            <a:pPr>
              <a:buFont typeface="Arial" panose="020B0604020202020204" pitchFamily="34" charset="0"/>
              <a:buChar char="•"/>
            </a:pPr>
            <a:r>
              <a:rPr lang="es-ES" sz="3200" dirty="0"/>
              <a:t>Tiende a escalar indefinidamente, haciendo arquitecturas muy complejas	</a:t>
            </a:r>
          </a:p>
          <a:p>
            <a:pPr>
              <a:buFont typeface="Arial" panose="020B0604020202020204" pitchFamily="34" charset="0"/>
              <a:buChar char="•"/>
            </a:pPr>
            <a:r>
              <a:rPr lang="es-ES" sz="3200" dirty="0"/>
              <a:t>Control de versiones</a:t>
            </a:r>
          </a:p>
        </p:txBody>
      </p:sp>
    </p:spTree>
    <p:extLst>
      <p:ext uri="{BB962C8B-B14F-4D97-AF65-F5344CB8AC3E}">
        <p14:creationId xmlns:p14="http://schemas.microsoft.com/office/powerpoint/2010/main" val="335477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3200" dirty="0"/>
              <a:t>En el repo de </a:t>
            </a:r>
            <a:r>
              <a:rPr lang="es-ES" sz="3200" dirty="0" err="1"/>
              <a:t>Github</a:t>
            </a:r>
            <a:r>
              <a:rPr lang="es-ES" sz="3200" dirty="0"/>
              <a:t> tenemos un ejemplo con la creación de un microservicio ligado a una red neuronal para el cálculo de la probabilidad de sufrir el COVID-19.</a:t>
            </a:r>
            <a:endParaRPr lang="es-ES" sz="3200" b="1" dirty="0"/>
          </a:p>
        </p:txBody>
      </p:sp>
    </p:spTree>
    <p:extLst>
      <p:ext uri="{BB962C8B-B14F-4D97-AF65-F5344CB8AC3E}">
        <p14:creationId xmlns:p14="http://schemas.microsoft.com/office/powerpoint/2010/main" val="296939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3200" dirty="0"/>
              <a:t>Todo el código fuente y los pasos detallados, se encontrarán a disposición de los asistentes en GitHub, para que así puedan probar por ellos mismos todo esto.</a:t>
            </a:r>
          </a:p>
          <a:p>
            <a:r>
              <a:rPr lang="es-ES" sz="3200" dirty="0"/>
              <a:t>En el taller, no realizamos la codificación del código, por un tema de tiempo, sino que nos centramos más en la aplicación y en entender los conceptos.</a:t>
            </a:r>
          </a:p>
        </p:txBody>
      </p:sp>
    </p:spTree>
    <p:extLst>
      <p:ext uri="{BB962C8B-B14F-4D97-AF65-F5344CB8AC3E}">
        <p14:creationId xmlns:p14="http://schemas.microsoft.com/office/powerpoint/2010/main" val="391960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7527CA15-1C7B-4C0C-86EE-385C1D6C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D643915-9209-40AB-8194-9D9125C0A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err="1">
                <a:solidFill>
                  <a:srgbClr val="FFFFFF"/>
                </a:solidFill>
              </a:rPr>
              <a:t>Ejemplo</a:t>
            </a:r>
            <a:r>
              <a:rPr lang="en-US" sz="3600" dirty="0">
                <a:solidFill>
                  <a:srgbClr val="FFFFFF"/>
                </a:solidFill>
              </a:rPr>
              <a:t> - </a:t>
            </a:r>
            <a:r>
              <a:rPr lang="en-US" sz="3600" dirty="0" err="1">
                <a:solidFill>
                  <a:srgbClr val="FFFFFF"/>
                </a:solidFill>
              </a:rPr>
              <a:t>Herramientas</a:t>
            </a:r>
            <a:endParaRPr lang="en-US" sz="3600" dirty="0">
              <a:solidFill>
                <a:srgbClr val="FFFFFF"/>
              </a:solidFill>
            </a:endParaRPr>
          </a:p>
        </p:txBody>
      </p:sp>
      <p:pic>
        <p:nvPicPr>
          <p:cNvPr id="11268" name="Picture 4">
            <a:extLst>
              <a:ext uri="{FF2B5EF4-FFF2-40B4-BE49-F238E27FC236}">
                <a16:creationId xmlns:a16="http://schemas.microsoft.com/office/drawing/2014/main" id="{529D4228-80E1-42FE-845B-E14994AF3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4660" y="640080"/>
            <a:ext cx="3134380" cy="3602736"/>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A54198A-4950-48AB-BDD3-16D7F9084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287BAAD7-9317-417E-ACB0-FCE678B183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32872" y="1335806"/>
            <a:ext cx="3312785" cy="2211283"/>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30F05B05-D1D0-4D96-A6C6-E0095E789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0" name="Picture 6">
            <a:extLst>
              <a:ext uri="{FF2B5EF4-FFF2-40B4-BE49-F238E27FC236}">
                <a16:creationId xmlns:a16="http://schemas.microsoft.com/office/drawing/2014/main" id="{877FF574-C3C7-4A98-B0FE-1AEADC2B03A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30289" y="785056"/>
            <a:ext cx="3312784" cy="3312784"/>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6561554E-8EEC-420C-93A0-4E77A8A0E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197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 – Datos de partida</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3200" dirty="0">
                <a:hlinkClick r:id="rId2"/>
              </a:rPr>
              <a:t>https://data.europa.eu/euodp/es/data/dataset/covid-19-coronavirus-data</a:t>
            </a:r>
            <a:endParaRPr lang="es-ES" sz="3200" dirty="0"/>
          </a:p>
          <a:p>
            <a:endParaRPr lang="es-ES" sz="3200" b="1" dirty="0"/>
          </a:p>
          <a:p>
            <a:r>
              <a:rPr lang="es-ES" sz="3200" dirty="0">
                <a:hlinkClick r:id="rId3"/>
              </a:rPr>
              <a:t>https://github.com/datadista/datasets/tree/master/COVID%2019</a:t>
            </a:r>
            <a:endParaRPr lang="es-ES" sz="3200" b="1" dirty="0"/>
          </a:p>
        </p:txBody>
      </p:sp>
    </p:spTree>
    <p:extLst>
      <p:ext uri="{BB962C8B-B14F-4D97-AF65-F5344CB8AC3E}">
        <p14:creationId xmlns:p14="http://schemas.microsoft.com/office/powerpoint/2010/main" val="331656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1" name="Straight Connector 140">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3" name="Rectangle 142">
            <a:extLst>
              <a:ext uri="{FF2B5EF4-FFF2-40B4-BE49-F238E27FC236}">
                <a16:creationId xmlns:a16="http://schemas.microsoft.com/office/drawing/2014/main" id="{28508911-8AF6-4A7F-958D-155C5FA41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D9CD4F8-76BB-4EE6-A72A-A4F8A8198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a:solidFill>
                  <a:srgbClr val="FFFFFF"/>
                </a:solidFill>
              </a:rPr>
              <a:t>Ejemplo – Predicción</a:t>
            </a:r>
          </a:p>
        </p:txBody>
      </p:sp>
      <p:sp>
        <p:nvSpPr>
          <p:cNvPr id="147" name="Rectangle 146">
            <a:extLst>
              <a:ext uri="{FF2B5EF4-FFF2-40B4-BE49-F238E27FC236}">
                <a16:creationId xmlns:a16="http://schemas.microsoft.com/office/drawing/2014/main" id="{B3571E7A-6F77-40FC-B29C-21FB8D754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9D769687-EAF6-4372-9E47-6B4890C37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a:extLst>
              <a:ext uri="{FF2B5EF4-FFF2-40B4-BE49-F238E27FC236}">
                <a16:creationId xmlns:a16="http://schemas.microsoft.com/office/drawing/2014/main" id="{ABAF5FCC-BE5C-470A-89E8-EC71C6B984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8565" y="773703"/>
            <a:ext cx="3328416" cy="2770906"/>
          </a:xfrm>
          <a:prstGeom prst="rect">
            <a:avLst/>
          </a:prstGeom>
          <a:noFill/>
          <a:extLst>
            <a:ext uri="{909E8E84-426E-40DD-AFC4-6F175D3DCCD1}">
              <a14:hiddenFill xmlns:a14="http://schemas.microsoft.com/office/drawing/2010/main">
                <a:solidFill>
                  <a:srgbClr val="FFFFFF"/>
                </a:solidFill>
              </a14:hiddenFill>
            </a:ext>
          </a:extLst>
        </p:spPr>
      </p:pic>
      <p:sp>
        <p:nvSpPr>
          <p:cNvPr id="151" name="Rectangle 150">
            <a:extLst>
              <a:ext uri="{FF2B5EF4-FFF2-40B4-BE49-F238E27FC236}">
                <a16:creationId xmlns:a16="http://schemas.microsoft.com/office/drawing/2014/main" id="{079C6E80-D8C1-448A-896C-DD09EF229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DCF3FBA5-8829-4A8F-9C54-C661520F7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4">
            <a:extLst>
              <a:ext uri="{FF2B5EF4-FFF2-40B4-BE49-F238E27FC236}">
                <a16:creationId xmlns:a16="http://schemas.microsoft.com/office/drawing/2014/main" id="{0ED99E8C-9323-4482-9873-F47AD93180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61038" y="3150536"/>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A5906F46-0376-4A54-B1DD-5DC0200D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3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Tu primer red neuronal usando Keras - Gonzalo Gasca Meza - Medium">
            <a:extLst>
              <a:ext uri="{FF2B5EF4-FFF2-40B4-BE49-F238E27FC236}">
                <a16:creationId xmlns:a16="http://schemas.microsoft.com/office/drawing/2014/main" id="{EBD3EB51-D4D4-4169-AED5-0AF6131E86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38266" y="4710581"/>
            <a:ext cx="3313507" cy="119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33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5144679" y="634946"/>
            <a:ext cx="6405063" cy="1450757"/>
          </a:xfrm>
        </p:spPr>
        <p:txBody>
          <a:bodyPr>
            <a:normAutofit/>
          </a:bodyPr>
          <a:lstStyle/>
          <a:p>
            <a:r>
              <a:rPr lang="es-ES" dirty="0"/>
              <a:t>Ejemplo – Servicios de Google</a:t>
            </a:r>
          </a:p>
        </p:txBody>
      </p:sp>
      <p:pic>
        <p:nvPicPr>
          <p:cNvPr id="13318" name="Picture 6" descr="Imagen que contiene señal, reloj&#10;&#10;Descripción generada automáticamente">
            <a:extLst>
              <a:ext uri="{FF2B5EF4-FFF2-40B4-BE49-F238E27FC236}">
                <a16:creationId xmlns:a16="http://schemas.microsoft.com/office/drawing/2014/main" id="{60D254E1-9C7B-4F85-BF2B-E9CAE44A83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6079" y="581098"/>
            <a:ext cx="2476136" cy="247613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3316" name="Picture 4" descr="Imagen que contiene dibujo, señal&#10;&#10;Descripción generada automáticamente">
            <a:extLst>
              <a:ext uri="{FF2B5EF4-FFF2-40B4-BE49-F238E27FC236}">
                <a16:creationId xmlns:a16="http://schemas.microsoft.com/office/drawing/2014/main" id="{799894FA-493E-4D94-9DC3-DB7FDA93EC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6079" y="3218101"/>
            <a:ext cx="2476136" cy="247613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5144679" y="2198914"/>
            <a:ext cx="6405063" cy="3670180"/>
          </a:xfrm>
        </p:spPr>
        <p:txBody>
          <a:bodyPr>
            <a:normAutofit/>
          </a:bodyPr>
          <a:lstStyle/>
          <a:p>
            <a:pPr>
              <a:buFont typeface="Wingdings" panose="05000000000000000000" pitchFamily="2" charset="2"/>
              <a:buChar char="§"/>
            </a:pPr>
            <a:r>
              <a:rPr lang="es-ES" sz="2800" dirty="0"/>
              <a:t>Cloud Storage</a:t>
            </a:r>
          </a:p>
          <a:p>
            <a:pPr>
              <a:buFont typeface="Wingdings" panose="05000000000000000000" pitchFamily="2" charset="2"/>
              <a:buChar char="§"/>
            </a:pPr>
            <a:r>
              <a:rPr lang="es-ES" sz="2800" dirty="0"/>
              <a:t>AI </a:t>
            </a:r>
            <a:r>
              <a:rPr lang="es-ES" sz="2800" dirty="0" err="1"/>
              <a:t>Platform</a:t>
            </a:r>
            <a:endParaRPr lang="es-ES" sz="2800" dirty="0"/>
          </a:p>
          <a:p>
            <a:pPr>
              <a:buFont typeface="Wingdings" panose="05000000000000000000" pitchFamily="2" charset="2"/>
              <a:buChar char="§"/>
            </a:pPr>
            <a:endParaRPr lang="es-ES" b="1" dirty="0"/>
          </a:p>
        </p:txBody>
      </p:sp>
      <p:sp>
        <p:nvSpPr>
          <p:cNvPr id="79" name="Rectangle 78">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531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2EC778-71E9-4E59-AFF3-F26DC75921E4}"/>
              </a:ext>
            </a:extLst>
          </p:cNvPr>
          <p:cNvSpPr>
            <a:spLocks noGrp="1"/>
          </p:cNvSpPr>
          <p:nvPr>
            <p:ph type="title"/>
          </p:nvPr>
        </p:nvSpPr>
        <p:spPr>
          <a:xfrm>
            <a:off x="7859485" y="634946"/>
            <a:ext cx="3690257" cy="1450757"/>
          </a:xfrm>
        </p:spPr>
        <p:txBody>
          <a:bodyPr>
            <a:normAutofit/>
          </a:bodyPr>
          <a:lstStyle/>
          <a:p>
            <a:r>
              <a:rPr lang="es-ES" dirty="0"/>
              <a:t>¿Qué es un microservicio?</a:t>
            </a:r>
          </a:p>
        </p:txBody>
      </p:sp>
      <p:pic>
        <p:nvPicPr>
          <p:cNvPr id="4" name="Picture 2" descr="Ver las imágenes de origen">
            <a:extLst>
              <a:ext uri="{FF2B5EF4-FFF2-40B4-BE49-F238E27FC236}">
                <a16:creationId xmlns:a16="http://schemas.microsoft.com/office/drawing/2014/main" id="{8D8D8C5E-6D12-43B0-B03D-DABF8E820C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034325"/>
            <a:ext cx="6909801" cy="452591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F4EE0DF-E429-4AC5-B438-E6F602D9464B}"/>
              </a:ext>
            </a:extLst>
          </p:cNvPr>
          <p:cNvSpPr>
            <a:spLocks noGrp="1"/>
          </p:cNvSpPr>
          <p:nvPr>
            <p:ph idx="1"/>
          </p:nvPr>
        </p:nvSpPr>
        <p:spPr>
          <a:xfrm>
            <a:off x="7859485" y="2198914"/>
            <a:ext cx="3690257" cy="3670180"/>
          </a:xfrm>
        </p:spPr>
        <p:txBody>
          <a:bodyPr>
            <a:normAutofit/>
          </a:bodyPr>
          <a:lstStyle/>
          <a:p>
            <a:r>
              <a:rPr lang="es-ES"/>
              <a:t>Muchas veces se considera que un microservicio es una arquitectura, pero es más que eso, es un cambio en la forma de trabajar</a:t>
            </a:r>
            <a:endParaRPr lang="es-E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134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 – </a:t>
            </a:r>
            <a:r>
              <a:rPr lang="es-ES" dirty="0" err="1"/>
              <a:t>Pre-requisitos</a:t>
            </a:r>
            <a:endParaRPr lang="es-ES" dirty="0"/>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3200" dirty="0"/>
              <a:t>Para ejecutar el ejemplo en local de Python:</a:t>
            </a:r>
          </a:p>
          <a:p>
            <a:endParaRPr lang="es-ES" sz="3200" b="1" dirty="0"/>
          </a:p>
          <a:p>
            <a:r>
              <a:rPr lang="es-ES" sz="3200" dirty="0">
                <a:hlinkClick r:id="rId2"/>
              </a:rPr>
              <a:t>https://cloud.google.com/python/setup?hl=es-419</a:t>
            </a:r>
            <a:endParaRPr lang="es-ES" sz="3200" b="1" dirty="0"/>
          </a:p>
        </p:txBody>
      </p:sp>
    </p:spTree>
    <p:extLst>
      <p:ext uri="{BB962C8B-B14F-4D97-AF65-F5344CB8AC3E}">
        <p14:creationId xmlns:p14="http://schemas.microsoft.com/office/powerpoint/2010/main" val="33912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fontScale="92500" lnSpcReduction="20000"/>
          </a:bodyPr>
          <a:lstStyle/>
          <a:p>
            <a:r>
              <a:rPr lang="es-ES" sz="3200" dirty="0"/>
              <a:t>Después debemos obtener nuestros conjuntos de entrenamiento y las dependencias.</a:t>
            </a:r>
          </a:p>
          <a:p>
            <a:r>
              <a:rPr lang="es-ES" sz="3200" dirty="0"/>
              <a:t>Y entrenamos el modelo localmente.</a:t>
            </a:r>
          </a:p>
          <a:p>
            <a:endParaRPr lang="es-ES" sz="3200" b="1" dirty="0"/>
          </a:p>
          <a:p>
            <a:r>
              <a:rPr lang="es-ES" sz="3200" b="1" dirty="0" err="1"/>
              <a:t>gcloud</a:t>
            </a:r>
            <a:r>
              <a:rPr lang="es-ES" sz="3200" b="1" dirty="0"/>
              <a:t> </a:t>
            </a:r>
            <a:r>
              <a:rPr lang="es-ES" sz="3200" b="1" dirty="0" err="1"/>
              <a:t>ai-platform</a:t>
            </a:r>
            <a:r>
              <a:rPr lang="es-ES" sz="3200" b="1" dirty="0"/>
              <a:t> local </a:t>
            </a:r>
            <a:r>
              <a:rPr lang="es-ES" sz="3200" b="1" dirty="0" err="1"/>
              <a:t>train</a:t>
            </a:r>
            <a:r>
              <a:rPr lang="es-ES" sz="3200" b="1" dirty="0"/>
              <a:t> \</a:t>
            </a:r>
          </a:p>
          <a:p>
            <a:r>
              <a:rPr lang="es-ES" sz="3200" b="1" dirty="0"/>
              <a:t>  --</a:t>
            </a:r>
            <a:r>
              <a:rPr lang="es-ES" sz="3200" b="1" dirty="0" err="1"/>
              <a:t>package-path</a:t>
            </a:r>
            <a:r>
              <a:rPr lang="es-ES" sz="3200" b="1" dirty="0"/>
              <a:t> </a:t>
            </a:r>
            <a:r>
              <a:rPr lang="es-ES" sz="3200" b="1" dirty="0" err="1"/>
              <a:t>trainer</a:t>
            </a:r>
            <a:r>
              <a:rPr lang="es-ES" sz="3200" b="1" dirty="0"/>
              <a:t> \</a:t>
            </a:r>
          </a:p>
          <a:p>
            <a:r>
              <a:rPr lang="es-ES" sz="3200" b="1" dirty="0"/>
              <a:t>  --module-</a:t>
            </a:r>
            <a:r>
              <a:rPr lang="es-ES" sz="3200" b="1" dirty="0" err="1"/>
              <a:t>name</a:t>
            </a:r>
            <a:r>
              <a:rPr lang="es-ES" sz="3200" b="1" dirty="0"/>
              <a:t> </a:t>
            </a:r>
            <a:r>
              <a:rPr lang="es-ES" sz="3200" b="1" dirty="0" err="1"/>
              <a:t>trainer.task</a:t>
            </a:r>
            <a:r>
              <a:rPr lang="es-ES" sz="3200" b="1" dirty="0"/>
              <a:t> \</a:t>
            </a:r>
          </a:p>
          <a:p>
            <a:r>
              <a:rPr lang="es-ES" sz="3200" b="1" dirty="0"/>
              <a:t>  --</a:t>
            </a:r>
            <a:r>
              <a:rPr lang="es-ES" sz="3200" b="1" dirty="0" err="1"/>
              <a:t>job-dir</a:t>
            </a:r>
            <a:r>
              <a:rPr lang="es-ES" sz="3200" b="1" dirty="0"/>
              <a:t> local-training-output</a:t>
            </a:r>
          </a:p>
        </p:txBody>
      </p:sp>
    </p:spTree>
    <p:extLst>
      <p:ext uri="{BB962C8B-B14F-4D97-AF65-F5344CB8AC3E}">
        <p14:creationId xmlns:p14="http://schemas.microsoft.com/office/powerpoint/2010/main" val="427581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fontScale="62500" lnSpcReduction="20000"/>
          </a:bodyPr>
          <a:lstStyle/>
          <a:p>
            <a:r>
              <a:rPr lang="es-ES" sz="3200" dirty="0"/>
              <a:t>Una vez lo tenemos pasamos a entrenarlo con AI </a:t>
            </a:r>
            <a:r>
              <a:rPr lang="es-ES" sz="3200" dirty="0" err="1"/>
              <a:t>Platform</a:t>
            </a:r>
            <a:endParaRPr lang="es-ES" sz="3200" dirty="0"/>
          </a:p>
          <a:p>
            <a:endParaRPr lang="es-ES" sz="3200" b="1" dirty="0"/>
          </a:p>
          <a:p>
            <a:r>
              <a:rPr lang="es-ES" sz="3200" b="1" dirty="0" err="1"/>
              <a:t>gcloud</a:t>
            </a:r>
            <a:r>
              <a:rPr lang="es-ES" sz="3200" b="1" dirty="0"/>
              <a:t> </a:t>
            </a:r>
            <a:r>
              <a:rPr lang="es-ES" sz="3200" b="1" dirty="0" err="1"/>
              <a:t>ai-platform</a:t>
            </a:r>
            <a:r>
              <a:rPr lang="es-ES" sz="3200" b="1" dirty="0"/>
              <a:t> </a:t>
            </a:r>
            <a:r>
              <a:rPr lang="es-ES" sz="3200" b="1" dirty="0" err="1"/>
              <a:t>jobs</a:t>
            </a:r>
            <a:r>
              <a:rPr lang="es-ES" sz="3200" b="1" dirty="0"/>
              <a:t> </a:t>
            </a:r>
            <a:r>
              <a:rPr lang="es-ES" sz="3200" b="1" dirty="0" err="1"/>
              <a:t>submit</a:t>
            </a:r>
            <a:r>
              <a:rPr lang="es-ES" sz="3200" b="1" dirty="0"/>
              <a:t> training $JOB_NAME \</a:t>
            </a:r>
          </a:p>
          <a:p>
            <a:r>
              <a:rPr lang="es-ES" sz="3200" b="1" dirty="0"/>
              <a:t>  --</a:t>
            </a:r>
            <a:r>
              <a:rPr lang="es-ES" sz="3200" b="1" dirty="0" err="1"/>
              <a:t>package-path</a:t>
            </a:r>
            <a:r>
              <a:rPr lang="es-ES" sz="3200" b="1" dirty="0"/>
              <a:t> </a:t>
            </a:r>
            <a:r>
              <a:rPr lang="es-ES" sz="3200" b="1" dirty="0" err="1"/>
              <a:t>trainer</a:t>
            </a:r>
            <a:r>
              <a:rPr lang="es-ES" sz="3200" b="1" dirty="0"/>
              <a:t>/ \</a:t>
            </a:r>
          </a:p>
          <a:p>
            <a:r>
              <a:rPr lang="es-ES" sz="3200" b="1" dirty="0"/>
              <a:t>  --module-</a:t>
            </a:r>
            <a:r>
              <a:rPr lang="es-ES" sz="3200" b="1" dirty="0" err="1"/>
              <a:t>name</a:t>
            </a:r>
            <a:r>
              <a:rPr lang="es-ES" sz="3200" b="1" dirty="0"/>
              <a:t> </a:t>
            </a:r>
            <a:r>
              <a:rPr lang="es-ES" sz="3200" b="1" dirty="0" err="1"/>
              <a:t>trainer.task</a:t>
            </a:r>
            <a:r>
              <a:rPr lang="es-ES" sz="3200" b="1" dirty="0"/>
              <a:t> \</a:t>
            </a:r>
          </a:p>
          <a:p>
            <a:r>
              <a:rPr lang="es-ES" sz="3200" b="1" dirty="0"/>
              <a:t>  --</a:t>
            </a:r>
            <a:r>
              <a:rPr lang="es-ES" sz="3200" b="1" dirty="0" err="1"/>
              <a:t>region</a:t>
            </a:r>
            <a:r>
              <a:rPr lang="es-ES" sz="3200" b="1" dirty="0"/>
              <a:t> $REGION \</a:t>
            </a:r>
          </a:p>
          <a:p>
            <a:r>
              <a:rPr lang="es-ES" sz="3200" b="1" dirty="0"/>
              <a:t>  --</a:t>
            </a:r>
            <a:r>
              <a:rPr lang="es-ES" sz="3200" b="1" dirty="0" err="1"/>
              <a:t>python-version</a:t>
            </a:r>
            <a:r>
              <a:rPr lang="es-ES" sz="3200" b="1" dirty="0"/>
              <a:t> 3.5 \</a:t>
            </a:r>
          </a:p>
          <a:p>
            <a:r>
              <a:rPr lang="es-ES" sz="3200" b="1" dirty="0"/>
              <a:t>  --</a:t>
            </a:r>
            <a:r>
              <a:rPr lang="es-ES" sz="3200" b="1" dirty="0" err="1"/>
              <a:t>runtime-version</a:t>
            </a:r>
            <a:r>
              <a:rPr lang="es-ES" sz="3200" b="1" dirty="0"/>
              <a:t> 1.13 \</a:t>
            </a:r>
          </a:p>
          <a:p>
            <a:r>
              <a:rPr lang="es-ES" sz="3200" b="1" dirty="0"/>
              <a:t>  --</a:t>
            </a:r>
            <a:r>
              <a:rPr lang="es-ES" sz="3200" b="1" dirty="0" err="1"/>
              <a:t>job-dir</a:t>
            </a:r>
            <a:r>
              <a:rPr lang="es-ES" sz="3200" b="1" dirty="0"/>
              <a:t> $JOB_DIR \</a:t>
            </a:r>
          </a:p>
          <a:p>
            <a:r>
              <a:rPr lang="es-ES" sz="3200" b="1" dirty="0"/>
              <a:t>  --</a:t>
            </a:r>
            <a:r>
              <a:rPr lang="es-ES" sz="3200" b="1" dirty="0" err="1"/>
              <a:t>stream</a:t>
            </a:r>
            <a:r>
              <a:rPr lang="es-ES" sz="3200" b="1" dirty="0"/>
              <a:t>-logs</a:t>
            </a:r>
          </a:p>
        </p:txBody>
      </p:sp>
    </p:spTree>
    <p:extLst>
      <p:ext uri="{BB962C8B-B14F-4D97-AF65-F5344CB8AC3E}">
        <p14:creationId xmlns:p14="http://schemas.microsoft.com/office/powerpoint/2010/main" val="3662509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3200" dirty="0"/>
              <a:t>Podemos ajustar los </a:t>
            </a:r>
            <a:r>
              <a:rPr lang="es-ES" sz="3200" dirty="0" err="1"/>
              <a:t>hiperparámetros</a:t>
            </a:r>
            <a:endParaRPr lang="es-ES" sz="3200" dirty="0"/>
          </a:p>
          <a:p>
            <a:endParaRPr lang="es-ES" sz="3200" b="1" dirty="0"/>
          </a:p>
          <a:p>
            <a:r>
              <a:rPr lang="es-ES" sz="3200" dirty="0">
                <a:hlinkClick r:id="rId2"/>
              </a:rPr>
              <a:t>https://cloud.google.com/ml-engine/docs/tensorflow/hyperparameter-tuning-overview?hl=es-419</a:t>
            </a:r>
            <a:endParaRPr lang="es-ES" sz="3200" b="1" dirty="0"/>
          </a:p>
        </p:txBody>
      </p:sp>
    </p:spTree>
    <p:extLst>
      <p:ext uri="{BB962C8B-B14F-4D97-AF65-F5344CB8AC3E}">
        <p14:creationId xmlns:p14="http://schemas.microsoft.com/office/powerpoint/2010/main" val="1372217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3200" dirty="0"/>
              <a:t>Una vez creado el modelo podemos unirlo con </a:t>
            </a:r>
            <a:r>
              <a:rPr lang="es-ES" sz="3200" dirty="0" err="1"/>
              <a:t>Keras</a:t>
            </a:r>
            <a:r>
              <a:rPr lang="es-ES" sz="3200" dirty="0"/>
              <a:t>, y una vez lo tenemos debemos unirlo a la aplicación Java, que tenemos realizada en Spring </a:t>
            </a:r>
            <a:r>
              <a:rPr lang="es-ES" sz="3200" dirty="0" err="1"/>
              <a:t>Boot</a:t>
            </a:r>
            <a:r>
              <a:rPr lang="es-ES" sz="3200" dirty="0"/>
              <a:t>, para realizar los inputs y los outputs.</a:t>
            </a:r>
          </a:p>
        </p:txBody>
      </p:sp>
    </p:spTree>
    <p:extLst>
      <p:ext uri="{BB962C8B-B14F-4D97-AF65-F5344CB8AC3E}">
        <p14:creationId xmlns:p14="http://schemas.microsoft.com/office/powerpoint/2010/main" val="122952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Muchas gracias por su atención</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endParaRPr lang="es-ES" sz="6600" dirty="0"/>
          </a:p>
          <a:p>
            <a:pPr algn="ctr"/>
            <a:r>
              <a:rPr lang="es-ES" sz="6600" dirty="0"/>
              <a:t>Turno de preguntas</a:t>
            </a:r>
          </a:p>
        </p:txBody>
      </p:sp>
    </p:spTree>
    <p:extLst>
      <p:ext uri="{BB962C8B-B14F-4D97-AF65-F5344CB8AC3E}">
        <p14:creationId xmlns:p14="http://schemas.microsoft.com/office/powerpoint/2010/main" val="3461873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Muchas gracias por su atención</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type="body" sz="half" idx="2"/>
          </p:nvPr>
        </p:nvSpPr>
        <p:spPr/>
        <p:txBody>
          <a:bodyPr>
            <a:normAutofit fontScale="32500" lnSpcReduction="20000"/>
          </a:bodyPr>
          <a:lstStyle/>
          <a:p>
            <a:endParaRPr lang="es-ES" sz="6600" dirty="0"/>
          </a:p>
          <a:p>
            <a:r>
              <a:rPr lang="es-ES" sz="6600" dirty="0"/>
              <a:t>Esteban </a:t>
            </a:r>
            <a:r>
              <a:rPr lang="es-ES" sz="6600" dirty="0" err="1"/>
              <a:t>Vazquez</a:t>
            </a:r>
            <a:r>
              <a:rPr lang="es-ES" sz="6600" dirty="0"/>
              <a:t> – esteban.vazquez@teslatechnologies.com</a:t>
            </a:r>
          </a:p>
        </p:txBody>
      </p:sp>
      <p:pic>
        <p:nvPicPr>
          <p:cNvPr id="14338" name="Picture 2">
            <a:extLst>
              <a:ext uri="{FF2B5EF4-FFF2-40B4-BE49-F238E27FC236}">
                <a16:creationId xmlns:a16="http://schemas.microsoft.com/office/drawing/2014/main" id="{85369EB9-E079-4B02-AA42-139166D9E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808" y="962784"/>
            <a:ext cx="5741288" cy="3238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73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F2EC778-71E9-4E59-AFF3-F26DC75921E4}"/>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3" name="Marcador de contenido 2">
            <a:extLst>
              <a:ext uri="{FF2B5EF4-FFF2-40B4-BE49-F238E27FC236}">
                <a16:creationId xmlns:a16="http://schemas.microsoft.com/office/drawing/2014/main" id="{DF4EE0DF-E429-4AC5-B438-E6F602D9464B}"/>
              </a:ext>
            </a:extLst>
          </p:cNvPr>
          <p:cNvSpPr>
            <a:spLocks noGrp="1"/>
          </p:cNvSpPr>
          <p:nvPr>
            <p:ph idx="1"/>
          </p:nvPr>
        </p:nvSpPr>
        <p:spPr>
          <a:xfrm>
            <a:off x="492371" y="2653800"/>
            <a:ext cx="3084844" cy="3335519"/>
          </a:xfrm>
        </p:spPr>
        <p:txBody>
          <a:bodyPr>
            <a:normAutofit/>
          </a:bodyPr>
          <a:lstStyle/>
          <a:p>
            <a:r>
              <a:rPr lang="es-ES" dirty="0">
                <a:solidFill>
                  <a:srgbClr val="FFFFFF"/>
                </a:solidFill>
              </a:rPr>
              <a:t>La popularidad creciente de los microservicios va ligada a la evolución del </a:t>
            </a:r>
            <a:r>
              <a:rPr lang="es-ES" dirty="0" err="1">
                <a:solidFill>
                  <a:srgbClr val="FFFFFF"/>
                </a:solidFill>
              </a:rPr>
              <a:t>cloud</a:t>
            </a:r>
            <a:r>
              <a:rPr lang="es-ES" dirty="0">
                <a:solidFill>
                  <a:srgbClr val="FFFFFF"/>
                </a:solidFill>
              </a:rPr>
              <a:t>.</a:t>
            </a: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Esquema de los modelos de servicios en la nube IaaS, PaaS y SaaS">
            <a:extLst>
              <a:ext uri="{FF2B5EF4-FFF2-40B4-BE49-F238E27FC236}">
                <a16:creationId xmlns:a16="http://schemas.microsoft.com/office/drawing/2014/main" id="{44C68261-8909-4C27-BC9B-3EB86C1A54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517039"/>
            <a:ext cx="6798082" cy="382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1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19BE876-E3C4-44CB-B18D-3013050A1278}"/>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3" name="Marcador de contenido 2">
            <a:extLst>
              <a:ext uri="{FF2B5EF4-FFF2-40B4-BE49-F238E27FC236}">
                <a16:creationId xmlns:a16="http://schemas.microsoft.com/office/drawing/2014/main" id="{A9FC6B28-2733-44B1-8CE9-EDC6AE72F136}"/>
              </a:ext>
            </a:extLst>
          </p:cNvPr>
          <p:cNvSpPr>
            <a:spLocks noGrp="1"/>
          </p:cNvSpPr>
          <p:nvPr>
            <p:ph idx="1"/>
          </p:nvPr>
        </p:nvSpPr>
        <p:spPr>
          <a:xfrm>
            <a:off x="492371" y="2653800"/>
            <a:ext cx="3084844" cy="3335519"/>
          </a:xfrm>
        </p:spPr>
        <p:txBody>
          <a:bodyPr>
            <a:normAutofit/>
          </a:bodyPr>
          <a:lstStyle/>
          <a:p>
            <a:r>
              <a:rPr lang="es-ES" dirty="0">
                <a:solidFill>
                  <a:srgbClr val="FFFFFF"/>
                </a:solidFill>
              </a:rPr>
              <a:t>Lo típico es que dentro de nuestra aplicación tengamos todas las funcionalidades</a:t>
            </a: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n 3">
            <a:extLst>
              <a:ext uri="{FF2B5EF4-FFF2-40B4-BE49-F238E27FC236}">
                <a16:creationId xmlns:a16="http://schemas.microsoft.com/office/drawing/2014/main" id="{13156B7F-F94B-4ABA-B1F3-2FEC2CCAA913}"/>
              </a:ext>
            </a:extLst>
          </p:cNvPr>
          <p:cNvPicPr>
            <a:picLocks noChangeAspect="1"/>
          </p:cNvPicPr>
          <p:nvPr/>
        </p:nvPicPr>
        <p:blipFill>
          <a:blip r:embed="rId2"/>
          <a:stretch>
            <a:fillRect/>
          </a:stretch>
        </p:blipFill>
        <p:spPr>
          <a:xfrm>
            <a:off x="5193848" y="640080"/>
            <a:ext cx="5894420" cy="5577840"/>
          </a:xfrm>
          <a:prstGeom prst="rect">
            <a:avLst/>
          </a:prstGeom>
        </p:spPr>
      </p:pic>
    </p:spTree>
    <p:extLst>
      <p:ext uri="{BB962C8B-B14F-4D97-AF65-F5344CB8AC3E}">
        <p14:creationId xmlns:p14="http://schemas.microsoft.com/office/powerpoint/2010/main" val="78904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C4269CF-956E-4689-9A3A-47912E0ABF20}"/>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12" name="Content Placeholder 11">
            <a:extLst>
              <a:ext uri="{FF2B5EF4-FFF2-40B4-BE49-F238E27FC236}">
                <a16:creationId xmlns:a16="http://schemas.microsoft.com/office/drawing/2014/main" id="{82530015-7FAC-4D39-B816-EEF2B484F6F2}"/>
              </a:ext>
            </a:extLst>
          </p:cNvPr>
          <p:cNvSpPr>
            <a:spLocks noGrp="1"/>
          </p:cNvSpPr>
          <p:nvPr>
            <p:ph idx="1"/>
          </p:nvPr>
        </p:nvSpPr>
        <p:spPr>
          <a:xfrm>
            <a:off x="492371" y="2653800"/>
            <a:ext cx="3084844" cy="3335519"/>
          </a:xfrm>
        </p:spPr>
        <p:txBody>
          <a:bodyPr>
            <a:normAutofit/>
          </a:bodyPr>
          <a:lstStyle/>
          <a:p>
            <a:r>
              <a:rPr lang="en-US" dirty="0">
                <a:solidFill>
                  <a:srgbClr val="FFFFFF"/>
                </a:solidFill>
              </a:rPr>
              <a:t>La </a:t>
            </a:r>
            <a:r>
              <a:rPr lang="en-US" dirty="0" err="1">
                <a:solidFill>
                  <a:srgbClr val="FFFFFF"/>
                </a:solidFill>
              </a:rPr>
              <a:t>tendencia</a:t>
            </a:r>
            <a:r>
              <a:rPr lang="en-US" dirty="0">
                <a:solidFill>
                  <a:srgbClr val="FFFFFF"/>
                </a:solidFill>
              </a:rPr>
              <a:t> actual es </a:t>
            </a:r>
            <a:r>
              <a:rPr lang="en-US" dirty="0" err="1">
                <a:solidFill>
                  <a:srgbClr val="FFFFFF"/>
                </a:solidFill>
              </a:rPr>
              <a:t>dividir</a:t>
            </a:r>
            <a:r>
              <a:rPr lang="en-US" dirty="0">
                <a:solidFill>
                  <a:srgbClr val="FFFFFF"/>
                </a:solidFill>
              </a:rPr>
              <a:t> </a:t>
            </a:r>
            <a:r>
              <a:rPr lang="en-US" dirty="0" err="1">
                <a:solidFill>
                  <a:srgbClr val="FFFFFF"/>
                </a:solidFill>
              </a:rPr>
              <a:t>nuestras</a:t>
            </a:r>
            <a:r>
              <a:rPr lang="en-US" dirty="0">
                <a:solidFill>
                  <a:srgbClr val="FFFFFF"/>
                </a:solidFill>
              </a:rPr>
              <a:t> </a:t>
            </a:r>
            <a:r>
              <a:rPr lang="en-US" dirty="0" err="1">
                <a:solidFill>
                  <a:srgbClr val="FFFFFF"/>
                </a:solidFill>
              </a:rPr>
              <a:t>aplicaciones</a:t>
            </a:r>
            <a:endParaRPr lang="en-US" dirty="0">
              <a:solidFill>
                <a:srgbClr val="FFFFFF"/>
              </a:solidFill>
            </a:endParaRPr>
          </a:p>
        </p:txBody>
      </p:sp>
      <p:sp>
        <p:nvSpPr>
          <p:cNvPr id="19" name="Rectangle 1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Marcador de contenido 7">
            <a:extLst>
              <a:ext uri="{FF2B5EF4-FFF2-40B4-BE49-F238E27FC236}">
                <a16:creationId xmlns:a16="http://schemas.microsoft.com/office/drawing/2014/main" id="{0CE347A9-111A-4D16-94D1-86EDBAA315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2387" y="640080"/>
            <a:ext cx="6797342" cy="5577840"/>
          </a:xfrm>
          <a:prstGeom prst="rect">
            <a:avLst/>
          </a:prstGeom>
        </p:spPr>
      </p:pic>
      <p:sp>
        <p:nvSpPr>
          <p:cNvPr id="4" name="AutoShape 2" descr="Arquitectura: cargas de trabajo de comercio escalables con ...">
            <a:extLst>
              <a:ext uri="{FF2B5EF4-FFF2-40B4-BE49-F238E27FC236}">
                <a16:creationId xmlns:a16="http://schemas.microsoft.com/office/drawing/2014/main" id="{C243F93C-9074-4AAE-9C53-7998E2634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AutoShape 6" descr="Arquitectura: cargas de trabajo de comercio escalables con ...">
            <a:extLst>
              <a:ext uri="{FF2B5EF4-FFF2-40B4-BE49-F238E27FC236}">
                <a16:creationId xmlns:a16="http://schemas.microsoft.com/office/drawing/2014/main" id="{781ECF45-7F8A-4DD6-88FA-7150D6FD048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54500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¿Qué es un microservicio?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a:xfrm>
            <a:off x="492371" y="2653800"/>
            <a:ext cx="3084844" cy="3335519"/>
          </a:xfrm>
        </p:spPr>
        <p:txBody>
          <a:bodyPr>
            <a:normAutofit/>
          </a:bodyPr>
          <a:lstStyle/>
          <a:p>
            <a:r>
              <a:rPr lang="es-ES" sz="1500">
                <a:solidFill>
                  <a:srgbClr val="FFFFFF"/>
                </a:solidFill>
              </a:rPr>
              <a:t>Y tampoco es cierto que los microservicios sean solo servicios web pequeños</a:t>
            </a:r>
          </a:p>
        </p:txBody>
      </p:sp>
      <p:sp>
        <p:nvSpPr>
          <p:cNvPr id="75" name="Rectangle 7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descr="MICROSERVICES - life in the corner">
            <a:extLst>
              <a:ext uri="{FF2B5EF4-FFF2-40B4-BE49-F238E27FC236}">
                <a16:creationId xmlns:a16="http://schemas.microsoft.com/office/drawing/2014/main" id="{067E6139-8D0F-4DA2-B657-85D2DFCC4E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8453" y="640080"/>
            <a:ext cx="576520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26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¿Qué es un microservicio?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r>
              <a:rPr lang="es-ES" sz="2400" b="1" dirty="0" err="1"/>
              <a:t>Caracteríticas</a:t>
            </a:r>
            <a:endParaRPr lang="es-ES" sz="2400" b="1" dirty="0"/>
          </a:p>
          <a:p>
            <a:pPr lvl="1">
              <a:buFont typeface="Wingdings" panose="05000000000000000000" pitchFamily="2" charset="2"/>
              <a:buChar char="§"/>
            </a:pPr>
            <a:r>
              <a:rPr lang="es-ES" sz="2400" dirty="0"/>
              <a:t>Flexible</a:t>
            </a:r>
          </a:p>
          <a:p>
            <a:pPr lvl="1">
              <a:buFont typeface="Wingdings" panose="05000000000000000000" pitchFamily="2" charset="2"/>
              <a:buChar char="§"/>
            </a:pPr>
            <a:r>
              <a:rPr lang="es-ES" sz="2400" dirty="0"/>
              <a:t>La funcionalidad evoluciona rápidamente con poco esfuerzo</a:t>
            </a:r>
          </a:p>
          <a:p>
            <a:pPr lvl="1">
              <a:buFont typeface="Wingdings" panose="05000000000000000000" pitchFamily="2" charset="2"/>
              <a:buChar char="§"/>
            </a:pPr>
            <a:r>
              <a:rPr lang="es-ES" sz="2400" dirty="0"/>
              <a:t>Despliegue rápido y fácil</a:t>
            </a:r>
          </a:p>
          <a:p>
            <a:pPr lvl="1">
              <a:buFont typeface="Wingdings" panose="05000000000000000000" pitchFamily="2" charset="2"/>
              <a:buChar char="§"/>
            </a:pPr>
            <a:r>
              <a:rPr lang="es-ES" sz="2400" dirty="0"/>
              <a:t>Escalable - manejar una carga de trabajo flexible (escalado horizontal)</a:t>
            </a:r>
          </a:p>
          <a:p>
            <a:pPr lvl="1">
              <a:buFont typeface="Wingdings" panose="05000000000000000000" pitchFamily="2" charset="2"/>
              <a:buChar char="§"/>
            </a:pPr>
            <a:r>
              <a:rPr lang="es-ES" sz="2400" dirty="0"/>
              <a:t>Disponible - tratar con los nodos que fallan</a:t>
            </a:r>
          </a:p>
          <a:p>
            <a:pPr lvl="1">
              <a:buFont typeface="Wingdings" panose="05000000000000000000" pitchFamily="2" charset="2"/>
              <a:buChar char="§"/>
            </a:pPr>
            <a:r>
              <a:rPr lang="es-ES" sz="2400" dirty="0"/>
              <a:t>Propiedad (cultura, organización, proceso)</a:t>
            </a:r>
          </a:p>
          <a:p>
            <a:pPr lvl="1">
              <a:buFont typeface="Wingdings" panose="05000000000000000000" pitchFamily="2" charset="2"/>
              <a:buChar char="§"/>
            </a:pPr>
            <a:r>
              <a:rPr lang="es-ES" sz="2400" dirty="0"/>
              <a:t>Un equipo puede hacer la evolución funcional y técnica y el despliegue de forma continua e independiente</a:t>
            </a:r>
          </a:p>
        </p:txBody>
      </p:sp>
    </p:spTree>
    <p:extLst>
      <p:ext uri="{BB962C8B-B14F-4D97-AF65-F5344CB8AC3E}">
        <p14:creationId xmlns:p14="http://schemas.microsoft.com/office/powerpoint/2010/main" val="88054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42127-0FC2-404B-995A-64746393FD12}"/>
              </a:ext>
            </a:extLst>
          </p:cNvPr>
          <p:cNvSpPr>
            <a:spLocks noGrp="1"/>
          </p:cNvSpPr>
          <p:nvPr>
            <p:ph type="title"/>
          </p:nvPr>
        </p:nvSpPr>
        <p:spPr/>
        <p:txBody>
          <a:bodyPr/>
          <a:lstStyle/>
          <a:p>
            <a:r>
              <a:rPr lang="es-ES" dirty="0"/>
              <a:t>¿Qué es un microservicio?</a:t>
            </a:r>
          </a:p>
        </p:txBody>
      </p:sp>
      <p:sp>
        <p:nvSpPr>
          <p:cNvPr id="3" name="Marcador de contenido 2">
            <a:extLst>
              <a:ext uri="{FF2B5EF4-FFF2-40B4-BE49-F238E27FC236}">
                <a16:creationId xmlns:a16="http://schemas.microsoft.com/office/drawing/2014/main" id="{A39ADE77-8F70-431E-99A1-480D19AAAAFD}"/>
              </a:ext>
            </a:extLst>
          </p:cNvPr>
          <p:cNvSpPr>
            <a:spLocks noGrp="1"/>
          </p:cNvSpPr>
          <p:nvPr>
            <p:ph idx="1"/>
          </p:nvPr>
        </p:nvSpPr>
        <p:spPr/>
        <p:txBody>
          <a:bodyPr>
            <a:normAutofit/>
          </a:bodyPr>
          <a:lstStyle/>
          <a:p>
            <a:endParaRPr lang="es-ES" sz="2400" dirty="0"/>
          </a:p>
        </p:txBody>
      </p:sp>
      <p:pic>
        <p:nvPicPr>
          <p:cNvPr id="5122" name="Picture 2" descr="Migration to Microservices: Lessons Learned - DZone Microservices">
            <a:extLst>
              <a:ext uri="{FF2B5EF4-FFF2-40B4-BE49-F238E27FC236}">
                <a16:creationId xmlns:a16="http://schemas.microsoft.com/office/drawing/2014/main" id="{40537E45-51CE-46BA-9AB2-33EE713BB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799728"/>
            <a:ext cx="9405937" cy="361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2117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35</TotalTime>
  <Words>837</Words>
  <Application>Microsoft Office PowerPoint</Application>
  <PresentationFormat>Panorámica</PresentationFormat>
  <Paragraphs>117</Paragraphs>
  <Slides>36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Calibri Light</vt:lpstr>
      <vt:lpstr>Wingdings</vt:lpstr>
      <vt:lpstr>Retrospección</vt:lpstr>
      <vt:lpstr>¿Cómo pueden ayudar los microservicios a mi negocio?</vt:lpstr>
      <vt:lpstr>¿Qué es un microservicio?</vt:lpstr>
      <vt:lpstr>¿Qué es un microservicio?</vt:lpstr>
      <vt:lpstr>¿Qué es un microservicio?</vt:lpstr>
      <vt:lpstr>¿Qué es un microservicio?</vt:lpstr>
      <vt:lpstr>¿Qué es un microservicio?</vt:lpstr>
      <vt:lpstr>¿Qué es un microservicio?</vt:lpstr>
      <vt:lpstr>¿Qué es un microservicio?</vt:lpstr>
      <vt:lpstr>¿Qué es un microservicio?</vt:lpstr>
      <vt:lpstr>¿Qué es un microservicio?</vt:lpstr>
      <vt:lpstr>¿Qué es un microservicio?</vt:lpstr>
      <vt:lpstr>¿Qué es un microservicio?</vt:lpstr>
      <vt:lpstr>¿Qué es un microservicio?</vt:lpstr>
      <vt:lpstr>Microservicios – Errores y lecciones </vt:lpstr>
      <vt:lpstr>Microservicios – Errores y lecciones </vt:lpstr>
      <vt:lpstr>Microservicios – Errores y lecciones </vt:lpstr>
      <vt:lpstr>Microservicios – Errores y lecciones </vt:lpstr>
      <vt:lpstr>Microservicios – Errores y lecciones </vt:lpstr>
      <vt:lpstr>IA, Machine Learning y Deep Learning</vt:lpstr>
      <vt:lpstr>IA, Machine Learning y Deep Learning</vt:lpstr>
      <vt:lpstr>IA, Machine Learning y Deep Learning</vt:lpstr>
      <vt:lpstr>Ventajas del uso de Microservicios en nuestro negocio</vt:lpstr>
      <vt:lpstr>Desventajas del uso de Microservicios en nuestro negocio</vt:lpstr>
      <vt:lpstr>Ejemplo</vt:lpstr>
      <vt:lpstr>Ejemplo</vt:lpstr>
      <vt:lpstr>Ejemplo - Herramientas</vt:lpstr>
      <vt:lpstr>Ejemplo – Datos de partida</vt:lpstr>
      <vt:lpstr>Ejemplo – Predicción</vt:lpstr>
      <vt:lpstr>Ejemplo – Servicios de Google</vt:lpstr>
      <vt:lpstr>Ejemplo – Pre-requisitos</vt:lpstr>
      <vt:lpstr>Ejemplo</vt:lpstr>
      <vt:lpstr>Ejemplo</vt:lpstr>
      <vt:lpstr>Ejemplo</vt:lpstr>
      <vt:lpstr>Ejemplo</vt:lpstr>
      <vt:lpstr>Muchas gracias por su atención</vt:lpstr>
      <vt:lpstr>Muchas 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pueden ayudar los microservicios a mi negocio?</dc:title>
  <dc:creator>x x</dc:creator>
  <cp:lastModifiedBy>x x</cp:lastModifiedBy>
  <cp:revision>8</cp:revision>
  <dcterms:created xsi:type="dcterms:W3CDTF">2020-05-21T20:38:19Z</dcterms:created>
  <dcterms:modified xsi:type="dcterms:W3CDTF">2020-05-22T07:57:38Z</dcterms:modified>
</cp:coreProperties>
</file>