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62" d="100"/>
          <a:sy n="162" d="100"/>
        </p:scale>
        <p:origin x="11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99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771525"/>
            <a:ext cx="8572500" cy="1543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4050" b="1" dirty="0">
                <a:solidFill>
                  <a:srgbClr val="1A73E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Dashboard de Fluxo de Cargas Especiais e Perigosas</a:t>
            </a:r>
            <a:endParaRPr lang="en-US" sz="4050" dirty="0"/>
          </a:p>
        </p:txBody>
      </p:sp>
      <p:sp>
        <p:nvSpPr>
          <p:cNvPr id="4" name="Text 1"/>
          <p:cNvSpPr/>
          <p:nvPr/>
        </p:nvSpPr>
        <p:spPr>
          <a:xfrm>
            <a:off x="3258862" y="2528888"/>
            <a:ext cx="2626277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dirty="0">
                <a:solidFill>
                  <a:srgbClr val="34A85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KPIs Críticos e Esboço</a:t>
            </a:r>
            <a:endParaRPr lang="en-US" sz="2025" dirty="0"/>
          </a:p>
        </p:txBody>
      </p:sp>
      <p:sp>
        <p:nvSpPr>
          <p:cNvPr id="5" name="Text 2"/>
          <p:cNvSpPr/>
          <p:nvPr/>
        </p:nvSpPr>
        <p:spPr>
          <a:xfrm>
            <a:off x="2809140" y="3343275"/>
            <a:ext cx="352572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Cliente: IPEM (Instituto de Pesos e Medidas)</a:t>
            </a:r>
            <a:endParaRPr lang="en-US" sz="1350" dirty="0"/>
          </a:p>
        </p:txBody>
      </p:sp>
      <p:sp>
        <p:nvSpPr>
          <p:cNvPr id="6" name="Text 3"/>
          <p:cNvSpPr/>
          <p:nvPr/>
        </p:nvSpPr>
        <p:spPr>
          <a:xfrm>
            <a:off x="1775138" y="3971925"/>
            <a:ext cx="5593696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Análise do fluxo de cargas especiais e perigosas de empresas com registro no RAPP</a:t>
            </a:r>
            <a:endParaRPr lang="en-US" sz="1046" dirty="0"/>
          </a:p>
        </p:txBody>
      </p:sp>
      <p:sp>
        <p:nvSpPr>
          <p:cNvPr id="7" name="Text 4"/>
          <p:cNvSpPr/>
          <p:nvPr/>
        </p:nvSpPr>
        <p:spPr>
          <a:xfrm>
            <a:off x="1775138" y="4171950"/>
            <a:ext cx="5593696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Avaliação estatística de acidentes viários com veículos pesados</a:t>
            </a:r>
            <a:endParaRPr lang="en-US" sz="1046" dirty="0"/>
          </a:p>
        </p:txBody>
      </p:sp>
      <p:sp>
        <p:nvSpPr>
          <p:cNvPr id="8" name="Text 5"/>
          <p:cNvSpPr/>
          <p:nvPr/>
        </p:nvSpPr>
        <p:spPr>
          <a:xfrm>
            <a:off x="8688949" y="4786313"/>
            <a:ext cx="24073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IPEM</a:t>
            </a:r>
            <a:endParaRPr lang="en-US" sz="732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1A73E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Objetivos do Dashboard</a:t>
            </a:r>
            <a:endParaRPr lang="en-US" sz="2025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928688"/>
            <a:ext cx="171450" cy="17145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64356" y="885825"/>
            <a:ext cx="3900488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Fornecer uma ferramenta de Business Intelligence para análise do fluxo de cargas especiais e perigosas</a:t>
            </a:r>
            <a:endParaRPr lang="en-US" sz="1046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1500188"/>
            <a:ext cx="192881" cy="17145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564356" y="1457325"/>
            <a:ext cx="3900488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Apresentar métricas por estado e nacionalmente sobre cargas movimentadas, modais de transporte e matriz OD</a:t>
            </a:r>
            <a:endParaRPr lang="en-US" sz="1046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750" y="2071688"/>
            <a:ext cx="214313" cy="171450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564356" y="2028825"/>
            <a:ext cx="3900488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Identificar as principais empresas movimentadoras de cargas perigosas com declaração realizada</a:t>
            </a:r>
            <a:endParaRPr lang="en-US" sz="1046" dirty="0"/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750" y="2643188"/>
            <a:ext cx="171450" cy="171450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564356" y="2600325"/>
            <a:ext cx="3900488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Mapear localidades com maiores incidências de acidentes viários envolvendo veículos pesados</a:t>
            </a:r>
            <a:endParaRPr lang="en-US" sz="1046" dirty="0"/>
          </a:p>
        </p:txBody>
      </p:sp>
      <p:pic>
        <p:nvPicPr>
          <p:cNvPr id="12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750" y="3214688"/>
            <a:ext cx="214313" cy="171450"/>
          </a:xfrm>
          <a:prstGeom prst="rect">
            <a:avLst/>
          </a:prstGeom>
        </p:spPr>
      </p:pic>
      <p:sp>
        <p:nvSpPr>
          <p:cNvPr id="13" name="Text 5"/>
          <p:cNvSpPr/>
          <p:nvPr/>
        </p:nvSpPr>
        <p:spPr>
          <a:xfrm>
            <a:off x="564356" y="3171825"/>
            <a:ext cx="3900488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Analisar as distâncias entre localidades de acidentes e pontos de parada de descanso</a:t>
            </a:r>
            <a:endParaRPr lang="en-US" sz="1046" dirty="0"/>
          </a:p>
        </p:txBody>
      </p:sp>
      <p:pic>
        <p:nvPicPr>
          <p:cNvPr id="14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5750" y="3786188"/>
            <a:ext cx="192881" cy="171450"/>
          </a:xfrm>
          <a:prstGeom prst="rect">
            <a:avLst/>
          </a:prstGeom>
        </p:spPr>
      </p:pic>
      <p:sp>
        <p:nvSpPr>
          <p:cNvPr id="15" name="Text 6"/>
          <p:cNvSpPr/>
          <p:nvPr/>
        </p:nvSpPr>
        <p:spPr>
          <a:xfrm>
            <a:off x="564356" y="3743325"/>
            <a:ext cx="3900488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Oferecer interface limpa, navegação intuitiva e dados atualizados para apoio à formulação de políticas públicas</a:t>
            </a:r>
            <a:endParaRPr lang="en-US" sz="1046" dirty="0"/>
          </a:p>
        </p:txBody>
      </p:sp>
      <p:sp>
        <p:nvSpPr>
          <p:cNvPr id="17" name="Text 7"/>
          <p:cNvSpPr/>
          <p:nvPr/>
        </p:nvSpPr>
        <p:spPr>
          <a:xfrm>
            <a:off x="8688949" y="4786313"/>
            <a:ext cx="24073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IPEM</a:t>
            </a:r>
            <a:endParaRPr lang="en-US" sz="732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8007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1A73E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KPIs Críticos: Movimentação de Cargas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50" y="885825"/>
            <a:ext cx="4179094" cy="1350169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06" y="1028700"/>
            <a:ext cx="160734" cy="14287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5078" y="992981"/>
            <a:ext cx="3531887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34A85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Volume de Cargas por Tipo e Modal de Transporte </a:t>
            </a:r>
            <a:endParaRPr lang="en-US" sz="1046" dirty="0"/>
          </a:p>
        </p:txBody>
      </p:sp>
      <p:sp>
        <p:nvSpPr>
          <p:cNvPr id="7" name="Text 3"/>
          <p:cNvSpPr/>
          <p:nvPr/>
        </p:nvSpPr>
        <p:spPr>
          <a:xfrm>
            <a:off x="392906" y="1278731"/>
            <a:ext cx="3964781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Detalha o volume de cargas movimentadas, segmentado por tipo de carga (inflamáveis, corrosivos, etc.) e por modal de transporte (rodoviário, ferroviário, etc.). </a:t>
            </a:r>
            <a:endParaRPr lang="en-US" sz="837" dirty="0"/>
          </a:p>
        </p:txBody>
      </p:sp>
      <p:sp>
        <p:nvSpPr>
          <p:cNvPr id="8" name="Text 4"/>
          <p:cNvSpPr/>
          <p:nvPr/>
        </p:nvSpPr>
        <p:spPr>
          <a:xfrm>
            <a:off x="392906" y="1835944"/>
            <a:ext cx="637105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b="1" i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Alinhamento:</a:t>
            </a:r>
            <a:endParaRPr lang="en-US" sz="732" dirty="0"/>
          </a:p>
        </p:txBody>
      </p:sp>
      <p:sp>
        <p:nvSpPr>
          <p:cNvPr id="9" name="Text 5"/>
          <p:cNvSpPr/>
          <p:nvPr/>
        </p:nvSpPr>
        <p:spPr>
          <a:xfrm>
            <a:off x="1030012" y="1835944"/>
            <a:ext cx="3286125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i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Atende à necessidade de compreender a composição do fluxo de cargas e </a:t>
            </a:r>
            <a:endParaRPr lang="en-US" sz="732" dirty="0"/>
          </a:p>
        </p:txBody>
      </p:sp>
      <p:sp>
        <p:nvSpPr>
          <p:cNvPr id="10" name="Text 6"/>
          <p:cNvSpPr/>
          <p:nvPr/>
        </p:nvSpPr>
        <p:spPr>
          <a:xfrm>
            <a:off x="392906" y="1985963"/>
            <a:ext cx="153501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i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 infraestrutura logística utilizada. </a:t>
            </a:r>
            <a:endParaRPr lang="en-US" sz="732" dirty="0"/>
          </a:p>
        </p:txBody>
      </p:sp>
      <p:sp>
        <p:nvSpPr>
          <p:cNvPr id="11" name="Shape 7"/>
          <p:cNvSpPr/>
          <p:nvPr/>
        </p:nvSpPr>
        <p:spPr>
          <a:xfrm>
            <a:off x="285750" y="2414588"/>
            <a:ext cx="4179094" cy="1178719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906" y="2557463"/>
            <a:ext cx="142875" cy="142875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607219" y="2521744"/>
            <a:ext cx="198426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34A85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Matriz Origem-Destino (OD) </a:t>
            </a:r>
            <a:endParaRPr lang="en-US" sz="1046" dirty="0"/>
          </a:p>
        </p:txBody>
      </p:sp>
      <p:sp>
        <p:nvSpPr>
          <p:cNvPr id="14" name="Text 9"/>
          <p:cNvSpPr/>
          <p:nvPr/>
        </p:nvSpPr>
        <p:spPr>
          <a:xfrm>
            <a:off x="392906" y="2807494"/>
            <a:ext cx="3964781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Apresenta visualmente os principais fluxos de cargas, mostrando de onde partem e para onde vão as cargas especiais e perigosas. </a:t>
            </a:r>
            <a:endParaRPr lang="en-US" sz="837" dirty="0"/>
          </a:p>
        </p:txBody>
      </p:sp>
      <p:sp>
        <p:nvSpPr>
          <p:cNvPr id="15" name="Text 10"/>
          <p:cNvSpPr/>
          <p:nvPr/>
        </p:nvSpPr>
        <p:spPr>
          <a:xfrm>
            <a:off x="392906" y="3193256"/>
            <a:ext cx="637105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b="1" i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Alinhamento:</a:t>
            </a:r>
            <a:endParaRPr lang="en-US" sz="732" dirty="0"/>
          </a:p>
        </p:txBody>
      </p:sp>
      <p:sp>
        <p:nvSpPr>
          <p:cNvPr id="16" name="Text 11"/>
          <p:cNvSpPr/>
          <p:nvPr/>
        </p:nvSpPr>
        <p:spPr>
          <a:xfrm>
            <a:off x="1030012" y="3193256"/>
            <a:ext cx="294138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i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Crucial para entender os corredores logísticos mais importantes e </a:t>
            </a:r>
            <a:endParaRPr lang="en-US" sz="732" dirty="0"/>
          </a:p>
        </p:txBody>
      </p:sp>
      <p:sp>
        <p:nvSpPr>
          <p:cNvPr id="17" name="Text 12"/>
          <p:cNvSpPr/>
          <p:nvPr/>
        </p:nvSpPr>
        <p:spPr>
          <a:xfrm>
            <a:off x="392906" y="3343275"/>
            <a:ext cx="285426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i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direcionar a fiscalização para rotas de maior movimento e risco. </a:t>
            </a:r>
            <a:endParaRPr lang="en-US" sz="732" dirty="0"/>
          </a:p>
        </p:txBody>
      </p:sp>
      <p:sp>
        <p:nvSpPr>
          <p:cNvPr id="18" name="Shape 13"/>
          <p:cNvSpPr/>
          <p:nvPr/>
        </p:nvSpPr>
        <p:spPr>
          <a:xfrm>
            <a:off x="285750" y="3771900"/>
            <a:ext cx="4179094" cy="1564481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1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906" y="4021931"/>
            <a:ext cx="142875" cy="142875"/>
          </a:xfrm>
          <a:prstGeom prst="rect">
            <a:avLst/>
          </a:prstGeom>
        </p:spPr>
      </p:pic>
      <p:sp>
        <p:nvSpPr>
          <p:cNvPr id="20" name="Text 14"/>
          <p:cNvSpPr/>
          <p:nvPr/>
        </p:nvSpPr>
        <p:spPr>
          <a:xfrm>
            <a:off x="607219" y="3879056"/>
            <a:ext cx="3750469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34A85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Evolução da Movimentação de Cargas ao Longo do Tempo </a:t>
            </a:r>
            <a:endParaRPr lang="en-US" sz="1046" dirty="0"/>
          </a:p>
        </p:txBody>
      </p:sp>
      <p:sp>
        <p:nvSpPr>
          <p:cNvPr id="21" name="Text 15"/>
          <p:cNvSpPr/>
          <p:nvPr/>
        </p:nvSpPr>
        <p:spPr>
          <a:xfrm>
            <a:off x="392906" y="4379119"/>
            <a:ext cx="3964781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Mostra a tendência do volume de cargas movimentadas ao longo do período de 2013 a 2023, permitindo identificar sazonalidades, crescimento ou declínio. </a:t>
            </a:r>
            <a:endParaRPr lang="en-US" sz="837" dirty="0"/>
          </a:p>
        </p:txBody>
      </p:sp>
      <p:sp>
        <p:nvSpPr>
          <p:cNvPr id="22" name="Text 16"/>
          <p:cNvSpPr/>
          <p:nvPr/>
        </p:nvSpPr>
        <p:spPr>
          <a:xfrm>
            <a:off x="392906" y="4936331"/>
            <a:ext cx="637105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b="1" i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Alinhamento:</a:t>
            </a:r>
            <a:endParaRPr lang="en-US" sz="732" dirty="0"/>
          </a:p>
        </p:txBody>
      </p:sp>
      <p:sp>
        <p:nvSpPr>
          <p:cNvPr id="23" name="Text 17"/>
          <p:cNvSpPr/>
          <p:nvPr/>
        </p:nvSpPr>
        <p:spPr>
          <a:xfrm>
            <a:off x="1030012" y="4936331"/>
            <a:ext cx="3121316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i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Fornece visão estratégica e histórica, essencial para o planejamento a </a:t>
            </a:r>
            <a:endParaRPr lang="en-US" sz="732" dirty="0"/>
          </a:p>
        </p:txBody>
      </p:sp>
      <p:sp>
        <p:nvSpPr>
          <p:cNvPr id="24" name="Text 18"/>
          <p:cNvSpPr/>
          <p:nvPr/>
        </p:nvSpPr>
        <p:spPr>
          <a:xfrm>
            <a:off x="392906" y="5086350"/>
            <a:ext cx="1743131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i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longo prazo e elaboração de projeções. </a:t>
            </a:r>
            <a:endParaRPr lang="en-US" sz="732" dirty="0"/>
          </a:p>
        </p:txBody>
      </p:sp>
      <p:sp>
        <p:nvSpPr>
          <p:cNvPr id="26" name="Text 19"/>
          <p:cNvSpPr/>
          <p:nvPr/>
        </p:nvSpPr>
        <p:spPr>
          <a:xfrm>
            <a:off x="8688949" y="4786313"/>
            <a:ext cx="24073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IPEM</a:t>
            </a:r>
            <a:endParaRPr lang="en-US" sz="732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62927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1A73E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KPIs Críticos: Acidentes Viários e Segurança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50" y="885825"/>
            <a:ext cx="4179094" cy="1350169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06" y="1028700"/>
            <a:ext cx="107156" cy="14287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571500" y="992981"/>
            <a:ext cx="335971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EA43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Localidades com Maior Incidência de Acidentes </a:t>
            </a:r>
            <a:endParaRPr lang="en-US" sz="1046" dirty="0"/>
          </a:p>
        </p:txBody>
      </p:sp>
      <p:sp>
        <p:nvSpPr>
          <p:cNvPr id="7" name="Text 3"/>
          <p:cNvSpPr/>
          <p:nvPr/>
        </p:nvSpPr>
        <p:spPr>
          <a:xfrm>
            <a:off x="392906" y="1278731"/>
            <a:ext cx="3964781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Mapeia geograficamente os pontos (hotspots) com maior concentração de acidentes envolvendo veículos pesados, permitindo identificação visual de áreas críticas. </a:t>
            </a:r>
            <a:endParaRPr lang="en-US" sz="837" dirty="0"/>
          </a:p>
        </p:txBody>
      </p:sp>
      <p:sp>
        <p:nvSpPr>
          <p:cNvPr id="8" name="Text 4"/>
          <p:cNvSpPr/>
          <p:nvPr/>
        </p:nvSpPr>
        <p:spPr>
          <a:xfrm>
            <a:off x="392906" y="1835944"/>
            <a:ext cx="637105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b="1" i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Alinhamento:</a:t>
            </a:r>
            <a:endParaRPr lang="en-US" sz="732" dirty="0"/>
          </a:p>
        </p:txBody>
      </p:sp>
      <p:sp>
        <p:nvSpPr>
          <p:cNvPr id="9" name="Text 5"/>
          <p:cNvSpPr/>
          <p:nvPr/>
        </p:nvSpPr>
        <p:spPr>
          <a:xfrm>
            <a:off x="1030012" y="1835944"/>
            <a:ext cx="279465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i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Vital para a formulação de políticas de segurança rodoviária e </a:t>
            </a:r>
            <a:endParaRPr lang="en-US" sz="732" dirty="0"/>
          </a:p>
        </p:txBody>
      </p:sp>
      <p:sp>
        <p:nvSpPr>
          <p:cNvPr id="10" name="Text 6"/>
          <p:cNvSpPr/>
          <p:nvPr/>
        </p:nvSpPr>
        <p:spPr>
          <a:xfrm>
            <a:off x="392906" y="1985963"/>
            <a:ext cx="2847482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i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identificação de trechos perigosos que necessitam de melhorias. </a:t>
            </a:r>
            <a:endParaRPr lang="en-US" sz="732" dirty="0"/>
          </a:p>
        </p:txBody>
      </p:sp>
      <p:sp>
        <p:nvSpPr>
          <p:cNvPr id="11" name="Shape 7"/>
          <p:cNvSpPr/>
          <p:nvPr/>
        </p:nvSpPr>
        <p:spPr>
          <a:xfrm>
            <a:off x="285750" y="2414588"/>
            <a:ext cx="4179094" cy="1393031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906" y="2664619"/>
            <a:ext cx="178594" cy="142875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642938" y="2521744"/>
            <a:ext cx="3714750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EA43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Proximidade de Acidentes a Pontos de Parada e Descanso </a:t>
            </a:r>
            <a:endParaRPr lang="en-US" sz="1046" dirty="0"/>
          </a:p>
        </p:txBody>
      </p:sp>
      <p:sp>
        <p:nvSpPr>
          <p:cNvPr id="14" name="Text 9"/>
          <p:cNvSpPr/>
          <p:nvPr/>
        </p:nvSpPr>
        <p:spPr>
          <a:xfrm>
            <a:off x="392906" y="3021806"/>
            <a:ext cx="3964781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Analisa a correlação entre a localização dos acidentes e a distância para o ponto de parada e descanso mais próximo, investigando o fator fadiga. </a:t>
            </a:r>
            <a:endParaRPr lang="en-US" sz="837" dirty="0"/>
          </a:p>
        </p:txBody>
      </p:sp>
      <p:sp>
        <p:nvSpPr>
          <p:cNvPr id="15" name="Text 10"/>
          <p:cNvSpPr/>
          <p:nvPr/>
        </p:nvSpPr>
        <p:spPr>
          <a:xfrm>
            <a:off x="392906" y="3407569"/>
            <a:ext cx="637105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b="1" i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Alinhamento:</a:t>
            </a:r>
            <a:endParaRPr lang="en-US" sz="732" dirty="0"/>
          </a:p>
        </p:txBody>
      </p:sp>
      <p:sp>
        <p:nvSpPr>
          <p:cNvPr id="16" name="Text 11"/>
          <p:cNvSpPr/>
          <p:nvPr/>
        </p:nvSpPr>
        <p:spPr>
          <a:xfrm>
            <a:off x="1030012" y="3407569"/>
            <a:ext cx="320882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i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Aborda diretamente a hipótese de que a fadiga do motorista é um fator </a:t>
            </a:r>
            <a:endParaRPr lang="en-US" sz="732" dirty="0"/>
          </a:p>
        </p:txBody>
      </p:sp>
      <p:sp>
        <p:nvSpPr>
          <p:cNvPr id="17" name="Text 12"/>
          <p:cNvSpPr/>
          <p:nvPr/>
        </p:nvSpPr>
        <p:spPr>
          <a:xfrm>
            <a:off x="392906" y="3557588"/>
            <a:ext cx="3516762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i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 risco significativo, fundamentando políticas para novos pontos de descanso. </a:t>
            </a:r>
            <a:endParaRPr lang="en-US" sz="732" dirty="0"/>
          </a:p>
        </p:txBody>
      </p:sp>
      <p:sp>
        <p:nvSpPr>
          <p:cNvPr id="18" name="Shape 13"/>
          <p:cNvSpPr/>
          <p:nvPr/>
        </p:nvSpPr>
        <p:spPr>
          <a:xfrm>
            <a:off x="285750" y="3986213"/>
            <a:ext cx="4179094" cy="1178719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1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906" y="4129088"/>
            <a:ext cx="142875" cy="142875"/>
          </a:xfrm>
          <a:prstGeom prst="rect">
            <a:avLst/>
          </a:prstGeom>
        </p:spPr>
      </p:pic>
      <p:sp>
        <p:nvSpPr>
          <p:cNvPr id="20" name="Text 14"/>
          <p:cNvSpPr/>
          <p:nvPr/>
        </p:nvSpPr>
        <p:spPr>
          <a:xfrm>
            <a:off x="607219" y="4093369"/>
            <a:ext cx="364733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EA43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Número de Acidentes Viários com Veículos Pesados </a:t>
            </a:r>
            <a:endParaRPr lang="en-US" sz="1046" dirty="0"/>
          </a:p>
        </p:txBody>
      </p:sp>
      <p:sp>
        <p:nvSpPr>
          <p:cNvPr id="21" name="Text 15"/>
          <p:cNvSpPr/>
          <p:nvPr/>
        </p:nvSpPr>
        <p:spPr>
          <a:xfrm>
            <a:off x="392906" y="4379119"/>
            <a:ext cx="3964781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Quantifica o total de acidentes envolvendo veículos pesados, com possibilidade de segmentação por período, tipo de veículo e região. </a:t>
            </a:r>
            <a:endParaRPr lang="en-US" sz="837" dirty="0"/>
          </a:p>
        </p:txBody>
      </p:sp>
      <p:sp>
        <p:nvSpPr>
          <p:cNvPr id="22" name="Text 16"/>
          <p:cNvSpPr/>
          <p:nvPr/>
        </p:nvSpPr>
        <p:spPr>
          <a:xfrm>
            <a:off x="392906" y="4764881"/>
            <a:ext cx="637105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b="1" i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Alinhamento:</a:t>
            </a:r>
            <a:endParaRPr lang="en-US" sz="732" dirty="0"/>
          </a:p>
        </p:txBody>
      </p:sp>
      <p:sp>
        <p:nvSpPr>
          <p:cNvPr id="23" name="Text 17"/>
          <p:cNvSpPr/>
          <p:nvPr/>
        </p:nvSpPr>
        <p:spPr>
          <a:xfrm>
            <a:off x="1030012" y="4764881"/>
            <a:ext cx="2643439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i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Fornece métrica base para avaliação da segurança viária e </a:t>
            </a:r>
            <a:endParaRPr lang="en-US" sz="732" dirty="0"/>
          </a:p>
        </p:txBody>
      </p:sp>
      <p:sp>
        <p:nvSpPr>
          <p:cNvPr id="24" name="Text 18"/>
          <p:cNvSpPr/>
          <p:nvPr/>
        </p:nvSpPr>
        <p:spPr>
          <a:xfrm>
            <a:off x="392906" y="4914900"/>
            <a:ext cx="2472519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i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monitoramento da eficácia de políticas implementadas. </a:t>
            </a:r>
            <a:endParaRPr lang="en-US" sz="732" dirty="0"/>
          </a:p>
        </p:txBody>
      </p:sp>
      <p:sp>
        <p:nvSpPr>
          <p:cNvPr id="26" name="Text 19"/>
          <p:cNvSpPr/>
          <p:nvPr/>
        </p:nvSpPr>
        <p:spPr>
          <a:xfrm>
            <a:off x="8688949" y="4786313"/>
            <a:ext cx="24073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IPEM</a:t>
            </a:r>
            <a:endParaRPr lang="en-US" sz="732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62927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1A73E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KPIs Críticos: Empresas e Fiscalização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50" y="885825"/>
            <a:ext cx="4179094" cy="1393031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06" y="1135856"/>
            <a:ext cx="107156" cy="14287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571500" y="992981"/>
            <a:ext cx="3786188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34A85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Principais Empresas Movimentadoras de Cargas Perigosas </a:t>
            </a:r>
            <a:endParaRPr lang="en-US" sz="1046" dirty="0"/>
          </a:p>
        </p:txBody>
      </p:sp>
      <p:sp>
        <p:nvSpPr>
          <p:cNvPr id="7" name="Text 3"/>
          <p:cNvSpPr/>
          <p:nvPr/>
        </p:nvSpPr>
        <p:spPr>
          <a:xfrm>
            <a:off x="392906" y="1493044"/>
            <a:ext cx="3964781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Identifica e classifica as empresas que mais movimentam cargas perigosas, com base nas declarações realizadas ao IBAMA. </a:t>
            </a:r>
            <a:endParaRPr lang="en-US" sz="837" dirty="0"/>
          </a:p>
        </p:txBody>
      </p:sp>
      <p:sp>
        <p:nvSpPr>
          <p:cNvPr id="8" name="Text 4"/>
          <p:cNvSpPr/>
          <p:nvPr/>
        </p:nvSpPr>
        <p:spPr>
          <a:xfrm>
            <a:off x="392906" y="1878806"/>
            <a:ext cx="637105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b="1" i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Alinhamento:</a:t>
            </a:r>
            <a:endParaRPr lang="en-US" sz="732" dirty="0"/>
          </a:p>
        </p:txBody>
      </p:sp>
      <p:sp>
        <p:nvSpPr>
          <p:cNvPr id="9" name="Text 5"/>
          <p:cNvSpPr/>
          <p:nvPr/>
        </p:nvSpPr>
        <p:spPr>
          <a:xfrm>
            <a:off x="1030012" y="1878806"/>
            <a:ext cx="3166718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i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Permite ao IPEM direcionar ações de fiscalização de forma mais eficaz, </a:t>
            </a:r>
            <a:endParaRPr lang="en-US" sz="732" dirty="0"/>
          </a:p>
        </p:txBody>
      </p:sp>
      <p:sp>
        <p:nvSpPr>
          <p:cNvPr id="10" name="Text 6"/>
          <p:cNvSpPr/>
          <p:nvPr/>
        </p:nvSpPr>
        <p:spPr>
          <a:xfrm>
            <a:off x="392906" y="2028825"/>
            <a:ext cx="2624742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i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focando nos operadores de maior volume e potencial risco. </a:t>
            </a:r>
            <a:endParaRPr lang="en-US" sz="732" dirty="0"/>
          </a:p>
        </p:txBody>
      </p:sp>
      <p:sp>
        <p:nvSpPr>
          <p:cNvPr id="11" name="Shape 7"/>
          <p:cNvSpPr/>
          <p:nvPr/>
        </p:nvSpPr>
        <p:spPr>
          <a:xfrm>
            <a:off x="285750" y="2457450"/>
            <a:ext cx="4179094" cy="1178719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906" y="2600325"/>
            <a:ext cx="178594" cy="142875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642938" y="2564606"/>
            <a:ext cx="221085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34A85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Volume de Cargas por Empresa </a:t>
            </a:r>
            <a:endParaRPr lang="en-US" sz="1046" dirty="0"/>
          </a:p>
        </p:txBody>
      </p:sp>
      <p:sp>
        <p:nvSpPr>
          <p:cNvPr id="14" name="Text 9"/>
          <p:cNvSpPr/>
          <p:nvPr/>
        </p:nvSpPr>
        <p:spPr>
          <a:xfrm>
            <a:off x="392906" y="2850356"/>
            <a:ext cx="3964781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Quantifica o volume de cargas perigosas movimentadas por cada empresa, permitindo identificar as mais relevantes do setor. </a:t>
            </a:r>
            <a:endParaRPr lang="en-US" sz="837" dirty="0"/>
          </a:p>
        </p:txBody>
      </p:sp>
      <p:sp>
        <p:nvSpPr>
          <p:cNvPr id="15" name="Text 10"/>
          <p:cNvSpPr/>
          <p:nvPr/>
        </p:nvSpPr>
        <p:spPr>
          <a:xfrm>
            <a:off x="392906" y="3236119"/>
            <a:ext cx="637105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b="1" i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Alinhamento:</a:t>
            </a:r>
            <a:endParaRPr lang="en-US" sz="732" dirty="0"/>
          </a:p>
        </p:txBody>
      </p:sp>
      <p:sp>
        <p:nvSpPr>
          <p:cNvPr id="16" name="Text 11"/>
          <p:cNvSpPr/>
          <p:nvPr/>
        </p:nvSpPr>
        <p:spPr>
          <a:xfrm>
            <a:off x="1030012" y="3236119"/>
            <a:ext cx="327091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i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Facilita a comunicação e implementação de programas de conformidade </a:t>
            </a:r>
            <a:endParaRPr lang="en-US" sz="732" dirty="0"/>
          </a:p>
        </p:txBody>
      </p:sp>
      <p:sp>
        <p:nvSpPr>
          <p:cNvPr id="17" name="Text 12"/>
          <p:cNvSpPr/>
          <p:nvPr/>
        </p:nvSpPr>
        <p:spPr>
          <a:xfrm>
            <a:off x="392906" y="3386138"/>
            <a:ext cx="1884136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i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 as empresas mais relevantes do setor. </a:t>
            </a:r>
            <a:endParaRPr lang="en-US" sz="732" dirty="0"/>
          </a:p>
        </p:txBody>
      </p:sp>
      <p:sp>
        <p:nvSpPr>
          <p:cNvPr id="18" name="Shape 13"/>
          <p:cNvSpPr/>
          <p:nvPr/>
        </p:nvSpPr>
        <p:spPr>
          <a:xfrm>
            <a:off x="285750" y="3814763"/>
            <a:ext cx="4179094" cy="1350169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1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906" y="3957638"/>
            <a:ext cx="107156" cy="142875"/>
          </a:xfrm>
          <a:prstGeom prst="rect">
            <a:avLst/>
          </a:prstGeom>
        </p:spPr>
      </p:pic>
      <p:sp>
        <p:nvSpPr>
          <p:cNvPr id="20" name="Text 14"/>
          <p:cNvSpPr/>
          <p:nvPr/>
        </p:nvSpPr>
        <p:spPr>
          <a:xfrm>
            <a:off x="571500" y="3921919"/>
            <a:ext cx="189267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34A85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Conformidade Regulatória </a:t>
            </a:r>
            <a:endParaRPr lang="en-US" sz="1046" dirty="0"/>
          </a:p>
        </p:txBody>
      </p:sp>
      <p:sp>
        <p:nvSpPr>
          <p:cNvPr id="21" name="Text 15"/>
          <p:cNvSpPr/>
          <p:nvPr/>
        </p:nvSpPr>
        <p:spPr>
          <a:xfrm>
            <a:off x="392906" y="4207669"/>
            <a:ext cx="3964781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Monitora o nível de conformidade das empresas com as regulamentações de transporte de cargas perigosas, baseado nas declarações ao IBAMA. </a:t>
            </a:r>
            <a:endParaRPr lang="en-US" sz="837" dirty="0"/>
          </a:p>
        </p:txBody>
      </p:sp>
      <p:sp>
        <p:nvSpPr>
          <p:cNvPr id="22" name="Text 16"/>
          <p:cNvSpPr/>
          <p:nvPr/>
        </p:nvSpPr>
        <p:spPr>
          <a:xfrm>
            <a:off x="392906" y="4764881"/>
            <a:ext cx="637105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b="1" i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Alinhamento:</a:t>
            </a:r>
            <a:endParaRPr lang="en-US" sz="732" dirty="0"/>
          </a:p>
        </p:txBody>
      </p:sp>
      <p:sp>
        <p:nvSpPr>
          <p:cNvPr id="23" name="Text 17"/>
          <p:cNvSpPr/>
          <p:nvPr/>
        </p:nvSpPr>
        <p:spPr>
          <a:xfrm>
            <a:off x="1030012" y="4764881"/>
            <a:ext cx="2904381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i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Apoia a garantia da conformidade regulatória e a relevância das </a:t>
            </a:r>
            <a:endParaRPr lang="en-US" sz="732" dirty="0"/>
          </a:p>
        </p:txBody>
      </p:sp>
      <p:sp>
        <p:nvSpPr>
          <p:cNvPr id="24" name="Text 18"/>
          <p:cNvSpPr/>
          <p:nvPr/>
        </p:nvSpPr>
        <p:spPr>
          <a:xfrm>
            <a:off x="392906" y="4914900"/>
            <a:ext cx="2270289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i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informações analisadas para ações de fiscalização. </a:t>
            </a:r>
            <a:endParaRPr lang="en-US" sz="732" dirty="0"/>
          </a:p>
        </p:txBody>
      </p:sp>
      <p:sp>
        <p:nvSpPr>
          <p:cNvPr id="26" name="Text 19"/>
          <p:cNvSpPr/>
          <p:nvPr/>
        </p:nvSpPr>
        <p:spPr>
          <a:xfrm>
            <a:off x="8688949" y="4786313"/>
            <a:ext cx="24073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IPEM</a:t>
            </a:r>
            <a:endParaRPr lang="en-US" sz="732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1A73E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Esboço do Dashboard: Visão Geral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885825"/>
            <a:ext cx="4179094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 dashboard será estruturado em quatro páginas principais, cada uma focada em uma área específica de análise, permitindo uma navegação lógica e intuitiva.</a:t>
            </a:r>
            <a:endParaRPr lang="en-US" sz="942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1700213"/>
            <a:ext cx="192881" cy="17145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585788" y="1657350"/>
            <a:ext cx="3879056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34A85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Visão Geral / Resumo Executivo</a:t>
            </a:r>
            <a:endParaRPr lang="en-US" sz="1046" dirty="0"/>
          </a:p>
        </p:txBody>
      </p:sp>
      <p:sp>
        <p:nvSpPr>
          <p:cNvPr id="7" name="Text 3"/>
          <p:cNvSpPr/>
          <p:nvPr/>
        </p:nvSpPr>
        <p:spPr>
          <a:xfrm>
            <a:off x="585788" y="1907381"/>
            <a:ext cx="3879056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Apresentação dos KPIs mais importantes de forma consolidada, permitindo uma rápida compreensão do cenário geral.</a:t>
            </a:r>
            <a:endParaRPr lang="en-US" sz="837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2436019"/>
            <a:ext cx="214313" cy="17145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607219" y="2393156"/>
            <a:ext cx="385762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34A85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Movimentação de Cargas</a:t>
            </a:r>
            <a:endParaRPr lang="en-US" sz="1046" dirty="0"/>
          </a:p>
        </p:txBody>
      </p:sp>
      <p:sp>
        <p:nvSpPr>
          <p:cNvPr id="10" name="Text 5"/>
          <p:cNvSpPr/>
          <p:nvPr/>
        </p:nvSpPr>
        <p:spPr>
          <a:xfrm>
            <a:off x="607219" y="2643188"/>
            <a:ext cx="3857625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Análise detalhada sobre o fluxo de cargas, seus tipos, modais e rotas, incluindo matriz origem-destino.</a:t>
            </a:r>
            <a:endParaRPr lang="en-US" sz="837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750" y="3171825"/>
            <a:ext cx="214313" cy="17145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607219" y="3128963"/>
            <a:ext cx="385762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34A85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Análise de Acidentes Viários</a:t>
            </a:r>
            <a:endParaRPr lang="en-US" sz="1046" dirty="0"/>
          </a:p>
        </p:txBody>
      </p:sp>
      <p:sp>
        <p:nvSpPr>
          <p:cNvPr id="13" name="Text 7"/>
          <p:cNvSpPr/>
          <p:nvPr/>
        </p:nvSpPr>
        <p:spPr>
          <a:xfrm>
            <a:off x="607219" y="3378994"/>
            <a:ext cx="3857625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Foco na identificação de áreas de risco e análise da proximidade com pontos de parada e descanso.</a:t>
            </a:r>
            <a:endParaRPr lang="en-US" sz="837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750" y="3907631"/>
            <a:ext cx="128588" cy="171450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564356" y="3864769"/>
            <a:ext cx="390048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34A85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Empresas e Fiscalização</a:t>
            </a:r>
            <a:endParaRPr lang="en-US" sz="1046" dirty="0"/>
          </a:p>
        </p:txBody>
      </p:sp>
      <p:sp>
        <p:nvSpPr>
          <p:cNvPr id="16" name="Text 9"/>
          <p:cNvSpPr/>
          <p:nvPr/>
        </p:nvSpPr>
        <p:spPr>
          <a:xfrm>
            <a:off x="564356" y="4114800"/>
            <a:ext cx="390048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Informações sobre as empresas movimentadoras de cargas perigosas, auxiliando nas ações de fiscalização.</a:t>
            </a:r>
            <a:endParaRPr lang="en-US" sz="837" dirty="0"/>
          </a:p>
        </p:txBody>
      </p:sp>
      <p:sp>
        <p:nvSpPr>
          <p:cNvPr id="18" name="Text 10"/>
          <p:cNvSpPr/>
          <p:nvPr/>
        </p:nvSpPr>
        <p:spPr>
          <a:xfrm>
            <a:off x="8688949" y="4786313"/>
            <a:ext cx="24073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IPEM</a:t>
            </a:r>
            <a:endParaRPr lang="en-US" sz="732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" y="0"/>
            <a:ext cx="9144000" cy="584358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1A73E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Esboço do Dashboard: Páginas Detalhadas</a:t>
            </a:r>
            <a:endParaRPr lang="en-US" sz="2025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921544"/>
            <a:ext cx="160734" cy="14287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17922" y="885825"/>
            <a:ext cx="291565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34A85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Página 1: Visão Geral / Resumo Executivo </a:t>
            </a:r>
            <a:endParaRPr lang="en-US" sz="1046" dirty="0"/>
          </a:p>
        </p:txBody>
      </p:sp>
      <p:sp>
        <p:nvSpPr>
          <p:cNvPr id="6" name="Shape 2"/>
          <p:cNvSpPr/>
          <p:nvPr/>
        </p:nvSpPr>
        <p:spPr>
          <a:xfrm>
            <a:off x="285750" y="1171575"/>
            <a:ext cx="4179094" cy="1071563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906" y="1303734"/>
            <a:ext cx="100013" cy="10001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50069" y="1278731"/>
            <a:ext cx="3807619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KPIs em destaque: Volume Total de Cargas, Número de Acidentes, Principal Modal</a:t>
            </a:r>
            <a:endParaRPr lang="en-US" sz="837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906" y="1703784"/>
            <a:ext cx="100013" cy="100013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50069" y="1678781"/>
            <a:ext cx="350205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Gráfico de linha: Evolução do Volume Total de Cargas (2013-2023)</a:t>
            </a:r>
            <a:endParaRPr lang="en-US" sz="837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906" y="1932384"/>
            <a:ext cx="112514" cy="100013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562570" y="1907381"/>
            <a:ext cx="293329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Gráfico de rosca: Distribuição por Modal de Transporte</a:t>
            </a:r>
            <a:endParaRPr lang="en-US" sz="837" dirty="0"/>
          </a:p>
        </p:txBody>
      </p:sp>
      <p:pic>
        <p:nvPicPr>
          <p:cNvPr id="13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9158" y="922142"/>
            <a:ext cx="178594" cy="142875"/>
          </a:xfrm>
          <a:prstGeom prst="rect">
            <a:avLst/>
          </a:prstGeom>
        </p:spPr>
      </p:pic>
      <p:sp>
        <p:nvSpPr>
          <p:cNvPr id="14" name="Text 6"/>
          <p:cNvSpPr/>
          <p:nvPr/>
        </p:nvSpPr>
        <p:spPr>
          <a:xfrm>
            <a:off x="4929189" y="886424"/>
            <a:ext cx="248488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34A85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Página 2: Movimentação de Cargas </a:t>
            </a:r>
            <a:endParaRPr lang="en-US" sz="1046" dirty="0"/>
          </a:p>
        </p:txBody>
      </p:sp>
      <p:sp>
        <p:nvSpPr>
          <p:cNvPr id="15" name="Shape 7"/>
          <p:cNvSpPr/>
          <p:nvPr/>
        </p:nvSpPr>
        <p:spPr>
          <a:xfrm>
            <a:off x="4679158" y="1172174"/>
            <a:ext cx="4179094" cy="900113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16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66219" y="1315048"/>
            <a:ext cx="112514" cy="100013"/>
          </a:xfrm>
          <a:prstGeom prst="rect">
            <a:avLst/>
          </a:prstGeom>
        </p:spPr>
      </p:pic>
      <p:sp>
        <p:nvSpPr>
          <p:cNvPr id="17" name="Text 8"/>
          <p:cNvSpPr/>
          <p:nvPr/>
        </p:nvSpPr>
        <p:spPr>
          <a:xfrm>
            <a:off x="4955978" y="1279330"/>
            <a:ext cx="298541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Gráfico de barras empilhadas: Volume por Tipo e Modal</a:t>
            </a:r>
            <a:endParaRPr lang="en-US" sz="837" dirty="0"/>
          </a:p>
        </p:txBody>
      </p:sp>
      <p:pic>
        <p:nvPicPr>
          <p:cNvPr id="18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80063" y="1550088"/>
            <a:ext cx="112514" cy="100013"/>
          </a:xfrm>
          <a:prstGeom prst="rect">
            <a:avLst/>
          </a:prstGeom>
        </p:spPr>
      </p:pic>
      <p:sp>
        <p:nvSpPr>
          <p:cNvPr id="19" name="Text 9"/>
          <p:cNvSpPr/>
          <p:nvPr/>
        </p:nvSpPr>
        <p:spPr>
          <a:xfrm>
            <a:off x="4955978" y="1507930"/>
            <a:ext cx="26531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Mapa de fluxo: Matriz Origem-Destino das cargas</a:t>
            </a:r>
            <a:endParaRPr lang="en-US" sz="837" dirty="0"/>
          </a:p>
        </p:txBody>
      </p:sp>
      <p:pic>
        <p:nvPicPr>
          <p:cNvPr id="20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86314" y="1761533"/>
            <a:ext cx="100013" cy="100013"/>
          </a:xfrm>
          <a:prstGeom prst="rect">
            <a:avLst/>
          </a:prstGeom>
        </p:spPr>
      </p:pic>
      <p:sp>
        <p:nvSpPr>
          <p:cNvPr id="21" name="Text 10"/>
          <p:cNvSpPr/>
          <p:nvPr/>
        </p:nvSpPr>
        <p:spPr>
          <a:xfrm>
            <a:off x="4943477" y="1736530"/>
            <a:ext cx="2453013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Filtros: Tipo de Carga, Modal, Origem/Destino</a:t>
            </a:r>
            <a:endParaRPr lang="en-US" sz="837" dirty="0"/>
          </a:p>
        </p:txBody>
      </p:sp>
      <p:pic>
        <p:nvPicPr>
          <p:cNvPr id="22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5750" y="2633047"/>
            <a:ext cx="142875" cy="142875"/>
          </a:xfrm>
          <a:prstGeom prst="rect">
            <a:avLst/>
          </a:prstGeom>
        </p:spPr>
      </p:pic>
      <p:sp>
        <p:nvSpPr>
          <p:cNvPr id="23" name="Text 11"/>
          <p:cNvSpPr/>
          <p:nvPr/>
        </p:nvSpPr>
        <p:spPr>
          <a:xfrm>
            <a:off x="500063" y="2597328"/>
            <a:ext cx="268705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34A85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Página 3: Análise de Acidentes Viários </a:t>
            </a:r>
            <a:endParaRPr lang="en-US" sz="1046" dirty="0"/>
          </a:p>
        </p:txBody>
      </p:sp>
      <p:sp>
        <p:nvSpPr>
          <p:cNvPr id="24" name="Shape 12"/>
          <p:cNvSpPr/>
          <p:nvPr/>
        </p:nvSpPr>
        <p:spPr>
          <a:xfrm>
            <a:off x="285750" y="2883078"/>
            <a:ext cx="4179094" cy="900113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25" name="Image 10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2906" y="3015237"/>
            <a:ext cx="75009" cy="100013"/>
          </a:xfrm>
          <a:prstGeom prst="rect">
            <a:avLst/>
          </a:prstGeom>
        </p:spPr>
      </p:pic>
      <p:sp>
        <p:nvSpPr>
          <p:cNvPr id="26" name="Text 13"/>
          <p:cNvSpPr/>
          <p:nvPr/>
        </p:nvSpPr>
        <p:spPr>
          <a:xfrm>
            <a:off x="550069" y="2990234"/>
            <a:ext cx="335128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Mapa de calor: Localidades com Maior Incidência de Acidentes</a:t>
            </a:r>
            <a:endParaRPr lang="en-US" sz="837" dirty="0"/>
          </a:p>
        </p:txBody>
      </p:sp>
      <p:pic>
        <p:nvPicPr>
          <p:cNvPr id="27" name="Image 1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464" y="3250657"/>
            <a:ext cx="100013" cy="100013"/>
          </a:xfrm>
          <a:prstGeom prst="rect">
            <a:avLst/>
          </a:prstGeom>
        </p:spPr>
      </p:pic>
      <p:sp>
        <p:nvSpPr>
          <p:cNvPr id="28" name="Text 14"/>
          <p:cNvSpPr/>
          <p:nvPr/>
        </p:nvSpPr>
        <p:spPr>
          <a:xfrm>
            <a:off x="550069" y="3218834"/>
            <a:ext cx="309078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Gráfico de barras: Top 10 Localidades com mais acidentes</a:t>
            </a:r>
            <a:endParaRPr lang="en-US" sz="837" dirty="0"/>
          </a:p>
        </p:txBody>
      </p:sp>
      <p:pic>
        <p:nvPicPr>
          <p:cNvPr id="29" name="Image 12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2906" y="3472437"/>
            <a:ext cx="125016" cy="100013"/>
          </a:xfrm>
          <a:prstGeom prst="rect">
            <a:avLst/>
          </a:prstGeom>
        </p:spPr>
      </p:pic>
      <p:sp>
        <p:nvSpPr>
          <p:cNvPr id="30" name="Text 15"/>
          <p:cNvSpPr/>
          <p:nvPr/>
        </p:nvSpPr>
        <p:spPr>
          <a:xfrm>
            <a:off x="575072" y="3447434"/>
            <a:ext cx="3467872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Gráfico de dispersão: Proximidade a Pontos de Parada/Descanso</a:t>
            </a:r>
            <a:endParaRPr lang="en-US" sz="837" dirty="0"/>
          </a:p>
        </p:txBody>
      </p:sp>
      <p:pic>
        <p:nvPicPr>
          <p:cNvPr id="32" name="Image 14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04174" y="2593479"/>
            <a:ext cx="107156" cy="142875"/>
          </a:xfrm>
          <a:prstGeom prst="rect">
            <a:avLst/>
          </a:prstGeom>
        </p:spPr>
      </p:pic>
      <p:sp>
        <p:nvSpPr>
          <p:cNvPr id="33" name="Text 16"/>
          <p:cNvSpPr/>
          <p:nvPr/>
        </p:nvSpPr>
        <p:spPr>
          <a:xfrm>
            <a:off x="5056835" y="2597097"/>
            <a:ext cx="2783704" cy="16094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34A85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Página 4: Empresas e Fiscalização </a:t>
            </a:r>
            <a:endParaRPr lang="en-US" sz="1046" dirty="0"/>
          </a:p>
        </p:txBody>
      </p:sp>
      <p:sp>
        <p:nvSpPr>
          <p:cNvPr id="34" name="Shape 17"/>
          <p:cNvSpPr/>
          <p:nvPr/>
        </p:nvSpPr>
        <p:spPr>
          <a:xfrm>
            <a:off x="8043304" y="1771650"/>
            <a:ext cx="1022700" cy="3643313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5" name="Image 15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841326" y="2942278"/>
            <a:ext cx="112514" cy="100013"/>
          </a:xfrm>
          <a:prstGeom prst="rect">
            <a:avLst/>
          </a:prstGeom>
        </p:spPr>
      </p:pic>
      <p:sp>
        <p:nvSpPr>
          <p:cNvPr id="36" name="Text 18"/>
          <p:cNvSpPr/>
          <p:nvPr/>
        </p:nvSpPr>
        <p:spPr>
          <a:xfrm>
            <a:off x="5049773" y="2926076"/>
            <a:ext cx="2622916" cy="1288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Gráfico de barras: Top 10 Empresas por Volume</a:t>
            </a:r>
            <a:endParaRPr lang="en-US" sz="837" dirty="0"/>
          </a:p>
        </p:txBody>
      </p:sp>
      <p:pic>
        <p:nvPicPr>
          <p:cNvPr id="37" name="Image 16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861526" y="3161684"/>
            <a:ext cx="100013" cy="100013"/>
          </a:xfrm>
          <a:prstGeom prst="rect">
            <a:avLst/>
          </a:prstGeom>
        </p:spPr>
      </p:pic>
      <p:sp>
        <p:nvSpPr>
          <p:cNvPr id="38" name="Text 19"/>
          <p:cNvSpPr/>
          <p:nvPr/>
        </p:nvSpPr>
        <p:spPr>
          <a:xfrm>
            <a:off x="5049773" y="3140388"/>
            <a:ext cx="3847190" cy="1288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Tabela: Lista de Empresas com detalhes de volume e tipos de carga</a:t>
            </a:r>
            <a:endParaRPr lang="en-US" sz="837" dirty="0"/>
          </a:p>
        </p:txBody>
      </p:sp>
      <p:pic>
        <p:nvPicPr>
          <p:cNvPr id="39" name="Image 17" descr="preencoded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865989" y="3397427"/>
            <a:ext cx="100013" cy="100013"/>
          </a:xfrm>
          <a:prstGeom prst="rect">
            <a:avLst/>
          </a:prstGeom>
        </p:spPr>
      </p:pic>
      <p:sp>
        <p:nvSpPr>
          <p:cNvPr id="40" name="Text 20"/>
          <p:cNvSpPr/>
          <p:nvPr/>
        </p:nvSpPr>
        <p:spPr>
          <a:xfrm>
            <a:off x="5047853" y="3343619"/>
            <a:ext cx="4179093" cy="1288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Filtros: Nome da Empresa, Tipo de Carga, Região</a:t>
            </a:r>
            <a:endParaRPr lang="en-US" sz="837" dirty="0"/>
          </a:p>
        </p:txBody>
      </p:sp>
      <p:sp>
        <p:nvSpPr>
          <p:cNvPr id="41" name="Text 21"/>
          <p:cNvSpPr/>
          <p:nvPr/>
        </p:nvSpPr>
        <p:spPr>
          <a:xfrm>
            <a:off x="8688949" y="4786313"/>
            <a:ext cx="24073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IPEM</a:t>
            </a:r>
            <a:endParaRPr lang="en-US" sz="732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50068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1A73E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Considerações de Design e Usabilidade</a:t>
            </a:r>
            <a:endParaRPr lang="en-US" sz="2025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928688"/>
            <a:ext cx="171450" cy="17145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64356" y="894755"/>
            <a:ext cx="39388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Cores:</a:t>
            </a:r>
            <a:endParaRPr lang="en-US" sz="942" dirty="0"/>
          </a:p>
        </p:txBody>
      </p:sp>
      <p:sp>
        <p:nvSpPr>
          <p:cNvPr id="6" name="Text 2"/>
          <p:cNvSpPr/>
          <p:nvPr/>
        </p:nvSpPr>
        <p:spPr>
          <a:xfrm>
            <a:off x="958239" y="894755"/>
            <a:ext cx="329932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Paleta de cores consistente e acessível, com cores que </a:t>
            </a:r>
            <a:endParaRPr lang="en-US" sz="942" dirty="0"/>
          </a:p>
        </p:txBody>
      </p:sp>
      <p:sp>
        <p:nvSpPr>
          <p:cNvPr id="7" name="Text 3"/>
          <p:cNvSpPr/>
          <p:nvPr/>
        </p:nvSpPr>
        <p:spPr>
          <a:xfrm>
            <a:off x="564356" y="1087636"/>
            <a:ext cx="382048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facilitam a distinção entre diferentes categorias de dados e não </a:t>
            </a:r>
            <a:endParaRPr lang="en-US" sz="942" dirty="0"/>
          </a:p>
        </p:txBody>
      </p:sp>
      <p:sp>
        <p:nvSpPr>
          <p:cNvPr id="8" name="Text 4"/>
          <p:cNvSpPr/>
          <p:nvPr/>
        </p:nvSpPr>
        <p:spPr>
          <a:xfrm>
            <a:off x="564356" y="1280517"/>
            <a:ext cx="129335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causam fadiga visual. </a:t>
            </a:r>
            <a:endParaRPr lang="en-US" sz="942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1650206"/>
            <a:ext cx="150019" cy="17145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64356" y="1616273"/>
            <a:ext cx="69283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Tipografia:</a:t>
            </a:r>
            <a:endParaRPr lang="en-US" sz="942" dirty="0"/>
          </a:p>
        </p:txBody>
      </p:sp>
      <p:sp>
        <p:nvSpPr>
          <p:cNvPr id="11" name="Text 6"/>
          <p:cNvSpPr/>
          <p:nvPr/>
        </p:nvSpPr>
        <p:spPr>
          <a:xfrm>
            <a:off x="1257188" y="1616273"/>
            <a:ext cx="298053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Fontes limpas e legíveis (Roboto), com tamanhos </a:t>
            </a:r>
            <a:endParaRPr lang="en-US" sz="942" dirty="0"/>
          </a:p>
        </p:txBody>
      </p:sp>
      <p:sp>
        <p:nvSpPr>
          <p:cNvPr id="12" name="Text 7"/>
          <p:cNvSpPr/>
          <p:nvPr/>
        </p:nvSpPr>
        <p:spPr>
          <a:xfrm>
            <a:off x="564356" y="1809155"/>
            <a:ext cx="3802875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adequados para títulos, rótulos e dados. Hierarquia visual clara </a:t>
            </a:r>
            <a:endParaRPr lang="en-US" sz="942" dirty="0"/>
          </a:p>
        </p:txBody>
      </p:sp>
      <p:sp>
        <p:nvSpPr>
          <p:cNvPr id="13" name="Text 8"/>
          <p:cNvSpPr/>
          <p:nvPr/>
        </p:nvSpPr>
        <p:spPr>
          <a:xfrm>
            <a:off x="564356" y="2002036"/>
            <a:ext cx="131752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para facilitar a leitura. </a:t>
            </a:r>
            <a:endParaRPr lang="en-US" sz="942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750" y="2371725"/>
            <a:ext cx="192881" cy="171450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564356" y="2337792"/>
            <a:ext cx="750457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Navegação:</a:t>
            </a:r>
            <a:endParaRPr lang="en-US" sz="942" dirty="0"/>
          </a:p>
        </p:txBody>
      </p:sp>
      <p:sp>
        <p:nvSpPr>
          <p:cNvPr id="16" name="Text 10"/>
          <p:cNvSpPr/>
          <p:nvPr/>
        </p:nvSpPr>
        <p:spPr>
          <a:xfrm>
            <a:off x="1314813" y="2337792"/>
            <a:ext cx="309318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Abas claras para as páginas principais, com botões </a:t>
            </a:r>
            <a:endParaRPr lang="en-US" sz="942" dirty="0"/>
          </a:p>
        </p:txBody>
      </p:sp>
      <p:sp>
        <p:nvSpPr>
          <p:cNvPr id="17" name="Text 11"/>
          <p:cNvSpPr/>
          <p:nvPr/>
        </p:nvSpPr>
        <p:spPr>
          <a:xfrm>
            <a:off x="564356" y="2530673"/>
            <a:ext cx="3650735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 retorno ou navegação intuitiva. Máximo de 3 cliques para </a:t>
            </a:r>
            <a:endParaRPr lang="en-US" sz="942" dirty="0"/>
          </a:p>
        </p:txBody>
      </p:sp>
      <p:sp>
        <p:nvSpPr>
          <p:cNvPr id="18" name="Text 12"/>
          <p:cNvSpPr/>
          <p:nvPr/>
        </p:nvSpPr>
        <p:spPr>
          <a:xfrm>
            <a:off x="564356" y="2723555"/>
            <a:ext cx="179598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acessar qualquer informação. </a:t>
            </a:r>
            <a:endParaRPr lang="en-US" sz="942" dirty="0"/>
          </a:p>
        </p:txBody>
      </p:sp>
      <p:pic>
        <p:nvPicPr>
          <p:cNvPr id="19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750" y="3093244"/>
            <a:ext cx="128588" cy="171450"/>
          </a:xfrm>
          <a:prstGeom prst="rect">
            <a:avLst/>
          </a:prstGeom>
        </p:spPr>
      </p:pic>
      <p:sp>
        <p:nvSpPr>
          <p:cNvPr id="20" name="Text 13"/>
          <p:cNvSpPr/>
          <p:nvPr/>
        </p:nvSpPr>
        <p:spPr>
          <a:xfrm>
            <a:off x="564356" y="3059311"/>
            <a:ext cx="1038885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Responsividade:</a:t>
            </a:r>
            <a:endParaRPr lang="en-US" sz="942" dirty="0"/>
          </a:p>
        </p:txBody>
      </p:sp>
      <p:sp>
        <p:nvSpPr>
          <p:cNvPr id="21" name="Text 14"/>
          <p:cNvSpPr/>
          <p:nvPr/>
        </p:nvSpPr>
        <p:spPr>
          <a:xfrm>
            <a:off x="1603242" y="3059311"/>
            <a:ext cx="264648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Layout adaptável a diferentes tamanhos de </a:t>
            </a:r>
            <a:endParaRPr lang="en-US" sz="942" dirty="0"/>
          </a:p>
        </p:txBody>
      </p:sp>
      <p:sp>
        <p:nvSpPr>
          <p:cNvPr id="22" name="Text 15"/>
          <p:cNvSpPr/>
          <p:nvPr/>
        </p:nvSpPr>
        <p:spPr>
          <a:xfrm>
            <a:off x="564356" y="3252192"/>
            <a:ext cx="315067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tela (desktop, tablet), garantindo boa experiência de </a:t>
            </a:r>
            <a:endParaRPr lang="en-US" sz="942" dirty="0"/>
          </a:p>
        </p:txBody>
      </p:sp>
      <p:sp>
        <p:nvSpPr>
          <p:cNvPr id="23" name="Text 16"/>
          <p:cNvSpPr/>
          <p:nvPr/>
        </p:nvSpPr>
        <p:spPr>
          <a:xfrm>
            <a:off x="564356" y="3445073"/>
            <a:ext cx="224604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visualização em qualquer dispositivo. </a:t>
            </a:r>
            <a:endParaRPr lang="en-US" sz="942" dirty="0"/>
          </a:p>
        </p:txBody>
      </p:sp>
      <p:pic>
        <p:nvPicPr>
          <p:cNvPr id="2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750" y="3814763"/>
            <a:ext cx="171450" cy="171450"/>
          </a:xfrm>
          <a:prstGeom prst="rect">
            <a:avLst/>
          </a:prstGeom>
        </p:spPr>
      </p:pic>
      <p:sp>
        <p:nvSpPr>
          <p:cNvPr id="25" name="Text 17"/>
          <p:cNvSpPr/>
          <p:nvPr/>
        </p:nvSpPr>
        <p:spPr>
          <a:xfrm>
            <a:off x="564356" y="3780830"/>
            <a:ext cx="54086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Tooltips:</a:t>
            </a:r>
            <a:endParaRPr lang="en-US" sz="942" dirty="0"/>
          </a:p>
        </p:txBody>
      </p:sp>
      <p:sp>
        <p:nvSpPr>
          <p:cNvPr id="26" name="Text 18"/>
          <p:cNvSpPr/>
          <p:nvPr/>
        </p:nvSpPr>
        <p:spPr>
          <a:xfrm>
            <a:off x="1105216" y="3780830"/>
            <a:ext cx="313691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Informações adicionais exibidas ao passar o mouse </a:t>
            </a:r>
            <a:endParaRPr lang="en-US" sz="942" dirty="0"/>
          </a:p>
        </p:txBody>
      </p:sp>
      <p:sp>
        <p:nvSpPr>
          <p:cNvPr id="27" name="Text 19"/>
          <p:cNvSpPr/>
          <p:nvPr/>
        </p:nvSpPr>
        <p:spPr>
          <a:xfrm>
            <a:off x="564356" y="3973711"/>
            <a:ext cx="389468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sobre os elementos visuais, fornecendo contexto e detalhes sem </a:t>
            </a:r>
            <a:endParaRPr lang="en-US" sz="942" dirty="0"/>
          </a:p>
        </p:txBody>
      </p:sp>
      <p:sp>
        <p:nvSpPr>
          <p:cNvPr id="28" name="Text 20"/>
          <p:cNvSpPr/>
          <p:nvPr/>
        </p:nvSpPr>
        <p:spPr>
          <a:xfrm>
            <a:off x="564356" y="4166592"/>
            <a:ext cx="1564677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sobrecarregar a interface. </a:t>
            </a:r>
            <a:endParaRPr lang="en-US" sz="942" dirty="0"/>
          </a:p>
        </p:txBody>
      </p:sp>
      <p:pic>
        <p:nvPicPr>
          <p:cNvPr id="29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5750" y="4536281"/>
            <a:ext cx="192881" cy="171450"/>
          </a:xfrm>
          <a:prstGeom prst="rect">
            <a:avLst/>
          </a:prstGeom>
        </p:spPr>
      </p:pic>
      <p:sp>
        <p:nvSpPr>
          <p:cNvPr id="30" name="Text 21"/>
          <p:cNvSpPr/>
          <p:nvPr/>
        </p:nvSpPr>
        <p:spPr>
          <a:xfrm>
            <a:off x="564356" y="4502348"/>
            <a:ext cx="75919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Exportação:</a:t>
            </a:r>
            <a:endParaRPr lang="en-US" sz="942" dirty="0"/>
          </a:p>
        </p:txBody>
      </p:sp>
      <p:sp>
        <p:nvSpPr>
          <p:cNvPr id="31" name="Text 22"/>
          <p:cNvSpPr/>
          <p:nvPr/>
        </p:nvSpPr>
        <p:spPr>
          <a:xfrm>
            <a:off x="1323547" y="4502348"/>
            <a:ext cx="299660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Possibilidade de exportar dados ou relatórios em </a:t>
            </a:r>
            <a:endParaRPr lang="en-US" sz="942" dirty="0"/>
          </a:p>
        </p:txBody>
      </p:sp>
      <p:sp>
        <p:nvSpPr>
          <p:cNvPr id="32" name="Text 23"/>
          <p:cNvSpPr/>
          <p:nvPr/>
        </p:nvSpPr>
        <p:spPr>
          <a:xfrm>
            <a:off x="564356" y="4695230"/>
            <a:ext cx="2889117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formatos comuns (PDF, Excel, CSV), facilitando o </a:t>
            </a:r>
            <a:endParaRPr lang="en-US" sz="942" dirty="0"/>
          </a:p>
        </p:txBody>
      </p:sp>
      <p:sp>
        <p:nvSpPr>
          <p:cNvPr id="33" name="Text 24"/>
          <p:cNvSpPr/>
          <p:nvPr/>
        </p:nvSpPr>
        <p:spPr>
          <a:xfrm>
            <a:off x="564356" y="4888111"/>
            <a:ext cx="221802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compartilhamento e análise externa. </a:t>
            </a:r>
            <a:endParaRPr lang="en-US" sz="942" dirty="0"/>
          </a:p>
        </p:txBody>
      </p:sp>
      <p:sp>
        <p:nvSpPr>
          <p:cNvPr id="35" name="Shape 25"/>
          <p:cNvSpPr/>
          <p:nvPr/>
        </p:nvSpPr>
        <p:spPr>
          <a:xfrm>
            <a:off x="5411391" y="4086225"/>
            <a:ext cx="428625" cy="428625"/>
          </a:xfrm>
          <a:prstGeom prst="rect">
            <a:avLst/>
          </a:prstGeom>
          <a:solidFill>
            <a:srgbClr val="1A73E8"/>
          </a:solidFill>
          <a:ln/>
        </p:spPr>
      </p:sp>
      <p:sp>
        <p:nvSpPr>
          <p:cNvPr id="36" name="Text 26"/>
          <p:cNvSpPr/>
          <p:nvPr/>
        </p:nvSpPr>
        <p:spPr>
          <a:xfrm>
            <a:off x="5411391" y="4086225"/>
            <a:ext cx="428625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2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Azul</a:t>
            </a:r>
            <a:endParaRPr lang="en-US" sz="628" dirty="0"/>
          </a:p>
        </p:txBody>
      </p:sp>
      <p:sp>
        <p:nvSpPr>
          <p:cNvPr id="37" name="Shape 27"/>
          <p:cNvSpPr/>
          <p:nvPr/>
        </p:nvSpPr>
        <p:spPr>
          <a:xfrm>
            <a:off x="5982891" y="4086225"/>
            <a:ext cx="428625" cy="428625"/>
          </a:xfrm>
          <a:prstGeom prst="rect">
            <a:avLst/>
          </a:prstGeom>
          <a:solidFill>
            <a:srgbClr val="34A853"/>
          </a:solidFill>
          <a:ln/>
        </p:spPr>
      </p:sp>
      <p:sp>
        <p:nvSpPr>
          <p:cNvPr id="38" name="Text 28"/>
          <p:cNvSpPr/>
          <p:nvPr/>
        </p:nvSpPr>
        <p:spPr>
          <a:xfrm>
            <a:off x="5982891" y="4086225"/>
            <a:ext cx="428625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2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Verde</a:t>
            </a:r>
            <a:endParaRPr lang="en-US" sz="628" dirty="0"/>
          </a:p>
        </p:txBody>
      </p:sp>
      <p:sp>
        <p:nvSpPr>
          <p:cNvPr id="39" name="Shape 29"/>
          <p:cNvSpPr/>
          <p:nvPr/>
        </p:nvSpPr>
        <p:spPr>
          <a:xfrm>
            <a:off x="6554391" y="4086225"/>
            <a:ext cx="428625" cy="428625"/>
          </a:xfrm>
          <a:prstGeom prst="rect">
            <a:avLst/>
          </a:prstGeom>
          <a:solidFill>
            <a:srgbClr val="FBBC05"/>
          </a:solidFill>
          <a:ln/>
        </p:spPr>
      </p:sp>
      <p:sp>
        <p:nvSpPr>
          <p:cNvPr id="40" name="Text 30"/>
          <p:cNvSpPr/>
          <p:nvPr/>
        </p:nvSpPr>
        <p:spPr>
          <a:xfrm>
            <a:off x="6554391" y="4086225"/>
            <a:ext cx="428625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28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Amarelo</a:t>
            </a:r>
            <a:endParaRPr lang="en-US" sz="628" dirty="0"/>
          </a:p>
        </p:txBody>
      </p:sp>
      <p:sp>
        <p:nvSpPr>
          <p:cNvPr id="41" name="Shape 31"/>
          <p:cNvSpPr/>
          <p:nvPr/>
        </p:nvSpPr>
        <p:spPr>
          <a:xfrm>
            <a:off x="7125891" y="4086225"/>
            <a:ext cx="428625" cy="428625"/>
          </a:xfrm>
          <a:prstGeom prst="rect">
            <a:avLst/>
          </a:prstGeom>
          <a:solidFill>
            <a:srgbClr val="EA4335"/>
          </a:solidFill>
          <a:ln/>
        </p:spPr>
      </p:sp>
      <p:sp>
        <p:nvSpPr>
          <p:cNvPr id="42" name="Text 32"/>
          <p:cNvSpPr/>
          <p:nvPr/>
        </p:nvSpPr>
        <p:spPr>
          <a:xfrm>
            <a:off x="7125891" y="4086225"/>
            <a:ext cx="428625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2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Vermelho</a:t>
            </a:r>
            <a:endParaRPr lang="en-US" sz="628" dirty="0"/>
          </a:p>
        </p:txBody>
      </p:sp>
      <p:sp>
        <p:nvSpPr>
          <p:cNvPr id="43" name="Shape 33"/>
          <p:cNvSpPr/>
          <p:nvPr/>
        </p:nvSpPr>
        <p:spPr>
          <a:xfrm>
            <a:off x="7697391" y="4086225"/>
            <a:ext cx="428625" cy="428625"/>
          </a:xfrm>
          <a:prstGeom prst="rect">
            <a:avLst/>
          </a:prstGeom>
          <a:solidFill>
            <a:srgbClr val="F8F9FA"/>
          </a:solidFill>
          <a:ln w="99">
            <a:solidFill>
              <a:srgbClr val="DDDDDD"/>
            </a:solidFill>
            <a:prstDash val="solid"/>
          </a:ln>
        </p:spPr>
      </p:sp>
      <p:sp>
        <p:nvSpPr>
          <p:cNvPr id="44" name="Text 34"/>
          <p:cNvSpPr/>
          <p:nvPr/>
        </p:nvSpPr>
        <p:spPr>
          <a:xfrm>
            <a:off x="7697391" y="4086225"/>
            <a:ext cx="428625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28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Cinza</a:t>
            </a:r>
            <a:endParaRPr lang="en-US" sz="628" dirty="0"/>
          </a:p>
        </p:txBody>
      </p:sp>
      <p:sp>
        <p:nvSpPr>
          <p:cNvPr id="45" name="Text 35"/>
          <p:cNvSpPr/>
          <p:nvPr/>
        </p:nvSpPr>
        <p:spPr>
          <a:xfrm>
            <a:off x="8688949" y="4786313"/>
            <a:ext cx="24073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IPEM</a:t>
            </a:r>
            <a:endParaRPr lang="en-US" sz="732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8864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1A73E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Próximos Passos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50" y="885825"/>
            <a:ext cx="257175" cy="257175"/>
          </a:xfrm>
          <a:prstGeom prst="ellipse">
            <a:avLst/>
          </a:prstGeom>
          <a:solidFill>
            <a:srgbClr val="1A73E8"/>
          </a:solidFill>
          <a:ln/>
        </p:spPr>
      </p:sp>
      <p:sp>
        <p:nvSpPr>
          <p:cNvPr id="5" name="Text 2"/>
          <p:cNvSpPr/>
          <p:nvPr/>
        </p:nvSpPr>
        <p:spPr>
          <a:xfrm>
            <a:off x="285750" y="885825"/>
            <a:ext cx="25717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942" dirty="0"/>
          </a:p>
        </p:txBody>
      </p:sp>
      <p:sp>
        <p:nvSpPr>
          <p:cNvPr id="6" name="Text 3"/>
          <p:cNvSpPr/>
          <p:nvPr/>
        </p:nvSpPr>
        <p:spPr>
          <a:xfrm>
            <a:off x="650081" y="885825"/>
            <a:ext cx="381476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34A85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Preparação e Limpeza de Dados</a:t>
            </a:r>
            <a:endParaRPr lang="en-US" sz="1046" dirty="0"/>
          </a:p>
        </p:txBody>
      </p:sp>
      <p:sp>
        <p:nvSpPr>
          <p:cNvPr id="7" name="Text 4"/>
          <p:cNvSpPr/>
          <p:nvPr/>
        </p:nvSpPr>
        <p:spPr>
          <a:xfrm>
            <a:off x="650081" y="1135856"/>
            <a:ext cx="3814763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Extração dos dados brutos do IBAMA e de acidentes viários. Limpeza, tratamento e normalização dos dados utilizando Python no Google Colab, conforme requisito técnico. </a:t>
            </a:r>
            <a:endParaRPr lang="en-US" sz="837" dirty="0"/>
          </a:p>
        </p:txBody>
      </p:sp>
      <p:sp>
        <p:nvSpPr>
          <p:cNvPr id="8" name="Shape 5"/>
          <p:cNvSpPr/>
          <p:nvPr/>
        </p:nvSpPr>
        <p:spPr>
          <a:xfrm>
            <a:off x="285750" y="1828800"/>
            <a:ext cx="257175" cy="257175"/>
          </a:xfrm>
          <a:prstGeom prst="ellipse">
            <a:avLst/>
          </a:prstGeom>
          <a:solidFill>
            <a:srgbClr val="1A73E8"/>
          </a:solidFill>
          <a:ln/>
        </p:spPr>
      </p:sp>
      <p:sp>
        <p:nvSpPr>
          <p:cNvPr id="9" name="Text 6"/>
          <p:cNvSpPr/>
          <p:nvPr/>
        </p:nvSpPr>
        <p:spPr>
          <a:xfrm>
            <a:off x="285750" y="1828800"/>
            <a:ext cx="25717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942" dirty="0"/>
          </a:p>
        </p:txBody>
      </p:sp>
      <p:sp>
        <p:nvSpPr>
          <p:cNvPr id="10" name="Text 7"/>
          <p:cNvSpPr/>
          <p:nvPr/>
        </p:nvSpPr>
        <p:spPr>
          <a:xfrm>
            <a:off x="650081" y="1828800"/>
            <a:ext cx="381476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34A85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Modelagem de Dados no Power BI</a:t>
            </a:r>
            <a:endParaRPr lang="en-US" sz="1046" dirty="0"/>
          </a:p>
        </p:txBody>
      </p:sp>
      <p:sp>
        <p:nvSpPr>
          <p:cNvPr id="11" name="Text 8"/>
          <p:cNvSpPr/>
          <p:nvPr/>
        </p:nvSpPr>
        <p:spPr>
          <a:xfrm>
            <a:off x="650081" y="2078831"/>
            <a:ext cx="3814763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Importação dos dados tratados para o Power BI Desktop. Criação de relacionamentos entre tabelas e desenvolvimento de medidas e colunas calculadas (DAX) para os KPIs. </a:t>
            </a:r>
            <a:endParaRPr lang="en-US" sz="837" dirty="0"/>
          </a:p>
        </p:txBody>
      </p:sp>
      <p:sp>
        <p:nvSpPr>
          <p:cNvPr id="12" name="Shape 9"/>
          <p:cNvSpPr/>
          <p:nvPr/>
        </p:nvSpPr>
        <p:spPr>
          <a:xfrm>
            <a:off x="285750" y="2771775"/>
            <a:ext cx="257175" cy="257175"/>
          </a:xfrm>
          <a:prstGeom prst="ellipse">
            <a:avLst/>
          </a:prstGeom>
          <a:solidFill>
            <a:srgbClr val="1A73E8"/>
          </a:solidFill>
          <a:ln/>
        </p:spPr>
      </p:sp>
      <p:sp>
        <p:nvSpPr>
          <p:cNvPr id="13" name="Text 10"/>
          <p:cNvSpPr/>
          <p:nvPr/>
        </p:nvSpPr>
        <p:spPr>
          <a:xfrm>
            <a:off x="285750" y="2771775"/>
            <a:ext cx="25717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942" dirty="0"/>
          </a:p>
        </p:txBody>
      </p:sp>
      <p:sp>
        <p:nvSpPr>
          <p:cNvPr id="14" name="Text 11"/>
          <p:cNvSpPr/>
          <p:nvPr/>
        </p:nvSpPr>
        <p:spPr>
          <a:xfrm>
            <a:off x="650081" y="2771775"/>
            <a:ext cx="381476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34A85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Desenvolvimento Visual do Dashboard</a:t>
            </a:r>
            <a:endParaRPr lang="en-US" sz="1046" dirty="0"/>
          </a:p>
        </p:txBody>
      </p:sp>
      <p:sp>
        <p:nvSpPr>
          <p:cNvPr id="15" name="Text 12"/>
          <p:cNvSpPr/>
          <p:nvPr/>
        </p:nvSpPr>
        <p:spPr>
          <a:xfrm>
            <a:off x="650081" y="3021806"/>
            <a:ext cx="3814763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Criação das páginas e layout conforme a estrutura definida. Configuração dos componentes visuais, filtros e interatividade. Design da interface alinhado com a identidade visual do IPEM. </a:t>
            </a:r>
            <a:endParaRPr lang="en-US" sz="837" dirty="0"/>
          </a:p>
        </p:txBody>
      </p:sp>
      <p:sp>
        <p:nvSpPr>
          <p:cNvPr id="16" name="Shape 13"/>
          <p:cNvSpPr/>
          <p:nvPr/>
        </p:nvSpPr>
        <p:spPr>
          <a:xfrm>
            <a:off x="285750" y="3714750"/>
            <a:ext cx="257175" cy="257175"/>
          </a:xfrm>
          <a:prstGeom prst="ellipse">
            <a:avLst/>
          </a:prstGeom>
          <a:solidFill>
            <a:srgbClr val="1A73E8"/>
          </a:solidFill>
          <a:ln/>
        </p:spPr>
      </p:sp>
      <p:sp>
        <p:nvSpPr>
          <p:cNvPr id="17" name="Text 14"/>
          <p:cNvSpPr/>
          <p:nvPr/>
        </p:nvSpPr>
        <p:spPr>
          <a:xfrm>
            <a:off x="285750" y="3714750"/>
            <a:ext cx="25717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942" dirty="0"/>
          </a:p>
        </p:txBody>
      </p:sp>
      <p:sp>
        <p:nvSpPr>
          <p:cNvPr id="18" name="Text 15"/>
          <p:cNvSpPr/>
          <p:nvPr/>
        </p:nvSpPr>
        <p:spPr>
          <a:xfrm>
            <a:off x="650081" y="3714750"/>
            <a:ext cx="381476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34A85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Testes e Validação</a:t>
            </a:r>
            <a:endParaRPr lang="en-US" sz="1046" dirty="0"/>
          </a:p>
        </p:txBody>
      </p:sp>
      <p:sp>
        <p:nvSpPr>
          <p:cNvPr id="19" name="Text 16"/>
          <p:cNvSpPr/>
          <p:nvPr/>
        </p:nvSpPr>
        <p:spPr>
          <a:xfrm>
            <a:off x="650081" y="3964781"/>
            <a:ext cx="3814763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Testes de funcionalidade e validação dos dados. Verificação da responsividade em diferentes dispositivos. Coleta de feedback do IPEM para ajustes e melhorias. </a:t>
            </a:r>
            <a:endParaRPr lang="en-US" sz="837" dirty="0"/>
          </a:p>
        </p:txBody>
      </p:sp>
      <p:sp>
        <p:nvSpPr>
          <p:cNvPr id="20" name="Shape 17"/>
          <p:cNvSpPr/>
          <p:nvPr/>
        </p:nvSpPr>
        <p:spPr>
          <a:xfrm>
            <a:off x="285750" y="4657725"/>
            <a:ext cx="257175" cy="257175"/>
          </a:xfrm>
          <a:prstGeom prst="ellipse">
            <a:avLst/>
          </a:prstGeom>
          <a:solidFill>
            <a:srgbClr val="1A73E8"/>
          </a:solidFill>
          <a:ln/>
        </p:spPr>
      </p:sp>
      <p:sp>
        <p:nvSpPr>
          <p:cNvPr id="21" name="Text 18"/>
          <p:cNvSpPr/>
          <p:nvPr/>
        </p:nvSpPr>
        <p:spPr>
          <a:xfrm>
            <a:off x="285750" y="4657725"/>
            <a:ext cx="25717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</a:t>
            </a:r>
            <a:endParaRPr lang="en-US" sz="942" dirty="0"/>
          </a:p>
        </p:txBody>
      </p:sp>
      <p:sp>
        <p:nvSpPr>
          <p:cNvPr id="22" name="Text 19"/>
          <p:cNvSpPr/>
          <p:nvPr/>
        </p:nvSpPr>
        <p:spPr>
          <a:xfrm>
            <a:off x="650081" y="4657725"/>
            <a:ext cx="381476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34A85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Publicação e Compartilhamento</a:t>
            </a:r>
            <a:endParaRPr lang="en-US" sz="1046" dirty="0"/>
          </a:p>
        </p:txBody>
      </p:sp>
      <p:sp>
        <p:nvSpPr>
          <p:cNvPr id="23" name="Text 20"/>
          <p:cNvSpPr/>
          <p:nvPr/>
        </p:nvSpPr>
        <p:spPr>
          <a:xfrm>
            <a:off x="650081" y="4907756"/>
            <a:ext cx="3814763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Publicação do dashboard no serviço Power BI. Configuração de atualizações automáticas dos dados e definição de permissões de acesso para os usuários finais. </a:t>
            </a:r>
            <a:endParaRPr lang="en-US" sz="837" dirty="0"/>
          </a:p>
        </p:txBody>
      </p:sp>
      <p:sp>
        <p:nvSpPr>
          <p:cNvPr id="25" name="Text 21"/>
          <p:cNvSpPr/>
          <p:nvPr/>
        </p:nvSpPr>
        <p:spPr>
          <a:xfrm>
            <a:off x="8688949" y="4786313"/>
            <a:ext cx="24073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IPEM</a:t>
            </a:r>
            <a:endParaRPr lang="en-US" sz="732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1268</Words>
  <Application>Microsoft Office PowerPoint</Application>
  <PresentationFormat>Apresentação na tela (16:9)</PresentationFormat>
  <Paragraphs>151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Noto Sans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Marco Rangel</cp:lastModifiedBy>
  <cp:revision>2</cp:revision>
  <dcterms:created xsi:type="dcterms:W3CDTF">2025-09-22T17:41:15Z</dcterms:created>
  <dcterms:modified xsi:type="dcterms:W3CDTF">2025-09-22T18:24:35Z</dcterms:modified>
</cp:coreProperties>
</file>