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72" r:id="rId4"/>
    <p:sldId id="269" r:id="rId5"/>
    <p:sldId id="27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B760742-9D20-4DCE-A098-0C72B1BDD3AA}">
          <p14:sldIdLst>
            <p14:sldId id="256"/>
            <p14:sldId id="264"/>
            <p14:sldId id="27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08DB5-E30D-4BBD-B50B-05E18FC911B9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D6AFD9-5C4C-4EF5-A593-8772CA5DDA3A}">
      <dgm:prSet/>
      <dgm:spPr/>
      <dgm:t>
        <a:bodyPr/>
        <a:lstStyle/>
        <a:p>
          <a:pPr>
            <a:defRPr cap="all"/>
          </a:pPr>
          <a:r>
            <a:rPr lang="pt-BR" b="0" i="0" dirty="0"/>
            <a:t>Agendamento Facilitado - Agende facilmente as vacinas necessárias através do aplicativo para o usuário ou dependente</a:t>
          </a:r>
          <a:endParaRPr lang="en-US" dirty="0"/>
        </a:p>
      </dgm:t>
    </dgm:pt>
    <dgm:pt modelId="{61242419-4BE4-4CF2-ACB2-4882D33789EB}" type="parTrans" cxnId="{774C9E51-1B56-4D68-9CA5-959C7B9AA0A9}">
      <dgm:prSet/>
      <dgm:spPr/>
      <dgm:t>
        <a:bodyPr/>
        <a:lstStyle/>
        <a:p>
          <a:endParaRPr lang="en-US"/>
        </a:p>
      </dgm:t>
    </dgm:pt>
    <dgm:pt modelId="{9ED30E66-9075-4FE4-BAF7-AEF4BAD2BC96}" type="sibTrans" cxnId="{774C9E51-1B56-4D68-9CA5-959C7B9AA0A9}">
      <dgm:prSet/>
      <dgm:spPr/>
      <dgm:t>
        <a:bodyPr/>
        <a:lstStyle/>
        <a:p>
          <a:endParaRPr lang="en-US"/>
        </a:p>
      </dgm:t>
    </dgm:pt>
    <dgm:pt modelId="{9F9FFA59-EE68-4A7E-A21E-C4144EDABC8F}">
      <dgm:prSet/>
      <dgm:spPr/>
      <dgm:t>
        <a:bodyPr/>
        <a:lstStyle/>
        <a:p>
          <a:pPr>
            <a:defRPr cap="all"/>
          </a:pPr>
          <a:r>
            <a:rPr lang="pt-BR" b="0" i="0" dirty="0"/>
            <a:t>Alertas Personalizados via WhatsApp – Lembretes automáticos de qual vacina tomar</a:t>
          </a:r>
          <a:endParaRPr lang="en-US" dirty="0"/>
        </a:p>
      </dgm:t>
    </dgm:pt>
    <dgm:pt modelId="{89D04F55-E599-422E-A8BE-ACCED0F5B771}" type="parTrans" cxnId="{4BC8E365-DCAC-4469-8674-28B468BABF54}">
      <dgm:prSet/>
      <dgm:spPr/>
      <dgm:t>
        <a:bodyPr/>
        <a:lstStyle/>
        <a:p>
          <a:endParaRPr lang="en-US"/>
        </a:p>
      </dgm:t>
    </dgm:pt>
    <dgm:pt modelId="{C41316EF-3589-491D-8771-6AF425F39696}" type="sibTrans" cxnId="{4BC8E365-DCAC-4469-8674-28B468BABF54}">
      <dgm:prSet/>
      <dgm:spPr/>
      <dgm:t>
        <a:bodyPr/>
        <a:lstStyle/>
        <a:p>
          <a:endParaRPr lang="en-US"/>
        </a:p>
      </dgm:t>
    </dgm:pt>
    <dgm:pt modelId="{F66DA07E-C1AE-4CFA-B957-B2733D3872A0}">
      <dgm:prSet/>
      <dgm:spPr/>
      <dgm:t>
        <a:bodyPr/>
        <a:lstStyle/>
        <a:p>
          <a:pPr>
            <a:defRPr cap="all"/>
          </a:pPr>
          <a:r>
            <a:rPr lang="pt-BR" b="0" i="0" dirty="0"/>
            <a:t>Mapa integrado - Direcionamento para UBS ou unidade da </a:t>
          </a:r>
          <a:r>
            <a:rPr lang="pt-BR" b="0" i="0" dirty="0" err="1"/>
            <a:t>hapvida</a:t>
          </a:r>
          <a:r>
            <a:rPr lang="pt-BR" b="0" i="0" dirty="0"/>
            <a:t> mais Próxima</a:t>
          </a:r>
          <a:endParaRPr lang="en-US" dirty="0"/>
        </a:p>
      </dgm:t>
    </dgm:pt>
    <dgm:pt modelId="{AFA5FD75-7C35-4113-9812-79360163552D}" type="parTrans" cxnId="{CA77044F-1B10-4431-A6C3-63793B399003}">
      <dgm:prSet/>
      <dgm:spPr/>
      <dgm:t>
        <a:bodyPr/>
        <a:lstStyle/>
        <a:p>
          <a:endParaRPr lang="en-US"/>
        </a:p>
      </dgm:t>
    </dgm:pt>
    <dgm:pt modelId="{BC8EA26B-2C73-4362-B785-48D19D90B989}" type="sibTrans" cxnId="{CA77044F-1B10-4431-A6C3-63793B399003}">
      <dgm:prSet/>
      <dgm:spPr/>
      <dgm:t>
        <a:bodyPr/>
        <a:lstStyle/>
        <a:p>
          <a:endParaRPr lang="en-US"/>
        </a:p>
      </dgm:t>
    </dgm:pt>
    <dgm:pt modelId="{97C770C4-C836-4AD9-9920-C13B84BAABEF}">
      <dgm:prSet/>
      <dgm:spPr/>
      <dgm:t>
        <a:bodyPr/>
        <a:lstStyle/>
        <a:p>
          <a:pPr>
            <a:defRPr cap="all"/>
          </a:pPr>
          <a:r>
            <a:rPr lang="pt-BR" b="0" i="0" dirty="0"/>
            <a:t>Facilidade para Profissionais de Saúde - facilidade no acompanhamento e a gestão do calendário vacinal </a:t>
          </a:r>
          <a:endParaRPr lang="en-US" dirty="0"/>
        </a:p>
      </dgm:t>
    </dgm:pt>
    <dgm:pt modelId="{E0DE7417-3BBF-4BED-ADE0-5D2F557122FA}" type="parTrans" cxnId="{3A8E7FD5-6E9A-4281-812B-1EC1CEB08266}">
      <dgm:prSet/>
      <dgm:spPr/>
      <dgm:t>
        <a:bodyPr/>
        <a:lstStyle/>
        <a:p>
          <a:endParaRPr lang="en-US"/>
        </a:p>
      </dgm:t>
    </dgm:pt>
    <dgm:pt modelId="{518B4580-FECA-4CC8-BC61-0ED05656E0C3}" type="sibTrans" cxnId="{3A8E7FD5-6E9A-4281-812B-1EC1CEB08266}">
      <dgm:prSet/>
      <dgm:spPr/>
      <dgm:t>
        <a:bodyPr/>
        <a:lstStyle/>
        <a:p>
          <a:endParaRPr lang="en-US"/>
        </a:p>
      </dgm:t>
    </dgm:pt>
    <dgm:pt modelId="{AFBEE872-2756-42B0-9921-7D3E28B4141A}">
      <dgm:prSet/>
      <dgm:spPr/>
      <dgm:t>
        <a:bodyPr/>
        <a:lstStyle/>
        <a:p>
          <a:pPr>
            <a:defRPr cap="all"/>
          </a:pPr>
          <a:r>
            <a:rPr lang="pt-BR" b="0" i="0" dirty="0"/>
            <a:t>Acesso à Base do SUS e </a:t>
          </a:r>
          <a:r>
            <a:rPr lang="pt-BR" b="0" i="0" dirty="0" err="1"/>
            <a:t>hapvida</a:t>
          </a:r>
          <a:r>
            <a:rPr lang="pt-BR" b="0" i="0" dirty="0"/>
            <a:t> – Integração garantindo informações precisas e em tempo real</a:t>
          </a:r>
          <a:endParaRPr lang="en-US" dirty="0"/>
        </a:p>
      </dgm:t>
    </dgm:pt>
    <dgm:pt modelId="{92F7AD6A-FC44-47B8-83E8-4B6C403268E2}" type="parTrans" cxnId="{B12CFFAE-8688-4B20-892C-D4225E892C22}">
      <dgm:prSet/>
      <dgm:spPr/>
      <dgm:t>
        <a:bodyPr/>
        <a:lstStyle/>
        <a:p>
          <a:endParaRPr lang="en-US"/>
        </a:p>
      </dgm:t>
    </dgm:pt>
    <dgm:pt modelId="{1F04F20F-DCFB-4005-8FD7-3764170E128B}" type="sibTrans" cxnId="{B12CFFAE-8688-4B20-892C-D4225E892C22}">
      <dgm:prSet/>
      <dgm:spPr/>
      <dgm:t>
        <a:bodyPr/>
        <a:lstStyle/>
        <a:p>
          <a:endParaRPr lang="en-US"/>
        </a:p>
      </dgm:t>
    </dgm:pt>
    <dgm:pt modelId="{5B3B5560-119D-4375-8AA8-3FF08B57C702}" type="pres">
      <dgm:prSet presAssocID="{F6308DB5-E30D-4BBD-B50B-05E18FC911B9}" presName="root" presStyleCnt="0">
        <dgm:presLayoutVars>
          <dgm:dir/>
          <dgm:resizeHandles val="exact"/>
        </dgm:presLayoutVars>
      </dgm:prSet>
      <dgm:spPr/>
    </dgm:pt>
    <dgm:pt modelId="{5B2A44DB-5781-40D7-A42D-699A3F3157AB}" type="pres">
      <dgm:prSet presAssocID="{A5D6AFD9-5C4C-4EF5-A593-8772CA5DDA3A}" presName="compNode" presStyleCnt="0"/>
      <dgm:spPr/>
    </dgm:pt>
    <dgm:pt modelId="{4E14EF1A-9C80-4B57-8C5C-47F9BEC26EEE}" type="pres">
      <dgm:prSet presAssocID="{A5D6AFD9-5C4C-4EF5-A593-8772CA5DDA3A}" presName="iconBgRect" presStyleLbl="bgShp" presStyleIdx="0" presStyleCnt="5" custLinFactNeighborX="-42988" custLinFactNeighborY="-36130"/>
      <dgm:spPr>
        <a:prstGeom prst="round2DiagRect">
          <a:avLst>
            <a:gd name="adj1" fmla="val 29727"/>
            <a:gd name="adj2" fmla="val 0"/>
          </a:avLst>
        </a:prstGeom>
      </dgm:spPr>
    </dgm:pt>
    <dgm:pt modelId="{AAFD145E-A04C-4A1F-BD2A-82CC4A82010F}" type="pres">
      <dgm:prSet presAssocID="{A5D6AFD9-5C4C-4EF5-A593-8772CA5DDA3A}" presName="iconRect" presStyleLbl="node1" presStyleIdx="0" presStyleCnt="5" custLinFactNeighborX="-70574" custLinFactNeighborY="-652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47C7F0F-13BB-4042-829F-3A2B857632B4}" type="pres">
      <dgm:prSet presAssocID="{A5D6AFD9-5C4C-4EF5-A593-8772CA5DDA3A}" presName="spaceRect" presStyleCnt="0"/>
      <dgm:spPr/>
    </dgm:pt>
    <dgm:pt modelId="{48B22F2E-96C9-418B-A4D6-2BCED504D713}" type="pres">
      <dgm:prSet presAssocID="{A5D6AFD9-5C4C-4EF5-A593-8772CA5DDA3A}" presName="textRect" presStyleLbl="revTx" presStyleIdx="0" presStyleCnt="5" custLinFactY="-99384" custLinFactNeighborX="63722" custLinFactNeighborY="-100000">
        <dgm:presLayoutVars>
          <dgm:chMax val="1"/>
          <dgm:chPref val="1"/>
        </dgm:presLayoutVars>
      </dgm:prSet>
      <dgm:spPr/>
    </dgm:pt>
    <dgm:pt modelId="{FB12B515-03F0-4A6C-876B-B69D679865BB}" type="pres">
      <dgm:prSet presAssocID="{9ED30E66-9075-4FE4-BAF7-AEF4BAD2BC96}" presName="sibTrans" presStyleCnt="0"/>
      <dgm:spPr/>
    </dgm:pt>
    <dgm:pt modelId="{591DBEDC-ECAE-4114-8135-164D26102AF7}" type="pres">
      <dgm:prSet presAssocID="{9F9FFA59-EE68-4A7E-A21E-C4144EDABC8F}" presName="compNode" presStyleCnt="0"/>
      <dgm:spPr/>
    </dgm:pt>
    <dgm:pt modelId="{29D57655-EF12-4EFA-9C47-43F7AC19A5D1}" type="pres">
      <dgm:prSet presAssocID="{9F9FFA59-EE68-4A7E-A21E-C4144EDABC8F}" presName="iconBgRect" presStyleLbl="bgShp" presStyleIdx="1" presStyleCnt="5" custLinFactX="-100000" custLinFactY="35036" custLinFactNeighborX="-136083" custLinFactNeighborY="100000"/>
      <dgm:spPr>
        <a:prstGeom prst="round2DiagRect">
          <a:avLst>
            <a:gd name="adj1" fmla="val 29727"/>
            <a:gd name="adj2" fmla="val 0"/>
          </a:avLst>
        </a:prstGeom>
      </dgm:spPr>
    </dgm:pt>
    <dgm:pt modelId="{CC3EB019-239A-4708-86F9-A26F398621A5}" type="pres">
      <dgm:prSet presAssocID="{9F9FFA59-EE68-4A7E-A21E-C4144EDABC8F}" presName="iconRect" presStyleLbl="node1" presStyleIdx="1" presStyleCnt="5" custLinFactX="-200000" custLinFactY="100000" custLinFactNeighborX="-208797" custLinFactNeighborY="1353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0C53238-42A4-481A-8AFE-C2BF93A9BCDF}" type="pres">
      <dgm:prSet presAssocID="{9F9FFA59-EE68-4A7E-A21E-C4144EDABC8F}" presName="spaceRect" presStyleCnt="0"/>
      <dgm:spPr/>
    </dgm:pt>
    <dgm:pt modelId="{8856E42D-5B53-4C2A-92FA-D19B0E02AE93}" type="pres">
      <dgm:prSet presAssocID="{9F9FFA59-EE68-4A7E-A21E-C4144EDABC8F}" presName="textRect" presStyleLbl="revTx" presStyleIdx="1" presStyleCnt="5" custLinFactNeighborX="-54528" custLinFactNeighborY="22734">
        <dgm:presLayoutVars>
          <dgm:chMax val="1"/>
          <dgm:chPref val="1"/>
        </dgm:presLayoutVars>
      </dgm:prSet>
      <dgm:spPr/>
    </dgm:pt>
    <dgm:pt modelId="{B51439FA-A5CA-4D48-89C4-C09371D62E5E}" type="pres">
      <dgm:prSet presAssocID="{C41316EF-3589-491D-8771-6AF425F39696}" presName="sibTrans" presStyleCnt="0"/>
      <dgm:spPr/>
    </dgm:pt>
    <dgm:pt modelId="{F69BAE5C-CAE1-43E8-B5D7-E4FEFAA32124}" type="pres">
      <dgm:prSet presAssocID="{F66DA07E-C1AE-4CFA-B957-B2733D3872A0}" presName="compNode" presStyleCnt="0"/>
      <dgm:spPr/>
    </dgm:pt>
    <dgm:pt modelId="{7EE70A53-A881-4255-9D11-2C61AC69194D}" type="pres">
      <dgm:prSet presAssocID="{F66DA07E-C1AE-4CFA-B957-B2733D3872A0}" presName="iconBgRect" presStyleLbl="bgShp" presStyleIdx="2" presStyleCnt="5" custLinFactNeighborX="-74719" custLinFactNeighborY="-35356"/>
      <dgm:spPr>
        <a:prstGeom prst="round2DiagRect">
          <a:avLst>
            <a:gd name="adj1" fmla="val 29727"/>
            <a:gd name="adj2" fmla="val 0"/>
          </a:avLst>
        </a:prstGeom>
      </dgm:spPr>
    </dgm:pt>
    <dgm:pt modelId="{B99CAC8D-282D-4A2A-847E-95917FCEA589}" type="pres">
      <dgm:prSet presAssocID="{F66DA07E-C1AE-4CFA-B957-B2733D3872A0}" presName="iconRect" presStyleLbl="node1" presStyleIdx="2" presStyleCnt="5" custLinFactX="-31556" custLinFactNeighborX="-100000" custLinFactNeighborY="-678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2D100CB-DC89-4AFA-8BA3-68AE00E34DBB}" type="pres">
      <dgm:prSet presAssocID="{F66DA07E-C1AE-4CFA-B957-B2733D3872A0}" presName="spaceRect" presStyleCnt="0"/>
      <dgm:spPr/>
    </dgm:pt>
    <dgm:pt modelId="{F6EB7544-EA72-449A-B993-8075721E7D5C}" type="pres">
      <dgm:prSet presAssocID="{F66DA07E-C1AE-4CFA-B957-B2733D3872A0}" presName="textRect" presStyleLbl="revTx" presStyleIdx="2" presStyleCnt="5" custLinFactY="-99361" custLinFactNeighborX="42368" custLinFactNeighborY="-100000">
        <dgm:presLayoutVars>
          <dgm:chMax val="1"/>
          <dgm:chPref val="1"/>
        </dgm:presLayoutVars>
      </dgm:prSet>
      <dgm:spPr/>
    </dgm:pt>
    <dgm:pt modelId="{146D92D5-45AF-4BE6-BBDC-5BB8E4D2DF8C}" type="pres">
      <dgm:prSet presAssocID="{BC8EA26B-2C73-4362-B785-48D19D90B989}" presName="sibTrans" presStyleCnt="0"/>
      <dgm:spPr/>
    </dgm:pt>
    <dgm:pt modelId="{3DBB09EE-020E-445A-8550-D7EB0701B5BF}" type="pres">
      <dgm:prSet presAssocID="{97C770C4-C836-4AD9-9920-C13B84BAABEF}" presName="compNode" presStyleCnt="0"/>
      <dgm:spPr/>
    </dgm:pt>
    <dgm:pt modelId="{DA37AFD8-BB9B-4B13-97CB-7C7E98FAFA3E}" type="pres">
      <dgm:prSet presAssocID="{97C770C4-C836-4AD9-9920-C13B84BAABEF}" presName="iconBgRect" presStyleLbl="bgShp" presStyleIdx="3" presStyleCnt="5" custLinFactX="-100000" custLinFactY="29843" custLinFactNeighborX="-170466" custLinFactNeighborY="100000"/>
      <dgm:spPr>
        <a:prstGeom prst="round2DiagRect">
          <a:avLst>
            <a:gd name="adj1" fmla="val 29727"/>
            <a:gd name="adj2" fmla="val 0"/>
          </a:avLst>
        </a:prstGeom>
      </dgm:spPr>
    </dgm:pt>
    <dgm:pt modelId="{BC8CDBEA-C503-418A-BAF1-B2F04FB2F0F2}" type="pres">
      <dgm:prSet presAssocID="{97C770C4-C836-4AD9-9920-C13B84BAABEF}" presName="iconRect" presStyleLbl="node1" presStyleIdx="3" presStyleCnt="5" custLinFactX="-200000" custLinFactY="100000" custLinFactNeighborX="-271382" custLinFactNeighborY="12493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1B21ADD-B174-43B5-B12E-F77570675F3A}" type="pres">
      <dgm:prSet presAssocID="{97C770C4-C836-4AD9-9920-C13B84BAABEF}" presName="spaceRect" presStyleCnt="0"/>
      <dgm:spPr/>
    </dgm:pt>
    <dgm:pt modelId="{D2CBB060-191E-4D0E-8672-962AABF8603B}" type="pres">
      <dgm:prSet presAssocID="{97C770C4-C836-4AD9-9920-C13B84BAABEF}" presName="textRect" presStyleLbl="revTx" presStyleIdx="3" presStyleCnt="5" custLinFactNeighborX="-74490" custLinFactNeighborY="12118">
        <dgm:presLayoutVars>
          <dgm:chMax val="1"/>
          <dgm:chPref val="1"/>
        </dgm:presLayoutVars>
      </dgm:prSet>
      <dgm:spPr/>
    </dgm:pt>
    <dgm:pt modelId="{B5E51AC4-A340-4143-84F3-C22746866E1E}" type="pres">
      <dgm:prSet presAssocID="{518B4580-FECA-4CC8-BC61-0ED05656E0C3}" presName="sibTrans" presStyleCnt="0"/>
      <dgm:spPr/>
    </dgm:pt>
    <dgm:pt modelId="{7F1E907B-4D2C-4389-9739-0682157A0A98}" type="pres">
      <dgm:prSet presAssocID="{AFBEE872-2756-42B0-9921-7D3E28B4141A}" presName="compNode" presStyleCnt="0"/>
      <dgm:spPr/>
    </dgm:pt>
    <dgm:pt modelId="{BBE37715-2FA4-4D00-BA74-E7036D8D46F9}" type="pres">
      <dgm:prSet presAssocID="{AFBEE872-2756-42B0-9921-7D3E28B4141A}" presName="iconBgRect" presStyleLbl="bgShp" presStyleIdx="4" presStyleCnt="5" custLinFactNeighborX="-51954" custLinFactNeighborY="1734"/>
      <dgm:spPr>
        <a:prstGeom prst="round2DiagRect">
          <a:avLst>
            <a:gd name="adj1" fmla="val 29727"/>
            <a:gd name="adj2" fmla="val 0"/>
          </a:avLst>
        </a:prstGeom>
      </dgm:spPr>
    </dgm:pt>
    <dgm:pt modelId="{F9620773-AC8C-406C-B2F7-26293E903773}" type="pres">
      <dgm:prSet presAssocID="{AFBEE872-2756-42B0-9921-7D3E28B4141A}" presName="iconRect" presStyleLbl="node1" presStyleIdx="4" presStyleCnt="5" custLinFactNeighborX="-89218" custLinFactNeighborY="435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3921BDF-3BAB-48E6-9BB1-09EDE91E2FA3}" type="pres">
      <dgm:prSet presAssocID="{AFBEE872-2756-42B0-9921-7D3E28B4141A}" presName="spaceRect" presStyleCnt="0"/>
      <dgm:spPr/>
    </dgm:pt>
    <dgm:pt modelId="{3F4CEA34-6D9C-48F1-985D-5BEF7B6108FE}" type="pres">
      <dgm:prSet presAssocID="{AFBEE872-2756-42B0-9921-7D3E28B4141A}" presName="textRect" presStyleLbl="revTx" presStyleIdx="4" presStyleCnt="5" custLinFactNeighborX="-30759" custLinFactNeighborY="-26080">
        <dgm:presLayoutVars>
          <dgm:chMax val="1"/>
          <dgm:chPref val="1"/>
        </dgm:presLayoutVars>
      </dgm:prSet>
      <dgm:spPr/>
    </dgm:pt>
  </dgm:ptLst>
  <dgm:cxnLst>
    <dgm:cxn modelId="{F3A54033-7DBE-49C5-99B7-084BE15CCE77}" type="presOf" srcId="{AFBEE872-2756-42B0-9921-7D3E28B4141A}" destId="{3F4CEA34-6D9C-48F1-985D-5BEF7B6108FE}" srcOrd="0" destOrd="0" presId="urn:microsoft.com/office/officeart/2018/5/layout/IconLeafLabelList"/>
    <dgm:cxn modelId="{4BC8E365-DCAC-4469-8674-28B468BABF54}" srcId="{F6308DB5-E30D-4BBD-B50B-05E18FC911B9}" destId="{9F9FFA59-EE68-4A7E-A21E-C4144EDABC8F}" srcOrd="1" destOrd="0" parTransId="{89D04F55-E599-422E-A8BE-ACCED0F5B771}" sibTransId="{C41316EF-3589-491D-8771-6AF425F39696}"/>
    <dgm:cxn modelId="{CA77044F-1B10-4431-A6C3-63793B399003}" srcId="{F6308DB5-E30D-4BBD-B50B-05E18FC911B9}" destId="{F66DA07E-C1AE-4CFA-B957-B2733D3872A0}" srcOrd="2" destOrd="0" parTransId="{AFA5FD75-7C35-4113-9812-79360163552D}" sibTransId="{BC8EA26B-2C73-4362-B785-48D19D90B989}"/>
    <dgm:cxn modelId="{774C9E51-1B56-4D68-9CA5-959C7B9AA0A9}" srcId="{F6308DB5-E30D-4BBD-B50B-05E18FC911B9}" destId="{A5D6AFD9-5C4C-4EF5-A593-8772CA5DDA3A}" srcOrd="0" destOrd="0" parTransId="{61242419-4BE4-4CF2-ACB2-4882D33789EB}" sibTransId="{9ED30E66-9075-4FE4-BAF7-AEF4BAD2BC96}"/>
    <dgm:cxn modelId="{56EBCC51-9532-49CE-9279-02B73F9D84F2}" type="presOf" srcId="{9F9FFA59-EE68-4A7E-A21E-C4144EDABC8F}" destId="{8856E42D-5B53-4C2A-92FA-D19B0E02AE93}" srcOrd="0" destOrd="0" presId="urn:microsoft.com/office/officeart/2018/5/layout/IconLeafLabelList"/>
    <dgm:cxn modelId="{51628C74-A4E3-4675-B302-F41876056090}" type="presOf" srcId="{F66DA07E-C1AE-4CFA-B957-B2733D3872A0}" destId="{F6EB7544-EA72-449A-B993-8075721E7D5C}" srcOrd="0" destOrd="0" presId="urn:microsoft.com/office/officeart/2018/5/layout/IconLeafLabelList"/>
    <dgm:cxn modelId="{B12CFFAE-8688-4B20-892C-D4225E892C22}" srcId="{F6308DB5-E30D-4BBD-B50B-05E18FC911B9}" destId="{AFBEE872-2756-42B0-9921-7D3E28B4141A}" srcOrd="4" destOrd="0" parTransId="{92F7AD6A-FC44-47B8-83E8-4B6C403268E2}" sibTransId="{1F04F20F-DCFB-4005-8FD7-3764170E128B}"/>
    <dgm:cxn modelId="{2CF62CBA-5CC9-4736-A433-28EA364BCA94}" type="presOf" srcId="{A5D6AFD9-5C4C-4EF5-A593-8772CA5DDA3A}" destId="{48B22F2E-96C9-418B-A4D6-2BCED504D713}" srcOrd="0" destOrd="0" presId="urn:microsoft.com/office/officeart/2018/5/layout/IconLeafLabelList"/>
    <dgm:cxn modelId="{6CBB37D5-97CC-47EB-AD0F-0EB602E636F4}" type="presOf" srcId="{97C770C4-C836-4AD9-9920-C13B84BAABEF}" destId="{D2CBB060-191E-4D0E-8672-962AABF8603B}" srcOrd="0" destOrd="0" presId="urn:microsoft.com/office/officeart/2018/5/layout/IconLeafLabelList"/>
    <dgm:cxn modelId="{3A8E7FD5-6E9A-4281-812B-1EC1CEB08266}" srcId="{F6308DB5-E30D-4BBD-B50B-05E18FC911B9}" destId="{97C770C4-C836-4AD9-9920-C13B84BAABEF}" srcOrd="3" destOrd="0" parTransId="{E0DE7417-3BBF-4BED-ADE0-5D2F557122FA}" sibTransId="{518B4580-FECA-4CC8-BC61-0ED05656E0C3}"/>
    <dgm:cxn modelId="{2ADD8DE6-70B1-4B16-BD9F-9379064CDA3D}" type="presOf" srcId="{F6308DB5-E30D-4BBD-B50B-05E18FC911B9}" destId="{5B3B5560-119D-4375-8AA8-3FF08B57C702}" srcOrd="0" destOrd="0" presId="urn:microsoft.com/office/officeart/2018/5/layout/IconLeafLabelList"/>
    <dgm:cxn modelId="{E68062D8-D927-44F0-BB09-7D80129C606F}" type="presParOf" srcId="{5B3B5560-119D-4375-8AA8-3FF08B57C702}" destId="{5B2A44DB-5781-40D7-A42D-699A3F3157AB}" srcOrd="0" destOrd="0" presId="urn:microsoft.com/office/officeart/2018/5/layout/IconLeafLabelList"/>
    <dgm:cxn modelId="{44F22445-7BB8-42AF-9699-6D225BA63B6A}" type="presParOf" srcId="{5B2A44DB-5781-40D7-A42D-699A3F3157AB}" destId="{4E14EF1A-9C80-4B57-8C5C-47F9BEC26EEE}" srcOrd="0" destOrd="0" presId="urn:microsoft.com/office/officeart/2018/5/layout/IconLeafLabelList"/>
    <dgm:cxn modelId="{F34A5B07-3B1E-438F-AD4A-6CF853CE5BBF}" type="presParOf" srcId="{5B2A44DB-5781-40D7-A42D-699A3F3157AB}" destId="{AAFD145E-A04C-4A1F-BD2A-82CC4A82010F}" srcOrd="1" destOrd="0" presId="urn:microsoft.com/office/officeart/2018/5/layout/IconLeafLabelList"/>
    <dgm:cxn modelId="{8C0503BA-3E60-432C-BE66-FB6CF50C4B4F}" type="presParOf" srcId="{5B2A44DB-5781-40D7-A42D-699A3F3157AB}" destId="{947C7F0F-13BB-4042-829F-3A2B857632B4}" srcOrd="2" destOrd="0" presId="urn:microsoft.com/office/officeart/2018/5/layout/IconLeafLabelList"/>
    <dgm:cxn modelId="{E15AA32C-4E37-4C44-B73A-A5020B92DCF1}" type="presParOf" srcId="{5B2A44DB-5781-40D7-A42D-699A3F3157AB}" destId="{48B22F2E-96C9-418B-A4D6-2BCED504D713}" srcOrd="3" destOrd="0" presId="urn:microsoft.com/office/officeart/2018/5/layout/IconLeafLabelList"/>
    <dgm:cxn modelId="{86D677FF-146C-4748-908A-168CDC929491}" type="presParOf" srcId="{5B3B5560-119D-4375-8AA8-3FF08B57C702}" destId="{FB12B515-03F0-4A6C-876B-B69D679865BB}" srcOrd="1" destOrd="0" presId="urn:microsoft.com/office/officeart/2018/5/layout/IconLeafLabelList"/>
    <dgm:cxn modelId="{31E1613C-D3A3-424A-ADFF-01F46A157919}" type="presParOf" srcId="{5B3B5560-119D-4375-8AA8-3FF08B57C702}" destId="{591DBEDC-ECAE-4114-8135-164D26102AF7}" srcOrd="2" destOrd="0" presId="urn:microsoft.com/office/officeart/2018/5/layout/IconLeafLabelList"/>
    <dgm:cxn modelId="{340471CD-F1CB-4FE1-B0A0-AB1ADD136C52}" type="presParOf" srcId="{591DBEDC-ECAE-4114-8135-164D26102AF7}" destId="{29D57655-EF12-4EFA-9C47-43F7AC19A5D1}" srcOrd="0" destOrd="0" presId="urn:microsoft.com/office/officeart/2018/5/layout/IconLeafLabelList"/>
    <dgm:cxn modelId="{6EA54722-595F-4796-9732-79C152FAEB0C}" type="presParOf" srcId="{591DBEDC-ECAE-4114-8135-164D26102AF7}" destId="{CC3EB019-239A-4708-86F9-A26F398621A5}" srcOrd="1" destOrd="0" presId="urn:microsoft.com/office/officeart/2018/5/layout/IconLeafLabelList"/>
    <dgm:cxn modelId="{6A9DBD68-DF8F-4D37-BA43-BBBE01340762}" type="presParOf" srcId="{591DBEDC-ECAE-4114-8135-164D26102AF7}" destId="{70C53238-42A4-481A-8AFE-C2BF93A9BCDF}" srcOrd="2" destOrd="0" presId="urn:microsoft.com/office/officeart/2018/5/layout/IconLeafLabelList"/>
    <dgm:cxn modelId="{B2B3EAE0-14E9-460E-A4BD-6BC5CC52A51A}" type="presParOf" srcId="{591DBEDC-ECAE-4114-8135-164D26102AF7}" destId="{8856E42D-5B53-4C2A-92FA-D19B0E02AE93}" srcOrd="3" destOrd="0" presId="urn:microsoft.com/office/officeart/2018/5/layout/IconLeafLabelList"/>
    <dgm:cxn modelId="{3349AB0C-7A59-4462-A6C1-FC632FD61B34}" type="presParOf" srcId="{5B3B5560-119D-4375-8AA8-3FF08B57C702}" destId="{B51439FA-A5CA-4D48-89C4-C09371D62E5E}" srcOrd="3" destOrd="0" presId="urn:microsoft.com/office/officeart/2018/5/layout/IconLeafLabelList"/>
    <dgm:cxn modelId="{BDC48EFD-AD8D-48D7-BF9D-9501BF782740}" type="presParOf" srcId="{5B3B5560-119D-4375-8AA8-3FF08B57C702}" destId="{F69BAE5C-CAE1-43E8-B5D7-E4FEFAA32124}" srcOrd="4" destOrd="0" presId="urn:microsoft.com/office/officeart/2018/5/layout/IconLeafLabelList"/>
    <dgm:cxn modelId="{7D735011-357C-47FB-AA78-7713AD09EFA6}" type="presParOf" srcId="{F69BAE5C-CAE1-43E8-B5D7-E4FEFAA32124}" destId="{7EE70A53-A881-4255-9D11-2C61AC69194D}" srcOrd="0" destOrd="0" presId="urn:microsoft.com/office/officeart/2018/5/layout/IconLeafLabelList"/>
    <dgm:cxn modelId="{6D20D23C-DD02-407F-B834-99DFDBD75208}" type="presParOf" srcId="{F69BAE5C-CAE1-43E8-B5D7-E4FEFAA32124}" destId="{B99CAC8D-282D-4A2A-847E-95917FCEA589}" srcOrd="1" destOrd="0" presId="urn:microsoft.com/office/officeart/2018/5/layout/IconLeafLabelList"/>
    <dgm:cxn modelId="{5B358562-77E8-495F-B317-7FA6355E8661}" type="presParOf" srcId="{F69BAE5C-CAE1-43E8-B5D7-E4FEFAA32124}" destId="{F2D100CB-DC89-4AFA-8BA3-68AE00E34DBB}" srcOrd="2" destOrd="0" presId="urn:microsoft.com/office/officeart/2018/5/layout/IconLeafLabelList"/>
    <dgm:cxn modelId="{4BC166B3-FDFB-4D86-A697-1E2C6DFFC578}" type="presParOf" srcId="{F69BAE5C-CAE1-43E8-B5D7-E4FEFAA32124}" destId="{F6EB7544-EA72-449A-B993-8075721E7D5C}" srcOrd="3" destOrd="0" presId="urn:microsoft.com/office/officeart/2018/5/layout/IconLeafLabelList"/>
    <dgm:cxn modelId="{0AAA330C-FBB7-4202-9C17-143FA600B563}" type="presParOf" srcId="{5B3B5560-119D-4375-8AA8-3FF08B57C702}" destId="{146D92D5-45AF-4BE6-BBDC-5BB8E4D2DF8C}" srcOrd="5" destOrd="0" presId="urn:microsoft.com/office/officeart/2018/5/layout/IconLeafLabelList"/>
    <dgm:cxn modelId="{8649060C-2C25-4EC4-8074-92F108AAFAD8}" type="presParOf" srcId="{5B3B5560-119D-4375-8AA8-3FF08B57C702}" destId="{3DBB09EE-020E-445A-8550-D7EB0701B5BF}" srcOrd="6" destOrd="0" presId="urn:microsoft.com/office/officeart/2018/5/layout/IconLeafLabelList"/>
    <dgm:cxn modelId="{88DD93BA-1661-4EBC-AA2A-F3E51D76ED8C}" type="presParOf" srcId="{3DBB09EE-020E-445A-8550-D7EB0701B5BF}" destId="{DA37AFD8-BB9B-4B13-97CB-7C7E98FAFA3E}" srcOrd="0" destOrd="0" presId="urn:microsoft.com/office/officeart/2018/5/layout/IconLeafLabelList"/>
    <dgm:cxn modelId="{E8311851-10B4-420A-ABBB-79B00E37C728}" type="presParOf" srcId="{3DBB09EE-020E-445A-8550-D7EB0701B5BF}" destId="{BC8CDBEA-C503-418A-BAF1-B2F04FB2F0F2}" srcOrd="1" destOrd="0" presId="urn:microsoft.com/office/officeart/2018/5/layout/IconLeafLabelList"/>
    <dgm:cxn modelId="{CC6D5C14-89D5-4057-A4EC-3DEFF90DB72B}" type="presParOf" srcId="{3DBB09EE-020E-445A-8550-D7EB0701B5BF}" destId="{31B21ADD-B174-43B5-B12E-F77570675F3A}" srcOrd="2" destOrd="0" presId="urn:microsoft.com/office/officeart/2018/5/layout/IconLeafLabelList"/>
    <dgm:cxn modelId="{35915ECC-4A00-4A8F-8CF1-2F8484D466A4}" type="presParOf" srcId="{3DBB09EE-020E-445A-8550-D7EB0701B5BF}" destId="{D2CBB060-191E-4D0E-8672-962AABF8603B}" srcOrd="3" destOrd="0" presId="urn:microsoft.com/office/officeart/2018/5/layout/IconLeafLabelList"/>
    <dgm:cxn modelId="{FA195DE7-3D7A-455F-A9B4-F51B5AC08833}" type="presParOf" srcId="{5B3B5560-119D-4375-8AA8-3FF08B57C702}" destId="{B5E51AC4-A340-4143-84F3-C22746866E1E}" srcOrd="7" destOrd="0" presId="urn:microsoft.com/office/officeart/2018/5/layout/IconLeafLabelList"/>
    <dgm:cxn modelId="{2F4A2087-A93E-4158-8BDC-96E7D488CC94}" type="presParOf" srcId="{5B3B5560-119D-4375-8AA8-3FF08B57C702}" destId="{7F1E907B-4D2C-4389-9739-0682157A0A98}" srcOrd="8" destOrd="0" presId="urn:microsoft.com/office/officeart/2018/5/layout/IconLeafLabelList"/>
    <dgm:cxn modelId="{3455C1E8-1FA2-49DE-AB99-A564E8952077}" type="presParOf" srcId="{7F1E907B-4D2C-4389-9739-0682157A0A98}" destId="{BBE37715-2FA4-4D00-BA74-E7036D8D46F9}" srcOrd="0" destOrd="0" presId="urn:microsoft.com/office/officeart/2018/5/layout/IconLeafLabelList"/>
    <dgm:cxn modelId="{5EE78D5F-767D-4D66-8E90-65521769B2D0}" type="presParOf" srcId="{7F1E907B-4D2C-4389-9739-0682157A0A98}" destId="{F9620773-AC8C-406C-B2F7-26293E903773}" srcOrd="1" destOrd="0" presId="urn:microsoft.com/office/officeart/2018/5/layout/IconLeafLabelList"/>
    <dgm:cxn modelId="{225DDD91-4BF2-4953-972A-0DFFEA3AEE1C}" type="presParOf" srcId="{7F1E907B-4D2C-4389-9739-0682157A0A98}" destId="{33921BDF-3BAB-48E6-9BB1-09EDE91E2FA3}" srcOrd="2" destOrd="0" presId="urn:microsoft.com/office/officeart/2018/5/layout/IconLeafLabelList"/>
    <dgm:cxn modelId="{4864CABA-122F-4C7A-BC63-931C5E1D2985}" type="presParOf" srcId="{7F1E907B-4D2C-4389-9739-0682157A0A98}" destId="{3F4CEA34-6D9C-48F1-985D-5BEF7B6108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4EF1A-9C80-4B57-8C5C-47F9BEC26EEE}">
      <dsp:nvSpPr>
        <dsp:cNvPr id="0" name=""/>
        <dsp:cNvSpPr/>
      </dsp:nvSpPr>
      <dsp:spPr>
        <a:xfrm>
          <a:off x="263799" y="28369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D145E-A04C-4A1F-BD2A-82CC4A82010F}">
      <dsp:nvSpPr>
        <dsp:cNvPr id="0" name=""/>
        <dsp:cNvSpPr/>
      </dsp:nvSpPr>
      <dsp:spPr>
        <a:xfrm>
          <a:off x="525191" y="50335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22F2E-96C9-418B-A4D6-2BCED504D713}">
      <dsp:nvSpPr>
        <dsp:cNvPr id="0" name=""/>
        <dsp:cNvSpPr/>
      </dsp:nvSpPr>
      <dsp:spPr>
        <a:xfrm>
          <a:off x="1531803" y="370806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 dirty="0"/>
            <a:t>Agendamento Facilitado - Agende facilmente as vacinas necessárias através do aplicativo para o usuário ou dependente</a:t>
          </a:r>
          <a:endParaRPr lang="en-US" sz="1100" kern="1200" dirty="0"/>
        </a:p>
      </dsp:txBody>
      <dsp:txXfrm>
        <a:off x="1531803" y="370806"/>
        <a:ext cx="1800000" cy="877500"/>
      </dsp:txXfrm>
    </dsp:sp>
    <dsp:sp modelId="{29D57655-EF12-4EFA-9C47-43F7AC19A5D1}">
      <dsp:nvSpPr>
        <dsp:cNvPr id="0" name=""/>
        <dsp:cNvSpPr/>
      </dsp:nvSpPr>
      <dsp:spPr>
        <a:xfrm>
          <a:off x="258616" y="216309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EB019-239A-4708-86F9-A26F398621A5}">
      <dsp:nvSpPr>
        <dsp:cNvPr id="0" name=""/>
        <dsp:cNvSpPr/>
      </dsp:nvSpPr>
      <dsp:spPr>
        <a:xfrm>
          <a:off x="509386" y="239710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6E42D-5B53-4C2A-92FA-D19B0E02AE93}">
      <dsp:nvSpPr>
        <dsp:cNvPr id="0" name=""/>
        <dsp:cNvSpPr/>
      </dsp:nvSpPr>
      <dsp:spPr>
        <a:xfrm>
          <a:off x="1518303" y="231989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 dirty="0"/>
            <a:t>Alertas Personalizados via WhatsApp – Lembretes automáticos de qual vacina tomar</a:t>
          </a:r>
          <a:endParaRPr lang="en-US" sz="1100" kern="1200" dirty="0"/>
        </a:p>
      </dsp:txBody>
      <dsp:txXfrm>
        <a:off x="1518303" y="2319892"/>
        <a:ext cx="1800000" cy="877500"/>
      </dsp:txXfrm>
    </dsp:sp>
    <dsp:sp modelId="{7EE70A53-A881-4255-9D11-2C61AC69194D}">
      <dsp:nvSpPr>
        <dsp:cNvPr id="0" name=""/>
        <dsp:cNvSpPr/>
      </dsp:nvSpPr>
      <dsp:spPr>
        <a:xfrm>
          <a:off x="4145392" y="29219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CAC8D-282D-4A2A-847E-95917FCEA589}">
      <dsp:nvSpPr>
        <dsp:cNvPr id="0" name=""/>
        <dsp:cNvSpPr/>
      </dsp:nvSpPr>
      <dsp:spPr>
        <a:xfrm>
          <a:off x="4371004" y="48666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B7544-EA72-449A-B993-8075721E7D5C}">
      <dsp:nvSpPr>
        <dsp:cNvPr id="0" name=""/>
        <dsp:cNvSpPr/>
      </dsp:nvSpPr>
      <dsp:spPr>
        <a:xfrm>
          <a:off x="5377431" y="371008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 dirty="0"/>
            <a:t>Mapa integrado - Direcionamento para UBS ou unidade da </a:t>
          </a:r>
          <a:r>
            <a:rPr lang="pt-BR" sz="1100" b="0" i="0" kern="1200" dirty="0" err="1"/>
            <a:t>hapvida</a:t>
          </a:r>
          <a:r>
            <a:rPr lang="pt-BR" sz="1100" b="0" i="0" kern="1200" dirty="0"/>
            <a:t> mais Próxima</a:t>
          </a:r>
          <a:endParaRPr lang="en-US" sz="1100" kern="1200" dirty="0"/>
        </a:p>
      </dsp:txBody>
      <dsp:txXfrm>
        <a:off x="5377431" y="371008"/>
        <a:ext cx="1800000" cy="877500"/>
      </dsp:txXfrm>
    </dsp:sp>
    <dsp:sp modelId="{DA37AFD8-BB9B-4B13-97CB-7C7E98FAFA3E}">
      <dsp:nvSpPr>
        <dsp:cNvPr id="0" name=""/>
        <dsp:cNvSpPr/>
      </dsp:nvSpPr>
      <dsp:spPr>
        <a:xfrm>
          <a:off x="4111090" y="210607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CDBEA-C503-418A-BAF1-B2F04FB2F0F2}">
      <dsp:nvSpPr>
        <dsp:cNvPr id="0" name=""/>
        <dsp:cNvSpPr/>
      </dsp:nvSpPr>
      <dsp:spPr>
        <a:xfrm>
          <a:off x="4345100" y="2331485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BB060-191E-4D0E-8672-962AABF8603B}">
      <dsp:nvSpPr>
        <dsp:cNvPr id="0" name=""/>
        <dsp:cNvSpPr/>
      </dsp:nvSpPr>
      <dsp:spPr>
        <a:xfrm>
          <a:off x="5388987" y="2226736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 dirty="0"/>
            <a:t>Facilidade para Profissionais de Saúde - facilidade no acompanhamento e a gestão do calendário vacinal </a:t>
          </a:r>
          <a:endParaRPr lang="en-US" sz="1100" kern="1200" dirty="0"/>
        </a:p>
      </dsp:txBody>
      <dsp:txXfrm>
        <a:off x="5388987" y="2226736"/>
        <a:ext cx="1800000" cy="877500"/>
      </dsp:txXfrm>
    </dsp:sp>
    <dsp:sp modelId="{BBE37715-2FA4-4D00-BA74-E7036D8D46F9}">
      <dsp:nvSpPr>
        <dsp:cNvPr id="0" name=""/>
        <dsp:cNvSpPr/>
      </dsp:nvSpPr>
      <dsp:spPr>
        <a:xfrm>
          <a:off x="8625352" y="6994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20773-AC8C-406C-B2F7-26293E903773}">
      <dsp:nvSpPr>
        <dsp:cNvPr id="0" name=""/>
        <dsp:cNvSpPr/>
      </dsp:nvSpPr>
      <dsp:spPr>
        <a:xfrm>
          <a:off x="8867734" y="9418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CEA34-6D9C-48F1-985D-5BEF7B6108FE}">
      <dsp:nvSpPr>
        <dsp:cNvPr id="0" name=""/>
        <dsp:cNvSpPr/>
      </dsp:nvSpPr>
      <dsp:spPr>
        <a:xfrm>
          <a:off x="8291145" y="1891549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0" i="0" kern="1200" dirty="0"/>
            <a:t>Acesso à Base do SUS e </a:t>
          </a:r>
          <a:r>
            <a:rPr lang="pt-BR" sz="1100" b="0" i="0" kern="1200" dirty="0" err="1"/>
            <a:t>hapvida</a:t>
          </a:r>
          <a:r>
            <a:rPr lang="pt-BR" sz="1100" b="0" i="0" kern="1200" dirty="0"/>
            <a:t> – Integração garantindo informações precisas e em tempo real</a:t>
          </a:r>
          <a:endParaRPr lang="en-US" sz="1100" kern="1200" dirty="0"/>
        </a:p>
      </dsp:txBody>
      <dsp:txXfrm>
        <a:off x="8291145" y="1891549"/>
        <a:ext cx="180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24/11/2023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24/11/2023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24/11/2023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44" y="4881935"/>
            <a:ext cx="5424853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Vacina Fácil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29AE36-4E06-F197-5B97-339037AB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38" y="963017"/>
            <a:ext cx="3203703" cy="320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627FE14-5472-A2DF-BEB7-B73CEF849BCA}"/>
              </a:ext>
            </a:extLst>
          </p:cNvPr>
          <p:cNvSpPr txBox="1">
            <a:spLocks/>
          </p:cNvSpPr>
          <p:nvPr/>
        </p:nvSpPr>
        <p:spPr>
          <a:xfrm>
            <a:off x="7695341" y="4581097"/>
            <a:ext cx="3484326" cy="9843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Integrantes: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RM 93038 Breno Massa Martins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RM 94280 Gustavo Henrique Moura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RM 95224 Leonard </a:t>
            </a:r>
            <a:r>
              <a:rPr lang="pt-BR" sz="1200" dirty="0" err="1">
                <a:solidFill>
                  <a:schemeClr val="bg1"/>
                </a:solidFill>
              </a:rPr>
              <a:t>Karic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Klovrza</a:t>
            </a:r>
            <a:endParaRPr lang="pt-B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RM 94898 Luan Santos dos Reis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CC2A9-CBAC-A667-8CC0-6EF40A8C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identificados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9D962-A695-F0EB-7B45-19562A59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224373"/>
            <a:ext cx="5022654" cy="4426684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acordo com dados do Ministério da Saúde, a cobertura vacinal da população vem despencando, chegando em 2021 com menos de 59% dos cidadãos imunizados. Em 2020, o índice era de 67% e em 2019, de 73%. O patamar preconizado pelo Ministério da Saúde é de 95%.;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 gripe levou à óbito mais de 1.700 brasileiros somente nos primeiros dois meses de 2022;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Percepção enganosa da população: Algumas pessoas acreditam erroneamente que não é mais necessário vacinar porque as doenças foram erradicadas.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960893F-FA40-6278-36B2-CF60B98D90F6}"/>
              </a:ext>
            </a:extLst>
          </p:cNvPr>
          <p:cNvSpPr txBox="1">
            <a:spLocks/>
          </p:cNvSpPr>
          <p:nvPr/>
        </p:nvSpPr>
        <p:spPr>
          <a:xfrm>
            <a:off x="6096000" y="2850015"/>
            <a:ext cx="5022654" cy="3475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7F36D7C-6579-DC4B-75E7-22D6E56F68DE}"/>
              </a:ext>
            </a:extLst>
          </p:cNvPr>
          <p:cNvSpPr txBox="1">
            <a:spLocks/>
          </p:cNvSpPr>
          <p:nvPr/>
        </p:nvSpPr>
        <p:spPr>
          <a:xfrm>
            <a:off x="5892734" y="2224372"/>
            <a:ext cx="5022654" cy="4301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Desconhecimento do calendário de vacinação: Algumas pessoas não sabem quais vacinas fazem parte do calendário nacional de imunização, que são de aplicação obrigatória.</a:t>
            </a:r>
          </a:p>
          <a:p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Medo de reações adversas: Existe o receio de que as vacinas possam causar efeitos prejudiciais ao organismo.</a:t>
            </a:r>
          </a:p>
          <a:p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Falta de tempo: A falta de tempo das pessoas para ir aos postos de saúde, que funcionam apenas nos dias úteis das 8h às 17h, é apontada como um fator que contribui para a queda na vacinação.</a:t>
            </a:r>
          </a:p>
          <a:p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Notícias falsas e movimentos </a:t>
            </a:r>
            <a:r>
              <a:rPr lang="pt-BR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antivacina</a:t>
            </a:r>
            <a:r>
              <a:rPr lang="pt-BR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circulação de notícias falsas nas redes sociais e a presença de grupos contrários à imunização podem influenciar negativamente a decisão das pessoas.</a:t>
            </a: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0889C3E-FDF5-522B-556C-664BAA44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/>
              <a:t>calendário vacinal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18D8B80-0252-39D9-4EF5-1891424F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648" y="2228003"/>
            <a:ext cx="5063480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E75062D-22CE-EDDC-4129-6DF23B09C6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43" y="2227263"/>
            <a:ext cx="505776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8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0AFE3-4F8F-A366-F2B3-482A71AB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VACINA FÁCIL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4C87B91C-6340-C94B-2792-AEA8E3FF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202509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19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A50AB-0EE9-0858-BA67-B6055A36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D0E1F-B664-9580-497A-06D59977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“Cobertura vacinal no Brasil está em índices alarmantes”. Portal Fiocruz.  </a:t>
            </a:r>
            <a:br>
              <a:rPr lang="pt-BR" dirty="0"/>
            </a:br>
            <a:r>
              <a:rPr lang="pt-BR" dirty="0"/>
              <a:t>Acesse: &lt; https://portal.fiocruz.br/noticia/cobertura-vacinal-no-brasil-esta-em-</a:t>
            </a:r>
            <a:r>
              <a:rPr lang="pt-BR" dirty="0" err="1"/>
              <a:t>indices</a:t>
            </a:r>
            <a:r>
              <a:rPr lang="pt-BR" dirty="0"/>
              <a:t>-alarmantes&gt;</a:t>
            </a:r>
          </a:p>
          <a:p>
            <a:r>
              <a:rPr lang="pt-BR" dirty="0"/>
              <a:t>“As razões da queda na vacinação”. Revista Pesquisa Fapesp</a:t>
            </a:r>
            <a:br>
              <a:rPr lang="pt-BR" dirty="0"/>
            </a:br>
            <a:r>
              <a:rPr lang="pt-BR" dirty="0"/>
              <a:t>Acesse: &lt;https://bvsms.saude.gov.br/as-razoes-da-queda-na-</a:t>
            </a:r>
            <a:r>
              <a:rPr lang="pt-BR" dirty="0" err="1"/>
              <a:t>vacinacao</a:t>
            </a:r>
            <a:r>
              <a:rPr lang="pt-BR" dirty="0"/>
              <a:t>/&gt; </a:t>
            </a:r>
            <a:br>
              <a:rPr lang="pt-BR" dirty="0"/>
            </a:br>
            <a:r>
              <a:rPr lang="pt-BR" dirty="0"/>
              <a:t>ou &lt;https://revistapesquisa.fapesp.br/as-razoes-da-queda-na-</a:t>
            </a:r>
            <a:r>
              <a:rPr lang="pt-BR" dirty="0" err="1"/>
              <a:t>vacinacao</a:t>
            </a:r>
            <a:r>
              <a:rPr lang="pt-BR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6180030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{33FD86CC-BF71-4BC9-B311-E6F059B25BCD}tf56390039_win32</Template>
  <TotalTime>723</TotalTime>
  <Words>382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Dividendo</vt:lpstr>
      <vt:lpstr>Vacina Fácil</vt:lpstr>
      <vt:lpstr>Problemas identificados</vt:lpstr>
      <vt:lpstr>calendário vacinal</vt:lpstr>
      <vt:lpstr>VACINA FÁCIL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INSIGHT.IA</dc:title>
  <dc:creator>Breno Massa</dc:creator>
  <cp:lastModifiedBy>Breno Massa Martins</cp:lastModifiedBy>
  <cp:revision>50</cp:revision>
  <dcterms:created xsi:type="dcterms:W3CDTF">2023-04-07T20:34:04Z</dcterms:created>
  <dcterms:modified xsi:type="dcterms:W3CDTF">2023-11-24T17:36:41Z</dcterms:modified>
</cp:coreProperties>
</file>