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07" r:id="rId3"/>
    <p:sldId id="308" r:id="rId4"/>
    <p:sldId id="306" r:id="rId5"/>
    <p:sldId id="309" r:id="rId6"/>
    <p:sldId id="304" r:id="rId7"/>
    <p:sldId id="316" r:id="rId8"/>
    <p:sldId id="315" r:id="rId9"/>
    <p:sldId id="321" r:id="rId10"/>
    <p:sldId id="320" r:id="rId11"/>
    <p:sldId id="317" r:id="rId12"/>
    <p:sldId id="282" r:id="rId13"/>
    <p:sldId id="319" r:id="rId14"/>
    <p:sldId id="318" r:id="rId15"/>
  </p:sldIdLst>
  <p:sldSz cx="9144000" cy="5143500" type="screen16x9"/>
  <p:notesSz cx="7099300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9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D2C"/>
    <a:srgbClr val="000000"/>
    <a:srgbClr val="29C5F6"/>
    <a:srgbClr val="F2F2F2"/>
    <a:srgbClr val="75787B"/>
    <a:srgbClr val="D9D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-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ddels stil 2 -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ddels stil 2 - uthev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ddels stil 2 - uthevin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ddels stil 2 - uthev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41" autoAdjust="0"/>
  </p:normalViewPr>
  <p:slideViewPr>
    <p:cSldViewPr showGuides="1">
      <p:cViewPr varScale="1">
        <p:scale>
          <a:sx n="110" d="100"/>
          <a:sy n="110" d="100"/>
        </p:scale>
        <p:origin x="642" y="102"/>
      </p:cViewPr>
      <p:guideLst>
        <p:guide orient="horz" pos="2799"/>
        <p:guide pos="1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2304"/>
          </a:xfrm>
          <a:prstGeom prst="rect">
            <a:avLst/>
          </a:prstGeom>
        </p:spPr>
        <p:txBody>
          <a:bodyPr vert="horz" lIns="94430" tIns="47215" rIns="94430" bIns="47215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2304"/>
          </a:xfrm>
          <a:prstGeom prst="rect">
            <a:avLst/>
          </a:prstGeom>
        </p:spPr>
        <p:txBody>
          <a:bodyPr vert="horz" lIns="94430" tIns="47215" rIns="94430" bIns="47215" rtlCol="0"/>
          <a:lstStyle>
            <a:lvl1pPr algn="r">
              <a:defRPr sz="1200"/>
            </a:lvl1pPr>
          </a:lstStyle>
          <a:p>
            <a:fld id="{FF68B699-908E-40B3-BA1C-98D13F2409EB}" type="datetimeFigureOut">
              <a:rPr lang="nb-NO" smtClean="0"/>
              <a:t>2015-06-29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30" tIns="47215" rIns="94430" bIns="47215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709930" y="4924989"/>
            <a:ext cx="5679440" cy="4029684"/>
          </a:xfrm>
          <a:prstGeom prst="rect">
            <a:avLst/>
          </a:prstGeom>
        </p:spPr>
        <p:txBody>
          <a:bodyPr vert="horz" lIns="94430" tIns="47215" rIns="94430" bIns="47215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722309"/>
            <a:ext cx="3076363" cy="512304"/>
          </a:xfrm>
          <a:prstGeom prst="rect">
            <a:avLst/>
          </a:prstGeom>
        </p:spPr>
        <p:txBody>
          <a:bodyPr vert="horz" lIns="94430" tIns="47215" rIns="94430" bIns="47215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4021294" y="9722309"/>
            <a:ext cx="3076363" cy="512304"/>
          </a:xfrm>
          <a:prstGeom prst="rect">
            <a:avLst/>
          </a:prstGeom>
        </p:spPr>
        <p:txBody>
          <a:bodyPr vert="horz" lIns="94430" tIns="47215" rIns="94430" bIns="47215" rtlCol="0" anchor="b"/>
          <a:lstStyle>
            <a:lvl1pPr algn="r">
              <a:defRPr sz="1200"/>
            </a:lvl1pPr>
          </a:lstStyle>
          <a:p>
            <a:fld id="{FE157ACD-19E9-41BE-91A8-072529677B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76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57ACD-19E9-41BE-91A8-072529677BE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068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57ACD-19E9-41BE-91A8-072529677BE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092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39138" y="2355726"/>
            <a:ext cx="6400800" cy="668759"/>
          </a:xfrm>
        </p:spPr>
        <p:txBody>
          <a:bodyPr lIns="0" anchor="b">
            <a:normAutofit/>
          </a:bodyPr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39138" y="3024485"/>
            <a:ext cx="6400800" cy="1314450"/>
          </a:xfrm>
        </p:spPr>
        <p:txBody>
          <a:bodyPr lIns="0">
            <a:normAutofit/>
          </a:bodyPr>
          <a:lstStyle>
            <a:lvl1pPr marL="0" indent="0" algn="l">
              <a:buNone/>
              <a:defRPr sz="2200" i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179512" y="4515966"/>
            <a:ext cx="792088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" name="Bild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7" y="555526"/>
            <a:ext cx="926594" cy="432817"/>
          </a:xfrm>
          <a:prstGeom prst="rect">
            <a:avLst/>
          </a:prstGeom>
        </p:spPr>
      </p:pic>
      <p:sp>
        <p:nvSpPr>
          <p:cNvPr id="15" name="Frihåndsform 14"/>
          <p:cNvSpPr/>
          <p:nvPr userDrawn="1"/>
        </p:nvSpPr>
        <p:spPr>
          <a:xfrm>
            <a:off x="4931043" y="555526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ste side (valgfr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02" y="2067694"/>
            <a:ext cx="574146" cy="574146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08" y="2067694"/>
            <a:ext cx="574146" cy="574146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96" y="2077167"/>
            <a:ext cx="574146" cy="574146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90" y="2075342"/>
            <a:ext cx="574146" cy="574146"/>
          </a:xfrm>
          <a:prstGeom prst="rect">
            <a:avLst/>
          </a:prstGeom>
        </p:spPr>
      </p:pic>
      <p:sp>
        <p:nvSpPr>
          <p:cNvPr id="14" name="TekstSylinder 13"/>
          <p:cNvSpPr txBox="1"/>
          <p:nvPr userDrawn="1"/>
        </p:nvSpPr>
        <p:spPr>
          <a:xfrm>
            <a:off x="4400548" y="2654791"/>
            <a:ext cx="821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rgbClr val="29C5F6"/>
                </a:solidFill>
              </a:rPr>
              <a:t>@</a:t>
            </a:r>
            <a:r>
              <a:rPr lang="nb-NO" sz="1200" dirty="0" err="1" smtClean="0">
                <a:solidFill>
                  <a:srgbClr val="29C5F6"/>
                </a:solidFill>
              </a:rPr>
              <a:t>infoNGI</a:t>
            </a:r>
            <a:endParaRPr lang="nb-NO" sz="1200" dirty="0">
              <a:solidFill>
                <a:srgbClr val="29C5F6"/>
              </a:solidFill>
            </a:endParaRPr>
          </a:p>
        </p:txBody>
      </p:sp>
      <p:sp>
        <p:nvSpPr>
          <p:cNvPr id="18" name="Rektangel 17"/>
          <p:cNvSpPr/>
          <p:nvPr userDrawn="1"/>
        </p:nvSpPr>
        <p:spPr>
          <a:xfrm>
            <a:off x="179512" y="4515966"/>
            <a:ext cx="540488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0" name="Bild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7" y="555526"/>
            <a:ext cx="926594" cy="432817"/>
          </a:xfrm>
          <a:prstGeom prst="rect">
            <a:avLst/>
          </a:prstGeom>
        </p:spPr>
      </p:pic>
      <p:sp>
        <p:nvSpPr>
          <p:cNvPr id="21" name="TekstSylinder 20"/>
          <p:cNvSpPr txBox="1"/>
          <p:nvPr userDrawn="1"/>
        </p:nvSpPr>
        <p:spPr>
          <a:xfrm>
            <a:off x="545275" y="4227934"/>
            <a:ext cx="266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NORGES GEOTEKNISKE INSTITUTT</a:t>
            </a:r>
          </a:p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NGI.NO</a:t>
            </a:r>
            <a:endParaRPr lang="nb-NO" sz="1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39977" y="3507854"/>
            <a:ext cx="6400800" cy="668759"/>
          </a:xfrm>
        </p:spPr>
        <p:txBody>
          <a:bodyPr lIns="0" anchor="b">
            <a:normAutofit/>
          </a:bodyPr>
          <a:lstStyle>
            <a:lvl1pPr algn="l">
              <a:defRPr sz="3600" b="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179512" y="4515966"/>
            <a:ext cx="540488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4" name="Gruppe 3"/>
          <p:cNvGrpSpPr/>
          <p:nvPr userDrawn="1"/>
        </p:nvGrpSpPr>
        <p:grpSpPr>
          <a:xfrm>
            <a:off x="4499992" y="555526"/>
            <a:ext cx="4085501" cy="3273517"/>
            <a:chOff x="1362985" y="623415"/>
            <a:chExt cx="4085501" cy="3273517"/>
          </a:xfrm>
        </p:grpSpPr>
        <p:sp>
          <p:nvSpPr>
            <p:cNvPr id="7" name="Frihåndsform 6"/>
            <p:cNvSpPr/>
            <p:nvPr userDrawn="1"/>
          </p:nvSpPr>
          <p:spPr>
            <a:xfrm>
              <a:off x="4082896" y="1703535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9" name="Frihåndsform 8"/>
            <p:cNvSpPr/>
            <p:nvPr userDrawn="1"/>
          </p:nvSpPr>
          <p:spPr>
            <a:xfrm>
              <a:off x="2721425" y="1163941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1" name="Frihåndsform 10"/>
            <p:cNvSpPr/>
            <p:nvPr userDrawn="1"/>
          </p:nvSpPr>
          <p:spPr>
            <a:xfrm>
              <a:off x="1362985" y="623415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2" name="Frihåndsform 11"/>
            <p:cNvSpPr/>
            <p:nvPr userDrawn="1"/>
          </p:nvSpPr>
          <p:spPr>
            <a:xfrm>
              <a:off x="1892652" y="1987448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" name="Frihåndsform 12"/>
            <p:cNvSpPr/>
            <p:nvPr userDrawn="1"/>
          </p:nvSpPr>
          <p:spPr>
            <a:xfrm>
              <a:off x="3254081" y="2528780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39977" y="4176613"/>
            <a:ext cx="6400800" cy="547139"/>
          </a:xfrm>
        </p:spPr>
        <p:txBody>
          <a:bodyPr lIns="0">
            <a:normAutofit/>
          </a:bodyPr>
          <a:lstStyle>
            <a:lvl1pPr marL="0" indent="0" algn="l">
              <a:buNone/>
              <a:defRPr sz="2200" i="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7" y="555526"/>
            <a:ext cx="926594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1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punk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3452737"/>
          </a:xfrm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648000" indent="-285750" algn="l">
              <a:spcBef>
                <a:spcPts val="300"/>
              </a:spcBef>
              <a:buFont typeface="Calibri" panose="020F0502020204030204" pitchFamily="34" charset="0"/>
              <a:buChar char="─"/>
              <a:defRPr sz="1800" i="0" baseline="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 marL="1200150" indent="-285750">
              <a:buFont typeface="Calibri" panose="020F0502020204030204" pitchFamily="34" charset="0"/>
              <a:buChar char="─"/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3pPr>
            <a:lvl4pPr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4pPr>
            <a:lvl5pPr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 smtClean="0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2B056AF-60A9-44F0-A1C6-66A30B69F05F}" type="datetime1">
              <a:rPr lang="nb-NO" smtClean="0"/>
              <a:t>2015-06-29</a:t>
            </a:fld>
            <a:endParaRPr lang="nb-NO" dirty="0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584" y="4696194"/>
            <a:ext cx="6251507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7" name="Picture 17" descr="geoscience_stacked"/>
          <p:cNvPicPr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4104878"/>
            <a:ext cx="576064" cy="411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bilde 4"/>
          <p:cNvSpPr>
            <a:spLocks noGrp="1"/>
          </p:cNvSpPr>
          <p:nvPr>
            <p:ph type="pic" sz="quarter" idx="10"/>
          </p:nvPr>
        </p:nvSpPr>
        <p:spPr>
          <a:xfrm>
            <a:off x="827088" y="1063625"/>
            <a:ext cx="7859712" cy="3452813"/>
          </a:xfrm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0BCCB6C-8E0F-4177-ABDA-89F97F9789EC}" type="datetime1">
              <a:rPr lang="nb-NO" smtClean="0"/>
              <a:t>2015-06-29</a:t>
            </a:fld>
            <a:endParaRPr lang="nb-NO" dirty="0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088" y="4696194"/>
            <a:ext cx="6252003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1B821B2-B657-4EA3-A2E2-B07422F70055}" type="datetime1">
              <a:rPr lang="nb-NO" smtClean="0"/>
              <a:t>2015-06-29</a:t>
            </a:fld>
            <a:endParaRPr lang="nb-NO" dirty="0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088" y="4696194"/>
            <a:ext cx="6252003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4" name="Plassholder for tabell 3"/>
          <p:cNvSpPr>
            <a:spLocks noGrp="1"/>
          </p:cNvSpPr>
          <p:nvPr>
            <p:ph type="tbl" sz="quarter" idx="10"/>
          </p:nvPr>
        </p:nvSpPr>
        <p:spPr>
          <a:xfrm>
            <a:off x="827088" y="1063625"/>
            <a:ext cx="7859712" cy="3452813"/>
          </a:xfrm>
        </p:spPr>
        <p:txBody>
          <a:bodyPr/>
          <a:lstStyle/>
          <a:p>
            <a:r>
              <a:rPr lang="nb-NO" smtClean="0"/>
              <a:t>Klikk ikonet for å legge til en tabell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075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BFDFFA4-B876-41FB-B971-5EA562889C03}" type="datetime1">
              <a:rPr lang="nb-NO" smtClean="0"/>
              <a:t>2015-06-29</a:t>
            </a:fld>
            <a:endParaRPr lang="nb-NO" dirty="0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088" y="4696194"/>
            <a:ext cx="6252003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5" name="Plassholder for diagram 4"/>
          <p:cNvSpPr>
            <a:spLocks noGrp="1"/>
          </p:cNvSpPr>
          <p:nvPr>
            <p:ph type="chart" sz="quarter" idx="10"/>
          </p:nvPr>
        </p:nvSpPr>
        <p:spPr>
          <a:xfrm>
            <a:off x="827088" y="1063625"/>
            <a:ext cx="7859712" cy="3452813"/>
          </a:xfrm>
        </p:spPr>
        <p:txBody>
          <a:bodyPr/>
          <a:lstStyle/>
          <a:p>
            <a:r>
              <a:rPr lang="nb-NO" smtClean="0"/>
              <a:t>Klikk ikonet for å legge til et diagram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22858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313451" y="459580"/>
            <a:ext cx="1579029" cy="888034"/>
          </a:xfrm>
        </p:spPr>
        <p:txBody>
          <a:bodyPr anchor="b">
            <a:noAutofit/>
          </a:bodyPr>
          <a:lstStyle>
            <a:lvl1pPr algn="l">
              <a:defRPr sz="2000" b="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827584" y="459581"/>
            <a:ext cx="6451104" cy="40563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7313450" y="3343199"/>
            <a:ext cx="1579030" cy="1172768"/>
          </a:xfrm>
        </p:spPr>
        <p:txBody>
          <a:bodyPr>
            <a:normAutofit/>
          </a:bodyPr>
          <a:lstStyle>
            <a:lvl1pPr marL="0" indent="0">
              <a:buNone/>
              <a:defRPr sz="1600" i="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68931E1-9B83-4CD2-9E95-3BB4C2C847A0}" type="datetime1">
              <a:rPr lang="nb-NO" smtClean="0"/>
              <a:t>2015-06-29</a:t>
            </a:fld>
            <a:endParaRPr lang="nb-NO" dirty="0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584" y="4696194"/>
            <a:ext cx="6251507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ihåndsform 7"/>
          <p:cNvSpPr/>
          <p:nvPr userDrawn="1"/>
        </p:nvSpPr>
        <p:spPr>
          <a:xfrm>
            <a:off x="2411760" y="987573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Tittel 1"/>
          <p:cNvSpPr>
            <a:spLocks noGrp="1"/>
          </p:cNvSpPr>
          <p:nvPr>
            <p:ph type="title"/>
          </p:nvPr>
        </p:nvSpPr>
        <p:spPr>
          <a:xfrm>
            <a:off x="827584" y="2643758"/>
            <a:ext cx="3816424" cy="108012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4796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overskri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7" b="11305"/>
          <a:stretch/>
        </p:blipFill>
        <p:spPr>
          <a:xfrm>
            <a:off x="0" y="-20539"/>
            <a:ext cx="9143999" cy="5184577"/>
          </a:xfrm>
          <a:prstGeom prst="rect">
            <a:avLst/>
          </a:prstGeom>
        </p:spPr>
      </p:pic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6228184" y="1779662"/>
            <a:ext cx="2664296" cy="1728192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Frihåndsform 4"/>
          <p:cNvSpPr/>
          <p:nvPr userDrawn="1"/>
        </p:nvSpPr>
        <p:spPr>
          <a:xfrm>
            <a:off x="2411760" y="987574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2777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27584" y="205979"/>
            <a:ext cx="785921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27584" y="1063229"/>
            <a:ext cx="7859216" cy="35313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  <a:endParaRPr lang="nb-NO" dirty="0"/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1" y="4675884"/>
            <a:ext cx="423797" cy="197958"/>
          </a:xfrm>
          <a:prstGeom prst="rect">
            <a:avLst/>
          </a:prstGeom>
        </p:spPr>
      </p:pic>
      <p:sp>
        <p:nvSpPr>
          <p:cNvPr id="11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1F4389C-DD82-4AFA-AA03-FD1596933681}" type="datetime1">
              <a:rPr lang="nb-NO" smtClean="0"/>
              <a:t>2015-06-29</a:t>
            </a:fld>
            <a:endParaRPr lang="nb-NO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584" y="4696194"/>
            <a:ext cx="6251507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4" r:id="rId4"/>
    <p:sldLayoutId id="2147483661" r:id="rId5"/>
    <p:sldLayoutId id="2147483662" r:id="rId6"/>
    <p:sldLayoutId id="2147483657" r:id="rId7"/>
    <p:sldLayoutId id="2147483664" r:id="rId8"/>
    <p:sldLayoutId id="2147483665" r:id="rId9"/>
    <p:sldLayoutId id="214748365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AD2D2C"/>
          </a:solidFill>
          <a:latin typeface="Georgia" panose="02040502050405020303" pitchFamily="18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200" kern="1200" baseline="0">
          <a:solidFill>
            <a:schemeClr val="bg2">
              <a:lumMod val="25000"/>
            </a:schemeClr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>
          <a:xfrm>
            <a:off x="641572" y="2838803"/>
            <a:ext cx="6481662" cy="598463"/>
          </a:xfrm>
        </p:spPr>
        <p:txBody>
          <a:bodyPr>
            <a:noAutofit/>
          </a:bodyPr>
          <a:lstStyle/>
          <a:p>
            <a:r>
              <a:rPr lang="en-GB" dirty="0" smtClean="0"/>
              <a:t>Introduction to the scoping meeting towards a Global Tsunami Model (GTM)</a:t>
            </a:r>
            <a:endParaRPr lang="nb-NO" dirty="0"/>
          </a:p>
        </p:txBody>
      </p:sp>
      <p:sp>
        <p:nvSpPr>
          <p:cNvPr id="5" name="Undertittel 4"/>
          <p:cNvSpPr>
            <a:spLocks noGrp="1"/>
          </p:cNvSpPr>
          <p:nvPr>
            <p:ph type="subTitle" idx="1"/>
          </p:nvPr>
        </p:nvSpPr>
        <p:spPr>
          <a:xfrm>
            <a:off x="641572" y="3651870"/>
            <a:ext cx="6400800" cy="1314450"/>
          </a:xfrm>
        </p:spPr>
        <p:txBody>
          <a:bodyPr>
            <a:normAutofit/>
          </a:bodyPr>
          <a:lstStyle/>
          <a:p>
            <a:r>
              <a:rPr lang="en-GB" sz="1600" b="1" u="sng" dirty="0"/>
              <a:t>F. Løvholt</a:t>
            </a:r>
            <a:r>
              <a:rPr lang="en-GB" sz="1600" b="1" baseline="30000" dirty="0"/>
              <a:t>1</a:t>
            </a:r>
            <a:r>
              <a:rPr lang="en-GB" sz="1600" b="1" dirty="0"/>
              <a:t>, C. </a:t>
            </a:r>
            <a:r>
              <a:rPr lang="en-GB" sz="1600" b="1" dirty="0" smtClean="0"/>
              <a:t>Harbitz</a:t>
            </a:r>
            <a:r>
              <a:rPr lang="en-GB" sz="1600" b="1" baseline="30000" dirty="0" smtClean="0"/>
              <a:t>1</a:t>
            </a:r>
            <a:r>
              <a:rPr lang="en-GB" sz="1600" b="1" dirty="0" smtClean="0"/>
              <a:t>, </a:t>
            </a:r>
            <a:r>
              <a:rPr lang="en-GB" sz="1600" b="1" dirty="0"/>
              <a:t>J. </a:t>
            </a:r>
            <a:r>
              <a:rPr lang="en-GB" sz="1600" b="1" dirty="0" smtClean="0"/>
              <a:t>Griffin</a:t>
            </a:r>
            <a:r>
              <a:rPr lang="en-GB" sz="1600" b="1" baseline="30000" dirty="0" smtClean="0"/>
              <a:t>2</a:t>
            </a:r>
            <a:r>
              <a:rPr lang="en-GB" sz="1600" b="1" dirty="0" smtClean="0"/>
              <a:t>, </a:t>
            </a:r>
            <a:r>
              <a:rPr lang="en-GB" sz="1600" b="1" dirty="0"/>
              <a:t>G. </a:t>
            </a:r>
            <a:r>
              <a:rPr lang="en-GB" sz="1600" b="1" dirty="0" smtClean="0"/>
              <a:t>Davies</a:t>
            </a:r>
            <a:r>
              <a:rPr lang="en-GB" sz="1600" b="1" baseline="30000" dirty="0" smtClean="0"/>
              <a:t>2</a:t>
            </a:r>
            <a:r>
              <a:rPr lang="en-GB" sz="1600" b="1" dirty="0" smtClean="0"/>
              <a:t>, </a:t>
            </a:r>
            <a:r>
              <a:rPr lang="en-GB" sz="1600" b="1" dirty="0"/>
              <a:t>S. </a:t>
            </a:r>
            <a:r>
              <a:rPr lang="en-GB" sz="1600" b="1" dirty="0" smtClean="0"/>
              <a:t>Lorito</a:t>
            </a:r>
            <a:r>
              <a:rPr lang="en-GB" sz="1600" b="1" baseline="30000" dirty="0" smtClean="0"/>
              <a:t>3</a:t>
            </a:r>
            <a:r>
              <a:rPr lang="en-GB" sz="1600" b="1" dirty="0" smtClean="0"/>
              <a:t>, </a:t>
            </a:r>
            <a:r>
              <a:rPr lang="en-GB" sz="1600" b="1" dirty="0"/>
              <a:t>R. </a:t>
            </a:r>
            <a:r>
              <a:rPr lang="en-GB" sz="1600" b="1" dirty="0" smtClean="0"/>
              <a:t>Basili</a:t>
            </a:r>
            <a:r>
              <a:rPr lang="en-GB" sz="1600" b="1" baseline="30000" dirty="0" smtClean="0"/>
              <a:t>3</a:t>
            </a:r>
            <a:r>
              <a:rPr lang="en-GB" sz="1600" b="1" dirty="0" smtClean="0"/>
              <a:t>, </a:t>
            </a:r>
            <a:r>
              <a:rPr lang="en-GB" sz="1600" b="1" dirty="0"/>
              <a:t>J. </a:t>
            </a:r>
            <a:r>
              <a:rPr lang="en-GB" sz="1600" b="1" dirty="0" smtClean="0"/>
              <a:t>Selva</a:t>
            </a:r>
            <a:r>
              <a:rPr lang="en-GB" sz="1600" b="1" baseline="30000" dirty="0" smtClean="0"/>
              <a:t>3</a:t>
            </a:r>
            <a:r>
              <a:rPr lang="en-GB" sz="1600" b="1" dirty="0" smtClean="0"/>
              <a:t>, </a:t>
            </a:r>
            <a:r>
              <a:rPr lang="en-GB" sz="1600" b="1" dirty="0"/>
              <a:t>M.A. </a:t>
            </a:r>
            <a:r>
              <a:rPr lang="en-GB" sz="1600" b="1" dirty="0" smtClean="0"/>
              <a:t>Baptista</a:t>
            </a:r>
            <a:r>
              <a:rPr lang="en-GB" sz="1600" b="1" baseline="30000" dirty="0" smtClean="0"/>
              <a:t>4</a:t>
            </a:r>
            <a:r>
              <a:rPr lang="en-GB" sz="1600" b="1" dirty="0" smtClean="0"/>
              <a:t>, </a:t>
            </a:r>
            <a:r>
              <a:rPr lang="en-GB" sz="1600" b="1" dirty="0"/>
              <a:t>R. </a:t>
            </a:r>
            <a:r>
              <a:rPr lang="en-GB" sz="1600" b="1" dirty="0" smtClean="0"/>
              <a:t>Omira</a:t>
            </a:r>
            <a:r>
              <a:rPr lang="en-GB" sz="1600" b="1" baseline="30000" dirty="0" smtClean="0"/>
              <a:t>4</a:t>
            </a:r>
            <a:r>
              <a:rPr lang="en-GB" sz="1600" b="1" dirty="0" smtClean="0"/>
              <a:t>, </a:t>
            </a:r>
            <a:r>
              <a:rPr lang="en-GB" sz="1600" b="1" dirty="0"/>
              <a:t>L. </a:t>
            </a:r>
            <a:r>
              <a:rPr lang="en-GB" sz="1600" b="1" dirty="0" smtClean="0"/>
              <a:t>Matias</a:t>
            </a:r>
            <a:r>
              <a:rPr lang="en-GB" sz="1600" b="1" baseline="30000" dirty="0" smtClean="0"/>
              <a:t>4</a:t>
            </a:r>
            <a:r>
              <a:rPr lang="en-GB" sz="1600" b="1" dirty="0" smtClean="0"/>
              <a:t>, </a:t>
            </a:r>
            <a:r>
              <a:rPr lang="en-GB" sz="1600" b="1" dirty="0"/>
              <a:t>A. </a:t>
            </a:r>
            <a:r>
              <a:rPr lang="en-GB" sz="1600" b="1" dirty="0" smtClean="0"/>
              <a:t>Babeyko</a:t>
            </a:r>
            <a:r>
              <a:rPr lang="en-GB" sz="1600" b="1" baseline="30000" dirty="0" smtClean="0"/>
              <a:t>5</a:t>
            </a:r>
            <a:r>
              <a:rPr lang="en-GB" sz="1600" b="1" dirty="0" smtClean="0"/>
              <a:t>, </a:t>
            </a:r>
            <a:r>
              <a:rPr lang="en-GB" sz="1600" b="1" dirty="0"/>
              <a:t>E. </a:t>
            </a:r>
            <a:r>
              <a:rPr lang="en-GB" sz="1600" b="1" dirty="0" smtClean="0"/>
              <a:t>Geist</a:t>
            </a:r>
            <a:r>
              <a:rPr lang="en-GB" sz="1600" b="1" baseline="30000" dirty="0"/>
              <a:t>6</a:t>
            </a:r>
            <a:endParaRPr lang="nb-NO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Frihåndsform 5"/>
          <p:cNvSpPr/>
          <p:nvPr/>
        </p:nvSpPr>
        <p:spPr>
          <a:xfrm>
            <a:off x="4939897" y="555526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ekstSylinder 1"/>
          <p:cNvSpPr txBox="1"/>
          <p:nvPr/>
        </p:nvSpPr>
        <p:spPr>
          <a:xfrm>
            <a:off x="628860" y="4575098"/>
            <a:ext cx="6998198" cy="488788"/>
          </a:xfrm>
          <a:prstGeom prst="rect">
            <a:avLst/>
          </a:prstGeom>
          <a:noFill/>
        </p:spPr>
        <p:txBody>
          <a:bodyPr vert="horz" lIns="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anose="020B0604020202020204" pitchFamily="34" charset="0"/>
              <a:buNone/>
              <a:defRPr sz="1600" b="1" i="0" u="sng" baseline="0">
                <a:solidFill>
                  <a:schemeClr val="bg2">
                    <a:lumMod val="25000"/>
                  </a:schemeClr>
                </a:solidFill>
                <a:cs typeface="Arial" pitchFamily="34" charset="0"/>
              </a:defRPr>
            </a:lvl1pPr>
            <a:lvl2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000" u="none" dirty="0"/>
              <a:t>1 – </a:t>
            </a:r>
            <a:r>
              <a:rPr lang="en-US" sz="1000" u="none" dirty="0" smtClean="0"/>
              <a:t>NGI, 2 </a:t>
            </a:r>
            <a:r>
              <a:rPr lang="en-US" sz="1000" u="none" dirty="0"/>
              <a:t>– Geoscience Australia</a:t>
            </a:r>
            <a:r>
              <a:rPr lang="en-US" sz="1000" u="none" dirty="0" smtClean="0"/>
              <a:t>, </a:t>
            </a:r>
            <a:r>
              <a:rPr lang="en-US" sz="1000" u="none" dirty="0"/>
              <a:t>3 – </a:t>
            </a:r>
            <a:r>
              <a:rPr lang="en-US" sz="1000" u="none" dirty="0" smtClean="0"/>
              <a:t>INGV, 4 </a:t>
            </a:r>
            <a:r>
              <a:rPr lang="en-US" sz="1000" u="none" dirty="0"/>
              <a:t>– IPMA, 5 – GFZ </a:t>
            </a:r>
            <a:r>
              <a:rPr lang="en-US" sz="1000" u="none" dirty="0" err="1"/>
              <a:t>Potzdam</a:t>
            </a:r>
            <a:r>
              <a:rPr lang="en-US" sz="1000" u="none" dirty="0"/>
              <a:t>, 6 </a:t>
            </a:r>
            <a:r>
              <a:rPr lang="en-US" sz="1000" u="none" dirty="0" smtClean="0"/>
              <a:t>– USGS</a:t>
            </a:r>
            <a:endParaRPr lang="en-US" sz="100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topics - grouped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1a) Seismic source (probability and </a:t>
            </a:r>
            <a:r>
              <a:rPr lang="en-GB" dirty="0" err="1"/>
              <a:t>modeling</a:t>
            </a:r>
            <a:r>
              <a:rPr lang="en-GB" dirty="0"/>
              <a:t>)</a:t>
            </a:r>
          </a:p>
          <a:p>
            <a:r>
              <a:rPr lang="en-GB" dirty="0"/>
              <a:t>1b) Non Seismic source (probability and </a:t>
            </a:r>
            <a:r>
              <a:rPr lang="en-GB" dirty="0" err="1"/>
              <a:t>modeling</a:t>
            </a:r>
            <a:r>
              <a:rPr lang="en-GB" dirty="0"/>
              <a:t>)</a:t>
            </a:r>
          </a:p>
          <a:p>
            <a:r>
              <a:rPr lang="en-GB" dirty="0"/>
              <a:t>1c) Tsunami </a:t>
            </a:r>
            <a:r>
              <a:rPr lang="en-GB" dirty="0" err="1"/>
              <a:t>modeling</a:t>
            </a:r>
            <a:endParaRPr lang="en-GB" dirty="0"/>
          </a:p>
          <a:p>
            <a:r>
              <a:rPr lang="en-GB" dirty="0"/>
              <a:t>1d) PTHA: framework</a:t>
            </a:r>
            <a:br>
              <a:rPr lang="en-GB" dirty="0"/>
            </a:br>
            <a:r>
              <a:rPr lang="en-GB" dirty="0"/>
              <a:t>1e) PTHA+: uncertainty, validation, testing</a:t>
            </a:r>
          </a:p>
          <a:p>
            <a:r>
              <a:rPr lang="en-GB" dirty="0" smtClean="0"/>
              <a:t>2) Vulnerability (</a:t>
            </a:r>
            <a:r>
              <a:rPr lang="en-GB" dirty="0" err="1" smtClean="0"/>
              <a:t>Fragility,mortality</a:t>
            </a:r>
            <a:r>
              <a:rPr lang="en-GB" dirty="0" smtClean="0"/>
              <a:t>++)</a:t>
            </a:r>
            <a:endParaRPr lang="en-GB" dirty="0"/>
          </a:p>
          <a:p>
            <a:r>
              <a:rPr lang="en-GB" dirty="0" smtClean="0"/>
              <a:t>3</a:t>
            </a:r>
            <a:r>
              <a:rPr lang="en-GB" dirty="0"/>
              <a:t>a</a:t>
            </a:r>
            <a:r>
              <a:rPr lang="en-GB" dirty="0" smtClean="0"/>
              <a:t>) </a:t>
            </a:r>
            <a:r>
              <a:rPr lang="en-GB" dirty="0"/>
              <a:t>PTRA: framework</a:t>
            </a:r>
            <a:br>
              <a:rPr lang="en-GB" dirty="0"/>
            </a:br>
            <a:r>
              <a:rPr lang="en-GB" dirty="0" smtClean="0"/>
              <a:t>3b) </a:t>
            </a:r>
            <a:r>
              <a:rPr lang="en-GB" dirty="0"/>
              <a:t>PTRA+: uncertainty, validation, testing</a:t>
            </a:r>
          </a:p>
          <a:p>
            <a:r>
              <a:rPr lang="en-GB" dirty="0" smtClean="0"/>
              <a:t>4) </a:t>
            </a:r>
            <a:r>
              <a:rPr lang="en-GB" dirty="0"/>
              <a:t>Tools (models, formats, DB, validation/verification)</a:t>
            </a:r>
          </a:p>
          <a:p>
            <a:r>
              <a:rPr lang="en-GB" dirty="0"/>
              <a:t>5</a:t>
            </a:r>
            <a:r>
              <a:rPr lang="en-GB" dirty="0" smtClean="0"/>
              <a:t>) </a:t>
            </a:r>
            <a:r>
              <a:rPr lang="en-GB" dirty="0"/>
              <a:t>Organization (boards, website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25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aspects</a:t>
            </a:r>
            <a:endParaRPr lang="en-US" dirty="0"/>
          </a:p>
        </p:txBody>
      </p:sp>
      <p:sp>
        <p:nvSpPr>
          <p:cNvPr id="4" name="Plassholder for innhol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partners having leadership activities</a:t>
            </a:r>
          </a:p>
          <a:p>
            <a:pPr lvl="1"/>
            <a:r>
              <a:rPr lang="en-US" dirty="0" smtClean="0"/>
              <a:t>It is not necessarily NGI that will lead</a:t>
            </a:r>
          </a:p>
          <a:p>
            <a:pPr lvl="1"/>
            <a:r>
              <a:rPr lang="en-US" dirty="0" smtClean="0"/>
              <a:t>Leadership should preferably to be spread across organizations</a:t>
            </a:r>
          </a:p>
          <a:p>
            <a:r>
              <a:rPr lang="en-US" dirty="0" smtClean="0"/>
              <a:t>Platform for exchange, webpage, data, models ++</a:t>
            </a:r>
          </a:p>
          <a:p>
            <a:r>
              <a:rPr lang="en-US" dirty="0" smtClean="0"/>
              <a:t>Need to define initial projects with limited scope (realistic)</a:t>
            </a:r>
          </a:p>
          <a:p>
            <a:r>
              <a:rPr lang="en-US" dirty="0" smtClean="0"/>
              <a:t>Identify possible funding agencies for global model (such as ideal funds, re-insurance industry, EU-projects, World Bank ++)</a:t>
            </a:r>
          </a:p>
          <a:p>
            <a:r>
              <a:rPr lang="en-US" dirty="0" smtClean="0"/>
              <a:t>To be discussed further </a:t>
            </a:r>
          </a:p>
        </p:txBody>
      </p:sp>
    </p:spTree>
    <p:extLst>
      <p:ext uri="{BB962C8B-B14F-4D97-AF65-F5344CB8AC3E}">
        <p14:creationId xmlns:p14="http://schemas.microsoft.com/office/powerpoint/2010/main" val="262851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Extras</a:t>
            </a:r>
            <a:endParaRPr lang="nb-NO" dirty="0"/>
          </a:p>
        </p:txBody>
      </p:sp>
      <p:sp>
        <p:nvSpPr>
          <p:cNvPr id="3" name="Frihåndsform 2"/>
          <p:cNvSpPr/>
          <p:nvPr/>
        </p:nvSpPr>
        <p:spPr>
          <a:xfrm>
            <a:off x="2411760" y="987574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982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will a </a:t>
            </a:r>
            <a:r>
              <a:rPr lang="en-US" sz="2400" dirty="0" smtClean="0">
                <a:solidFill>
                  <a:srgbClr val="0070C0"/>
                </a:solidFill>
              </a:rPr>
              <a:t>Global Tsunami Model </a:t>
            </a:r>
            <a:r>
              <a:rPr lang="en-US" sz="2400" dirty="0" smtClean="0"/>
              <a:t>improve our understanding of the present risk situation?</a:t>
            </a:r>
            <a:endParaRPr lang="en-US" sz="24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388478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Involving the full tsunami hazard and risk community may:</a:t>
            </a:r>
          </a:p>
          <a:p>
            <a:pPr lvl="1"/>
            <a:r>
              <a:rPr lang="en-US" dirty="0" smtClean="0"/>
              <a:t>Enable work on hazard and risk analysis on global, regional, and local scales</a:t>
            </a:r>
          </a:p>
          <a:p>
            <a:pPr lvl="1"/>
            <a:r>
              <a:rPr lang="en-US" dirty="0" smtClean="0"/>
              <a:t>Include, within a probabilistic framework, also smaller earthquake and non-seismic sources</a:t>
            </a:r>
          </a:p>
          <a:p>
            <a:pPr lvl="1"/>
            <a:r>
              <a:rPr lang="en-GB" dirty="0"/>
              <a:t>Increase model sophistication, performance and </a:t>
            </a:r>
            <a:r>
              <a:rPr lang="en-GB" dirty="0" smtClean="0"/>
              <a:t>validation</a:t>
            </a:r>
          </a:p>
          <a:p>
            <a:pPr lvl="1"/>
            <a:r>
              <a:rPr lang="en-GB" dirty="0" smtClean="0"/>
              <a:t>Include a sound and feasible uncertainty treatment</a:t>
            </a:r>
          </a:p>
          <a:p>
            <a:pPr lvl="1"/>
            <a:r>
              <a:rPr lang="en-US" dirty="0" smtClean="0"/>
              <a:t>Harmonize efforts and products</a:t>
            </a:r>
          </a:p>
          <a:p>
            <a:r>
              <a:rPr lang="en-US" dirty="0" smtClean="0"/>
              <a:t>Go beyond the scope of GAR </a:t>
            </a:r>
          </a:p>
          <a:p>
            <a:pPr lvl="1"/>
            <a:r>
              <a:rPr lang="en-GB" dirty="0" smtClean="0"/>
              <a:t>Develop standardized and open source tools for hazard and risk analysis</a:t>
            </a:r>
          </a:p>
          <a:p>
            <a:pPr lvl="1"/>
            <a:r>
              <a:rPr lang="en-GB" dirty="0" smtClean="0"/>
              <a:t>Develop guidelines and good practices</a:t>
            </a:r>
          </a:p>
          <a:p>
            <a:pPr lvl="1"/>
            <a:r>
              <a:rPr lang="en-US" dirty="0" smtClean="0"/>
              <a:t>Integrate datasets from other providers</a:t>
            </a:r>
          </a:p>
          <a:p>
            <a:pPr lvl="1"/>
            <a:r>
              <a:rPr lang="en-US" dirty="0" smtClean="0"/>
              <a:t>Become a term of reference for regional efforts</a:t>
            </a:r>
          </a:p>
          <a:p>
            <a:pPr lvl="1"/>
            <a:r>
              <a:rPr lang="en-US" dirty="0" smtClean="0"/>
              <a:t>Validation of methods – improve our understanding of the risk drivers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27584" y="339502"/>
            <a:ext cx="7859216" cy="857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can the GTM do towards the objectives stated by the UNESCO-IOC TOWS working group?</a:t>
            </a:r>
            <a:endParaRPr lang="en-US" sz="24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419622"/>
            <a:ext cx="7859216" cy="3452737"/>
          </a:xfrm>
        </p:spPr>
        <p:txBody>
          <a:bodyPr/>
          <a:lstStyle/>
          <a:p>
            <a:r>
              <a:rPr lang="en-US" sz="2000" dirty="0"/>
              <a:t>(1)  Current knowledge on "tsunami earthquakes"</a:t>
            </a:r>
            <a:endParaRPr lang="en-GB" sz="2000" dirty="0"/>
          </a:p>
          <a:p>
            <a:r>
              <a:rPr lang="en-US" sz="2000" dirty="0"/>
              <a:t>(2)  Maximum credible earthquake size and its likelihood estimated by various methods</a:t>
            </a:r>
            <a:endParaRPr lang="en-GB" sz="2000" dirty="0"/>
          </a:p>
          <a:p>
            <a:r>
              <a:rPr lang="en-US" b="1" dirty="0">
                <a:solidFill>
                  <a:srgbClr val="FF0000"/>
                </a:solidFill>
              </a:rPr>
              <a:t>(3)  Harmonization of different approaches 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(4)  Best practices for tsunami hazard assessments. 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7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0" y="466884"/>
            <a:ext cx="7859216" cy="857250"/>
          </a:xfrm>
        </p:spPr>
        <p:txBody>
          <a:bodyPr/>
          <a:lstStyle/>
          <a:p>
            <a:pPr algn="ctr"/>
            <a:r>
              <a:rPr lang="en-US" dirty="0" smtClean="0"/>
              <a:t>Provisional Agenda</a:t>
            </a:r>
            <a:endParaRPr lang="en-US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971600" y="1287218"/>
            <a:ext cx="7859216" cy="34527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10.30-10.50 	Welcome, introduction, and outline</a:t>
            </a:r>
          </a:p>
          <a:p>
            <a:r>
              <a:rPr lang="en-US" sz="2400" dirty="0" smtClean="0"/>
              <a:t>10.50-11.20 	Interest / slides from partners</a:t>
            </a:r>
          </a:p>
          <a:p>
            <a:r>
              <a:rPr lang="en-US" sz="2400" dirty="0" smtClean="0"/>
              <a:t>11.20-12.00		Round table discussion (scientific!)</a:t>
            </a:r>
          </a:p>
          <a:p>
            <a:r>
              <a:rPr lang="en-US" sz="2400" dirty="0" smtClean="0"/>
              <a:t>12.00-12.20		Presentations by GEM and GVM</a:t>
            </a:r>
          </a:p>
          <a:p>
            <a:r>
              <a:rPr lang="en-US" sz="2400" dirty="0" smtClean="0"/>
              <a:t>12.20-12.45		Organization issues (if time)</a:t>
            </a:r>
          </a:p>
          <a:p>
            <a:r>
              <a:rPr lang="en-US" sz="2400" dirty="0" smtClean="0"/>
              <a:t>12.45-13.00		Wrap up and 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30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this meeting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8208912" cy="3452737"/>
          </a:xfrm>
        </p:spPr>
        <p:txBody>
          <a:bodyPr>
            <a:normAutofit/>
          </a:bodyPr>
          <a:lstStyle/>
          <a:p>
            <a:r>
              <a:rPr lang="en-US" dirty="0" smtClean="0"/>
              <a:t>Evaluate interest for going forward with GTM</a:t>
            </a:r>
          </a:p>
          <a:p>
            <a:pPr lvl="1"/>
            <a:r>
              <a:rPr lang="en-US" dirty="0" smtClean="0"/>
              <a:t>Attendance and number of positive responses already indicate broad interest</a:t>
            </a:r>
          </a:p>
          <a:p>
            <a:pPr lvl="1"/>
            <a:r>
              <a:rPr lang="en-US" dirty="0" smtClean="0"/>
              <a:t>Feasibility for a broad and joint effort by the tsunami community</a:t>
            </a:r>
          </a:p>
          <a:p>
            <a:r>
              <a:rPr lang="en-US" dirty="0" smtClean="0"/>
              <a:t>Discuss the scientific scope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be agreed before going forward with further organizational issues, structure, leadership, funding (next meeting)</a:t>
            </a:r>
          </a:p>
          <a:p>
            <a:r>
              <a:rPr lang="en-US" dirty="0" smtClean="0"/>
              <a:t>Define an initial project / scope</a:t>
            </a:r>
          </a:p>
          <a:p>
            <a:pPr lvl="1"/>
            <a:r>
              <a:rPr lang="en-US" dirty="0" smtClean="0"/>
              <a:t>Start with PTHA only, earthquake and non-seismic?</a:t>
            </a:r>
          </a:p>
          <a:p>
            <a:r>
              <a:rPr lang="en-US" dirty="0" smtClean="0"/>
              <a:t>Define the time and place for the next meeting</a:t>
            </a:r>
          </a:p>
        </p:txBody>
      </p:sp>
    </p:spTree>
    <p:extLst>
      <p:ext uri="{BB962C8B-B14F-4D97-AF65-F5344CB8AC3E}">
        <p14:creationId xmlns:p14="http://schemas.microsoft.com/office/powerpoint/2010/main" val="39864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899592" y="140492"/>
            <a:ext cx="7560840" cy="1147763"/>
          </a:xfrm>
        </p:spPr>
        <p:txBody>
          <a:bodyPr>
            <a:normAutofit fontScale="90000"/>
          </a:bodyPr>
          <a:lstStyle/>
          <a:p>
            <a:r>
              <a:rPr lang="nb-NO" dirty="0" err="1" smtClean="0"/>
              <a:t>Background</a:t>
            </a:r>
            <a:r>
              <a:rPr lang="nb-NO" dirty="0" smtClean="0"/>
              <a:t> - </a:t>
            </a:r>
            <a:r>
              <a:rPr lang="nb-NO" dirty="0" err="1" smtClean="0"/>
              <a:t>previous</a:t>
            </a:r>
            <a:r>
              <a:rPr lang="nb-NO" dirty="0" smtClean="0"/>
              <a:t> global tsunami </a:t>
            </a:r>
            <a:r>
              <a:rPr lang="nb-NO" dirty="0" err="1" smtClean="0"/>
              <a:t>hazard</a:t>
            </a:r>
            <a:r>
              <a:rPr lang="nb-NO" dirty="0" smtClean="0"/>
              <a:t> </a:t>
            </a:r>
            <a:r>
              <a:rPr lang="nb-NO" dirty="0" err="1" smtClean="0"/>
              <a:t>assessments</a:t>
            </a:r>
            <a:r>
              <a:rPr lang="nb-NO" dirty="0" smtClean="0"/>
              <a:t>: input to Global </a:t>
            </a:r>
            <a:r>
              <a:rPr lang="nb-NO" dirty="0" err="1" smtClean="0"/>
              <a:t>Assessment</a:t>
            </a:r>
            <a:r>
              <a:rPr lang="nb-NO" dirty="0" smtClean="0"/>
              <a:t> Reports «GAR»</a:t>
            </a:r>
            <a:endParaRPr lang="nb-NO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887351" y="1486742"/>
            <a:ext cx="4809798" cy="338926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Issued by UN-ISDR every second </a:t>
            </a:r>
            <a:r>
              <a:rPr lang="en-US" sz="1500" dirty="0" smtClean="0"/>
              <a:t>year from 2009-2015</a:t>
            </a:r>
          </a:p>
          <a:p>
            <a:pPr>
              <a:lnSpc>
                <a:spcPct val="120000"/>
              </a:lnSpc>
            </a:pPr>
            <a:r>
              <a:rPr lang="en-US" sz="1500" dirty="0" smtClean="0"/>
              <a:t>Provides </a:t>
            </a:r>
            <a:r>
              <a:rPr lang="en-US" sz="1500" dirty="0"/>
              <a:t>comparative basis for the risk posed by various </a:t>
            </a:r>
            <a:r>
              <a:rPr lang="en-US" sz="1500" dirty="0" smtClean="0"/>
              <a:t>natural </a:t>
            </a:r>
            <a:r>
              <a:rPr lang="en-US" sz="1500" dirty="0"/>
              <a:t>hazards and joint mapping </a:t>
            </a:r>
            <a:r>
              <a:rPr lang="en-US" sz="1500" dirty="0" smtClean="0"/>
              <a:t>tools</a:t>
            </a:r>
          </a:p>
          <a:p>
            <a:pPr>
              <a:lnSpc>
                <a:spcPct val="120000"/>
              </a:lnSpc>
            </a:pPr>
            <a:r>
              <a:rPr lang="en-US" sz="1500" b="1" dirty="0" smtClean="0">
                <a:solidFill>
                  <a:schemeClr val="accent1"/>
                </a:solidFill>
              </a:rPr>
              <a:t>Broad scientific involvement, including the global models (GEM, GVM)</a:t>
            </a:r>
            <a:endParaRPr lang="en-US" sz="1500" b="1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500" dirty="0" smtClean="0"/>
              <a:t>Proposes </a:t>
            </a:r>
            <a:r>
              <a:rPr lang="en-US" sz="1500" dirty="0"/>
              <a:t>policy initiatives to address gaps and challenges</a:t>
            </a:r>
          </a:p>
          <a:p>
            <a:pPr>
              <a:lnSpc>
                <a:spcPct val="120000"/>
              </a:lnSpc>
            </a:pPr>
            <a:r>
              <a:rPr lang="en-US" sz="1500" dirty="0" smtClean="0"/>
              <a:t>Scope </a:t>
            </a:r>
            <a:r>
              <a:rPr lang="en-US" sz="1500" dirty="0"/>
              <a:t>and time for next version not yet </a:t>
            </a:r>
            <a:r>
              <a:rPr lang="en-US" sz="1500" dirty="0" smtClean="0"/>
              <a:t>decided – will be oriented towards Sendai Framework of Action (SFA)</a:t>
            </a:r>
          </a:p>
          <a:p>
            <a:pPr>
              <a:lnSpc>
                <a:spcPct val="120000"/>
              </a:lnSpc>
            </a:pPr>
            <a:r>
              <a:rPr lang="en-US" sz="1500" b="1" dirty="0" smtClean="0">
                <a:solidFill>
                  <a:schemeClr val="accent1"/>
                </a:solidFill>
              </a:rPr>
              <a:t>Work towards GAR has motivated the initiative for a GTM</a:t>
            </a:r>
          </a:p>
          <a:p>
            <a:pPr>
              <a:lnSpc>
                <a:spcPct val="120000"/>
              </a:lnSpc>
            </a:pPr>
            <a:endParaRPr lang="en-US" sz="1500" b="1" dirty="0"/>
          </a:p>
          <a:p>
            <a:pPr>
              <a:lnSpc>
                <a:spcPct val="120000"/>
              </a:lnSpc>
            </a:pPr>
            <a:endParaRPr lang="en-US" sz="1500" dirty="0"/>
          </a:p>
          <a:p>
            <a:pPr>
              <a:lnSpc>
                <a:spcPct val="120000"/>
              </a:lnSpc>
            </a:pPr>
            <a:endParaRPr lang="en-US" sz="1500" dirty="0"/>
          </a:p>
        </p:txBody>
      </p:sp>
      <p:pic>
        <p:nvPicPr>
          <p:cNvPr id="8" name="Bilde 7" descr="cover_200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9003" y="3352911"/>
            <a:ext cx="1150144" cy="1602659"/>
          </a:xfrm>
          <a:prstGeom prst="rect">
            <a:avLst/>
          </a:prstGeom>
        </p:spPr>
      </p:pic>
      <p:pic>
        <p:nvPicPr>
          <p:cNvPr id="9" name="Bilde 8" descr="ChapterCover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0611" y="2662511"/>
            <a:ext cx="1174930" cy="1669825"/>
          </a:xfrm>
          <a:prstGeom prst="rect">
            <a:avLst/>
          </a:prstGeom>
        </p:spPr>
      </p:pic>
      <p:pic>
        <p:nvPicPr>
          <p:cNvPr id="2" name="Bilde 1"/>
          <p:cNvPicPr>
            <a:picLocks noChangeAspect="1"/>
          </p:cNvPicPr>
          <p:nvPr/>
        </p:nvPicPr>
        <p:blipFill rotWithShape="1">
          <a:blip r:embed="rId5"/>
          <a:srcRect l="19873" t="17951" r="60232" b="32591"/>
          <a:stretch/>
        </p:blipFill>
        <p:spPr>
          <a:xfrm>
            <a:off x="7181022" y="1824070"/>
            <a:ext cx="1639957" cy="1528841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7" y="1311032"/>
            <a:ext cx="1453379" cy="13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Historical review of past global tsunami hazard and risk assessments for the GAR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381277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GAR09 (NGI)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Method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en-US" dirty="0" smtClean="0"/>
              <a:t>Simple (crude) scenario based approach, partly global coverage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Joint collaboration: </a:t>
            </a:r>
            <a:r>
              <a:rPr lang="en-US" dirty="0" smtClean="0"/>
              <a:t>Email requests.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GAR13 (NGI, GA)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Method: </a:t>
            </a:r>
            <a:r>
              <a:rPr lang="en-US" dirty="0" smtClean="0">
                <a:solidFill>
                  <a:schemeClr val="tx1"/>
                </a:solidFill>
              </a:rPr>
              <a:t>Scenario based approach. Some PTHA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Joint collaboration: </a:t>
            </a:r>
            <a:r>
              <a:rPr lang="en-US" dirty="0" smtClean="0">
                <a:solidFill>
                  <a:schemeClr val="tx1"/>
                </a:solidFill>
              </a:rPr>
              <a:t>NGI and GA. </a:t>
            </a:r>
            <a:r>
              <a:rPr lang="en-US" dirty="0" smtClean="0"/>
              <a:t>Email requests.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Request for contributions: </a:t>
            </a:r>
            <a:r>
              <a:rPr lang="en-US" dirty="0" smtClean="0">
                <a:solidFill>
                  <a:schemeClr val="tx1"/>
                </a:solidFill>
              </a:rPr>
              <a:t>Preliminary attempt for “GTM” like collaboration –proposed at Town </a:t>
            </a:r>
            <a:r>
              <a:rPr lang="en-US" dirty="0">
                <a:solidFill>
                  <a:schemeClr val="tx1"/>
                </a:solidFill>
              </a:rPr>
              <a:t>Hall meeting at AGU </a:t>
            </a:r>
            <a:r>
              <a:rPr lang="en-US" dirty="0" smtClean="0">
                <a:solidFill>
                  <a:schemeClr val="tx1"/>
                </a:solidFill>
              </a:rPr>
              <a:t>2012 (prior to GAR15)</a:t>
            </a: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GAR15 </a:t>
            </a:r>
            <a:r>
              <a:rPr lang="en-US" b="1" dirty="0">
                <a:solidFill>
                  <a:srgbClr val="0070C0"/>
                </a:solidFill>
              </a:rPr>
              <a:t>(NGI, </a:t>
            </a:r>
            <a:r>
              <a:rPr lang="en-US" b="1" dirty="0" smtClean="0">
                <a:solidFill>
                  <a:srgbClr val="0070C0"/>
                </a:solidFill>
              </a:rPr>
              <a:t>GA, CIMNE, URS, INGV, IPMA, USGS)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Method: </a:t>
            </a:r>
            <a:r>
              <a:rPr lang="en-US" dirty="0" smtClean="0">
                <a:solidFill>
                  <a:schemeClr val="tx1"/>
                </a:solidFill>
              </a:rPr>
              <a:t>PTHA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Multi </a:t>
            </a:r>
            <a:r>
              <a:rPr lang="en-US" b="1" dirty="0">
                <a:solidFill>
                  <a:srgbClr val="00B050"/>
                </a:solidFill>
              </a:rPr>
              <a:t>institutional collaboration: </a:t>
            </a:r>
            <a:r>
              <a:rPr lang="en-US" dirty="0" smtClean="0">
                <a:solidFill>
                  <a:schemeClr val="tx1"/>
                </a:solidFill>
              </a:rPr>
              <a:t>Main work </a:t>
            </a:r>
            <a:r>
              <a:rPr lang="en-US" dirty="0">
                <a:solidFill>
                  <a:schemeClr val="tx1"/>
                </a:solidFill>
              </a:rPr>
              <a:t>by NGI, GA, </a:t>
            </a:r>
            <a:r>
              <a:rPr lang="en-US" dirty="0" smtClean="0">
                <a:solidFill>
                  <a:schemeClr val="tx1"/>
                </a:solidFill>
              </a:rPr>
              <a:t>CIMNE, assistance on sources and PTHA from other collaborators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Beyond GAR15 – Increase multilateral collaboration through the Global Tsunami Model and expand the scientific topic beyond GAR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will a </a:t>
            </a:r>
            <a:r>
              <a:rPr lang="en-US" sz="2400" dirty="0" smtClean="0">
                <a:solidFill>
                  <a:srgbClr val="0070C0"/>
                </a:solidFill>
              </a:rPr>
              <a:t>Global Tsunami Model </a:t>
            </a:r>
            <a:r>
              <a:rPr lang="en-US" sz="2400" dirty="0" smtClean="0"/>
              <a:t>improve our understanding of the present risk situation?</a:t>
            </a:r>
            <a:endParaRPr lang="en-US" sz="24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3884785"/>
          </a:xfrm>
        </p:spPr>
        <p:txBody>
          <a:bodyPr>
            <a:normAutofit/>
          </a:bodyPr>
          <a:lstStyle/>
          <a:p>
            <a:r>
              <a:rPr lang="en-US" dirty="0" smtClean="0"/>
              <a:t>Involving the full </a:t>
            </a:r>
            <a:r>
              <a:rPr lang="en-US" b="1" dirty="0" smtClean="0"/>
              <a:t>tsunami hazard and risk community </a:t>
            </a:r>
            <a:r>
              <a:rPr lang="en-US" dirty="0" smtClean="0"/>
              <a:t>may:</a:t>
            </a:r>
          </a:p>
          <a:p>
            <a:r>
              <a:rPr lang="en-US" dirty="0" smtClean="0"/>
              <a:t>Harmonize efforts and products</a:t>
            </a:r>
          </a:p>
          <a:p>
            <a:r>
              <a:rPr lang="en-GB" dirty="0" smtClean="0"/>
              <a:t>Develop standardized and open source tools for hazard and risk analysis</a:t>
            </a:r>
          </a:p>
          <a:p>
            <a:r>
              <a:rPr lang="en-GB" dirty="0" smtClean="0"/>
              <a:t>Develop guidelines and good practices</a:t>
            </a:r>
          </a:p>
          <a:p>
            <a:r>
              <a:rPr lang="en-US" dirty="0" smtClean="0"/>
              <a:t>Integrate datasets from other providers</a:t>
            </a:r>
          </a:p>
          <a:p>
            <a:r>
              <a:rPr lang="en-US" dirty="0" smtClean="0"/>
              <a:t>Become a term of reference for regional efforts (standards)</a:t>
            </a:r>
          </a:p>
          <a:p>
            <a:r>
              <a:rPr lang="en-US" dirty="0" smtClean="0"/>
              <a:t>Validation of methods – improve our understanding of the risk drivers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Interplay between local, regional, and global models</a:t>
            </a:r>
            <a:endParaRPr lang="en-US" sz="24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38847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Different degree of sophistication on different scales</a:t>
            </a:r>
          </a:p>
          <a:p>
            <a:r>
              <a:rPr lang="en-US" dirty="0" smtClean="0"/>
              <a:t>Global and regional model should provide the same mean characteristics as the more sophisticated ones</a:t>
            </a:r>
          </a:p>
          <a:p>
            <a:r>
              <a:rPr lang="en-US" dirty="0" smtClean="0"/>
              <a:t>Presently (GAR) we have only the global model </a:t>
            </a:r>
          </a:p>
          <a:p>
            <a:r>
              <a:rPr lang="en-US" dirty="0" smtClean="0"/>
              <a:t>Interactive development</a:t>
            </a:r>
          </a:p>
          <a:p>
            <a:pPr lvl="1"/>
            <a:r>
              <a:rPr lang="en-US" dirty="0" smtClean="0"/>
              <a:t>Local or regional model</a:t>
            </a:r>
          </a:p>
          <a:p>
            <a:pPr lvl="1"/>
            <a:r>
              <a:rPr lang="en-US" dirty="0" smtClean="0"/>
              <a:t>Update – calibrate global model</a:t>
            </a:r>
          </a:p>
          <a:p>
            <a:r>
              <a:rPr lang="en-US" dirty="0" smtClean="0"/>
              <a:t>On project level and ongoing activities</a:t>
            </a:r>
          </a:p>
          <a:p>
            <a:pPr lvl="1"/>
            <a:r>
              <a:rPr lang="en-US" dirty="0" smtClean="0"/>
              <a:t>National, local and regional projects and efforts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Where </a:t>
            </a:r>
            <a:r>
              <a:rPr lang="en-US" b="1" dirty="0">
                <a:solidFill>
                  <a:srgbClr val="FF0000"/>
                </a:solidFill>
              </a:rPr>
              <a:t>(geographically) can your institution </a:t>
            </a:r>
            <a:r>
              <a:rPr lang="en-US" b="1" dirty="0" smtClean="0">
                <a:solidFill>
                  <a:srgbClr val="FF0000"/>
                </a:solidFill>
              </a:rPr>
              <a:t>contribute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Utilize ongoing activities (local projects, stakeholders, data </a:t>
            </a:r>
            <a:r>
              <a:rPr lang="en-US" b="1" dirty="0" err="1" smtClean="0">
                <a:solidFill>
                  <a:srgbClr val="FF0000"/>
                </a:solidFill>
              </a:rPr>
              <a:t>etc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/>
              <a:t>Harmonized efforts (e.g. ASTARTE compilation of tsunami sources for NEAM, proposal submitted for NEAM regional PTHA)</a:t>
            </a:r>
          </a:p>
          <a:p>
            <a:pPr lvl="1"/>
            <a:r>
              <a:rPr lang="en-US" dirty="0" smtClean="0"/>
              <a:t>Update / calibrate global models</a:t>
            </a:r>
          </a:p>
          <a:p>
            <a:r>
              <a:rPr lang="en-US" dirty="0" smtClean="0"/>
              <a:t>Emphasize collaboration with the GEM and GVM!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xample objectives for PTRA in GTM – subject for discussion – to be updated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388478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GB" sz="2400" dirty="0">
                <a:solidFill>
                  <a:schemeClr val="tx1"/>
                </a:solidFill>
              </a:rPr>
              <a:t>Development of tools for doing </a:t>
            </a:r>
            <a:endParaRPr lang="en-GB" sz="2400" dirty="0" smtClean="0">
              <a:solidFill>
                <a:schemeClr val="tx1"/>
              </a:solidFill>
            </a:endParaRP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PTHA </a:t>
            </a:r>
            <a:r>
              <a:rPr lang="en-GB" sz="2000" dirty="0">
                <a:solidFill>
                  <a:schemeClr val="tx1"/>
                </a:solidFill>
              </a:rPr>
              <a:t>(probabilistic </a:t>
            </a:r>
            <a:r>
              <a:rPr lang="en-GB" sz="2000" dirty="0" smtClean="0">
                <a:solidFill>
                  <a:schemeClr val="tx1"/>
                </a:solidFill>
              </a:rPr>
              <a:t>hazard)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PTRA </a:t>
            </a:r>
            <a:r>
              <a:rPr lang="en-GB" sz="2000" dirty="0">
                <a:solidFill>
                  <a:schemeClr val="tx1"/>
                </a:solidFill>
              </a:rPr>
              <a:t>(probabilistic risk)</a:t>
            </a:r>
          </a:p>
          <a:p>
            <a:pPr lvl="0"/>
            <a:r>
              <a:rPr lang="en-GB" sz="2400" dirty="0" smtClean="0">
                <a:solidFill>
                  <a:schemeClr val="tx1"/>
                </a:solidFill>
              </a:rPr>
              <a:t>PTHA 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For earthquakes (large subduction zone earthquakes, local sources, background seismicity)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Non-seismic sources (landslides, volcanoes)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Regional run-up and exposure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Understanding </a:t>
            </a:r>
            <a:r>
              <a:rPr lang="en-GB" sz="2400" dirty="0">
                <a:solidFill>
                  <a:schemeClr val="tx1"/>
                </a:solidFill>
              </a:rPr>
              <a:t>and </a:t>
            </a:r>
            <a:r>
              <a:rPr lang="en-GB" sz="2400" dirty="0" smtClean="0">
                <a:solidFill>
                  <a:schemeClr val="tx1"/>
                </a:solidFill>
              </a:rPr>
              <a:t>quantifying </a:t>
            </a:r>
            <a:r>
              <a:rPr lang="en-GB" sz="2400" dirty="0">
                <a:solidFill>
                  <a:schemeClr val="tx1"/>
                </a:solidFill>
              </a:rPr>
              <a:t>uncertainty in PTHA and </a:t>
            </a:r>
            <a:r>
              <a:rPr lang="en-GB" sz="2400" dirty="0" smtClean="0">
                <a:solidFill>
                  <a:schemeClr val="tx1"/>
                </a:solidFill>
              </a:rPr>
              <a:t>PTRA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Process </a:t>
            </a:r>
            <a:r>
              <a:rPr lang="en-GB" sz="2000" dirty="0">
                <a:solidFill>
                  <a:schemeClr val="tx1"/>
                </a:solidFill>
              </a:rPr>
              <a:t>and sensitivity studies (e.g. heterogeneous slip effects, fault parameter sensitivity</a:t>
            </a:r>
            <a:r>
              <a:rPr lang="en-GB" sz="2000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Epistemic uncertainty of long term recurrence for earthquakes</a:t>
            </a:r>
            <a:endParaRPr lang="en-GB" sz="2000" dirty="0">
              <a:solidFill>
                <a:schemeClr val="tx1"/>
              </a:solidFill>
            </a:endParaRPr>
          </a:p>
          <a:p>
            <a:pPr lvl="0"/>
            <a:r>
              <a:rPr lang="en-GB" sz="2400" dirty="0">
                <a:solidFill>
                  <a:schemeClr val="tx1"/>
                </a:solidFill>
              </a:rPr>
              <a:t>Improving fundamental datasets </a:t>
            </a:r>
            <a:r>
              <a:rPr lang="en-GB" sz="2400" dirty="0" smtClean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tx1"/>
                </a:solidFill>
              </a:rPr>
              <a:t>not necessarily to be generated by GTM</a:t>
            </a:r>
            <a:r>
              <a:rPr lang="en-GB" sz="2400" dirty="0" smtClean="0">
                <a:solidFill>
                  <a:schemeClr val="tx1"/>
                </a:solidFill>
              </a:rPr>
              <a:t>)</a:t>
            </a:r>
            <a:endParaRPr lang="en-GB" sz="2400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High accuracy and resolution global bathymetry and elevation data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Improved subduction zone geometry, slip-rate and coupling </a:t>
            </a:r>
            <a:r>
              <a:rPr lang="en-GB" dirty="0" smtClean="0">
                <a:solidFill>
                  <a:schemeClr val="tx1"/>
                </a:solidFill>
              </a:rPr>
              <a:t>models (interaction with GEM)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Landslide deposits, unstable slopes, geophysical data, layering etc.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Vulnerabilities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Model development and benchmarking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Validation of tsunami hazard and risk models</a:t>
            </a:r>
          </a:p>
        </p:txBody>
      </p:sp>
    </p:spTree>
    <p:extLst>
      <p:ext uri="{BB962C8B-B14F-4D97-AF65-F5344CB8AC3E}">
        <p14:creationId xmlns:p14="http://schemas.microsoft.com/office/powerpoint/2010/main" val="9619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be discussed today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488832" cy="3452737"/>
          </a:xfrm>
        </p:spPr>
        <p:txBody>
          <a:bodyPr/>
          <a:lstStyle/>
          <a:p>
            <a:r>
              <a:rPr lang="en-US" b="1" dirty="0" smtClean="0"/>
              <a:t>Scientific topics</a:t>
            </a:r>
          </a:p>
          <a:p>
            <a:r>
              <a:rPr lang="en-US" b="1" dirty="0" smtClean="0"/>
              <a:t>Additional objectives</a:t>
            </a:r>
          </a:p>
          <a:p>
            <a:r>
              <a:rPr lang="en-US" b="1" dirty="0"/>
              <a:t>Define an initial project / </a:t>
            </a:r>
            <a:r>
              <a:rPr lang="en-US" b="1" dirty="0" smtClean="0"/>
              <a:t>scope</a:t>
            </a:r>
          </a:p>
          <a:p>
            <a:endParaRPr lang="en-US" b="1" dirty="0" smtClean="0"/>
          </a:p>
          <a:p>
            <a:r>
              <a:rPr lang="en-US" b="1" dirty="0" smtClean="0"/>
              <a:t>Preliminary organizers? </a:t>
            </a:r>
            <a:r>
              <a:rPr lang="en-US" b="1" dirty="0" err="1" smtClean="0"/>
              <a:t>MoU</a:t>
            </a:r>
            <a:r>
              <a:rPr lang="en-US" b="1" dirty="0" smtClean="0"/>
              <a:t>? </a:t>
            </a:r>
            <a:endParaRPr lang="en-US" b="1" dirty="0"/>
          </a:p>
          <a:p>
            <a:r>
              <a:rPr lang="en-US" dirty="0" smtClean="0"/>
              <a:t>Next </a:t>
            </a:r>
            <a:r>
              <a:rPr lang="en-US" dirty="0"/>
              <a:t>meeting: where, when, topics</a:t>
            </a:r>
            <a:r>
              <a:rPr lang="en-US" dirty="0" smtClean="0"/>
              <a:t>?</a:t>
            </a:r>
            <a:endParaRPr lang="en-US" b="1" dirty="0" smtClean="0"/>
          </a:p>
          <a:p>
            <a:r>
              <a:rPr lang="en-US" dirty="0" smtClean="0"/>
              <a:t>(Other projects to be included – geographical coverage)</a:t>
            </a:r>
          </a:p>
          <a:p>
            <a:r>
              <a:rPr lang="en-US" dirty="0" smtClean="0"/>
              <a:t>(Organizational aspects)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2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gendefinert 1">
      <a:dk1>
        <a:srgbClr val="262626"/>
      </a:dk1>
      <a:lt1>
        <a:sysClr val="window" lastClr="FFFFFF"/>
      </a:lt1>
      <a:dk2>
        <a:srgbClr val="000000"/>
      </a:dk2>
      <a:lt2>
        <a:srgbClr val="D9D9D6"/>
      </a:lt2>
      <a:accent1>
        <a:srgbClr val="AB2328"/>
      </a:accent1>
      <a:accent2>
        <a:srgbClr val="DFC2C3"/>
      </a:accent2>
      <a:accent3>
        <a:srgbClr val="F39662"/>
      </a:accent3>
      <a:accent4>
        <a:srgbClr val="5EC8E5"/>
      </a:accent4>
      <a:accent5>
        <a:srgbClr val="6ECD9C"/>
      </a:accent5>
      <a:accent6>
        <a:srgbClr val="E1CC52"/>
      </a:accent6>
      <a:hlink>
        <a:srgbClr val="5EC8E5"/>
      </a:hlink>
      <a:folHlink>
        <a:srgbClr val="AB232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GI_Lys_Tema_Miljo_NO.potx" id="{1F1CF621-BFB4-43EB-A7D4-611CF0721377}" vid="{9329728E-1753-459D-A4E3-0C527ABFE36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Words>1022</Words>
  <Application>Microsoft Office PowerPoint</Application>
  <PresentationFormat>Skjermfremvisning (16:9)</PresentationFormat>
  <Paragraphs>126</Paragraphs>
  <Slides>14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Georgia</vt:lpstr>
      <vt:lpstr>Office-tema</vt:lpstr>
      <vt:lpstr>Introduction to the scoping meeting towards a Global Tsunami Model (GTM)</vt:lpstr>
      <vt:lpstr>Provisional Agenda</vt:lpstr>
      <vt:lpstr>Objectives of this meeting</vt:lpstr>
      <vt:lpstr>Background - previous global tsunami hazard assessments: input to Global Assessment Reports «GAR»</vt:lpstr>
      <vt:lpstr>Historical review of past global tsunami hazard and risk assessments for the GAR</vt:lpstr>
      <vt:lpstr>How will a Global Tsunami Model improve our understanding of the present risk situation?</vt:lpstr>
      <vt:lpstr>Interplay between local, regional, and global models</vt:lpstr>
      <vt:lpstr>Example objectives for PTRA in GTM – subject for discussion – to be updated</vt:lpstr>
      <vt:lpstr>Points to be discussed today</vt:lpstr>
      <vt:lpstr>Suggested topics - grouped</vt:lpstr>
      <vt:lpstr>Organizational aspects</vt:lpstr>
      <vt:lpstr>Extras</vt:lpstr>
      <vt:lpstr>How will a Global Tsunami Model improve our understanding of the present risk situation?</vt:lpstr>
      <vt:lpstr>What can the GTM do towards the objectives stated by the UNESCO-IOC TOWS working group?</vt:lpstr>
    </vt:vector>
  </TitlesOfParts>
  <Company>NGI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Finn Løvholt</dc:creator>
  <cp:lastModifiedBy>Finn Løvholt</cp:lastModifiedBy>
  <cp:revision>155</cp:revision>
  <cp:lastPrinted>2015-06-24T13:06:22Z</cp:lastPrinted>
  <dcterms:created xsi:type="dcterms:W3CDTF">2015-03-04T12:23:22Z</dcterms:created>
  <dcterms:modified xsi:type="dcterms:W3CDTF">2015-06-29T14:38:14Z</dcterms:modified>
</cp:coreProperties>
</file>