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60" r:id="rId3"/>
    <p:sldId id="366" r:id="rId4"/>
    <p:sldId id="340" r:id="rId5"/>
    <p:sldId id="332" r:id="rId6"/>
    <p:sldId id="316" r:id="rId7"/>
    <p:sldId id="323" r:id="rId8"/>
    <p:sldId id="364" r:id="rId9"/>
    <p:sldId id="365" r:id="rId10"/>
    <p:sldId id="368" r:id="rId11"/>
    <p:sldId id="369" r:id="rId12"/>
    <p:sldId id="370" r:id="rId13"/>
    <p:sldId id="371" r:id="rId14"/>
    <p:sldId id="367" r:id="rId15"/>
    <p:sldId id="374" r:id="rId16"/>
    <p:sldId id="375" r:id="rId17"/>
    <p:sldId id="376" r:id="rId18"/>
    <p:sldId id="372" r:id="rId19"/>
    <p:sldId id="378" r:id="rId20"/>
    <p:sldId id="379" r:id="rId21"/>
    <p:sldId id="380" r:id="rId22"/>
    <p:sldId id="382" r:id="rId23"/>
    <p:sldId id="381" r:id="rId24"/>
    <p:sldId id="383" r:id="rId25"/>
    <p:sldId id="384" r:id="rId26"/>
    <p:sldId id="385" r:id="rId27"/>
    <p:sldId id="386" r:id="rId28"/>
  </p:sldIdLst>
  <p:sldSz cx="9144000" cy="5143500" type="screen16x9"/>
  <p:notesSz cx="7099300" cy="10234613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9">
          <p15:clr>
            <a:srgbClr val="A4A3A4"/>
          </p15:clr>
        </p15:guide>
        <p15:guide id="2" pos="15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2D2C"/>
    <a:srgbClr val="000000"/>
    <a:srgbClr val="29C5F6"/>
    <a:srgbClr val="F2F2F2"/>
    <a:srgbClr val="75787B"/>
    <a:srgbClr val="D9D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ddels stil 2 - uthev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ddels stil 2 - uthev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ddels stil 2 - utheving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ddels stil 2 - utheving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ddels stil 2 - uthev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41" autoAdjust="0"/>
  </p:normalViewPr>
  <p:slideViewPr>
    <p:cSldViewPr showGuides="1">
      <p:cViewPr varScale="1">
        <p:scale>
          <a:sx n="154" d="100"/>
          <a:sy n="154" d="100"/>
        </p:scale>
        <p:origin x="168" y="246"/>
      </p:cViewPr>
      <p:guideLst>
        <p:guide orient="horz" pos="2799"/>
        <p:guide pos="1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2304"/>
          </a:xfrm>
          <a:prstGeom prst="rect">
            <a:avLst/>
          </a:prstGeom>
        </p:spPr>
        <p:txBody>
          <a:bodyPr vert="horz" lIns="94430" tIns="47215" rIns="94430" bIns="47215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2304"/>
          </a:xfrm>
          <a:prstGeom prst="rect">
            <a:avLst/>
          </a:prstGeom>
        </p:spPr>
        <p:txBody>
          <a:bodyPr vert="horz" lIns="94430" tIns="47215" rIns="94430" bIns="47215" rtlCol="0"/>
          <a:lstStyle>
            <a:lvl1pPr algn="r">
              <a:defRPr sz="1200"/>
            </a:lvl1pPr>
          </a:lstStyle>
          <a:p>
            <a:fld id="{FF68B699-908E-40B3-BA1C-98D13F2409EB}" type="datetimeFigureOut">
              <a:rPr lang="nb-NO" smtClean="0"/>
              <a:t>2015-12-23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430" tIns="47215" rIns="94430" bIns="47215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709930" y="4924989"/>
            <a:ext cx="5679440" cy="4029684"/>
          </a:xfrm>
          <a:prstGeom prst="rect">
            <a:avLst/>
          </a:prstGeom>
        </p:spPr>
        <p:txBody>
          <a:bodyPr vert="horz" lIns="94430" tIns="47215" rIns="94430" bIns="47215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722309"/>
            <a:ext cx="3076363" cy="512304"/>
          </a:xfrm>
          <a:prstGeom prst="rect">
            <a:avLst/>
          </a:prstGeom>
        </p:spPr>
        <p:txBody>
          <a:bodyPr vert="horz" lIns="94430" tIns="47215" rIns="94430" bIns="47215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4021294" y="9722309"/>
            <a:ext cx="3076363" cy="512304"/>
          </a:xfrm>
          <a:prstGeom prst="rect">
            <a:avLst/>
          </a:prstGeom>
        </p:spPr>
        <p:txBody>
          <a:bodyPr vert="horz" lIns="94430" tIns="47215" rIns="94430" bIns="47215" rtlCol="0" anchor="b"/>
          <a:lstStyle>
            <a:lvl1pPr algn="r">
              <a:defRPr sz="1200"/>
            </a:lvl1pPr>
          </a:lstStyle>
          <a:p>
            <a:fld id="{FE157ACD-19E9-41BE-91A8-072529677B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768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57ACD-19E9-41BE-91A8-072529677BE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0680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57ACD-19E9-41BE-91A8-072529677BE3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3076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57ACD-19E9-41BE-91A8-072529677BE3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025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39138" y="2355726"/>
            <a:ext cx="6400800" cy="668759"/>
          </a:xfrm>
        </p:spPr>
        <p:txBody>
          <a:bodyPr lIns="0" anchor="b">
            <a:normAutofit/>
          </a:bodyPr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39138" y="3024485"/>
            <a:ext cx="6400800" cy="1314450"/>
          </a:xfrm>
        </p:spPr>
        <p:txBody>
          <a:bodyPr lIns="0">
            <a:normAutofit/>
          </a:bodyPr>
          <a:lstStyle>
            <a:lvl1pPr marL="0" indent="0" algn="l">
              <a:buNone/>
              <a:defRPr sz="2200" i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8" name="Rektangel 7"/>
          <p:cNvSpPr/>
          <p:nvPr userDrawn="1"/>
        </p:nvSpPr>
        <p:spPr>
          <a:xfrm>
            <a:off x="179512" y="4515966"/>
            <a:ext cx="792088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0" name="Bild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7" y="555526"/>
            <a:ext cx="926594" cy="432817"/>
          </a:xfrm>
          <a:prstGeom prst="rect">
            <a:avLst/>
          </a:prstGeom>
        </p:spPr>
      </p:pic>
      <p:sp>
        <p:nvSpPr>
          <p:cNvPr id="15" name="Frihåndsform 14"/>
          <p:cNvSpPr/>
          <p:nvPr userDrawn="1"/>
        </p:nvSpPr>
        <p:spPr>
          <a:xfrm>
            <a:off x="4931043" y="555526"/>
            <a:ext cx="3583641" cy="3590365"/>
          </a:xfrm>
          <a:custGeom>
            <a:avLst/>
            <a:gdLst>
              <a:gd name="connsiteX0" fmla="*/ 1089211 w 3583641"/>
              <a:gd name="connsiteY0" fmla="*/ 0 h 3590365"/>
              <a:gd name="connsiteX1" fmla="*/ 3583641 w 3583641"/>
              <a:gd name="connsiteY1" fmla="*/ 0 h 3590365"/>
              <a:gd name="connsiteX2" fmla="*/ 3583641 w 3583641"/>
              <a:gd name="connsiteY2" fmla="*/ 2501153 h 3590365"/>
              <a:gd name="connsiteX3" fmla="*/ 2494429 w 3583641"/>
              <a:gd name="connsiteY3" fmla="*/ 3590365 h 3590365"/>
              <a:gd name="connsiteX4" fmla="*/ 2494429 w 3583641"/>
              <a:gd name="connsiteY4" fmla="*/ 1089212 h 3590365"/>
              <a:gd name="connsiteX5" fmla="*/ 0 w 3583641"/>
              <a:gd name="connsiteY5" fmla="*/ 1089212 h 3590365"/>
              <a:gd name="connsiteX6" fmla="*/ 1089211 w 3583641"/>
              <a:gd name="connsiteY6" fmla="*/ 0 h 359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3641" h="3590365">
                <a:moveTo>
                  <a:pt x="1089211" y="0"/>
                </a:moveTo>
                <a:lnTo>
                  <a:pt x="3583641" y="0"/>
                </a:lnTo>
                <a:lnTo>
                  <a:pt x="3583641" y="2501153"/>
                </a:lnTo>
                <a:lnTo>
                  <a:pt x="2494429" y="3590365"/>
                </a:lnTo>
                <a:lnTo>
                  <a:pt x="2494429" y="1089212"/>
                </a:lnTo>
                <a:lnTo>
                  <a:pt x="0" y="1089212"/>
                </a:lnTo>
                <a:lnTo>
                  <a:pt x="108921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ste side (valgfr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02" y="2067694"/>
            <a:ext cx="574146" cy="574146"/>
          </a:xfrm>
          <a:prstGeom prst="rect">
            <a:avLst/>
          </a:prstGeom>
        </p:spPr>
      </p:pic>
      <p:pic>
        <p:nvPicPr>
          <p:cNvPr id="7" name="Bild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08" y="2067694"/>
            <a:ext cx="574146" cy="574146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196" y="2077167"/>
            <a:ext cx="574146" cy="574146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90" y="2075342"/>
            <a:ext cx="574146" cy="574146"/>
          </a:xfrm>
          <a:prstGeom prst="rect">
            <a:avLst/>
          </a:prstGeom>
        </p:spPr>
      </p:pic>
      <p:sp>
        <p:nvSpPr>
          <p:cNvPr id="14" name="TekstSylinder 13"/>
          <p:cNvSpPr txBox="1"/>
          <p:nvPr userDrawn="1"/>
        </p:nvSpPr>
        <p:spPr>
          <a:xfrm>
            <a:off x="4400548" y="2654791"/>
            <a:ext cx="821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rgbClr val="29C5F6"/>
                </a:solidFill>
              </a:rPr>
              <a:t>@</a:t>
            </a:r>
            <a:r>
              <a:rPr lang="nb-NO" sz="1200" dirty="0" err="1" smtClean="0">
                <a:solidFill>
                  <a:srgbClr val="29C5F6"/>
                </a:solidFill>
              </a:rPr>
              <a:t>infoNGI</a:t>
            </a:r>
            <a:endParaRPr lang="nb-NO" sz="1200" dirty="0">
              <a:solidFill>
                <a:srgbClr val="29C5F6"/>
              </a:solidFill>
            </a:endParaRPr>
          </a:p>
        </p:txBody>
      </p:sp>
      <p:sp>
        <p:nvSpPr>
          <p:cNvPr id="18" name="Rektangel 17"/>
          <p:cNvSpPr/>
          <p:nvPr userDrawn="1"/>
        </p:nvSpPr>
        <p:spPr>
          <a:xfrm>
            <a:off x="179512" y="4515966"/>
            <a:ext cx="540488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0" name="Bilde 1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7" y="555526"/>
            <a:ext cx="926594" cy="432817"/>
          </a:xfrm>
          <a:prstGeom prst="rect">
            <a:avLst/>
          </a:prstGeom>
        </p:spPr>
      </p:pic>
      <p:sp>
        <p:nvSpPr>
          <p:cNvPr id="21" name="TekstSylinder 20"/>
          <p:cNvSpPr txBox="1"/>
          <p:nvPr userDrawn="1"/>
        </p:nvSpPr>
        <p:spPr>
          <a:xfrm>
            <a:off x="545275" y="4227934"/>
            <a:ext cx="2667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NORGES GEOTEKNISKE INSTITUTT</a:t>
            </a:r>
          </a:p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NGI.NO</a:t>
            </a:r>
            <a:endParaRPr lang="nb-NO" sz="1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39977" y="3507854"/>
            <a:ext cx="6400800" cy="668759"/>
          </a:xfrm>
        </p:spPr>
        <p:txBody>
          <a:bodyPr lIns="0" anchor="b">
            <a:normAutofit/>
          </a:bodyPr>
          <a:lstStyle>
            <a:lvl1pPr algn="l">
              <a:defRPr sz="3600" b="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8" name="Rektangel 7"/>
          <p:cNvSpPr/>
          <p:nvPr userDrawn="1"/>
        </p:nvSpPr>
        <p:spPr>
          <a:xfrm>
            <a:off x="179512" y="4515966"/>
            <a:ext cx="540488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4" name="Gruppe 3"/>
          <p:cNvGrpSpPr/>
          <p:nvPr userDrawn="1"/>
        </p:nvGrpSpPr>
        <p:grpSpPr>
          <a:xfrm>
            <a:off x="4499992" y="555526"/>
            <a:ext cx="4085501" cy="3273517"/>
            <a:chOff x="1362985" y="623415"/>
            <a:chExt cx="4085501" cy="3273517"/>
          </a:xfrm>
        </p:grpSpPr>
        <p:sp>
          <p:nvSpPr>
            <p:cNvPr id="7" name="Frihåndsform 6"/>
            <p:cNvSpPr/>
            <p:nvPr userDrawn="1"/>
          </p:nvSpPr>
          <p:spPr>
            <a:xfrm>
              <a:off x="4082896" y="1703535"/>
              <a:ext cx="1365590" cy="1368152"/>
            </a:xfrm>
            <a:custGeom>
              <a:avLst/>
              <a:gdLst>
                <a:gd name="connsiteX0" fmla="*/ 1089211 w 3583641"/>
                <a:gd name="connsiteY0" fmla="*/ 0 h 3590365"/>
                <a:gd name="connsiteX1" fmla="*/ 3583641 w 3583641"/>
                <a:gd name="connsiteY1" fmla="*/ 0 h 3590365"/>
                <a:gd name="connsiteX2" fmla="*/ 3583641 w 3583641"/>
                <a:gd name="connsiteY2" fmla="*/ 2501153 h 3590365"/>
                <a:gd name="connsiteX3" fmla="*/ 2494429 w 3583641"/>
                <a:gd name="connsiteY3" fmla="*/ 3590365 h 3590365"/>
                <a:gd name="connsiteX4" fmla="*/ 2494429 w 3583641"/>
                <a:gd name="connsiteY4" fmla="*/ 1089212 h 3590365"/>
                <a:gd name="connsiteX5" fmla="*/ 0 w 3583641"/>
                <a:gd name="connsiteY5" fmla="*/ 1089212 h 3590365"/>
                <a:gd name="connsiteX6" fmla="*/ 1089211 w 3583641"/>
                <a:gd name="connsiteY6" fmla="*/ 0 h 359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3641" h="3590365">
                  <a:moveTo>
                    <a:pt x="1089211" y="0"/>
                  </a:moveTo>
                  <a:lnTo>
                    <a:pt x="3583641" y="0"/>
                  </a:lnTo>
                  <a:lnTo>
                    <a:pt x="3583641" y="2501153"/>
                  </a:lnTo>
                  <a:lnTo>
                    <a:pt x="2494429" y="3590365"/>
                  </a:lnTo>
                  <a:lnTo>
                    <a:pt x="2494429" y="1089212"/>
                  </a:lnTo>
                  <a:lnTo>
                    <a:pt x="0" y="1089212"/>
                  </a:lnTo>
                  <a:lnTo>
                    <a:pt x="108921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9" name="Frihåndsform 8"/>
            <p:cNvSpPr/>
            <p:nvPr userDrawn="1"/>
          </p:nvSpPr>
          <p:spPr>
            <a:xfrm>
              <a:off x="2721425" y="1163941"/>
              <a:ext cx="1365590" cy="1368152"/>
            </a:xfrm>
            <a:custGeom>
              <a:avLst/>
              <a:gdLst>
                <a:gd name="connsiteX0" fmla="*/ 1089211 w 3583641"/>
                <a:gd name="connsiteY0" fmla="*/ 0 h 3590365"/>
                <a:gd name="connsiteX1" fmla="*/ 3583641 w 3583641"/>
                <a:gd name="connsiteY1" fmla="*/ 0 h 3590365"/>
                <a:gd name="connsiteX2" fmla="*/ 3583641 w 3583641"/>
                <a:gd name="connsiteY2" fmla="*/ 2501153 h 3590365"/>
                <a:gd name="connsiteX3" fmla="*/ 2494429 w 3583641"/>
                <a:gd name="connsiteY3" fmla="*/ 3590365 h 3590365"/>
                <a:gd name="connsiteX4" fmla="*/ 2494429 w 3583641"/>
                <a:gd name="connsiteY4" fmla="*/ 1089212 h 3590365"/>
                <a:gd name="connsiteX5" fmla="*/ 0 w 3583641"/>
                <a:gd name="connsiteY5" fmla="*/ 1089212 h 3590365"/>
                <a:gd name="connsiteX6" fmla="*/ 1089211 w 3583641"/>
                <a:gd name="connsiteY6" fmla="*/ 0 h 359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3641" h="3590365">
                  <a:moveTo>
                    <a:pt x="1089211" y="0"/>
                  </a:moveTo>
                  <a:lnTo>
                    <a:pt x="3583641" y="0"/>
                  </a:lnTo>
                  <a:lnTo>
                    <a:pt x="3583641" y="2501153"/>
                  </a:lnTo>
                  <a:lnTo>
                    <a:pt x="2494429" y="3590365"/>
                  </a:lnTo>
                  <a:lnTo>
                    <a:pt x="2494429" y="1089212"/>
                  </a:lnTo>
                  <a:lnTo>
                    <a:pt x="0" y="1089212"/>
                  </a:lnTo>
                  <a:lnTo>
                    <a:pt x="108921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1" name="Frihåndsform 10"/>
            <p:cNvSpPr/>
            <p:nvPr userDrawn="1"/>
          </p:nvSpPr>
          <p:spPr>
            <a:xfrm>
              <a:off x="1362985" y="623415"/>
              <a:ext cx="1365590" cy="1368152"/>
            </a:xfrm>
            <a:custGeom>
              <a:avLst/>
              <a:gdLst>
                <a:gd name="connsiteX0" fmla="*/ 1089211 w 3583641"/>
                <a:gd name="connsiteY0" fmla="*/ 0 h 3590365"/>
                <a:gd name="connsiteX1" fmla="*/ 3583641 w 3583641"/>
                <a:gd name="connsiteY1" fmla="*/ 0 h 3590365"/>
                <a:gd name="connsiteX2" fmla="*/ 3583641 w 3583641"/>
                <a:gd name="connsiteY2" fmla="*/ 2501153 h 3590365"/>
                <a:gd name="connsiteX3" fmla="*/ 2494429 w 3583641"/>
                <a:gd name="connsiteY3" fmla="*/ 3590365 h 3590365"/>
                <a:gd name="connsiteX4" fmla="*/ 2494429 w 3583641"/>
                <a:gd name="connsiteY4" fmla="*/ 1089212 h 3590365"/>
                <a:gd name="connsiteX5" fmla="*/ 0 w 3583641"/>
                <a:gd name="connsiteY5" fmla="*/ 1089212 h 3590365"/>
                <a:gd name="connsiteX6" fmla="*/ 1089211 w 3583641"/>
                <a:gd name="connsiteY6" fmla="*/ 0 h 359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3641" h="3590365">
                  <a:moveTo>
                    <a:pt x="1089211" y="0"/>
                  </a:moveTo>
                  <a:lnTo>
                    <a:pt x="3583641" y="0"/>
                  </a:lnTo>
                  <a:lnTo>
                    <a:pt x="3583641" y="2501153"/>
                  </a:lnTo>
                  <a:lnTo>
                    <a:pt x="2494429" y="3590365"/>
                  </a:lnTo>
                  <a:lnTo>
                    <a:pt x="2494429" y="1089212"/>
                  </a:lnTo>
                  <a:lnTo>
                    <a:pt x="0" y="1089212"/>
                  </a:lnTo>
                  <a:lnTo>
                    <a:pt x="108921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2" name="Frihåndsform 11"/>
            <p:cNvSpPr/>
            <p:nvPr userDrawn="1"/>
          </p:nvSpPr>
          <p:spPr>
            <a:xfrm>
              <a:off x="1892652" y="1987448"/>
              <a:ext cx="1365590" cy="1368152"/>
            </a:xfrm>
            <a:custGeom>
              <a:avLst/>
              <a:gdLst>
                <a:gd name="connsiteX0" fmla="*/ 1089211 w 3583641"/>
                <a:gd name="connsiteY0" fmla="*/ 0 h 3590365"/>
                <a:gd name="connsiteX1" fmla="*/ 3583641 w 3583641"/>
                <a:gd name="connsiteY1" fmla="*/ 0 h 3590365"/>
                <a:gd name="connsiteX2" fmla="*/ 3583641 w 3583641"/>
                <a:gd name="connsiteY2" fmla="*/ 2501153 h 3590365"/>
                <a:gd name="connsiteX3" fmla="*/ 2494429 w 3583641"/>
                <a:gd name="connsiteY3" fmla="*/ 3590365 h 3590365"/>
                <a:gd name="connsiteX4" fmla="*/ 2494429 w 3583641"/>
                <a:gd name="connsiteY4" fmla="*/ 1089212 h 3590365"/>
                <a:gd name="connsiteX5" fmla="*/ 0 w 3583641"/>
                <a:gd name="connsiteY5" fmla="*/ 1089212 h 3590365"/>
                <a:gd name="connsiteX6" fmla="*/ 1089211 w 3583641"/>
                <a:gd name="connsiteY6" fmla="*/ 0 h 359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3641" h="3590365">
                  <a:moveTo>
                    <a:pt x="1089211" y="0"/>
                  </a:moveTo>
                  <a:lnTo>
                    <a:pt x="3583641" y="0"/>
                  </a:lnTo>
                  <a:lnTo>
                    <a:pt x="3583641" y="2501153"/>
                  </a:lnTo>
                  <a:lnTo>
                    <a:pt x="2494429" y="3590365"/>
                  </a:lnTo>
                  <a:lnTo>
                    <a:pt x="2494429" y="1089212"/>
                  </a:lnTo>
                  <a:lnTo>
                    <a:pt x="0" y="1089212"/>
                  </a:lnTo>
                  <a:lnTo>
                    <a:pt x="108921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" name="Frihåndsform 12"/>
            <p:cNvSpPr/>
            <p:nvPr userDrawn="1"/>
          </p:nvSpPr>
          <p:spPr>
            <a:xfrm>
              <a:off x="3254081" y="2528780"/>
              <a:ext cx="1365590" cy="1368152"/>
            </a:xfrm>
            <a:custGeom>
              <a:avLst/>
              <a:gdLst>
                <a:gd name="connsiteX0" fmla="*/ 1089211 w 3583641"/>
                <a:gd name="connsiteY0" fmla="*/ 0 h 3590365"/>
                <a:gd name="connsiteX1" fmla="*/ 3583641 w 3583641"/>
                <a:gd name="connsiteY1" fmla="*/ 0 h 3590365"/>
                <a:gd name="connsiteX2" fmla="*/ 3583641 w 3583641"/>
                <a:gd name="connsiteY2" fmla="*/ 2501153 h 3590365"/>
                <a:gd name="connsiteX3" fmla="*/ 2494429 w 3583641"/>
                <a:gd name="connsiteY3" fmla="*/ 3590365 h 3590365"/>
                <a:gd name="connsiteX4" fmla="*/ 2494429 w 3583641"/>
                <a:gd name="connsiteY4" fmla="*/ 1089212 h 3590365"/>
                <a:gd name="connsiteX5" fmla="*/ 0 w 3583641"/>
                <a:gd name="connsiteY5" fmla="*/ 1089212 h 3590365"/>
                <a:gd name="connsiteX6" fmla="*/ 1089211 w 3583641"/>
                <a:gd name="connsiteY6" fmla="*/ 0 h 359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3641" h="3590365">
                  <a:moveTo>
                    <a:pt x="1089211" y="0"/>
                  </a:moveTo>
                  <a:lnTo>
                    <a:pt x="3583641" y="0"/>
                  </a:lnTo>
                  <a:lnTo>
                    <a:pt x="3583641" y="2501153"/>
                  </a:lnTo>
                  <a:lnTo>
                    <a:pt x="2494429" y="3590365"/>
                  </a:lnTo>
                  <a:lnTo>
                    <a:pt x="2494429" y="1089212"/>
                  </a:lnTo>
                  <a:lnTo>
                    <a:pt x="0" y="1089212"/>
                  </a:lnTo>
                  <a:lnTo>
                    <a:pt x="108921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</p:grp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39977" y="4176613"/>
            <a:ext cx="6400800" cy="547139"/>
          </a:xfrm>
        </p:spPr>
        <p:txBody>
          <a:bodyPr lIns="0">
            <a:normAutofit/>
          </a:bodyPr>
          <a:lstStyle>
            <a:lvl1pPr marL="0" indent="0" algn="l">
              <a:buNone/>
              <a:defRPr sz="2200" i="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pic>
        <p:nvPicPr>
          <p:cNvPr id="14" name="Bild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7" y="555526"/>
            <a:ext cx="926594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10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punkt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27584" y="1063229"/>
            <a:ext cx="7859216" cy="3452737"/>
          </a:xfrm>
        </p:spPr>
        <p:txBody>
          <a:bodyPr>
            <a:normAutofit/>
          </a:bodyPr>
          <a:lstStyle>
            <a:lvl1pPr marL="342900" indent="-342900">
              <a:buFontTx/>
              <a:buBlip>
                <a:blip r:embed="rId2"/>
              </a:buBlip>
              <a:defRPr sz="2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648000" indent="-285750" algn="l">
              <a:spcBef>
                <a:spcPts val="300"/>
              </a:spcBef>
              <a:buFont typeface="Calibri" panose="020F0502020204030204" pitchFamily="34" charset="0"/>
              <a:buChar char="─"/>
              <a:defRPr sz="1800" i="0" baseline="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 marL="1200150" indent="-285750">
              <a:buFont typeface="Calibri" panose="020F0502020204030204" pitchFamily="34" charset="0"/>
              <a:buChar char="─"/>
              <a:defRPr sz="1800" baseline="0">
                <a:solidFill>
                  <a:schemeClr val="tx1">
                    <a:lumMod val="75000"/>
                  </a:schemeClr>
                </a:solidFill>
                <a:latin typeface="+mn-lt"/>
              </a:defRPr>
            </a:lvl3pPr>
            <a:lvl4pPr>
              <a:defRPr sz="1800" baseline="0">
                <a:solidFill>
                  <a:schemeClr val="tx1">
                    <a:lumMod val="75000"/>
                  </a:schemeClr>
                </a:solidFill>
                <a:latin typeface="+mn-lt"/>
              </a:defRPr>
            </a:lvl4pPr>
            <a:lvl5pPr>
              <a:defRPr sz="1800" baseline="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 smtClean="0"/>
          </a:p>
        </p:txBody>
      </p:sp>
      <p:sp>
        <p:nvSpPr>
          <p:cNvPr id="10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1689" y="4696194"/>
            <a:ext cx="86409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2B056AF-60A9-44F0-A1C6-66A30B69F05F}" type="datetime1">
              <a:rPr lang="nb-NO" smtClean="0"/>
              <a:t>2015-12-23</a:t>
            </a:fld>
            <a:endParaRPr lang="nb-NO" dirty="0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827584" y="4696194"/>
            <a:ext cx="6251507" cy="273844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2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028383" y="4696194"/>
            <a:ext cx="658417" cy="273844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3C48454-B44F-47E8-8EF6-1E7D8C3485C6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Plassholder for bilde 4"/>
          <p:cNvSpPr>
            <a:spLocks noGrp="1"/>
          </p:cNvSpPr>
          <p:nvPr>
            <p:ph type="pic" sz="quarter" idx="10"/>
          </p:nvPr>
        </p:nvSpPr>
        <p:spPr>
          <a:xfrm>
            <a:off x="827088" y="1063625"/>
            <a:ext cx="7859712" cy="3452813"/>
          </a:xfrm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6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1689" y="4696194"/>
            <a:ext cx="86409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0BCCB6C-8E0F-4177-ABDA-89F97F9789EC}" type="datetime1">
              <a:rPr lang="nb-NO" smtClean="0"/>
              <a:t>2015-12-23</a:t>
            </a:fld>
            <a:endParaRPr lang="nb-NO" dirty="0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827088" y="4696194"/>
            <a:ext cx="6252003" cy="273844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028383" y="4696194"/>
            <a:ext cx="658417" cy="273844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3C48454-B44F-47E8-8EF6-1E7D8C3485C6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6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1689" y="4696194"/>
            <a:ext cx="86409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1B821B2-B657-4EA3-A2E2-B07422F70055}" type="datetime1">
              <a:rPr lang="nb-NO" smtClean="0"/>
              <a:t>2015-12-23</a:t>
            </a:fld>
            <a:endParaRPr lang="nb-NO" dirty="0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827088" y="4696194"/>
            <a:ext cx="6252003" cy="273844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028383" y="4696194"/>
            <a:ext cx="658417" cy="273844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3C48454-B44F-47E8-8EF6-1E7D8C3485C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4" name="Plassholder for tabell 3"/>
          <p:cNvSpPr>
            <a:spLocks noGrp="1"/>
          </p:cNvSpPr>
          <p:nvPr>
            <p:ph type="tbl" sz="quarter" idx="10"/>
          </p:nvPr>
        </p:nvSpPr>
        <p:spPr>
          <a:xfrm>
            <a:off x="827088" y="1063625"/>
            <a:ext cx="7859712" cy="3452813"/>
          </a:xfrm>
        </p:spPr>
        <p:txBody>
          <a:bodyPr/>
          <a:lstStyle/>
          <a:p>
            <a:r>
              <a:rPr lang="nb-NO" smtClean="0"/>
              <a:t>Klikk ikonet for å legge til en tabell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20756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6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1689" y="4696194"/>
            <a:ext cx="86409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BFDFFA4-B876-41FB-B971-5EA562889C03}" type="datetime1">
              <a:rPr lang="nb-NO" smtClean="0"/>
              <a:t>2015-12-23</a:t>
            </a:fld>
            <a:endParaRPr lang="nb-NO" dirty="0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827088" y="4696194"/>
            <a:ext cx="6252003" cy="273844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028383" y="4696194"/>
            <a:ext cx="658417" cy="273844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3C48454-B44F-47E8-8EF6-1E7D8C3485C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5" name="Plassholder for diagram 4"/>
          <p:cNvSpPr>
            <a:spLocks noGrp="1"/>
          </p:cNvSpPr>
          <p:nvPr>
            <p:ph type="chart" sz="quarter" idx="10"/>
          </p:nvPr>
        </p:nvSpPr>
        <p:spPr>
          <a:xfrm>
            <a:off x="827088" y="1063625"/>
            <a:ext cx="7859712" cy="3452813"/>
          </a:xfrm>
        </p:spPr>
        <p:txBody>
          <a:bodyPr/>
          <a:lstStyle/>
          <a:p>
            <a:r>
              <a:rPr lang="nb-NO" smtClean="0"/>
              <a:t>Klikk ikonet for å legge til et diagram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22858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313451" y="459580"/>
            <a:ext cx="1579029" cy="888034"/>
          </a:xfrm>
        </p:spPr>
        <p:txBody>
          <a:bodyPr anchor="b">
            <a:noAutofit/>
          </a:bodyPr>
          <a:lstStyle>
            <a:lvl1pPr algn="l">
              <a:defRPr sz="2000" b="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827584" y="459581"/>
            <a:ext cx="6451104" cy="40563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7313450" y="3343199"/>
            <a:ext cx="1579030" cy="1172768"/>
          </a:xfrm>
        </p:spPr>
        <p:txBody>
          <a:bodyPr>
            <a:normAutofit/>
          </a:bodyPr>
          <a:lstStyle>
            <a:lvl1pPr marL="0" indent="0">
              <a:buNone/>
              <a:defRPr sz="1600" i="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7121689" y="4696194"/>
            <a:ext cx="86409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68931E1-9B83-4CD2-9E95-3BB4C2C847A0}" type="datetime1">
              <a:rPr lang="nb-NO" smtClean="0"/>
              <a:t>2015-12-23</a:t>
            </a:fld>
            <a:endParaRPr lang="nb-NO" dirty="0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827584" y="4696194"/>
            <a:ext cx="6251507" cy="273844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028383" y="4696194"/>
            <a:ext cx="658417" cy="273844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3C48454-B44F-47E8-8EF6-1E7D8C3485C6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ihåndsform 7"/>
          <p:cNvSpPr/>
          <p:nvPr userDrawn="1"/>
        </p:nvSpPr>
        <p:spPr>
          <a:xfrm>
            <a:off x="2411760" y="987573"/>
            <a:ext cx="3583641" cy="3590365"/>
          </a:xfrm>
          <a:custGeom>
            <a:avLst/>
            <a:gdLst>
              <a:gd name="connsiteX0" fmla="*/ 1089211 w 3583641"/>
              <a:gd name="connsiteY0" fmla="*/ 0 h 3590365"/>
              <a:gd name="connsiteX1" fmla="*/ 3583641 w 3583641"/>
              <a:gd name="connsiteY1" fmla="*/ 0 h 3590365"/>
              <a:gd name="connsiteX2" fmla="*/ 3583641 w 3583641"/>
              <a:gd name="connsiteY2" fmla="*/ 2501153 h 3590365"/>
              <a:gd name="connsiteX3" fmla="*/ 2494429 w 3583641"/>
              <a:gd name="connsiteY3" fmla="*/ 3590365 h 3590365"/>
              <a:gd name="connsiteX4" fmla="*/ 2494429 w 3583641"/>
              <a:gd name="connsiteY4" fmla="*/ 1089212 h 3590365"/>
              <a:gd name="connsiteX5" fmla="*/ 0 w 3583641"/>
              <a:gd name="connsiteY5" fmla="*/ 1089212 h 3590365"/>
              <a:gd name="connsiteX6" fmla="*/ 1089211 w 3583641"/>
              <a:gd name="connsiteY6" fmla="*/ 0 h 359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3641" h="3590365">
                <a:moveTo>
                  <a:pt x="1089211" y="0"/>
                </a:moveTo>
                <a:lnTo>
                  <a:pt x="3583641" y="0"/>
                </a:lnTo>
                <a:lnTo>
                  <a:pt x="3583641" y="2501153"/>
                </a:lnTo>
                <a:lnTo>
                  <a:pt x="2494429" y="3590365"/>
                </a:lnTo>
                <a:lnTo>
                  <a:pt x="2494429" y="1089212"/>
                </a:lnTo>
                <a:lnTo>
                  <a:pt x="0" y="1089212"/>
                </a:lnTo>
                <a:lnTo>
                  <a:pt x="108921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" name="Tittel 1"/>
          <p:cNvSpPr>
            <a:spLocks noGrp="1"/>
          </p:cNvSpPr>
          <p:nvPr>
            <p:ph type="title"/>
          </p:nvPr>
        </p:nvSpPr>
        <p:spPr>
          <a:xfrm>
            <a:off x="827584" y="2643758"/>
            <a:ext cx="3816424" cy="108012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4796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overskrif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7" b="11305"/>
          <a:stretch/>
        </p:blipFill>
        <p:spPr>
          <a:xfrm>
            <a:off x="0" y="-20539"/>
            <a:ext cx="9143999" cy="5184577"/>
          </a:xfrm>
          <a:prstGeom prst="rect">
            <a:avLst/>
          </a:prstGeom>
        </p:spPr>
      </p:pic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6228184" y="1779662"/>
            <a:ext cx="2664296" cy="1728192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Frihåndsform 4"/>
          <p:cNvSpPr/>
          <p:nvPr userDrawn="1"/>
        </p:nvSpPr>
        <p:spPr>
          <a:xfrm>
            <a:off x="2411760" y="987574"/>
            <a:ext cx="3583641" cy="3590365"/>
          </a:xfrm>
          <a:custGeom>
            <a:avLst/>
            <a:gdLst>
              <a:gd name="connsiteX0" fmla="*/ 1089211 w 3583641"/>
              <a:gd name="connsiteY0" fmla="*/ 0 h 3590365"/>
              <a:gd name="connsiteX1" fmla="*/ 3583641 w 3583641"/>
              <a:gd name="connsiteY1" fmla="*/ 0 h 3590365"/>
              <a:gd name="connsiteX2" fmla="*/ 3583641 w 3583641"/>
              <a:gd name="connsiteY2" fmla="*/ 2501153 h 3590365"/>
              <a:gd name="connsiteX3" fmla="*/ 2494429 w 3583641"/>
              <a:gd name="connsiteY3" fmla="*/ 3590365 h 3590365"/>
              <a:gd name="connsiteX4" fmla="*/ 2494429 w 3583641"/>
              <a:gd name="connsiteY4" fmla="*/ 1089212 h 3590365"/>
              <a:gd name="connsiteX5" fmla="*/ 0 w 3583641"/>
              <a:gd name="connsiteY5" fmla="*/ 1089212 h 3590365"/>
              <a:gd name="connsiteX6" fmla="*/ 1089211 w 3583641"/>
              <a:gd name="connsiteY6" fmla="*/ 0 h 359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3641" h="3590365">
                <a:moveTo>
                  <a:pt x="1089211" y="0"/>
                </a:moveTo>
                <a:lnTo>
                  <a:pt x="3583641" y="0"/>
                </a:lnTo>
                <a:lnTo>
                  <a:pt x="3583641" y="2501153"/>
                </a:lnTo>
                <a:lnTo>
                  <a:pt x="2494429" y="3590365"/>
                </a:lnTo>
                <a:lnTo>
                  <a:pt x="2494429" y="1089212"/>
                </a:lnTo>
                <a:lnTo>
                  <a:pt x="0" y="1089212"/>
                </a:lnTo>
                <a:lnTo>
                  <a:pt x="1089211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27770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27584" y="205979"/>
            <a:ext cx="785921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27584" y="1063229"/>
            <a:ext cx="7859216" cy="35313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  <a:endParaRPr lang="nb-NO" dirty="0"/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1" y="4675884"/>
            <a:ext cx="423797" cy="197958"/>
          </a:xfrm>
          <a:prstGeom prst="rect">
            <a:avLst/>
          </a:prstGeom>
        </p:spPr>
      </p:pic>
      <p:sp>
        <p:nvSpPr>
          <p:cNvPr id="11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1689" y="4696194"/>
            <a:ext cx="86409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1F4389C-DD82-4AFA-AA03-FD1596933681}" type="datetime1">
              <a:rPr lang="nb-NO" smtClean="0"/>
              <a:t>2015-12-23</a:t>
            </a:fld>
            <a:endParaRPr lang="nb-NO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827584" y="4696194"/>
            <a:ext cx="6251507" cy="273844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028383" y="4696194"/>
            <a:ext cx="658417" cy="273844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3C48454-B44F-47E8-8EF6-1E7D8C3485C6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4" r:id="rId4"/>
    <p:sldLayoutId id="2147483661" r:id="rId5"/>
    <p:sldLayoutId id="2147483662" r:id="rId6"/>
    <p:sldLayoutId id="2147483657" r:id="rId7"/>
    <p:sldLayoutId id="2147483664" r:id="rId8"/>
    <p:sldLayoutId id="2147483665" r:id="rId9"/>
    <p:sldLayoutId id="214748365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rgbClr val="AD2D2C"/>
          </a:solidFill>
          <a:latin typeface="Georgia" panose="02040502050405020303" pitchFamily="18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200" kern="1200" baseline="0">
          <a:solidFill>
            <a:schemeClr val="bg2">
              <a:lumMod val="25000"/>
            </a:schemeClr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ctrTitle"/>
          </p:nvPr>
        </p:nvSpPr>
        <p:spPr>
          <a:xfrm>
            <a:off x="601141" y="1851670"/>
            <a:ext cx="6481662" cy="598463"/>
          </a:xfrm>
        </p:spPr>
        <p:txBody>
          <a:bodyPr>
            <a:noAutofit/>
          </a:bodyPr>
          <a:lstStyle/>
          <a:p>
            <a:r>
              <a:rPr lang="en-GB" dirty="0" smtClean="0"/>
              <a:t>Global Tsunami Model (GTM) </a:t>
            </a:r>
            <a:endParaRPr lang="nb-NO" dirty="0"/>
          </a:p>
        </p:txBody>
      </p:sp>
      <p:sp>
        <p:nvSpPr>
          <p:cNvPr id="5" name="Undertittel 4"/>
          <p:cNvSpPr>
            <a:spLocks noGrp="1"/>
          </p:cNvSpPr>
          <p:nvPr>
            <p:ph type="subTitle" idx="1"/>
          </p:nvPr>
        </p:nvSpPr>
        <p:spPr>
          <a:xfrm>
            <a:off x="636836" y="3749436"/>
            <a:ext cx="6400800" cy="1314450"/>
          </a:xfrm>
        </p:spPr>
        <p:txBody>
          <a:bodyPr>
            <a:normAutofit/>
          </a:bodyPr>
          <a:lstStyle/>
          <a:p>
            <a:r>
              <a:rPr lang="en-GB" sz="1600" b="1" u="sng" dirty="0"/>
              <a:t>F. </a:t>
            </a:r>
            <a:r>
              <a:rPr lang="en-GB" sz="1600" b="1" u="sng" dirty="0" smtClean="0"/>
              <a:t>Løvholt</a:t>
            </a:r>
            <a:r>
              <a:rPr lang="en-GB" sz="1600" b="1" dirty="0" smtClean="0"/>
              <a:t>, C.B. Harbitz</a:t>
            </a:r>
          </a:p>
          <a:p>
            <a:r>
              <a:rPr lang="en-GB" sz="1600" b="1" dirty="0" smtClean="0"/>
              <a:t>NGI</a:t>
            </a:r>
            <a:endParaRPr lang="en-GB" sz="1600" dirty="0"/>
          </a:p>
        </p:txBody>
      </p:sp>
      <p:sp>
        <p:nvSpPr>
          <p:cNvPr id="6" name="Frihåndsform 5"/>
          <p:cNvSpPr/>
          <p:nvPr/>
        </p:nvSpPr>
        <p:spPr>
          <a:xfrm>
            <a:off x="4939897" y="555526"/>
            <a:ext cx="3583641" cy="3590365"/>
          </a:xfrm>
          <a:custGeom>
            <a:avLst/>
            <a:gdLst>
              <a:gd name="connsiteX0" fmla="*/ 1089211 w 3583641"/>
              <a:gd name="connsiteY0" fmla="*/ 0 h 3590365"/>
              <a:gd name="connsiteX1" fmla="*/ 3583641 w 3583641"/>
              <a:gd name="connsiteY1" fmla="*/ 0 h 3590365"/>
              <a:gd name="connsiteX2" fmla="*/ 3583641 w 3583641"/>
              <a:gd name="connsiteY2" fmla="*/ 2501153 h 3590365"/>
              <a:gd name="connsiteX3" fmla="*/ 2494429 w 3583641"/>
              <a:gd name="connsiteY3" fmla="*/ 3590365 h 3590365"/>
              <a:gd name="connsiteX4" fmla="*/ 2494429 w 3583641"/>
              <a:gd name="connsiteY4" fmla="*/ 1089212 h 3590365"/>
              <a:gd name="connsiteX5" fmla="*/ 0 w 3583641"/>
              <a:gd name="connsiteY5" fmla="*/ 1089212 h 3590365"/>
              <a:gd name="connsiteX6" fmla="*/ 1089211 w 3583641"/>
              <a:gd name="connsiteY6" fmla="*/ 0 h 359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3641" h="3590365">
                <a:moveTo>
                  <a:pt x="1089211" y="0"/>
                </a:moveTo>
                <a:lnTo>
                  <a:pt x="3583641" y="0"/>
                </a:lnTo>
                <a:lnTo>
                  <a:pt x="3583641" y="2501153"/>
                </a:lnTo>
                <a:lnTo>
                  <a:pt x="2494429" y="3590365"/>
                </a:lnTo>
                <a:lnTo>
                  <a:pt x="2494429" y="1089212"/>
                </a:lnTo>
                <a:lnTo>
                  <a:pt x="0" y="1089212"/>
                </a:lnTo>
                <a:lnTo>
                  <a:pt x="1089211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ekstSylinder 1"/>
          <p:cNvSpPr txBox="1"/>
          <p:nvPr/>
        </p:nvSpPr>
        <p:spPr>
          <a:xfrm>
            <a:off x="628860" y="4575098"/>
            <a:ext cx="6998198" cy="488788"/>
          </a:xfrm>
          <a:prstGeom prst="rect">
            <a:avLst/>
          </a:prstGeom>
          <a:noFill/>
        </p:spPr>
        <p:txBody>
          <a:bodyPr vert="horz" lIns="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anose="020B0604020202020204" pitchFamily="34" charset="0"/>
              <a:buNone/>
              <a:defRPr sz="1600" b="1" i="0" u="sng" baseline="0">
                <a:solidFill>
                  <a:schemeClr val="bg2">
                    <a:lumMod val="25000"/>
                  </a:schemeClr>
                </a:solidFill>
                <a:cs typeface="Arial" pitchFamily="34" charset="0"/>
              </a:defRPr>
            </a:lvl1pPr>
            <a:lvl2pPr indent="0" algn="ctr">
              <a:spcBef>
                <a:spcPct val="20000"/>
              </a:spcBef>
              <a:buFontTx/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>
              <a:spcBef>
                <a:spcPct val="20000"/>
              </a:spcBef>
              <a:buFontTx/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>
              <a:spcBef>
                <a:spcPct val="20000"/>
              </a:spcBef>
              <a:buFontTx/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>
              <a:spcBef>
                <a:spcPct val="20000"/>
              </a:spcBef>
              <a:buFontTx/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000" u="none" dirty="0" smtClean="0"/>
              <a:t>Second GTM scoping meeting, AECOM, Oakland 13.12.2015</a:t>
            </a:r>
            <a:endParaRPr lang="en-US" sz="1000" u="none" dirty="0"/>
          </a:p>
        </p:txBody>
      </p:sp>
      <p:sp>
        <p:nvSpPr>
          <p:cNvPr id="7" name="Tittel 3"/>
          <p:cNvSpPr txBox="1">
            <a:spLocks/>
          </p:cNvSpPr>
          <p:nvPr/>
        </p:nvSpPr>
        <p:spPr>
          <a:xfrm>
            <a:off x="596405" y="2799691"/>
            <a:ext cx="5775795" cy="598463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Georgia" panose="02040502050405020303" pitchFamily="18" charset="0"/>
                <a:ea typeface="+mj-ea"/>
                <a:cs typeface="Arial" pitchFamily="34" charset="0"/>
              </a:defRPr>
            </a:lvl1pPr>
          </a:lstStyle>
          <a:p>
            <a:r>
              <a:rPr lang="en-GB" sz="2400" dirty="0" smtClean="0">
                <a:solidFill>
                  <a:schemeClr val="tx1"/>
                </a:solidFill>
              </a:rPr>
              <a:t>Draft objectives and recap from first scoping meeting</a:t>
            </a:r>
            <a:endParaRPr lang="nb-NO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ctrTitle"/>
          </p:nvPr>
        </p:nvSpPr>
        <p:spPr>
          <a:xfrm>
            <a:off x="601141" y="1851670"/>
            <a:ext cx="6481662" cy="598463"/>
          </a:xfrm>
        </p:spPr>
        <p:txBody>
          <a:bodyPr>
            <a:noAutofit/>
          </a:bodyPr>
          <a:lstStyle/>
          <a:p>
            <a:r>
              <a:rPr lang="en-GB" dirty="0" smtClean="0"/>
              <a:t>Global Tsunami Model (GTM) </a:t>
            </a:r>
            <a:endParaRPr lang="nb-NO" dirty="0"/>
          </a:p>
        </p:txBody>
      </p:sp>
      <p:sp>
        <p:nvSpPr>
          <p:cNvPr id="5" name="Undertittel 4"/>
          <p:cNvSpPr>
            <a:spLocks noGrp="1"/>
          </p:cNvSpPr>
          <p:nvPr>
            <p:ph type="subTitle" idx="1"/>
          </p:nvPr>
        </p:nvSpPr>
        <p:spPr>
          <a:xfrm>
            <a:off x="636836" y="3749436"/>
            <a:ext cx="6400800" cy="1314450"/>
          </a:xfrm>
        </p:spPr>
        <p:txBody>
          <a:bodyPr>
            <a:normAutofit/>
          </a:bodyPr>
          <a:lstStyle/>
          <a:p>
            <a:r>
              <a:rPr lang="en-GB" sz="1600" b="1" u="sng" dirty="0" smtClean="0"/>
              <a:t>C.B. Harbitz</a:t>
            </a:r>
            <a:r>
              <a:rPr lang="en-GB" sz="1600" b="1" dirty="0" smtClean="0"/>
              <a:t>, </a:t>
            </a:r>
            <a:r>
              <a:rPr lang="en-GB" sz="1600" b="1" dirty="0"/>
              <a:t>F. </a:t>
            </a:r>
            <a:r>
              <a:rPr lang="en-GB" sz="1600" b="1" dirty="0" smtClean="0"/>
              <a:t>Løvholt </a:t>
            </a:r>
          </a:p>
          <a:p>
            <a:r>
              <a:rPr lang="en-GB" sz="1600" b="1" dirty="0" smtClean="0"/>
              <a:t>NGI</a:t>
            </a:r>
            <a:endParaRPr lang="en-GB" sz="1600" dirty="0"/>
          </a:p>
        </p:txBody>
      </p:sp>
      <p:sp>
        <p:nvSpPr>
          <p:cNvPr id="6" name="Frihåndsform 5"/>
          <p:cNvSpPr/>
          <p:nvPr/>
        </p:nvSpPr>
        <p:spPr>
          <a:xfrm>
            <a:off x="4939897" y="555526"/>
            <a:ext cx="3583641" cy="3590365"/>
          </a:xfrm>
          <a:custGeom>
            <a:avLst/>
            <a:gdLst>
              <a:gd name="connsiteX0" fmla="*/ 1089211 w 3583641"/>
              <a:gd name="connsiteY0" fmla="*/ 0 h 3590365"/>
              <a:gd name="connsiteX1" fmla="*/ 3583641 w 3583641"/>
              <a:gd name="connsiteY1" fmla="*/ 0 h 3590365"/>
              <a:gd name="connsiteX2" fmla="*/ 3583641 w 3583641"/>
              <a:gd name="connsiteY2" fmla="*/ 2501153 h 3590365"/>
              <a:gd name="connsiteX3" fmla="*/ 2494429 w 3583641"/>
              <a:gd name="connsiteY3" fmla="*/ 3590365 h 3590365"/>
              <a:gd name="connsiteX4" fmla="*/ 2494429 w 3583641"/>
              <a:gd name="connsiteY4" fmla="*/ 1089212 h 3590365"/>
              <a:gd name="connsiteX5" fmla="*/ 0 w 3583641"/>
              <a:gd name="connsiteY5" fmla="*/ 1089212 h 3590365"/>
              <a:gd name="connsiteX6" fmla="*/ 1089211 w 3583641"/>
              <a:gd name="connsiteY6" fmla="*/ 0 h 359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3641" h="3590365">
                <a:moveTo>
                  <a:pt x="1089211" y="0"/>
                </a:moveTo>
                <a:lnTo>
                  <a:pt x="3583641" y="0"/>
                </a:lnTo>
                <a:lnTo>
                  <a:pt x="3583641" y="2501153"/>
                </a:lnTo>
                <a:lnTo>
                  <a:pt x="2494429" y="3590365"/>
                </a:lnTo>
                <a:lnTo>
                  <a:pt x="2494429" y="1089212"/>
                </a:lnTo>
                <a:lnTo>
                  <a:pt x="0" y="1089212"/>
                </a:lnTo>
                <a:lnTo>
                  <a:pt x="1089211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ekstSylinder 1"/>
          <p:cNvSpPr txBox="1"/>
          <p:nvPr/>
        </p:nvSpPr>
        <p:spPr>
          <a:xfrm>
            <a:off x="628860" y="4575098"/>
            <a:ext cx="6998198" cy="488788"/>
          </a:xfrm>
          <a:prstGeom prst="rect">
            <a:avLst/>
          </a:prstGeom>
          <a:noFill/>
        </p:spPr>
        <p:txBody>
          <a:bodyPr vert="horz" lIns="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anose="020B0604020202020204" pitchFamily="34" charset="0"/>
              <a:buNone/>
              <a:defRPr sz="1600" b="1" i="0" u="sng" baseline="0">
                <a:solidFill>
                  <a:schemeClr val="bg2">
                    <a:lumMod val="25000"/>
                  </a:schemeClr>
                </a:solidFill>
                <a:cs typeface="Arial" pitchFamily="34" charset="0"/>
              </a:defRPr>
            </a:lvl1pPr>
            <a:lvl2pPr indent="0" algn="ctr">
              <a:spcBef>
                <a:spcPct val="20000"/>
              </a:spcBef>
              <a:buFontTx/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>
              <a:spcBef>
                <a:spcPct val="20000"/>
              </a:spcBef>
              <a:buFontTx/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>
              <a:spcBef>
                <a:spcPct val="20000"/>
              </a:spcBef>
              <a:buFontTx/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>
              <a:spcBef>
                <a:spcPct val="20000"/>
              </a:spcBef>
              <a:buFontTx/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000" u="none" dirty="0" smtClean="0"/>
              <a:t>Second GTM scoping meeting, AECOM, Oakland 13.12.2015</a:t>
            </a:r>
            <a:endParaRPr lang="en-US" sz="1000" u="none" dirty="0"/>
          </a:p>
        </p:txBody>
      </p:sp>
      <p:sp>
        <p:nvSpPr>
          <p:cNvPr id="7" name="Tittel 3"/>
          <p:cNvSpPr txBox="1">
            <a:spLocks/>
          </p:cNvSpPr>
          <p:nvPr/>
        </p:nvSpPr>
        <p:spPr>
          <a:xfrm>
            <a:off x="596405" y="2799691"/>
            <a:ext cx="5775795" cy="598463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Georgia" panose="02040502050405020303" pitchFamily="18" charset="0"/>
                <a:ea typeface="+mj-ea"/>
                <a:cs typeface="Arial" pitchFamily="34" charset="0"/>
              </a:defRPr>
            </a:lvl1pPr>
          </a:lstStyle>
          <a:p>
            <a:r>
              <a:rPr lang="en-GB" sz="2400" dirty="0" smtClean="0">
                <a:solidFill>
                  <a:schemeClr val="tx1"/>
                </a:solidFill>
              </a:rPr>
              <a:t>Possible organisational structure</a:t>
            </a:r>
            <a:endParaRPr lang="nb-NO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1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>
          <a:xfrm>
            <a:off x="833196" y="483518"/>
            <a:ext cx="7859216" cy="85725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833196" y="1419622"/>
            <a:ext cx="7859216" cy="3452737"/>
          </a:xfrm>
        </p:spPr>
        <p:txBody>
          <a:bodyPr/>
          <a:lstStyle/>
          <a:p>
            <a:r>
              <a:rPr lang="en-US" dirty="0" smtClean="0"/>
              <a:t>Present organizational structure of GEM and </a:t>
            </a:r>
            <a:r>
              <a:rPr lang="en-US" dirty="0"/>
              <a:t>GVM (as we understand </a:t>
            </a:r>
            <a:r>
              <a:rPr lang="en-US" dirty="0" smtClean="0"/>
              <a:t>it) as a background </a:t>
            </a:r>
          </a:p>
          <a:p>
            <a:r>
              <a:rPr lang="en-US" dirty="0" smtClean="0"/>
              <a:t>Propose a structure for GTM</a:t>
            </a:r>
          </a:p>
          <a:p>
            <a:r>
              <a:rPr lang="en-US" dirty="0" smtClean="0"/>
              <a:t>Provide a basis for plenary discussion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 smtClean="0">
                <a:solidFill>
                  <a:srgbClr val="C00000"/>
                </a:solidFill>
              </a:rPr>
              <a:t>onclude as far as possible on the most suitable structure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Set up a working group based </a:t>
            </a:r>
            <a:r>
              <a:rPr lang="en-US" dirty="0">
                <a:solidFill>
                  <a:srgbClr val="C00000"/>
                </a:solidFill>
              </a:rPr>
              <a:t>recommendations </a:t>
            </a:r>
            <a:r>
              <a:rPr lang="en-US" dirty="0" smtClean="0">
                <a:solidFill>
                  <a:srgbClr val="C00000"/>
                </a:solidFill>
              </a:rPr>
              <a:t>from this </a:t>
            </a:r>
            <a:r>
              <a:rPr lang="en-US" dirty="0">
                <a:solidFill>
                  <a:srgbClr val="C00000"/>
                </a:solidFill>
              </a:rPr>
              <a:t>meeting 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5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structure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27584" y="1063229"/>
            <a:ext cx="4536504" cy="3452737"/>
          </a:xfrm>
        </p:spPr>
        <p:txBody>
          <a:bodyPr>
            <a:normAutofit/>
          </a:bodyPr>
          <a:lstStyle/>
          <a:p>
            <a:r>
              <a:rPr lang="en-US" dirty="0"/>
              <a:t>Proposal to </a:t>
            </a:r>
            <a:r>
              <a:rPr lang="en-US" dirty="0" smtClean="0"/>
              <a:t>OECD - </a:t>
            </a:r>
            <a:r>
              <a:rPr lang="en-US" dirty="0"/>
              <a:t>large </a:t>
            </a:r>
            <a:r>
              <a:rPr lang="en-US" dirty="0" smtClean="0"/>
              <a:t>seed </a:t>
            </a:r>
            <a:r>
              <a:rPr lang="en-US" dirty="0"/>
              <a:t>funding  - realized in </a:t>
            </a:r>
            <a:r>
              <a:rPr lang="en-US" dirty="0" smtClean="0"/>
              <a:t>2009</a:t>
            </a:r>
          </a:p>
          <a:p>
            <a:r>
              <a:rPr lang="en-US" dirty="0" smtClean="0"/>
              <a:t>Organization with a considerable permanent staff</a:t>
            </a:r>
          </a:p>
          <a:p>
            <a:r>
              <a:rPr lang="en-US" dirty="0" smtClean="0"/>
              <a:t>Secretariat in Pavia</a:t>
            </a:r>
          </a:p>
          <a:p>
            <a:r>
              <a:rPr lang="en-US" dirty="0" smtClean="0"/>
              <a:t>Broad international partnership</a:t>
            </a:r>
          </a:p>
          <a:p>
            <a:r>
              <a:rPr lang="en-US" dirty="0" smtClean="0"/>
              <a:t>Similar objectives as proposed for GTM</a:t>
            </a:r>
          </a:p>
          <a:p>
            <a:r>
              <a:rPr lang="en-US" dirty="0" smtClean="0"/>
              <a:t>Funding from national partners?</a:t>
            </a:r>
            <a:endParaRPr lang="en-US" dirty="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078524"/>
            <a:ext cx="3640815" cy="299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5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GVM structure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Emerged from UK “VOGRIPA” project</a:t>
            </a:r>
          </a:p>
          <a:p>
            <a:r>
              <a:rPr lang="en-US" dirty="0" smtClean="0"/>
              <a:t>Primary focus – a joint global volcano database</a:t>
            </a:r>
          </a:p>
          <a:p>
            <a:pPr lvl="1"/>
            <a:r>
              <a:rPr lang="en-US" dirty="0" smtClean="0"/>
              <a:t>More recently also hazard and risk (also GAR contribution)</a:t>
            </a:r>
          </a:p>
          <a:p>
            <a:r>
              <a:rPr lang="en-US" dirty="0" smtClean="0"/>
              <a:t>Similar board structure as GEM</a:t>
            </a:r>
          </a:p>
          <a:p>
            <a:pPr lvl="1"/>
            <a:r>
              <a:rPr lang="en-US" dirty="0" smtClean="0"/>
              <a:t>Management board</a:t>
            </a:r>
          </a:p>
          <a:p>
            <a:pPr lvl="1"/>
            <a:r>
              <a:rPr lang="en-US" dirty="0" smtClean="0"/>
              <a:t>Science board</a:t>
            </a:r>
          </a:p>
          <a:p>
            <a:r>
              <a:rPr lang="en-US" dirty="0" smtClean="0"/>
              <a:t>Present secretariat at </a:t>
            </a:r>
            <a:r>
              <a:rPr lang="en-US" dirty="0" err="1" smtClean="0"/>
              <a:t>Univ</a:t>
            </a:r>
            <a:r>
              <a:rPr lang="en-US" dirty="0" smtClean="0"/>
              <a:t> Bristol</a:t>
            </a:r>
          </a:p>
          <a:p>
            <a:r>
              <a:rPr lang="en-US" dirty="0" smtClean="0"/>
              <a:t>Secretariat proposed to move / change cyclically</a:t>
            </a:r>
          </a:p>
          <a:p>
            <a:r>
              <a:rPr lang="en-US" dirty="0" smtClean="0"/>
              <a:t>Limited funding – efficient utilization from individual projects</a:t>
            </a:r>
          </a:p>
          <a:p>
            <a:r>
              <a:rPr lang="en-US" dirty="0" smtClean="0"/>
              <a:t>In kind contributions and human resources from partners</a:t>
            </a:r>
          </a:p>
          <a:p>
            <a:endParaRPr lang="en-US" dirty="0" smtClean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915566"/>
            <a:ext cx="1914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Way forward towards establishing a GTM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Initiation </a:t>
            </a:r>
            <a:r>
              <a:rPr lang="en-US" dirty="0" smtClean="0"/>
              <a:t>phase</a:t>
            </a:r>
            <a:endParaRPr lang="en-US" dirty="0"/>
          </a:p>
          <a:p>
            <a:pPr lvl="1"/>
            <a:r>
              <a:rPr lang="en-US" dirty="0" smtClean="0"/>
              <a:t>Compose a working group for determining the organization</a:t>
            </a:r>
          </a:p>
          <a:p>
            <a:pPr lvl="1"/>
            <a:r>
              <a:rPr lang="en-US" dirty="0" smtClean="0"/>
              <a:t>Directions for working group from this meeting</a:t>
            </a:r>
          </a:p>
          <a:p>
            <a:r>
              <a:rPr lang="en-US" dirty="0" smtClean="0"/>
              <a:t>Elements that need to be discussed and planned for </a:t>
            </a:r>
          </a:p>
          <a:p>
            <a:pPr lvl="1"/>
            <a:r>
              <a:rPr lang="en-US" dirty="0" smtClean="0"/>
              <a:t>Board (management and advisory / scientific board)</a:t>
            </a:r>
          </a:p>
          <a:p>
            <a:pPr lvl="1"/>
            <a:r>
              <a:rPr lang="en-US" dirty="0" smtClean="0"/>
              <a:t>Physical location of secretariat (</a:t>
            </a:r>
            <a:r>
              <a:rPr lang="en-US" dirty="0" smtClean="0">
                <a:solidFill>
                  <a:srgbClr val="C00000"/>
                </a:solidFill>
              </a:rPr>
              <a:t>NGI not a likely candidate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Composition of a limited number of topical working groups</a:t>
            </a:r>
          </a:p>
          <a:p>
            <a:pPr lvl="1"/>
            <a:r>
              <a:rPr lang="en-US" dirty="0" smtClean="0"/>
              <a:t>Timeline for working groups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Commitment from partners - Letter of Intent </a:t>
            </a:r>
          </a:p>
          <a:p>
            <a:pPr lvl="1"/>
            <a:r>
              <a:rPr lang="en-US" dirty="0" smtClean="0"/>
              <a:t>GTM endorsement mechanism for external projects</a:t>
            </a:r>
          </a:p>
          <a:p>
            <a:pPr lvl="1"/>
            <a:r>
              <a:rPr lang="en-US" dirty="0"/>
              <a:t>Webpage and repository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Proposed organizational structure for discussion (1)</a:t>
            </a:r>
            <a:endParaRPr lang="en-US" sz="24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Possible boards:</a:t>
            </a:r>
          </a:p>
          <a:p>
            <a:r>
              <a:rPr lang="en-US" dirty="0" smtClean="0"/>
              <a:t>Recruit management and scientific board in a similar fashion as GEM and GVM</a:t>
            </a:r>
          </a:p>
          <a:p>
            <a:r>
              <a:rPr lang="en-US" dirty="0"/>
              <a:t>Scientific / advisory board – gives recommendations to management </a:t>
            </a:r>
            <a:r>
              <a:rPr lang="en-US" dirty="0" smtClean="0"/>
              <a:t>board</a:t>
            </a:r>
          </a:p>
          <a:p>
            <a:r>
              <a:rPr lang="en-US" dirty="0" smtClean="0"/>
              <a:t>Management and scientific / advisory boards</a:t>
            </a:r>
          </a:p>
          <a:p>
            <a:pPr lvl="1"/>
            <a:r>
              <a:rPr lang="en-US" dirty="0" smtClean="0"/>
              <a:t>Tsunami scientists within and outside GTM</a:t>
            </a:r>
          </a:p>
          <a:p>
            <a:pPr lvl="1"/>
            <a:r>
              <a:rPr lang="en-US" dirty="0" smtClean="0"/>
              <a:t>Related scientists from e.g. GEM and GVM</a:t>
            </a:r>
          </a:p>
          <a:p>
            <a:pPr lvl="1"/>
            <a:r>
              <a:rPr lang="en-US" dirty="0" smtClean="0"/>
              <a:t>External stakeholders (UN, WB, industry and possible funding agencies)</a:t>
            </a:r>
          </a:p>
        </p:txBody>
      </p:sp>
    </p:spTree>
    <p:extLst>
      <p:ext uri="{BB962C8B-B14F-4D97-AF65-F5344CB8AC3E}">
        <p14:creationId xmlns:p14="http://schemas.microsoft.com/office/powerpoint/2010/main" val="8138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management model for discussion (2)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27584" y="1063229"/>
            <a:ext cx="7859216" cy="359675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Smaller group than GEM – likely more similar to GVM in size</a:t>
            </a:r>
          </a:p>
          <a:p>
            <a:pPr lvl="1"/>
            <a:r>
              <a:rPr lang="en-US" dirty="0" smtClean="0"/>
              <a:t>Ambition must also reflect the amount of funding raised</a:t>
            </a:r>
          </a:p>
          <a:p>
            <a:r>
              <a:rPr lang="en-US" dirty="0" smtClean="0"/>
              <a:t>GTM Scientific objectives concern development of tools, standards, and guidelines, which is more similar to GEM</a:t>
            </a:r>
          </a:p>
          <a:p>
            <a:r>
              <a:rPr lang="en-US" dirty="0" smtClean="0"/>
              <a:t>This may imply that</a:t>
            </a:r>
          </a:p>
          <a:p>
            <a:pPr lvl="1"/>
            <a:r>
              <a:rPr lang="en-US" dirty="0" smtClean="0"/>
              <a:t>We favor a </a:t>
            </a:r>
            <a:r>
              <a:rPr lang="en-US" dirty="0" smtClean="0">
                <a:solidFill>
                  <a:srgbClr val="C00000"/>
                </a:solidFill>
              </a:rPr>
              <a:t>flexible organization without permanent staff </a:t>
            </a:r>
            <a:r>
              <a:rPr lang="en-US" dirty="0" smtClean="0"/>
              <a:t>(like GVM)</a:t>
            </a:r>
          </a:p>
          <a:p>
            <a:pPr lvl="1"/>
            <a:r>
              <a:rPr lang="en-US" dirty="0" smtClean="0"/>
              <a:t>We need a secretariat that could be permanent or circulating (preferred)</a:t>
            </a:r>
          </a:p>
          <a:p>
            <a:pPr lvl="1"/>
            <a:r>
              <a:rPr lang="en-US" dirty="0" smtClean="0"/>
              <a:t>The secretariat could be placed at (governmental) organizations that are less dependent on the external funding (than private ones)?</a:t>
            </a:r>
          </a:p>
          <a:p>
            <a:pPr lvl="1"/>
            <a:r>
              <a:rPr lang="en-US" dirty="0" smtClean="0"/>
              <a:t>We need a scientific organizational structure that looks more like GEM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first-phase working </a:t>
            </a:r>
            <a:r>
              <a:rPr lang="en-US" dirty="0" smtClean="0"/>
              <a:t>groups </a:t>
            </a:r>
            <a:r>
              <a:rPr lang="en-US" dirty="0"/>
              <a:t>should </a:t>
            </a:r>
            <a:r>
              <a:rPr lang="en-US" dirty="0" smtClean="0"/>
              <a:t>reflect this organizational structure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The first phase working groups should recommend targeted and harmonized GTM activities, and compile overview of existing initiatives that GTM may endorse and include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828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Webpage, repository and secretariat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Establishment and efficient utilization of web-page and data and model repository a critical issue for success of GTM</a:t>
            </a:r>
          </a:p>
          <a:p>
            <a:pPr lvl="1"/>
            <a:r>
              <a:rPr lang="en-US" dirty="0" smtClean="0"/>
              <a:t>For harmonized efforts</a:t>
            </a:r>
          </a:p>
          <a:p>
            <a:pPr lvl="1"/>
            <a:r>
              <a:rPr lang="en-US" dirty="0" smtClean="0"/>
              <a:t>Need to efficiently utilize and link to decentralized and external resources</a:t>
            </a:r>
          </a:p>
          <a:p>
            <a:pPr lvl="1"/>
            <a:r>
              <a:rPr lang="en-US" dirty="0" smtClean="0"/>
              <a:t>Efficient distribution and utilization of common resources (tools and data)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Dissemination purposes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Secretariat and centralized web-page and resources do not necessarily need to be physically located in the same place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Locate web-page at organization that is likely to provide long-term maintenance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Enable circulation of secretariat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6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working groups (WGs)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GTM organization </a:t>
            </a:r>
            <a:r>
              <a:rPr lang="en-US" dirty="0"/>
              <a:t>WG </a:t>
            </a: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Some other </a:t>
            </a:r>
            <a:r>
              <a:rPr lang="en-US" dirty="0">
                <a:solidFill>
                  <a:srgbClr val="C00000"/>
                </a:solidFill>
              </a:rPr>
              <a:t>possible </a:t>
            </a:r>
            <a:r>
              <a:rPr lang="en-US" dirty="0" smtClean="0">
                <a:solidFill>
                  <a:srgbClr val="C00000"/>
                </a:solidFill>
              </a:rPr>
              <a:t>groups and volunteer participants listed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below</a:t>
            </a:r>
          </a:p>
          <a:p>
            <a:r>
              <a:rPr lang="en-US" dirty="0" smtClean="0"/>
              <a:t>Funding and stakeholder WG (could be merged with the one above)</a:t>
            </a:r>
          </a:p>
          <a:p>
            <a:pPr lvl="1"/>
            <a:r>
              <a:rPr lang="en-US" dirty="0" smtClean="0"/>
              <a:t>Anawat Suppasri (</a:t>
            </a:r>
            <a:r>
              <a:rPr lang="en-US" dirty="0" err="1" smtClean="0"/>
              <a:t>Univ</a:t>
            </a:r>
            <a:r>
              <a:rPr lang="en-US" dirty="0" smtClean="0"/>
              <a:t> Tohoku)</a:t>
            </a:r>
          </a:p>
          <a:p>
            <a:r>
              <a:rPr lang="en-US" dirty="0" smtClean="0"/>
              <a:t>Possible Scientific WGs </a:t>
            </a:r>
          </a:p>
          <a:p>
            <a:pPr lvl="1"/>
            <a:r>
              <a:rPr lang="en-US" dirty="0"/>
              <a:t>Source </a:t>
            </a:r>
            <a:r>
              <a:rPr lang="en-US" dirty="0" smtClean="0"/>
              <a:t>modeling</a:t>
            </a:r>
          </a:p>
          <a:p>
            <a:pPr lvl="2"/>
            <a:r>
              <a:rPr lang="en-US" dirty="0"/>
              <a:t>Andrey </a:t>
            </a:r>
            <a:r>
              <a:rPr lang="en-US" dirty="0" err="1"/>
              <a:t>Babeyko</a:t>
            </a:r>
            <a:r>
              <a:rPr lang="en-US" dirty="0"/>
              <a:t> (GFZ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Modeling workflow and validation, numerical modeling</a:t>
            </a:r>
          </a:p>
          <a:p>
            <a:pPr lvl="2"/>
            <a:r>
              <a:rPr lang="en-US" dirty="0"/>
              <a:t>Jörn Behrens (</a:t>
            </a:r>
            <a:r>
              <a:rPr lang="en-US" dirty="0" err="1"/>
              <a:t>UHam</a:t>
            </a:r>
            <a:r>
              <a:rPr lang="en-US" dirty="0"/>
              <a:t>) Andrey </a:t>
            </a:r>
            <a:r>
              <a:rPr lang="en-US" dirty="0" err="1"/>
              <a:t>Babeyko</a:t>
            </a:r>
            <a:r>
              <a:rPr lang="en-US" dirty="0"/>
              <a:t> (GFZ)</a:t>
            </a:r>
          </a:p>
          <a:p>
            <a:pPr lvl="1"/>
            <a:r>
              <a:rPr lang="en-US" dirty="0"/>
              <a:t>Probabilistic hazard analysis</a:t>
            </a:r>
          </a:p>
          <a:p>
            <a:pPr lvl="2"/>
            <a:r>
              <a:rPr lang="en-US" dirty="0"/>
              <a:t>Mauricio Gonzalez (UC)</a:t>
            </a:r>
          </a:p>
          <a:p>
            <a:pPr lvl="1"/>
            <a:r>
              <a:rPr lang="en-US" dirty="0"/>
              <a:t>Probabilistic risk </a:t>
            </a:r>
            <a:r>
              <a:rPr lang="en-US" dirty="0" smtClean="0"/>
              <a:t>assessment</a:t>
            </a:r>
          </a:p>
          <a:p>
            <a:pPr lvl="2"/>
            <a:r>
              <a:rPr lang="en-US" dirty="0" smtClean="0"/>
              <a:t>Ignacio Aguirre </a:t>
            </a:r>
            <a:r>
              <a:rPr lang="en-US" dirty="0" err="1" smtClean="0"/>
              <a:t>Ayerbe</a:t>
            </a:r>
            <a:r>
              <a:rPr lang="en-US" dirty="0" smtClean="0"/>
              <a:t> (UC) </a:t>
            </a:r>
            <a:r>
              <a:rPr lang="en-US" dirty="0" err="1" smtClean="0"/>
              <a:t>Pino</a:t>
            </a:r>
            <a:r>
              <a:rPr lang="en-US" dirty="0" smtClean="0"/>
              <a:t> Gonzalez-</a:t>
            </a:r>
            <a:r>
              <a:rPr lang="en-US" dirty="0" err="1" smtClean="0"/>
              <a:t>Riancho</a:t>
            </a:r>
            <a:endParaRPr lang="en-US" dirty="0" smtClean="0"/>
          </a:p>
          <a:p>
            <a:pPr lvl="1"/>
            <a:r>
              <a:rPr lang="en-US" dirty="0" smtClean="0"/>
              <a:t>Dissemination </a:t>
            </a:r>
            <a:r>
              <a:rPr lang="en-US" dirty="0"/>
              <a:t>and geo-ethics</a:t>
            </a:r>
          </a:p>
        </p:txBody>
      </p:sp>
    </p:spTree>
    <p:extLst>
      <p:ext uri="{BB962C8B-B14F-4D97-AF65-F5344CB8AC3E}">
        <p14:creationId xmlns:p14="http://schemas.microsoft.com/office/powerpoint/2010/main" val="24224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ctrTitle"/>
          </p:nvPr>
        </p:nvSpPr>
        <p:spPr>
          <a:xfrm>
            <a:off x="601141" y="1851670"/>
            <a:ext cx="6481662" cy="598463"/>
          </a:xfrm>
        </p:spPr>
        <p:txBody>
          <a:bodyPr>
            <a:noAutofit/>
          </a:bodyPr>
          <a:lstStyle/>
          <a:p>
            <a:r>
              <a:rPr lang="en-GB" dirty="0" smtClean="0"/>
              <a:t>Global Tsunami Model (GTM) </a:t>
            </a:r>
            <a:endParaRPr lang="nb-NO" dirty="0"/>
          </a:p>
        </p:txBody>
      </p:sp>
      <p:sp>
        <p:nvSpPr>
          <p:cNvPr id="5" name="Undertittel 4"/>
          <p:cNvSpPr>
            <a:spLocks noGrp="1"/>
          </p:cNvSpPr>
          <p:nvPr>
            <p:ph type="subTitle" idx="1"/>
          </p:nvPr>
        </p:nvSpPr>
        <p:spPr>
          <a:xfrm>
            <a:off x="636836" y="3749436"/>
            <a:ext cx="6400800" cy="1314450"/>
          </a:xfrm>
        </p:spPr>
        <p:txBody>
          <a:bodyPr>
            <a:normAutofit/>
          </a:bodyPr>
          <a:lstStyle/>
          <a:p>
            <a:r>
              <a:rPr lang="en-GB" sz="1600" b="1" u="sng" dirty="0"/>
              <a:t>F. </a:t>
            </a:r>
            <a:r>
              <a:rPr lang="en-GB" sz="1600" b="1" u="sng" dirty="0" smtClean="0"/>
              <a:t>Løvholt</a:t>
            </a:r>
            <a:r>
              <a:rPr lang="en-GB" sz="1600" b="1" dirty="0" smtClean="0"/>
              <a:t>, C.B. Harbitz</a:t>
            </a:r>
          </a:p>
          <a:p>
            <a:r>
              <a:rPr lang="en-GB" sz="1600" b="1" dirty="0" smtClean="0"/>
              <a:t>NGI</a:t>
            </a:r>
            <a:endParaRPr lang="en-GB" sz="1600" dirty="0"/>
          </a:p>
        </p:txBody>
      </p:sp>
      <p:sp>
        <p:nvSpPr>
          <p:cNvPr id="6" name="Frihåndsform 5"/>
          <p:cNvSpPr/>
          <p:nvPr/>
        </p:nvSpPr>
        <p:spPr>
          <a:xfrm>
            <a:off x="4939897" y="555526"/>
            <a:ext cx="3583641" cy="3590365"/>
          </a:xfrm>
          <a:custGeom>
            <a:avLst/>
            <a:gdLst>
              <a:gd name="connsiteX0" fmla="*/ 1089211 w 3583641"/>
              <a:gd name="connsiteY0" fmla="*/ 0 h 3590365"/>
              <a:gd name="connsiteX1" fmla="*/ 3583641 w 3583641"/>
              <a:gd name="connsiteY1" fmla="*/ 0 h 3590365"/>
              <a:gd name="connsiteX2" fmla="*/ 3583641 w 3583641"/>
              <a:gd name="connsiteY2" fmla="*/ 2501153 h 3590365"/>
              <a:gd name="connsiteX3" fmla="*/ 2494429 w 3583641"/>
              <a:gd name="connsiteY3" fmla="*/ 3590365 h 3590365"/>
              <a:gd name="connsiteX4" fmla="*/ 2494429 w 3583641"/>
              <a:gd name="connsiteY4" fmla="*/ 1089212 h 3590365"/>
              <a:gd name="connsiteX5" fmla="*/ 0 w 3583641"/>
              <a:gd name="connsiteY5" fmla="*/ 1089212 h 3590365"/>
              <a:gd name="connsiteX6" fmla="*/ 1089211 w 3583641"/>
              <a:gd name="connsiteY6" fmla="*/ 0 h 359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3641" h="3590365">
                <a:moveTo>
                  <a:pt x="1089211" y="0"/>
                </a:moveTo>
                <a:lnTo>
                  <a:pt x="3583641" y="0"/>
                </a:lnTo>
                <a:lnTo>
                  <a:pt x="3583641" y="2501153"/>
                </a:lnTo>
                <a:lnTo>
                  <a:pt x="2494429" y="3590365"/>
                </a:lnTo>
                <a:lnTo>
                  <a:pt x="2494429" y="1089212"/>
                </a:lnTo>
                <a:lnTo>
                  <a:pt x="0" y="1089212"/>
                </a:lnTo>
                <a:lnTo>
                  <a:pt x="1089211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ekstSylinder 1"/>
          <p:cNvSpPr txBox="1"/>
          <p:nvPr/>
        </p:nvSpPr>
        <p:spPr>
          <a:xfrm>
            <a:off x="628860" y="4575098"/>
            <a:ext cx="6998198" cy="488788"/>
          </a:xfrm>
          <a:prstGeom prst="rect">
            <a:avLst/>
          </a:prstGeom>
          <a:noFill/>
        </p:spPr>
        <p:txBody>
          <a:bodyPr vert="horz" lIns="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anose="020B0604020202020204" pitchFamily="34" charset="0"/>
              <a:buNone/>
              <a:defRPr sz="1600" b="1" i="0" u="sng" baseline="0">
                <a:solidFill>
                  <a:schemeClr val="bg2">
                    <a:lumMod val="25000"/>
                  </a:schemeClr>
                </a:solidFill>
                <a:cs typeface="Arial" pitchFamily="34" charset="0"/>
              </a:defRPr>
            </a:lvl1pPr>
            <a:lvl2pPr indent="0" algn="ctr">
              <a:spcBef>
                <a:spcPct val="20000"/>
              </a:spcBef>
              <a:buFontTx/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>
              <a:spcBef>
                <a:spcPct val="20000"/>
              </a:spcBef>
              <a:buFontTx/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>
              <a:spcBef>
                <a:spcPct val="20000"/>
              </a:spcBef>
              <a:buFontTx/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>
              <a:spcBef>
                <a:spcPct val="20000"/>
              </a:spcBef>
              <a:buFontTx/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000" u="none" dirty="0" smtClean="0"/>
              <a:t>Second GTM scoping meeting, AECOM, Oakland 13.12.2015</a:t>
            </a:r>
            <a:endParaRPr lang="en-US" sz="1000" u="none" dirty="0"/>
          </a:p>
        </p:txBody>
      </p:sp>
      <p:sp>
        <p:nvSpPr>
          <p:cNvPr id="7" name="Tittel 3"/>
          <p:cNvSpPr txBox="1">
            <a:spLocks/>
          </p:cNvSpPr>
          <p:nvPr/>
        </p:nvSpPr>
        <p:spPr>
          <a:xfrm>
            <a:off x="596405" y="2799691"/>
            <a:ext cx="5775795" cy="598463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Georgia" panose="02040502050405020303" pitchFamily="18" charset="0"/>
                <a:ea typeface="+mj-ea"/>
                <a:cs typeface="Arial" pitchFamily="34" charset="0"/>
              </a:defRPr>
            </a:lvl1pPr>
          </a:lstStyle>
          <a:p>
            <a:r>
              <a:rPr lang="en-GB" sz="2400" dirty="0" smtClean="0">
                <a:solidFill>
                  <a:schemeClr val="tx1"/>
                </a:solidFill>
              </a:rPr>
              <a:t>External stakeholders and possibilities for attracting funding</a:t>
            </a:r>
            <a:endParaRPr lang="nb-NO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7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>
          <a:xfrm>
            <a:off x="755576" y="186857"/>
            <a:ext cx="7859216" cy="85725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683568" y="1063229"/>
            <a:ext cx="5904656" cy="408027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Multi-institutional work on hazard and risk for the UN-ISDR (Global Assessment Report, GAR)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Idea: </a:t>
            </a:r>
            <a:r>
              <a:rPr lang="en-US" dirty="0" smtClean="0"/>
              <a:t>Need to gather scientific community for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Collective effort for improved understanding of global tsunami hazard and risk</a:t>
            </a:r>
          </a:p>
          <a:p>
            <a:pPr lvl="1"/>
            <a:r>
              <a:rPr lang="en-US" dirty="0" smtClean="0"/>
              <a:t>Improve methods, develop guidelines and standards, harmonize efforts</a:t>
            </a:r>
          </a:p>
          <a:p>
            <a:pPr lvl="1"/>
            <a:r>
              <a:rPr lang="en-US" dirty="0" smtClean="0"/>
              <a:t>Non-exclusive initiative </a:t>
            </a:r>
            <a:r>
              <a:rPr lang="en-US" dirty="0" smtClean="0">
                <a:sym typeface="Wingdings" panose="05000000000000000000" pitchFamily="2" charset="2"/>
              </a:rPr>
              <a:t>↔ open for the community</a:t>
            </a:r>
            <a:endParaRPr lang="en-US" dirty="0" smtClean="0"/>
          </a:p>
          <a:p>
            <a:r>
              <a:rPr lang="en-US" i="1" dirty="0" smtClean="0">
                <a:solidFill>
                  <a:srgbClr val="C00000"/>
                </a:solidFill>
              </a:rPr>
              <a:t>Initiative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from the tsunami community itself</a:t>
            </a:r>
            <a:endParaRPr lang="en-US" i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Proposers: NGI, GA, INGV, USGS, IPMA, </a:t>
            </a:r>
            <a:r>
              <a:rPr lang="en-US" dirty="0" smtClean="0"/>
              <a:t>GFZ</a:t>
            </a:r>
          </a:p>
          <a:p>
            <a:pPr lvl="1"/>
            <a:r>
              <a:rPr lang="en-US" dirty="0" smtClean="0"/>
              <a:t>No owners or funding at present</a:t>
            </a:r>
          </a:p>
          <a:p>
            <a:r>
              <a:rPr lang="en-US" dirty="0" smtClean="0"/>
              <a:t>Yet GTM should ensure relevance towards external stakeholders</a:t>
            </a:r>
          </a:p>
          <a:p>
            <a:pPr lvl="1"/>
            <a:r>
              <a:rPr lang="en-US" dirty="0" smtClean="0"/>
              <a:t>Societal relevance</a:t>
            </a:r>
          </a:p>
          <a:p>
            <a:pPr lvl="1"/>
            <a:r>
              <a:rPr lang="en-US" dirty="0" smtClean="0"/>
              <a:t>Ambition will – to a considerable extent – depend on success in attracting external funding </a:t>
            </a:r>
          </a:p>
          <a:p>
            <a:pPr lvl="1"/>
            <a:endParaRPr lang="en-US" dirty="0"/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910569"/>
            <a:ext cx="2336840" cy="2181015"/>
          </a:xfrm>
          <a:prstGeom prst="rect">
            <a:avLst/>
          </a:prstGeom>
        </p:spPr>
      </p:pic>
      <p:pic>
        <p:nvPicPr>
          <p:cNvPr id="7" name="Bilde 6" descr="cover_200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0979" y="3142818"/>
            <a:ext cx="1150144" cy="1602659"/>
          </a:xfrm>
          <a:prstGeom prst="rect">
            <a:avLst/>
          </a:prstGeom>
        </p:spPr>
      </p:pic>
      <p:pic>
        <p:nvPicPr>
          <p:cNvPr id="8" name="Bilde 7" descr="ChapterCover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60232" y="3142818"/>
            <a:ext cx="1174930" cy="166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3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 to ensure external GTM relevance</a:t>
            </a:r>
            <a:endParaRPr lang="en-US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Need to integrate GTM objectives with </a:t>
            </a:r>
            <a:r>
              <a:rPr lang="en-US" dirty="0" smtClean="0"/>
              <a:t>external bodies </a:t>
            </a:r>
            <a:r>
              <a:rPr lang="en-US" dirty="0"/>
              <a:t>for relevance and funding </a:t>
            </a:r>
            <a:r>
              <a:rPr lang="en-US" dirty="0" smtClean="0"/>
              <a:t>purposes</a:t>
            </a:r>
          </a:p>
          <a:p>
            <a:r>
              <a:rPr lang="en-US" dirty="0" smtClean="0"/>
              <a:t>National and international body stakeholders</a:t>
            </a:r>
          </a:p>
          <a:p>
            <a:pPr lvl="1"/>
            <a:r>
              <a:rPr lang="en-US" dirty="0" smtClean="0"/>
              <a:t>UN organizations (UN-ISDR, IOC-UNESCO)</a:t>
            </a:r>
          </a:p>
          <a:p>
            <a:pPr lvl="1"/>
            <a:r>
              <a:rPr lang="en-US" dirty="0" smtClean="0"/>
              <a:t>World Bank</a:t>
            </a:r>
          </a:p>
          <a:p>
            <a:pPr lvl="1"/>
            <a:r>
              <a:rPr lang="en-US" dirty="0" smtClean="0"/>
              <a:t>National and regional governments (such as the EU)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These organizations are to some extent well aware of our initiative</a:t>
            </a:r>
          </a:p>
          <a:p>
            <a:r>
              <a:rPr lang="en-US" dirty="0" smtClean="0"/>
              <a:t>Industry</a:t>
            </a:r>
          </a:p>
          <a:p>
            <a:pPr lvl="1"/>
            <a:r>
              <a:rPr lang="en-US" dirty="0" smtClean="0"/>
              <a:t>Re-insurance and risk assessment</a:t>
            </a:r>
          </a:p>
          <a:p>
            <a:r>
              <a:rPr lang="en-US" dirty="0" smtClean="0"/>
              <a:t>Mutual synergies with related disciplines</a:t>
            </a:r>
          </a:p>
          <a:p>
            <a:pPr lvl="1"/>
            <a:r>
              <a:rPr lang="en-US" dirty="0" smtClean="0"/>
              <a:t>Volcanoes (e.g. GVM)</a:t>
            </a:r>
          </a:p>
          <a:p>
            <a:pPr lvl="1"/>
            <a:r>
              <a:rPr lang="en-US" dirty="0" smtClean="0"/>
              <a:t>Landslides (e.g. ICL, submarine mass movement community)</a:t>
            </a:r>
          </a:p>
          <a:p>
            <a:pPr lvl="1"/>
            <a:r>
              <a:rPr lang="en-US" dirty="0" smtClean="0"/>
              <a:t>Earthquakes (e.g. GEM)</a:t>
            </a:r>
          </a:p>
        </p:txBody>
      </p:sp>
    </p:spTree>
    <p:extLst>
      <p:ext uri="{BB962C8B-B14F-4D97-AF65-F5344CB8AC3E}">
        <p14:creationId xmlns:p14="http://schemas.microsoft.com/office/powerpoint/2010/main" val="294652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funding sources 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27584" y="1063229"/>
            <a:ext cx="7859216" cy="36687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Who should we target for funding activities and secretariat?</a:t>
            </a:r>
          </a:p>
          <a:p>
            <a:pPr lvl="1"/>
            <a:r>
              <a:rPr lang="en-US" dirty="0" smtClean="0"/>
              <a:t>Industry – such as re-insurance and risk?</a:t>
            </a:r>
          </a:p>
          <a:p>
            <a:pPr lvl="1"/>
            <a:r>
              <a:rPr lang="en-US" dirty="0" smtClean="0"/>
              <a:t>Independent foundations?</a:t>
            </a:r>
          </a:p>
          <a:p>
            <a:pPr lvl="1"/>
            <a:r>
              <a:rPr lang="en-US" dirty="0" smtClean="0"/>
              <a:t>National and </a:t>
            </a:r>
            <a:r>
              <a:rPr lang="en-US" dirty="0"/>
              <a:t>i</a:t>
            </a:r>
            <a:r>
              <a:rPr lang="en-US" dirty="0" smtClean="0"/>
              <a:t>nternational science councils?</a:t>
            </a:r>
          </a:p>
          <a:p>
            <a:r>
              <a:rPr lang="en-US" dirty="0" smtClean="0"/>
              <a:t>Some preliminary uncoordinated contacts have been made </a:t>
            </a:r>
          </a:p>
          <a:p>
            <a:pPr lvl="1"/>
            <a:r>
              <a:rPr lang="en-US" dirty="0" smtClean="0"/>
              <a:t>Contact with industry on funding and scientific interaction</a:t>
            </a:r>
            <a:endParaRPr lang="en-US" dirty="0"/>
          </a:p>
          <a:p>
            <a:pPr lvl="1"/>
            <a:r>
              <a:rPr lang="en-US" dirty="0" smtClean="0"/>
              <a:t>A more targeted and coordinated effort is needed</a:t>
            </a:r>
          </a:p>
          <a:p>
            <a:r>
              <a:rPr lang="en-US" dirty="0" smtClean="0"/>
              <a:t>Possible prerequisites for advertising the GTM</a:t>
            </a:r>
          </a:p>
          <a:p>
            <a:pPr lvl="1"/>
            <a:r>
              <a:rPr lang="en-US" dirty="0" smtClean="0"/>
              <a:t>Written document, such as a </a:t>
            </a:r>
            <a:r>
              <a:rPr lang="en-US" dirty="0" smtClean="0">
                <a:solidFill>
                  <a:srgbClr val="C00000"/>
                </a:solidFill>
              </a:rPr>
              <a:t>white paper</a:t>
            </a:r>
          </a:p>
          <a:p>
            <a:pPr lvl="1"/>
            <a:r>
              <a:rPr lang="en-US" dirty="0" smtClean="0"/>
              <a:t>Plans for GTM products and services</a:t>
            </a:r>
          </a:p>
          <a:p>
            <a:pPr lvl="1"/>
            <a:r>
              <a:rPr lang="en-US" dirty="0" smtClean="0"/>
              <a:t>Dissemination and discussion with external stakeholders and industry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Working group concerning funding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54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Balancing funding and utilization of related activities</a:t>
            </a:r>
            <a:endParaRPr lang="en-US" sz="24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Funding may be needed for </a:t>
            </a:r>
          </a:p>
          <a:p>
            <a:pPr lvl="1"/>
            <a:r>
              <a:rPr lang="en-US" dirty="0" smtClean="0"/>
              <a:t>Organizing workshops and meetings</a:t>
            </a:r>
          </a:p>
          <a:p>
            <a:pPr lvl="1"/>
            <a:r>
              <a:rPr lang="en-US" dirty="0" smtClean="0"/>
              <a:t>Personnel exchange?</a:t>
            </a:r>
          </a:p>
          <a:p>
            <a:pPr lvl="1"/>
            <a:r>
              <a:rPr lang="en-US" dirty="0"/>
              <a:t>Students and postdocs working under GTM </a:t>
            </a:r>
            <a:r>
              <a:rPr lang="en-US" dirty="0" smtClean="0"/>
              <a:t>umbrella</a:t>
            </a:r>
          </a:p>
          <a:p>
            <a:pPr lvl="1"/>
            <a:r>
              <a:rPr lang="en-US" dirty="0" smtClean="0"/>
              <a:t>Hourly based salaries for private organizations</a:t>
            </a:r>
          </a:p>
          <a:p>
            <a:pPr lvl="1"/>
            <a:r>
              <a:rPr lang="en-US" dirty="0" smtClean="0"/>
              <a:t>Secretariat / GTM host – webpage etc.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Target areas where GTM sees need</a:t>
            </a:r>
          </a:p>
          <a:p>
            <a:r>
              <a:rPr lang="en-US" dirty="0" smtClean="0"/>
              <a:t>Ongoing / in-kind activities needs to be utilized and endorsed by GTM</a:t>
            </a:r>
          </a:p>
          <a:p>
            <a:pPr lvl="1"/>
            <a:r>
              <a:rPr lang="en-US" dirty="0" smtClean="0"/>
              <a:t>Related projects</a:t>
            </a:r>
          </a:p>
          <a:p>
            <a:pPr lvl="1"/>
            <a:r>
              <a:rPr lang="en-US" dirty="0" smtClean="0"/>
              <a:t>Strategically founded activities in e.g. governmental organizations </a:t>
            </a:r>
          </a:p>
          <a:p>
            <a:pPr lvl="1"/>
            <a:r>
              <a:rPr lang="en-US" dirty="0" smtClean="0"/>
              <a:t>Linked and disseminated via proposed GTM web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7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 activities on dissemination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27584" y="1063229"/>
            <a:ext cx="7859216" cy="381277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White paper – broad author list?</a:t>
            </a:r>
          </a:p>
          <a:p>
            <a:pPr lvl="1"/>
            <a:r>
              <a:rPr lang="en-US" dirty="0" smtClean="0"/>
              <a:t>Describe state-of-the-art on tsunami hazard and risk community</a:t>
            </a:r>
          </a:p>
          <a:p>
            <a:pPr lvl="1"/>
            <a:r>
              <a:rPr lang="en-US" dirty="0" smtClean="0"/>
              <a:t>Outline future tasks for GTM</a:t>
            </a:r>
          </a:p>
          <a:p>
            <a:pPr lvl="1"/>
            <a:r>
              <a:rPr lang="en-US" dirty="0" smtClean="0"/>
              <a:t>Different levels (short document, scientific paper)? </a:t>
            </a:r>
          </a:p>
          <a:p>
            <a:pPr lvl="1"/>
            <a:r>
              <a:rPr lang="en-US" dirty="0" smtClean="0"/>
              <a:t>Needed for dissemination purposes</a:t>
            </a:r>
          </a:p>
          <a:p>
            <a:r>
              <a:rPr lang="en-US" dirty="0" smtClean="0"/>
              <a:t>Dissemination meeting with stakeholders?</a:t>
            </a:r>
          </a:p>
          <a:p>
            <a:pPr lvl="1"/>
            <a:r>
              <a:rPr lang="en-US" dirty="0" smtClean="0"/>
              <a:t>Possible contact – OASIS risk network (based on phone meeting)</a:t>
            </a:r>
          </a:p>
          <a:p>
            <a:pPr lvl="1"/>
            <a:r>
              <a:rPr lang="en-US" dirty="0" smtClean="0"/>
              <a:t>Possible dissemination on insurance risk community meeting in Florida (winter / spring?)</a:t>
            </a:r>
          </a:p>
          <a:p>
            <a:pPr lvl="1"/>
            <a:r>
              <a:rPr lang="en-US" dirty="0" smtClean="0"/>
              <a:t>Feedback on industry needs</a:t>
            </a:r>
          </a:p>
          <a:p>
            <a:r>
              <a:rPr lang="en-US" dirty="0" smtClean="0"/>
              <a:t>Other dissemination</a:t>
            </a:r>
          </a:p>
          <a:p>
            <a:pPr lvl="1"/>
            <a:r>
              <a:rPr lang="en-US" dirty="0" smtClean="0"/>
              <a:t>UN-ISDR science meeting in Geneva, January</a:t>
            </a:r>
          </a:p>
          <a:p>
            <a:pPr lvl="1"/>
            <a:r>
              <a:rPr lang="en-US" dirty="0" smtClean="0"/>
              <a:t>GTM poster presentation</a:t>
            </a:r>
          </a:p>
          <a:p>
            <a:pPr lvl="2"/>
            <a:r>
              <a:rPr lang="en-US" dirty="0" smtClean="0"/>
              <a:t>Expected notification from UN-ISDR Tuesday 15 December</a:t>
            </a:r>
          </a:p>
          <a:p>
            <a:pPr lvl="2"/>
            <a:r>
              <a:rPr lang="en-US" dirty="0" smtClean="0"/>
              <a:t>Poster submission deadline in case of acceptance, 31 December</a:t>
            </a:r>
          </a:p>
          <a:p>
            <a:pPr lvl="1"/>
            <a:r>
              <a:rPr lang="en-US" dirty="0"/>
              <a:t>Invite re-insurance industry? Other Stakeholders? Dedicated workshop (possibly in London</a:t>
            </a:r>
            <a:r>
              <a:rPr lang="en-US" dirty="0" smtClean="0"/>
              <a:t>?) </a:t>
            </a:r>
            <a:r>
              <a:rPr lang="en-US" smtClean="0"/>
              <a:t>was proposed by OASIS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449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WG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Setup secretariat/identify host</a:t>
            </a:r>
          </a:p>
          <a:p>
            <a:r>
              <a:rPr lang="en-US" dirty="0" smtClean="0"/>
              <a:t>Coordinate white paper (5 months, for </a:t>
            </a:r>
            <a:r>
              <a:rPr lang="en-US" dirty="0" err="1" smtClean="0"/>
              <a:t>Worldbank</a:t>
            </a:r>
            <a:r>
              <a:rPr lang="en-US" dirty="0" smtClean="0"/>
              <a:t> understanding Risk meeting)</a:t>
            </a:r>
          </a:p>
          <a:p>
            <a:pPr marL="590850" lvl="1"/>
            <a:r>
              <a:rPr lang="en-US" dirty="0"/>
              <a:t>What/Why/How?</a:t>
            </a:r>
          </a:p>
          <a:p>
            <a:pPr marL="590850" lvl="1"/>
            <a:r>
              <a:rPr lang="en-US" dirty="0" smtClean="0"/>
              <a:t>Identify needs</a:t>
            </a:r>
          </a:p>
          <a:p>
            <a:r>
              <a:rPr lang="en-US" dirty="0" smtClean="0"/>
              <a:t>Commitment structure/letters of interest/MOU</a:t>
            </a:r>
            <a:endParaRPr lang="en-US" dirty="0"/>
          </a:p>
          <a:p>
            <a:pPr lvl="1"/>
            <a:r>
              <a:rPr lang="en-US" dirty="0" smtClean="0"/>
              <a:t>Study internal financial contributions or in-kind</a:t>
            </a:r>
          </a:p>
          <a:p>
            <a:pPr lvl="1"/>
            <a:r>
              <a:rPr lang="en-US" dirty="0" smtClean="0"/>
              <a:t>Study requirements for Formal/legal structure</a:t>
            </a:r>
          </a:p>
          <a:p>
            <a:r>
              <a:rPr lang="en-US" dirty="0" smtClean="0"/>
              <a:t>Timeframe of 1 </a:t>
            </a:r>
            <a:r>
              <a:rPr lang="en-US" dirty="0" err="1" smtClean="0"/>
              <a:t>yr</a:t>
            </a:r>
            <a:r>
              <a:rPr lang="en-US" dirty="0" smtClean="0"/>
              <a:t> for getting off the ground</a:t>
            </a:r>
          </a:p>
          <a:p>
            <a:r>
              <a:rPr lang="en-US" dirty="0" smtClean="0"/>
              <a:t>Independent reviewers in management board</a:t>
            </a:r>
          </a:p>
          <a:p>
            <a:r>
              <a:rPr lang="en-US" b="1" dirty="0" smtClean="0"/>
              <a:t>WG members - NGI (C.B. </a:t>
            </a:r>
            <a:r>
              <a:rPr lang="en-US" b="1" dirty="0" err="1" smtClean="0"/>
              <a:t>Harbitz</a:t>
            </a:r>
            <a:r>
              <a:rPr lang="en-US" b="1" dirty="0" smtClean="0"/>
              <a:t>), IPMA (M.A. </a:t>
            </a:r>
            <a:r>
              <a:rPr lang="en-US" b="1" dirty="0" err="1" smtClean="0"/>
              <a:t>Baptista</a:t>
            </a:r>
            <a:r>
              <a:rPr lang="en-US" b="1" dirty="0" smtClean="0"/>
              <a:t>), GA (P. Cummins), </a:t>
            </a:r>
            <a:r>
              <a:rPr lang="en-US" b="1" dirty="0" err="1" smtClean="0"/>
              <a:t>UniBo</a:t>
            </a:r>
            <a:r>
              <a:rPr lang="en-US" b="1" dirty="0" smtClean="0"/>
              <a:t> (A. </a:t>
            </a:r>
            <a:r>
              <a:rPr lang="en-US" b="1" dirty="0" err="1" smtClean="0"/>
              <a:t>Armigliato</a:t>
            </a:r>
            <a:r>
              <a:rPr lang="en-US" b="1" dirty="0" smtClean="0"/>
              <a:t>), NOAA (V. </a:t>
            </a:r>
            <a:r>
              <a:rPr lang="en-US" b="1" smtClean="0"/>
              <a:t>Titov), </a:t>
            </a:r>
            <a:r>
              <a:rPr lang="en-US" b="1" dirty="0" smtClean="0"/>
              <a:t>INGV (?)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9456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WG Stakeholders and funding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063229"/>
            <a:ext cx="7859216" cy="408027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Contribute to goal and objectives of the whitepaper</a:t>
            </a:r>
          </a:p>
          <a:p>
            <a:r>
              <a:rPr lang="en-US" dirty="0" smtClean="0"/>
              <a:t>Collect info on national/regional initiatives</a:t>
            </a:r>
          </a:p>
          <a:p>
            <a:r>
              <a:rPr lang="en-US" dirty="0" smtClean="0"/>
              <a:t>Identify stakeholders/sponsors</a:t>
            </a:r>
          </a:p>
          <a:p>
            <a:pPr lvl="1"/>
            <a:r>
              <a:rPr lang="en-US" dirty="0" smtClean="0"/>
              <a:t>Needs of stakeholders/funding opportunities</a:t>
            </a:r>
          </a:p>
          <a:p>
            <a:pPr lvl="1"/>
            <a:r>
              <a:rPr lang="en-US" dirty="0" smtClean="0"/>
              <a:t>Link to products developed under GTM</a:t>
            </a:r>
          </a:p>
          <a:p>
            <a:pPr lvl="1"/>
            <a:r>
              <a:rPr lang="en-US" dirty="0" smtClean="0"/>
              <a:t>Educational and capacity building aspects</a:t>
            </a:r>
          </a:p>
          <a:p>
            <a:r>
              <a:rPr lang="en-US" dirty="0" smtClean="0"/>
              <a:t>Present at meetings</a:t>
            </a:r>
          </a:p>
          <a:p>
            <a:pPr lvl="1"/>
            <a:r>
              <a:rPr lang="en-US" dirty="0" smtClean="0"/>
              <a:t>ISDR meeting (Jan 2016)</a:t>
            </a:r>
          </a:p>
          <a:p>
            <a:pPr lvl="1"/>
            <a:r>
              <a:rPr lang="en-US" dirty="0" smtClean="0"/>
              <a:t>Cat Risk Management meeting (Feb 16)</a:t>
            </a:r>
          </a:p>
          <a:p>
            <a:pPr lvl="1"/>
            <a:r>
              <a:rPr lang="en-US" dirty="0" smtClean="0"/>
              <a:t>TOWS (Feb 22-26)</a:t>
            </a:r>
          </a:p>
          <a:p>
            <a:pPr lvl="1"/>
            <a:r>
              <a:rPr lang="en-US" dirty="0" err="1" smtClean="0"/>
              <a:t>Worldbank</a:t>
            </a:r>
            <a:r>
              <a:rPr lang="en-US" dirty="0" smtClean="0"/>
              <a:t> (May 16-20) Istanbul</a:t>
            </a:r>
          </a:p>
          <a:p>
            <a:pPr lvl="1"/>
            <a:r>
              <a:rPr lang="en-US" dirty="0" smtClean="0"/>
              <a:t>Workshop with OASIS and third parties</a:t>
            </a:r>
          </a:p>
          <a:p>
            <a:r>
              <a:rPr lang="en-US" dirty="0" smtClean="0"/>
              <a:t>Study issues with proprietary data/software</a:t>
            </a:r>
          </a:p>
          <a:p>
            <a:r>
              <a:rPr lang="en-US" dirty="0" smtClean="0"/>
              <a:t>Contact agencies working in developing countries</a:t>
            </a:r>
          </a:p>
          <a:p>
            <a:r>
              <a:rPr lang="en-US" b="1" dirty="0" smtClean="0"/>
              <a:t>WG members: IRIDES (A. Suppasri), A. </a:t>
            </a:r>
            <a:r>
              <a:rPr lang="en-US" b="1" dirty="0" err="1" smtClean="0"/>
              <a:t>Yalciner</a:t>
            </a:r>
            <a:r>
              <a:rPr lang="en-US" b="1" dirty="0" smtClean="0"/>
              <a:t> (METU), NGI, (F. Løvholt), GA (?), INGV </a:t>
            </a:r>
            <a:r>
              <a:rPr lang="en-US" b="1" dirty="0"/>
              <a:t>(?), </a:t>
            </a:r>
            <a:r>
              <a:rPr lang="en-US" b="1" dirty="0" err="1"/>
              <a:t>Issa</a:t>
            </a:r>
            <a:r>
              <a:rPr lang="en-US" b="1" dirty="0"/>
              <a:t> El </a:t>
            </a:r>
            <a:r>
              <a:rPr lang="en-US" b="1" dirty="0" smtClean="0"/>
              <a:t>Hussain (Oman), possibly more?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2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WG methods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Summarize the different methodological </a:t>
            </a:r>
            <a:r>
              <a:rPr lang="en-US" dirty="0" err="1" smtClean="0"/>
              <a:t>portifolios</a:t>
            </a:r>
            <a:r>
              <a:rPr lang="en-US" dirty="0"/>
              <a:t> </a:t>
            </a:r>
            <a:r>
              <a:rPr lang="en-US" dirty="0" smtClean="0"/>
              <a:t>and identify gaps</a:t>
            </a:r>
          </a:p>
          <a:p>
            <a:pPr marL="895050" lvl="2" indent="-342900">
              <a:buBlip>
                <a:blip r:embed="rId2"/>
              </a:buBlip>
            </a:pPr>
            <a:r>
              <a:rPr lang="en-US" dirty="0"/>
              <a:t>Source modeling, tsunami modeling, probability framework, hazard, vulnerability, risk </a:t>
            </a:r>
            <a:r>
              <a:rPr lang="is-IS" dirty="0"/>
              <a:t>…</a:t>
            </a:r>
            <a:endParaRPr lang="en-US" dirty="0"/>
          </a:p>
          <a:p>
            <a:r>
              <a:rPr lang="en-US" dirty="0" smtClean="0"/>
              <a:t>Identify overlaps with related groups (e.g. GEM, GVM, CSDMS)</a:t>
            </a:r>
          </a:p>
          <a:p>
            <a:r>
              <a:rPr lang="en-US" dirty="0" smtClean="0"/>
              <a:t>Identify topics for pilot projects</a:t>
            </a:r>
          </a:p>
          <a:p>
            <a:r>
              <a:rPr lang="en-US" dirty="0" smtClean="0"/>
              <a:t>Harmonization of outputs and intermediate data</a:t>
            </a:r>
          </a:p>
          <a:p>
            <a:r>
              <a:rPr lang="en-US" dirty="0" smtClean="0"/>
              <a:t>Interoperability – on methodological framework – basic model interfaces</a:t>
            </a:r>
          </a:p>
          <a:p>
            <a:r>
              <a:rPr lang="en-US" dirty="0" smtClean="0"/>
              <a:t>Determining the scope of software development</a:t>
            </a:r>
          </a:p>
          <a:p>
            <a:r>
              <a:rPr lang="en-US" dirty="0" smtClean="0"/>
              <a:t>Testing, validation, and benchmarking</a:t>
            </a:r>
          </a:p>
          <a:p>
            <a:r>
              <a:rPr lang="en-US" dirty="0" smtClean="0"/>
              <a:t>Available open source </a:t>
            </a:r>
            <a:r>
              <a:rPr lang="en-US" dirty="0" err="1" smtClean="0"/>
              <a:t>vs</a:t>
            </a:r>
            <a:r>
              <a:rPr lang="en-US" dirty="0" smtClean="0"/>
              <a:t> proprietary code for internal exchange</a:t>
            </a:r>
          </a:p>
          <a:p>
            <a:r>
              <a:rPr lang="en-US" dirty="0" smtClean="0"/>
              <a:t>Software engineering support</a:t>
            </a:r>
          </a:p>
        </p:txBody>
      </p:sp>
    </p:spTree>
    <p:extLst>
      <p:ext uri="{BB962C8B-B14F-4D97-AF65-F5344CB8AC3E}">
        <p14:creationId xmlns:p14="http://schemas.microsoft.com/office/powerpoint/2010/main" val="4090965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WG methods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Review other platforms such as GEM, SCEC</a:t>
            </a:r>
          </a:p>
          <a:p>
            <a:pPr lvl="1"/>
            <a:r>
              <a:rPr lang="en-US" dirty="0" smtClean="0"/>
              <a:t>Development of </a:t>
            </a:r>
            <a:r>
              <a:rPr lang="en-US" dirty="0"/>
              <a:t>joint </a:t>
            </a:r>
            <a:r>
              <a:rPr lang="en-US" dirty="0" smtClean="0"/>
              <a:t>tools for instance with GEM</a:t>
            </a:r>
          </a:p>
          <a:p>
            <a:r>
              <a:rPr lang="en-US" dirty="0" smtClean="0"/>
              <a:t>Aspect of </a:t>
            </a:r>
            <a:r>
              <a:rPr lang="en-US" dirty="0" err="1" smtClean="0"/>
              <a:t>multihazard</a:t>
            </a:r>
            <a:r>
              <a:rPr lang="en-US" dirty="0" smtClean="0"/>
              <a:t> earthquake-tsunami coupling</a:t>
            </a:r>
          </a:p>
          <a:p>
            <a:r>
              <a:rPr lang="en-US" dirty="0" smtClean="0"/>
              <a:t>Review possible hosting platforms such as OASIS and RMS</a:t>
            </a:r>
          </a:p>
          <a:p>
            <a:r>
              <a:rPr lang="en-US" dirty="0" smtClean="0"/>
              <a:t>Technical discussion forums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Technical part of the white paper</a:t>
            </a:r>
          </a:p>
          <a:p>
            <a:r>
              <a:rPr lang="en-US" dirty="0" smtClean="0">
                <a:solidFill>
                  <a:srgbClr val="262626"/>
                </a:solidFill>
              </a:rPr>
              <a:t>Data (topography, bathymetry, census data, ++) – interfacing external databases, feasibility and quality aspects</a:t>
            </a:r>
          </a:p>
          <a:p>
            <a:r>
              <a:rPr lang="en-US" b="1" dirty="0" smtClean="0">
                <a:solidFill>
                  <a:srgbClr val="262626"/>
                </a:solidFill>
              </a:rPr>
              <a:t>Work Group members: </a:t>
            </a:r>
            <a:r>
              <a:rPr lang="en-US" b="1" dirty="0">
                <a:solidFill>
                  <a:schemeClr val="accent1"/>
                </a:solidFill>
              </a:rPr>
              <a:t>AECOM (H.K. Thio</a:t>
            </a:r>
            <a:r>
              <a:rPr lang="en-US" b="1" dirty="0" smtClean="0">
                <a:solidFill>
                  <a:schemeClr val="accent1"/>
                </a:solidFill>
              </a:rPr>
              <a:t>) Chair</a:t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en-US" b="1" dirty="0" smtClean="0">
                <a:solidFill>
                  <a:srgbClr val="262626"/>
                </a:solidFill>
              </a:rPr>
              <a:t> GNS (W. Power), </a:t>
            </a:r>
            <a:r>
              <a:rPr lang="en-US" b="1" dirty="0" err="1" smtClean="0">
                <a:solidFill>
                  <a:srgbClr val="262626"/>
                </a:solidFill>
              </a:rPr>
              <a:t>UHam</a:t>
            </a:r>
            <a:r>
              <a:rPr lang="en-US" b="1" dirty="0" smtClean="0">
                <a:solidFill>
                  <a:srgbClr val="262626"/>
                </a:solidFill>
              </a:rPr>
              <a:t> (J. Behrens), UC (M Gonzalez, </a:t>
            </a:r>
            <a:r>
              <a:rPr lang="en-US" b="1" dirty="0" smtClean="0"/>
              <a:t>IA </a:t>
            </a:r>
            <a:r>
              <a:rPr lang="en-US" b="1" dirty="0" err="1" smtClean="0"/>
              <a:t>Ayerbe</a:t>
            </a:r>
            <a:r>
              <a:rPr lang="en-US" b="1" dirty="0" smtClean="0"/>
              <a:t>, P </a:t>
            </a:r>
            <a:r>
              <a:rPr lang="en-US" b="1" dirty="0"/>
              <a:t>Gonzalez-</a:t>
            </a:r>
            <a:r>
              <a:rPr lang="en-US" b="1" dirty="0" err="1" smtClean="0"/>
              <a:t>Riancho</a:t>
            </a:r>
            <a:r>
              <a:rPr lang="en-US" b="1" dirty="0" smtClean="0"/>
              <a:t>), GFZ (A. </a:t>
            </a:r>
            <a:r>
              <a:rPr lang="en-US" b="1" dirty="0" err="1" smtClean="0"/>
              <a:t>Babeyko</a:t>
            </a:r>
            <a:r>
              <a:rPr lang="en-US" b="1" dirty="0" smtClean="0"/>
              <a:t>)</a:t>
            </a:r>
            <a:r>
              <a:rPr lang="en-US" b="1" dirty="0" smtClean="0">
                <a:solidFill>
                  <a:srgbClr val="262626"/>
                </a:solidFill>
              </a:rPr>
              <a:t>, UMA (MJ Castro, JM Gonzalez-Vida, J Macias), METU (U. </a:t>
            </a:r>
            <a:r>
              <a:rPr lang="en-US" b="1" dirty="0" err="1" smtClean="0">
                <a:solidFill>
                  <a:srgbClr val="262626"/>
                </a:solidFill>
              </a:rPr>
              <a:t>Kanoglu</a:t>
            </a:r>
            <a:r>
              <a:rPr lang="en-US" b="1" dirty="0" smtClean="0">
                <a:solidFill>
                  <a:srgbClr val="262626"/>
                </a:solidFill>
              </a:rPr>
              <a:t>),, UW (R. Leveque), INGV (</a:t>
            </a:r>
            <a:r>
              <a:rPr lang="en-US" b="1" dirty="0" err="1" smtClean="0">
                <a:solidFill>
                  <a:srgbClr val="262626"/>
                </a:solidFill>
              </a:rPr>
              <a:t>Basili</a:t>
            </a:r>
            <a:r>
              <a:rPr lang="en-US" b="1" dirty="0" smtClean="0">
                <a:solidFill>
                  <a:srgbClr val="262626"/>
                </a:solidFill>
              </a:rPr>
              <a:t>, </a:t>
            </a:r>
            <a:r>
              <a:rPr lang="en-US" b="1" dirty="0" err="1" smtClean="0">
                <a:solidFill>
                  <a:srgbClr val="262626"/>
                </a:solidFill>
              </a:rPr>
              <a:t>Lorito</a:t>
            </a:r>
            <a:r>
              <a:rPr lang="en-US" b="1" dirty="0" smtClean="0">
                <a:solidFill>
                  <a:srgbClr val="262626"/>
                </a:solidFill>
              </a:rPr>
              <a:t>, </a:t>
            </a:r>
            <a:r>
              <a:rPr lang="en-US" b="1" dirty="0" err="1" smtClean="0">
                <a:solidFill>
                  <a:srgbClr val="262626"/>
                </a:solidFill>
              </a:rPr>
              <a:t>Selva</a:t>
            </a:r>
            <a:r>
              <a:rPr lang="en-US" b="1" dirty="0" smtClean="0">
                <a:solidFill>
                  <a:srgbClr val="262626"/>
                </a:solidFill>
              </a:rPr>
              <a:t>), IPMA (R. </a:t>
            </a:r>
            <a:r>
              <a:rPr lang="en-US" b="1" dirty="0" err="1" smtClean="0">
                <a:solidFill>
                  <a:srgbClr val="262626"/>
                </a:solidFill>
              </a:rPr>
              <a:t>Omira</a:t>
            </a:r>
            <a:r>
              <a:rPr lang="en-US" b="1" dirty="0" smtClean="0">
                <a:solidFill>
                  <a:srgbClr val="262626"/>
                </a:solidFill>
              </a:rPr>
              <a:t>), </a:t>
            </a:r>
            <a:r>
              <a:rPr lang="en-US" b="1" dirty="0" err="1" smtClean="0">
                <a:solidFill>
                  <a:srgbClr val="262626"/>
                </a:solidFill>
              </a:rPr>
              <a:t>UniBo</a:t>
            </a:r>
            <a:r>
              <a:rPr lang="en-US" b="1" dirty="0" smtClean="0">
                <a:solidFill>
                  <a:srgbClr val="262626"/>
                </a:solidFill>
              </a:rPr>
              <a:t> (A. </a:t>
            </a:r>
            <a:r>
              <a:rPr lang="en-US" b="1" dirty="0" err="1" smtClean="0">
                <a:solidFill>
                  <a:srgbClr val="262626"/>
                </a:solidFill>
              </a:rPr>
              <a:t>Armigliato</a:t>
            </a:r>
            <a:r>
              <a:rPr lang="en-US" b="1" dirty="0" smtClean="0">
                <a:solidFill>
                  <a:srgbClr val="262626"/>
                </a:solidFill>
              </a:rPr>
              <a:t>), NOAA (Y. Wei), CEA (A. </a:t>
            </a:r>
            <a:r>
              <a:rPr lang="en-US" b="1" dirty="0" err="1" smtClean="0">
                <a:solidFill>
                  <a:srgbClr val="262626"/>
                </a:solidFill>
              </a:rPr>
              <a:t>Gailler</a:t>
            </a:r>
            <a:r>
              <a:rPr lang="en-US" b="1" dirty="0" smtClean="0">
                <a:solidFill>
                  <a:srgbClr val="262626"/>
                </a:solidFill>
              </a:rPr>
              <a:t>), USGS (E. Geist</a:t>
            </a:r>
            <a:r>
              <a:rPr lang="en-US" b="1" dirty="0" smtClean="0">
                <a:solidFill>
                  <a:srgbClr val="262626"/>
                </a:solidFill>
              </a:rPr>
              <a:t>)?, IRIDES (A. </a:t>
            </a:r>
            <a:r>
              <a:rPr lang="en-US" b="1" smtClean="0">
                <a:solidFill>
                  <a:srgbClr val="262626"/>
                </a:solidFill>
              </a:rPr>
              <a:t>Suppasri)</a:t>
            </a:r>
            <a:endParaRPr lang="en-US" b="1" dirty="0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17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40768" y="411510"/>
            <a:ext cx="7859216" cy="857250"/>
          </a:xfrm>
        </p:spPr>
        <p:txBody>
          <a:bodyPr>
            <a:normAutofit fontScale="90000"/>
          </a:bodyPr>
          <a:lstStyle/>
          <a:p>
            <a:r>
              <a:rPr lang="en-GB" dirty="0"/>
              <a:t>The first </a:t>
            </a:r>
            <a:r>
              <a:rPr lang="en-GB" dirty="0" smtClean="0"/>
              <a:t>GTM scoping meeting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Held at IUGG </a:t>
            </a:r>
            <a:r>
              <a:rPr lang="en-US" dirty="0">
                <a:solidFill>
                  <a:schemeClr val="tx1"/>
                </a:solidFill>
              </a:rPr>
              <a:t>in Prague 29.06.2015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Objective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to discuss and define content to fill GTM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Short and long term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Points from proponents introduced and accepted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Additional </a:t>
            </a:r>
            <a:r>
              <a:rPr lang="en-US" dirty="0">
                <a:solidFill>
                  <a:schemeClr val="tx1"/>
                </a:solidFill>
              </a:rPr>
              <a:t>points </a:t>
            </a:r>
            <a:r>
              <a:rPr lang="en-US" dirty="0" smtClean="0">
                <a:solidFill>
                  <a:schemeClr val="tx1"/>
                </a:solidFill>
              </a:rPr>
              <a:t>raised, discussed, and included</a:t>
            </a:r>
          </a:p>
          <a:p>
            <a:r>
              <a:rPr lang="en-US" dirty="0">
                <a:solidFill>
                  <a:schemeClr val="tx1"/>
                </a:solidFill>
              </a:rPr>
              <a:t>Organizational issues were not discussed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GTM organization structure is therefore presently open for discussion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GTM organization main </a:t>
            </a:r>
            <a:r>
              <a:rPr lang="en-US" dirty="0">
                <a:solidFill>
                  <a:srgbClr val="C00000"/>
                </a:solidFill>
              </a:rPr>
              <a:t>topic for the present </a:t>
            </a:r>
            <a:r>
              <a:rPr lang="en-US" dirty="0" smtClean="0">
                <a:solidFill>
                  <a:srgbClr val="C00000"/>
                </a:solidFill>
              </a:rPr>
              <a:t>meeting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5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17" y="-92546"/>
            <a:ext cx="7859216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Broad interest in first scoping meeting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918" y="699542"/>
            <a:ext cx="4643089" cy="444395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Expressed interest or present at meeting</a:t>
            </a:r>
          </a:p>
          <a:p>
            <a:pPr fontAlgn="t"/>
            <a:r>
              <a:rPr lang="en-US" sz="1200" dirty="0" smtClean="0"/>
              <a:t>NGI (Løvholt, Harbitz)</a:t>
            </a:r>
          </a:p>
          <a:p>
            <a:pPr fontAlgn="t"/>
            <a:r>
              <a:rPr lang="en-US" sz="1200" dirty="0" smtClean="0"/>
              <a:t>INGV (</a:t>
            </a:r>
            <a:r>
              <a:rPr lang="en-US" sz="1200" dirty="0" err="1" smtClean="0"/>
              <a:t>Lorito</a:t>
            </a:r>
            <a:r>
              <a:rPr lang="en-US" sz="1200" dirty="0" smtClean="0"/>
              <a:t>, Selva, Basili, Tonini)</a:t>
            </a:r>
            <a:endParaRPr lang="en-GB" sz="1200" dirty="0"/>
          </a:p>
          <a:p>
            <a:pPr fontAlgn="t"/>
            <a:r>
              <a:rPr lang="en-US" sz="1200" dirty="0" smtClean="0"/>
              <a:t>Geoscience Australia (Cummins, Davies, Griffin) </a:t>
            </a:r>
            <a:endParaRPr lang="en-GB" sz="1200" dirty="0"/>
          </a:p>
          <a:p>
            <a:pPr fontAlgn="t"/>
            <a:r>
              <a:rPr lang="en-US" sz="1200" dirty="0" smtClean="0"/>
              <a:t>IPMA (Baptista, Matias, Omira)</a:t>
            </a:r>
            <a:endParaRPr lang="en-GB" sz="1200" dirty="0"/>
          </a:p>
          <a:p>
            <a:pPr fontAlgn="t"/>
            <a:r>
              <a:rPr lang="en-US" sz="1200" dirty="0" smtClean="0"/>
              <a:t>IRIDES (Imamura, Suppasri, Mas)</a:t>
            </a:r>
            <a:endParaRPr lang="en-GB" sz="1200" dirty="0"/>
          </a:p>
          <a:p>
            <a:pPr fontAlgn="t"/>
            <a:r>
              <a:rPr lang="en-US" sz="1200" dirty="0" smtClean="0"/>
              <a:t>GNS (Power)</a:t>
            </a:r>
            <a:endParaRPr lang="en-GB" sz="1200" dirty="0"/>
          </a:p>
          <a:p>
            <a:pPr fontAlgn="t"/>
            <a:r>
              <a:rPr lang="en-US" sz="1200" dirty="0" smtClean="0"/>
              <a:t>METU (</a:t>
            </a:r>
            <a:r>
              <a:rPr lang="en-US" sz="1200" dirty="0" err="1" smtClean="0"/>
              <a:t>Kanoglu</a:t>
            </a:r>
            <a:r>
              <a:rPr lang="en-US" sz="1200" dirty="0" smtClean="0"/>
              <a:t>, </a:t>
            </a:r>
            <a:r>
              <a:rPr lang="en-US" sz="1200" dirty="0" err="1" smtClean="0"/>
              <a:t>Yalciner</a:t>
            </a:r>
            <a:r>
              <a:rPr lang="en-US" sz="1200" dirty="0" smtClean="0"/>
              <a:t>)</a:t>
            </a:r>
            <a:endParaRPr lang="en-GB" sz="1200" dirty="0"/>
          </a:p>
          <a:p>
            <a:pPr fontAlgn="t"/>
            <a:r>
              <a:rPr lang="en-US" sz="1200" dirty="0" smtClean="0"/>
              <a:t>University of Malaga (Macias)</a:t>
            </a:r>
            <a:endParaRPr lang="en-GB" sz="1200" dirty="0"/>
          </a:p>
          <a:p>
            <a:pPr fontAlgn="t"/>
            <a:r>
              <a:rPr lang="en-US" sz="1200" dirty="0" smtClean="0"/>
              <a:t>AECOM (Thio)</a:t>
            </a:r>
            <a:endParaRPr lang="en-GB" sz="1200" dirty="0"/>
          </a:p>
          <a:p>
            <a:pPr fontAlgn="t"/>
            <a:r>
              <a:rPr lang="en-US" sz="1200" dirty="0" smtClean="0"/>
              <a:t>MMAF (Muhari)</a:t>
            </a:r>
            <a:endParaRPr lang="en-GB" sz="1200" dirty="0"/>
          </a:p>
          <a:p>
            <a:pPr fontAlgn="t"/>
            <a:r>
              <a:rPr lang="en-US" sz="1200" dirty="0" err="1" smtClean="0"/>
              <a:t>Univ</a:t>
            </a:r>
            <a:r>
              <a:rPr lang="en-US" sz="1200" dirty="0" smtClean="0"/>
              <a:t> Bologna (</a:t>
            </a:r>
            <a:r>
              <a:rPr lang="en-US" sz="1200" dirty="0" err="1" smtClean="0"/>
              <a:t>Tinti</a:t>
            </a:r>
            <a:r>
              <a:rPr lang="en-US" sz="1200" dirty="0" smtClean="0"/>
              <a:t>)</a:t>
            </a:r>
          </a:p>
          <a:p>
            <a:pPr fontAlgn="t"/>
            <a:r>
              <a:rPr lang="en-US" sz="1200" dirty="0" smtClean="0"/>
              <a:t>KOERI (</a:t>
            </a:r>
            <a:r>
              <a:rPr lang="en-US" sz="1200" dirty="0" err="1" smtClean="0"/>
              <a:t>Özer</a:t>
            </a:r>
            <a:r>
              <a:rPr lang="en-US" sz="1200" dirty="0" smtClean="0"/>
              <a:t>, </a:t>
            </a:r>
            <a:r>
              <a:rPr lang="en-US" sz="1200" dirty="0" err="1" smtClean="0"/>
              <a:t>Necmioglu</a:t>
            </a:r>
            <a:r>
              <a:rPr lang="en-US" sz="1200" dirty="0" smtClean="0"/>
              <a:t>)</a:t>
            </a:r>
          </a:p>
          <a:p>
            <a:pPr fontAlgn="t"/>
            <a:r>
              <a:rPr lang="en-GB" sz="1200" dirty="0" smtClean="0"/>
              <a:t>MSI (Didenkulova)</a:t>
            </a:r>
          </a:p>
          <a:p>
            <a:pPr fontAlgn="t"/>
            <a:r>
              <a:rPr lang="en-GB" sz="1200" dirty="0" smtClean="0"/>
              <a:t>PARI (</a:t>
            </a:r>
            <a:r>
              <a:rPr lang="en-GB" sz="1200" dirty="0" err="1" smtClean="0"/>
              <a:t>Takagawa</a:t>
            </a:r>
            <a:r>
              <a:rPr lang="en-GB" sz="1200" dirty="0" smtClean="0"/>
              <a:t>)</a:t>
            </a:r>
          </a:p>
          <a:p>
            <a:pPr fontAlgn="t"/>
            <a:r>
              <a:rPr lang="en-GB" sz="1200" dirty="0" smtClean="0"/>
              <a:t>ICMMG (</a:t>
            </a:r>
            <a:r>
              <a:rPr lang="en-GB" sz="1200" dirty="0" err="1" smtClean="0"/>
              <a:t>Giusiakov</a:t>
            </a:r>
            <a:r>
              <a:rPr lang="en-GB" sz="1200" dirty="0" smtClean="0"/>
              <a:t>)</a:t>
            </a:r>
          </a:p>
          <a:p>
            <a:pPr fontAlgn="t"/>
            <a:r>
              <a:rPr lang="en-GB" sz="1200" dirty="0" err="1" smtClean="0"/>
              <a:t>Northwestern</a:t>
            </a:r>
            <a:r>
              <a:rPr lang="en-GB" sz="1200" dirty="0" smtClean="0"/>
              <a:t> University (</a:t>
            </a:r>
            <a:r>
              <a:rPr lang="en-GB" sz="1200" dirty="0" err="1" smtClean="0"/>
              <a:t>Okal</a:t>
            </a:r>
            <a:r>
              <a:rPr lang="en-GB" sz="1200" dirty="0" smtClean="0"/>
              <a:t>)</a:t>
            </a:r>
          </a:p>
          <a:p>
            <a:pPr fontAlgn="t"/>
            <a:r>
              <a:rPr lang="en-GB" sz="1200" dirty="0" smtClean="0"/>
              <a:t>MRI/JMA (</a:t>
            </a:r>
            <a:r>
              <a:rPr lang="en-GB" sz="1200" dirty="0"/>
              <a:t>T</a:t>
            </a:r>
            <a:r>
              <a:rPr lang="en-GB" sz="1200" dirty="0" smtClean="0"/>
              <a:t>sushima)</a:t>
            </a:r>
          </a:p>
          <a:p>
            <a:pPr fontAlgn="t"/>
            <a:r>
              <a:rPr lang="en-GB" sz="1200" dirty="0" smtClean="0"/>
              <a:t>NOAA (Wei, </a:t>
            </a:r>
            <a:r>
              <a:rPr lang="en-GB" sz="1200" dirty="0" err="1" smtClean="0"/>
              <a:t>Titov</a:t>
            </a:r>
            <a:r>
              <a:rPr lang="en-GB" sz="1200" dirty="0" smtClean="0"/>
              <a:t>)</a:t>
            </a:r>
            <a:endParaRPr lang="en-GB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0" indent="0">
              <a:buNone/>
            </a:pPr>
            <a:endParaRPr lang="en-US" sz="1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Plassholder for innhold 2"/>
          <p:cNvSpPr txBox="1">
            <a:spLocks/>
          </p:cNvSpPr>
          <p:nvPr/>
        </p:nvSpPr>
        <p:spPr>
          <a:xfrm>
            <a:off x="4784181" y="699542"/>
            <a:ext cx="4355976" cy="27363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200" kern="1200" baseline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48000" indent="-285750" algn="l" defTabSz="914400" rtl="0" eaLnBrk="1" latinLnBrk="0" hangingPunct="1">
              <a:spcBef>
                <a:spcPts val="300"/>
              </a:spcBef>
              <a:buFont typeface="Calibri" panose="020F0502020204030204" pitchFamily="34" charset="0"/>
              <a:buChar char="─"/>
              <a:defRPr sz="1800" i="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─"/>
              <a:defRPr sz="18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None/>
              <a:defRPr sz="18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None/>
              <a:defRPr sz="18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Non-present but expressed interest</a:t>
            </a:r>
          </a:p>
          <a:p>
            <a:pPr fontAlgn="t"/>
            <a:r>
              <a:rPr lang="en-US" sz="1200" dirty="0" smtClean="0"/>
              <a:t>USGS (Geist)</a:t>
            </a:r>
          </a:p>
          <a:p>
            <a:pPr fontAlgn="t"/>
            <a:r>
              <a:rPr lang="en-US" sz="1200" dirty="0" smtClean="0"/>
              <a:t>GFZ (</a:t>
            </a:r>
            <a:r>
              <a:rPr lang="en-US" sz="1200" dirty="0" err="1" smtClean="0"/>
              <a:t>Babeyko</a:t>
            </a:r>
            <a:r>
              <a:rPr lang="en-US" sz="1200" dirty="0" smtClean="0"/>
              <a:t>)</a:t>
            </a:r>
          </a:p>
          <a:p>
            <a:pPr fontAlgn="t"/>
            <a:r>
              <a:rPr lang="en-US" sz="1200" dirty="0" smtClean="0"/>
              <a:t>USC (</a:t>
            </a:r>
            <a:r>
              <a:rPr lang="en-US" sz="1200" dirty="0" err="1" smtClean="0"/>
              <a:t>Lynett</a:t>
            </a:r>
            <a:r>
              <a:rPr lang="en-US" sz="1200" dirty="0" smtClean="0"/>
              <a:t>)</a:t>
            </a:r>
          </a:p>
          <a:p>
            <a:pPr fontAlgn="t"/>
            <a:r>
              <a:rPr lang="en-US" sz="1200" dirty="0" smtClean="0"/>
              <a:t>ITB (Latief)</a:t>
            </a:r>
            <a:endParaRPr lang="en-GB" sz="1200" dirty="0"/>
          </a:p>
          <a:p>
            <a:pPr fontAlgn="t"/>
            <a:r>
              <a:rPr lang="en-US" sz="1200" dirty="0" smtClean="0"/>
              <a:t>CIMNE (Bernal, Cardona)</a:t>
            </a:r>
            <a:endParaRPr lang="en-GB" sz="1200" dirty="0"/>
          </a:p>
          <a:p>
            <a:pPr fontAlgn="t"/>
            <a:r>
              <a:rPr lang="en-US" sz="1200" dirty="0" err="1"/>
              <a:t>Univ</a:t>
            </a:r>
            <a:r>
              <a:rPr lang="en-US" sz="1200" dirty="0"/>
              <a:t> </a:t>
            </a:r>
            <a:r>
              <a:rPr lang="en-US" sz="1200" dirty="0" smtClean="0"/>
              <a:t>Hamburg (Behrens)</a:t>
            </a:r>
          </a:p>
          <a:p>
            <a:pPr fontAlgn="t"/>
            <a:r>
              <a:rPr lang="en-US" sz="1200" dirty="0" err="1"/>
              <a:t>Univ</a:t>
            </a:r>
            <a:r>
              <a:rPr lang="en-US" sz="1200" dirty="0"/>
              <a:t> Cantabria (Gonzalez, </a:t>
            </a:r>
            <a:r>
              <a:rPr lang="en-US" sz="1200" dirty="0" smtClean="0"/>
              <a:t>Gonzalez-Riancho, Aguirre-Ayerbe)</a:t>
            </a:r>
            <a:endParaRPr lang="en-GB" sz="1200" dirty="0" smtClean="0"/>
          </a:p>
          <a:p>
            <a:pPr fontAlgn="t"/>
            <a:r>
              <a:rPr lang="en-US" sz="1200" dirty="0" err="1" smtClean="0"/>
              <a:t>Univ</a:t>
            </a:r>
            <a:r>
              <a:rPr lang="en-US" sz="1200" dirty="0" smtClean="0"/>
              <a:t> Washington (Gonzalez, Leveque, Adams)</a:t>
            </a:r>
          </a:p>
          <a:p>
            <a:pPr fontAlgn="t"/>
            <a:r>
              <a:rPr lang="en-US" sz="1200" dirty="0" smtClean="0"/>
              <a:t>AUTH (Pitilakis)</a:t>
            </a:r>
            <a:endParaRPr lang="en-GB" sz="1200" dirty="0"/>
          </a:p>
          <a:p>
            <a:pPr fontAlgn="t"/>
            <a:endParaRPr lang="en-GB" sz="1200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Plassholder for innhold 2"/>
          <p:cNvSpPr txBox="1">
            <a:spLocks/>
          </p:cNvSpPr>
          <p:nvPr/>
        </p:nvSpPr>
        <p:spPr>
          <a:xfrm>
            <a:off x="4788024" y="3672664"/>
            <a:ext cx="4355976" cy="11105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200" kern="1200" baseline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48000" indent="-285750" algn="l" defTabSz="914400" rtl="0" eaLnBrk="1" latinLnBrk="0" hangingPunct="1">
              <a:spcBef>
                <a:spcPts val="300"/>
              </a:spcBef>
              <a:buFont typeface="Calibri" panose="020F0502020204030204" pitchFamily="34" charset="0"/>
              <a:buChar char="─"/>
              <a:defRPr sz="1800" i="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─"/>
              <a:defRPr sz="18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None/>
              <a:defRPr sz="18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None/>
              <a:defRPr sz="18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“External participants” global models</a:t>
            </a:r>
          </a:p>
          <a:p>
            <a:pPr fontAlgn="t"/>
            <a:r>
              <a:rPr lang="nb-NO" sz="1200" dirty="0" smtClean="0"/>
              <a:t>GEM (Pagani, Schneider)</a:t>
            </a:r>
          </a:p>
          <a:p>
            <a:pPr fontAlgn="t"/>
            <a:r>
              <a:rPr lang="nb-NO" sz="1200" dirty="0" smtClean="0"/>
              <a:t>GVM (Jenkins)</a:t>
            </a:r>
            <a:endParaRPr lang="en-GB" sz="1200" dirty="0"/>
          </a:p>
        </p:txBody>
      </p:sp>
      <p:sp>
        <p:nvSpPr>
          <p:cNvPr id="6" name="TekstSylinder 5"/>
          <p:cNvSpPr txBox="1"/>
          <p:nvPr/>
        </p:nvSpPr>
        <p:spPr>
          <a:xfrm>
            <a:off x="2627784" y="2598355"/>
            <a:ext cx="1722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Total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27 organizations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45 scientists</a:t>
            </a:r>
          </a:p>
        </p:txBody>
      </p:sp>
    </p:spTree>
    <p:extLst>
      <p:ext uri="{BB962C8B-B14F-4D97-AF65-F5344CB8AC3E}">
        <p14:creationId xmlns:p14="http://schemas.microsoft.com/office/powerpoint/2010/main" val="228482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Outcomes from the first GTM </a:t>
            </a:r>
            <a:r>
              <a:rPr lang="en-US" sz="2400" dirty="0"/>
              <a:t>meeting </a:t>
            </a:r>
            <a:r>
              <a:rPr lang="en-US" sz="2400" dirty="0" smtClean="0"/>
              <a:t>(1) </a:t>
            </a:r>
            <a:endParaRPr lang="en-US" sz="24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27584" y="1063229"/>
            <a:ext cx="7859216" cy="388478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Involving the full </a:t>
            </a:r>
            <a:r>
              <a:rPr lang="en-US" b="1" dirty="0" smtClean="0"/>
              <a:t>tsunami hazard and risk community </a:t>
            </a:r>
            <a:r>
              <a:rPr lang="en-US" dirty="0" smtClean="0"/>
              <a:t>may:</a:t>
            </a:r>
          </a:p>
          <a:p>
            <a:r>
              <a:rPr lang="en-US" dirty="0" smtClean="0"/>
              <a:t>Harmonize efforts and products</a:t>
            </a:r>
          </a:p>
          <a:p>
            <a:r>
              <a:rPr lang="en-GB" dirty="0" smtClean="0"/>
              <a:t>Develop standardized and open source tools, guidelines and practices, for among others</a:t>
            </a:r>
          </a:p>
          <a:p>
            <a:pPr lvl="1"/>
            <a:r>
              <a:rPr lang="en-GB" dirty="0" smtClean="0"/>
              <a:t>Hazard and risk analysis</a:t>
            </a:r>
          </a:p>
          <a:p>
            <a:pPr lvl="1"/>
            <a:r>
              <a:rPr lang="en-GB" dirty="0" smtClean="0"/>
              <a:t>Probabilistic framework and uncertainty analysis</a:t>
            </a:r>
          </a:p>
          <a:p>
            <a:pPr lvl="1"/>
            <a:r>
              <a:rPr lang="en-GB" dirty="0" smtClean="0"/>
              <a:t>Underlying methods – source and tsunami models</a:t>
            </a:r>
          </a:p>
          <a:p>
            <a:pPr lvl="1"/>
            <a:r>
              <a:rPr lang="en-GB" dirty="0" smtClean="0"/>
              <a:t>Dissemination, mitigation measures, ethical perspectives</a:t>
            </a:r>
          </a:p>
          <a:p>
            <a:r>
              <a:rPr lang="en-US" dirty="0" smtClean="0"/>
              <a:t>Integrate datasets from other providers or compile databases where non-existent</a:t>
            </a:r>
          </a:p>
          <a:p>
            <a:r>
              <a:rPr lang="en-US" dirty="0" smtClean="0"/>
              <a:t>Validation of methods</a:t>
            </a:r>
          </a:p>
          <a:p>
            <a:pPr lvl="1"/>
            <a:r>
              <a:rPr lang="en-US" dirty="0" smtClean="0"/>
              <a:t>Basic methods (e.g. simulation tools)</a:t>
            </a:r>
          </a:p>
          <a:p>
            <a:pPr lvl="1"/>
            <a:r>
              <a:rPr lang="en-US" dirty="0" smtClean="0"/>
              <a:t>Towards hazard and risk data - improve our understanding of the risk drivers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6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Outcomes </a:t>
            </a:r>
            <a:r>
              <a:rPr lang="en-US" sz="2400" dirty="0" smtClean="0"/>
              <a:t>from </a:t>
            </a:r>
            <a:r>
              <a:rPr lang="en-US" sz="2400" dirty="0"/>
              <a:t>the first GTM meeting </a:t>
            </a:r>
            <a:r>
              <a:rPr lang="en-US" sz="2400" dirty="0" smtClean="0"/>
              <a:t>(</a:t>
            </a:r>
            <a:r>
              <a:rPr lang="en-US" sz="2400" dirty="0"/>
              <a:t>2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27584" y="1063229"/>
            <a:ext cx="7992888" cy="388478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GTM should work on different regional scales</a:t>
            </a:r>
          </a:p>
          <a:p>
            <a:pPr lvl="1"/>
            <a:r>
              <a:rPr lang="en-US" dirty="0"/>
              <a:t>Become a term of reference for regional efforts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Ensure compatibility from regional to local scales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Methodology standard and global reference for hazard and risk maps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Utilize ongoing activities or planned activities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GTM endorsement – compatible methods or results</a:t>
            </a:r>
          </a:p>
          <a:p>
            <a:r>
              <a:rPr lang="en-US" dirty="0" smtClean="0"/>
              <a:t>Harmonized efforts between institutions</a:t>
            </a:r>
          </a:p>
          <a:p>
            <a:pPr lvl="1"/>
            <a:r>
              <a:rPr lang="en-US" dirty="0" smtClean="0"/>
              <a:t>e.g. – integrate national hazard maps to regional scale </a:t>
            </a:r>
            <a:br>
              <a:rPr lang="en-US" dirty="0" smtClean="0"/>
            </a:br>
            <a:r>
              <a:rPr lang="en-US" dirty="0" smtClean="0"/>
              <a:t>(TSUMAPS-NEAM – INGV++)</a:t>
            </a:r>
          </a:p>
          <a:p>
            <a:pPr lvl="1"/>
            <a:r>
              <a:rPr lang="en-US" dirty="0" smtClean="0"/>
              <a:t>e.g. multifunctional tools for interfacing models (Tsunami API - GNS)</a:t>
            </a:r>
          </a:p>
          <a:p>
            <a:r>
              <a:rPr lang="en-US" dirty="0" smtClean="0"/>
              <a:t>Facilitate integration of results and tools from related organizations such as GEM and GVM – and assign borderlines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Scientific objectives </a:t>
            </a:r>
            <a:r>
              <a:rPr lang="en-US" sz="2800" dirty="0"/>
              <a:t>from the first GTM meeting </a:t>
            </a:r>
            <a:r>
              <a:rPr lang="en-US" sz="2400" dirty="0" smtClean="0"/>
              <a:t>(1)</a:t>
            </a:r>
            <a:endParaRPr lang="en-US" sz="2400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827584" y="1063229"/>
            <a:ext cx="7859216" cy="3884785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Seismic </a:t>
            </a:r>
            <a:r>
              <a:rPr lang="en-GB" dirty="0"/>
              <a:t>source (probability and </a:t>
            </a:r>
            <a:r>
              <a:rPr lang="en-GB" dirty="0" err="1"/>
              <a:t>modeling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Interfacing the GEM, adaptation for tsunami sources and recurrence</a:t>
            </a:r>
            <a:endParaRPr lang="en-GB" dirty="0">
              <a:solidFill>
                <a:srgbClr val="C00000"/>
              </a:solidFill>
            </a:endParaRPr>
          </a:p>
          <a:p>
            <a:r>
              <a:rPr lang="en-GB" dirty="0" smtClean="0"/>
              <a:t>Non </a:t>
            </a:r>
            <a:r>
              <a:rPr lang="en-GB" dirty="0"/>
              <a:t>Seismic source (probability and </a:t>
            </a:r>
            <a:r>
              <a:rPr lang="en-GB" dirty="0" err="1" smtClean="0"/>
              <a:t>modeling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Interfacing GVM, ICL, submarine landslide community</a:t>
            </a:r>
          </a:p>
          <a:p>
            <a:r>
              <a:rPr lang="en-GB" dirty="0" smtClean="0"/>
              <a:t>Tsunami modelling</a:t>
            </a:r>
          </a:p>
          <a:p>
            <a:r>
              <a:rPr lang="en-GB" dirty="0" smtClean="0"/>
              <a:t>Development of methods and numerical tools </a:t>
            </a:r>
          </a:p>
          <a:p>
            <a:pPr lvl="1"/>
            <a:r>
              <a:rPr lang="en-GB" dirty="0" smtClean="0"/>
              <a:t>Models, unified code interfaces </a:t>
            </a:r>
          </a:p>
          <a:p>
            <a:pPr lvl="1"/>
            <a:r>
              <a:rPr lang="en-GB" dirty="0" smtClean="0"/>
              <a:t>Benchmark tests</a:t>
            </a:r>
          </a:p>
          <a:p>
            <a:pPr lvl="1"/>
            <a:r>
              <a:rPr lang="en-GB" dirty="0" smtClean="0"/>
              <a:t>Model and data repositories – licensing and / or open source </a:t>
            </a:r>
          </a:p>
          <a:p>
            <a:r>
              <a:rPr lang="en-GB" dirty="0" smtClean="0"/>
              <a:t>PTHA (seismic and non-seismic</a:t>
            </a:r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 landslides and volcanoes)</a:t>
            </a:r>
          </a:p>
          <a:p>
            <a:pPr lvl="1"/>
            <a:r>
              <a:rPr lang="en-GB" dirty="0" smtClean="0"/>
              <a:t>Different frameworks </a:t>
            </a:r>
          </a:p>
          <a:p>
            <a:pPr lvl="1"/>
            <a:r>
              <a:rPr lang="en-GB" dirty="0" smtClean="0"/>
              <a:t>Uncertainty treatment</a:t>
            </a:r>
          </a:p>
          <a:p>
            <a:pPr lvl="1"/>
            <a:r>
              <a:rPr lang="en-GB" dirty="0" smtClean="0"/>
              <a:t>Validation and testing</a:t>
            </a:r>
          </a:p>
          <a:p>
            <a:pPr lvl="1"/>
            <a:r>
              <a:rPr lang="en-GB" dirty="0" smtClean="0"/>
              <a:t>Mapping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32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Scientific objectives </a:t>
            </a:r>
            <a:r>
              <a:rPr lang="en-US" sz="2800" dirty="0"/>
              <a:t>from the first GTM meeting </a:t>
            </a:r>
            <a:r>
              <a:rPr lang="en-US" sz="2400" dirty="0" smtClean="0"/>
              <a:t>(2)</a:t>
            </a:r>
            <a:endParaRPr lang="en-US" sz="2400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827584" y="1063229"/>
            <a:ext cx="7859216" cy="3884785"/>
          </a:xfrm>
        </p:spPr>
        <p:txBody>
          <a:bodyPr>
            <a:normAutofit/>
          </a:bodyPr>
          <a:lstStyle/>
          <a:p>
            <a:r>
              <a:rPr lang="en-GB" dirty="0" smtClean="0"/>
              <a:t>Vulnerability and fragility</a:t>
            </a:r>
          </a:p>
          <a:p>
            <a:pPr lvl="1"/>
            <a:r>
              <a:rPr lang="en-GB" dirty="0" smtClean="0"/>
              <a:t>Fragility and mortality</a:t>
            </a:r>
          </a:p>
          <a:p>
            <a:pPr lvl="1"/>
            <a:r>
              <a:rPr lang="en-GB" dirty="0" smtClean="0"/>
              <a:t>Uncertainty</a:t>
            </a:r>
            <a:r>
              <a:rPr lang="en-GB" dirty="0"/>
              <a:t> </a:t>
            </a:r>
            <a:r>
              <a:rPr lang="en-GB" dirty="0" smtClean="0"/>
              <a:t>treatment</a:t>
            </a:r>
            <a:endParaRPr lang="en-GB" dirty="0"/>
          </a:p>
          <a:p>
            <a:r>
              <a:rPr lang="en-GB" dirty="0" smtClean="0"/>
              <a:t>Probabilistic Tsunami Risk Assessment </a:t>
            </a:r>
          </a:p>
          <a:p>
            <a:pPr lvl="1"/>
            <a:r>
              <a:rPr lang="en-GB" dirty="0" smtClean="0"/>
              <a:t>Framework and uncertainty</a:t>
            </a:r>
          </a:p>
          <a:p>
            <a:pPr lvl="1"/>
            <a:r>
              <a:rPr lang="en-GB" dirty="0" smtClean="0"/>
              <a:t>Validation</a:t>
            </a:r>
            <a:r>
              <a:rPr lang="en-GB" dirty="0"/>
              <a:t>, </a:t>
            </a:r>
            <a:r>
              <a:rPr lang="en-GB" dirty="0" smtClean="0"/>
              <a:t>testing, mapping</a:t>
            </a:r>
            <a:endParaRPr lang="en-GB" dirty="0"/>
          </a:p>
          <a:p>
            <a:r>
              <a:rPr lang="en-GB" dirty="0" smtClean="0">
                <a:solidFill>
                  <a:schemeClr val="tx1"/>
                </a:solidFill>
              </a:rPr>
              <a:t>Dissemination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Geo-ethics, transparency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Risk and </a:t>
            </a:r>
            <a:r>
              <a:rPr lang="en-GB" dirty="0">
                <a:solidFill>
                  <a:schemeClr val="tx1"/>
                </a:solidFill>
              </a:rPr>
              <a:t>uncertainty</a:t>
            </a:r>
            <a:r>
              <a:rPr lang="en-GB" dirty="0" smtClean="0">
                <a:solidFill>
                  <a:schemeClr val="tx1"/>
                </a:solidFill>
              </a:rPr>
              <a:t> communication</a:t>
            </a:r>
            <a:r>
              <a:rPr lang="en-GB" dirty="0">
                <a:solidFill>
                  <a:schemeClr val="tx1"/>
                </a:solidFill>
              </a:rPr>
              <a:t>, interfacing stakeholders </a:t>
            </a:r>
            <a:endParaRPr lang="en-GB" dirty="0" smtClean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Q</a:t>
            </a:r>
            <a:r>
              <a:rPr lang="en-GB" dirty="0" smtClean="0">
                <a:solidFill>
                  <a:schemeClr val="tx1"/>
                </a:solidFill>
              </a:rPr>
              <a:t>uestionnaires, training, data exchange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first objective for the GTM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Need for a first project to spark GTM</a:t>
            </a:r>
          </a:p>
          <a:p>
            <a:r>
              <a:rPr lang="en-US" dirty="0" smtClean="0"/>
              <a:t>Initially - Focus on tsunami hazard </a:t>
            </a:r>
          </a:p>
          <a:p>
            <a:r>
              <a:rPr lang="en-US" dirty="0" smtClean="0"/>
              <a:t>Employ and develop PTHA</a:t>
            </a:r>
          </a:p>
          <a:p>
            <a:pPr lvl="1"/>
            <a:r>
              <a:rPr lang="en-US" dirty="0" smtClean="0"/>
              <a:t>Beyond standard practice on subduction zone earthquakes (such as GAR)</a:t>
            </a:r>
          </a:p>
          <a:p>
            <a:pPr lvl="1"/>
            <a:r>
              <a:rPr lang="en-US" dirty="0" smtClean="0"/>
              <a:t>Methods and guidelines</a:t>
            </a:r>
          </a:p>
          <a:p>
            <a:pPr lvl="1"/>
            <a:r>
              <a:rPr lang="en-US" dirty="0" smtClean="0"/>
              <a:t>Focus on non-seismic sources</a:t>
            </a:r>
          </a:p>
          <a:p>
            <a:pPr lvl="1"/>
            <a:r>
              <a:rPr lang="en-US" dirty="0" smtClean="0"/>
              <a:t>Focus on crustal earthquakes</a:t>
            </a:r>
          </a:p>
          <a:p>
            <a:r>
              <a:rPr lang="en-US" dirty="0" smtClean="0"/>
              <a:t>Pilot study – TSUMAPS-NEAM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Also - knowhow from GAR and related projects should be entered into GTM and thus contribute to knowhow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1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Egendefinert 1">
      <a:dk1>
        <a:srgbClr val="262626"/>
      </a:dk1>
      <a:lt1>
        <a:sysClr val="window" lastClr="FFFFFF"/>
      </a:lt1>
      <a:dk2>
        <a:srgbClr val="000000"/>
      </a:dk2>
      <a:lt2>
        <a:srgbClr val="D9D9D6"/>
      </a:lt2>
      <a:accent1>
        <a:srgbClr val="AB2328"/>
      </a:accent1>
      <a:accent2>
        <a:srgbClr val="DFC2C3"/>
      </a:accent2>
      <a:accent3>
        <a:srgbClr val="F39662"/>
      </a:accent3>
      <a:accent4>
        <a:srgbClr val="5EC8E5"/>
      </a:accent4>
      <a:accent5>
        <a:srgbClr val="6ECD9C"/>
      </a:accent5>
      <a:accent6>
        <a:srgbClr val="E1CC52"/>
      </a:accent6>
      <a:hlink>
        <a:srgbClr val="5EC8E5"/>
      </a:hlink>
      <a:folHlink>
        <a:srgbClr val="AB232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GI_Lys_Tema_Miljo_NO.potx" id="{1F1CF621-BFB4-43EB-A7D4-611CF0721377}" vid="{9329728E-1753-459D-A4E3-0C527ABFE36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3080</TotalTime>
  <Words>2149</Words>
  <Application>Microsoft Office PowerPoint</Application>
  <PresentationFormat>Skjermfremvisning (16:9)</PresentationFormat>
  <Paragraphs>317</Paragraphs>
  <Slides>27</Slides>
  <Notes>3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27</vt:i4>
      </vt:variant>
    </vt:vector>
  </HeadingPairs>
  <TitlesOfParts>
    <vt:vector size="32" baseType="lpstr">
      <vt:lpstr>Arial</vt:lpstr>
      <vt:lpstr>Calibri</vt:lpstr>
      <vt:lpstr>Georgia</vt:lpstr>
      <vt:lpstr>Wingdings</vt:lpstr>
      <vt:lpstr>Office-tema</vt:lpstr>
      <vt:lpstr>Global Tsunami Model (GTM) </vt:lpstr>
      <vt:lpstr>Background</vt:lpstr>
      <vt:lpstr>The first GTM scoping meeting </vt:lpstr>
      <vt:lpstr>Broad interest in first scoping meeting</vt:lpstr>
      <vt:lpstr>Outcomes from the first GTM meeting (1) </vt:lpstr>
      <vt:lpstr>Outcomes from the first GTM meeting (2) </vt:lpstr>
      <vt:lpstr>Scientific objectives from the first GTM meeting (1)</vt:lpstr>
      <vt:lpstr>Scientific objectives from the first GTM meeting (2)</vt:lpstr>
      <vt:lpstr>Proposed first objective for the GTM</vt:lpstr>
      <vt:lpstr>Global Tsunami Model (GTM) </vt:lpstr>
      <vt:lpstr>Scope</vt:lpstr>
      <vt:lpstr>GEM structure</vt:lpstr>
      <vt:lpstr>GVM structure</vt:lpstr>
      <vt:lpstr>Way forward towards establishing a GTM</vt:lpstr>
      <vt:lpstr>Proposed organizational structure for discussion (1)</vt:lpstr>
      <vt:lpstr>Proposed management model for discussion (2)</vt:lpstr>
      <vt:lpstr>Webpage, repository and secretariat</vt:lpstr>
      <vt:lpstr>Suggested working groups (WGs)</vt:lpstr>
      <vt:lpstr>Global Tsunami Model (GTM) </vt:lpstr>
      <vt:lpstr>Needs to ensure external GTM relevance</vt:lpstr>
      <vt:lpstr>Potential funding sources </vt:lpstr>
      <vt:lpstr>Balancing funding and utilization of related activities</vt:lpstr>
      <vt:lpstr>Follow up activities on dissemination</vt:lpstr>
      <vt:lpstr>WG Organization</vt:lpstr>
      <vt:lpstr>WG Stakeholders and funding</vt:lpstr>
      <vt:lpstr>WG methods (1)</vt:lpstr>
      <vt:lpstr>WG methods (2)</vt:lpstr>
    </vt:vector>
  </TitlesOfParts>
  <Company>NGI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Finn Løvholt</dc:creator>
  <cp:lastModifiedBy>Finn Løvholt</cp:lastModifiedBy>
  <cp:revision>326</cp:revision>
  <cp:lastPrinted>2015-06-24T13:06:22Z</cp:lastPrinted>
  <dcterms:created xsi:type="dcterms:W3CDTF">2015-03-04T12:23:22Z</dcterms:created>
  <dcterms:modified xsi:type="dcterms:W3CDTF">2015-12-23T12:52:13Z</dcterms:modified>
</cp:coreProperties>
</file>