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60" r:id="rId3"/>
  </p:sldIdLst>
  <p:sldSz cx="9144000" cy="5143500" type="screen16x9"/>
  <p:notesSz cx="7099300" cy="10234613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9">
          <p15:clr>
            <a:srgbClr val="A4A3A4"/>
          </p15:clr>
        </p15:guide>
        <p15:guide id="2" pos="151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2D2C"/>
    <a:srgbClr val="000000"/>
    <a:srgbClr val="29C5F6"/>
    <a:srgbClr val="F2F2F2"/>
    <a:srgbClr val="75787B"/>
    <a:srgbClr val="D9D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ddels stil 2 - uthev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ddels stil 2 - utheving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ddels stil 2 - utheving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ddels stil 2 - utheving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ddels stil 2 - utheving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41" autoAdjust="0"/>
  </p:normalViewPr>
  <p:slideViewPr>
    <p:cSldViewPr showGuides="1">
      <p:cViewPr varScale="1">
        <p:scale>
          <a:sx n="154" d="100"/>
          <a:sy n="154" d="100"/>
        </p:scale>
        <p:origin x="168" y="246"/>
      </p:cViewPr>
      <p:guideLst>
        <p:guide orient="horz" pos="2799"/>
        <p:guide pos="15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/>
          <a:lstStyle>
            <a:lvl1pPr algn="r">
              <a:defRPr sz="1200"/>
            </a:lvl1pPr>
          </a:lstStyle>
          <a:p>
            <a:fld id="{FF68B699-908E-40B3-BA1C-98D13F2409EB}" type="datetimeFigureOut">
              <a:rPr lang="nb-NO" smtClean="0"/>
              <a:t>2016-03-01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30" tIns="47215" rIns="94430" bIns="47215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709930" y="4924989"/>
            <a:ext cx="5679440" cy="4029684"/>
          </a:xfrm>
          <a:prstGeom prst="rect">
            <a:avLst/>
          </a:prstGeom>
        </p:spPr>
        <p:txBody>
          <a:bodyPr vert="horz" lIns="94430" tIns="47215" rIns="94430" bIns="47215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4021294" y="9722309"/>
            <a:ext cx="3076363" cy="512304"/>
          </a:xfrm>
          <a:prstGeom prst="rect">
            <a:avLst/>
          </a:prstGeom>
        </p:spPr>
        <p:txBody>
          <a:bodyPr vert="horz" lIns="94430" tIns="47215" rIns="94430" bIns="47215" rtlCol="0" anchor="b"/>
          <a:lstStyle>
            <a:lvl1pPr algn="r">
              <a:defRPr sz="1200"/>
            </a:lvl1pPr>
          </a:lstStyle>
          <a:p>
            <a:fld id="{FE157ACD-19E9-41BE-91A8-072529677BE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17680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157ACD-19E9-41BE-91A8-072529677BE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3068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138" y="2355726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138" y="3024485"/>
            <a:ext cx="6400800" cy="1314450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7920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0" name="Bild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15" name="Frihåndsform 14"/>
          <p:cNvSpPr/>
          <p:nvPr userDrawn="1"/>
        </p:nvSpPr>
        <p:spPr>
          <a:xfrm>
            <a:off x="4931043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ste side (valgfr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402" y="2067694"/>
            <a:ext cx="574146" cy="574146"/>
          </a:xfrm>
          <a:prstGeom prst="rect">
            <a:avLst/>
          </a:prstGeom>
        </p:spPr>
      </p:pic>
      <p:pic>
        <p:nvPicPr>
          <p:cNvPr id="7" name="Bild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608" y="2067694"/>
            <a:ext cx="574146" cy="574146"/>
          </a:xfrm>
          <a:prstGeom prst="rect">
            <a:avLst/>
          </a:prstGeom>
        </p:spPr>
      </p:pic>
      <p:pic>
        <p:nvPicPr>
          <p:cNvPr id="8" name="Bild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196" y="2077167"/>
            <a:ext cx="574146" cy="574146"/>
          </a:xfrm>
          <a:prstGeom prst="rect">
            <a:avLst/>
          </a:prstGeom>
        </p:spPr>
      </p:pic>
      <p:pic>
        <p:nvPicPr>
          <p:cNvPr id="9" name="Bild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990" y="2075342"/>
            <a:ext cx="574146" cy="574146"/>
          </a:xfrm>
          <a:prstGeom prst="rect">
            <a:avLst/>
          </a:prstGeom>
        </p:spPr>
      </p:pic>
      <p:sp>
        <p:nvSpPr>
          <p:cNvPr id="14" name="TekstSylinder 13"/>
          <p:cNvSpPr txBox="1"/>
          <p:nvPr userDrawn="1"/>
        </p:nvSpPr>
        <p:spPr>
          <a:xfrm>
            <a:off x="4400548" y="2654791"/>
            <a:ext cx="821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smtClean="0">
                <a:solidFill>
                  <a:srgbClr val="29C5F6"/>
                </a:solidFill>
              </a:rPr>
              <a:t>@</a:t>
            </a:r>
            <a:r>
              <a:rPr lang="nb-NO" sz="1200" dirty="0" err="1" smtClean="0">
                <a:solidFill>
                  <a:srgbClr val="29C5F6"/>
                </a:solidFill>
              </a:rPr>
              <a:t>infoNGI</a:t>
            </a:r>
            <a:endParaRPr lang="nb-NO" sz="1200" dirty="0">
              <a:solidFill>
                <a:srgbClr val="29C5F6"/>
              </a:solidFill>
            </a:endParaRPr>
          </a:p>
        </p:txBody>
      </p:sp>
      <p:sp>
        <p:nvSpPr>
          <p:cNvPr id="18" name="Rektangel 1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20" name="Bilde 19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  <p:sp>
        <p:nvSpPr>
          <p:cNvPr id="21" name="TekstSylinder 20"/>
          <p:cNvSpPr txBox="1"/>
          <p:nvPr userDrawn="1"/>
        </p:nvSpPr>
        <p:spPr>
          <a:xfrm>
            <a:off x="545275" y="4227934"/>
            <a:ext cx="2667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NORGES GEOTEKNISKE INSTITUTT</a:t>
            </a:r>
          </a:p>
          <a:p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</a:rPr>
              <a:t>NGI.NO</a:t>
            </a:r>
            <a:endParaRPr lang="nb-NO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39977" y="3507854"/>
            <a:ext cx="6400800" cy="668759"/>
          </a:xfrm>
        </p:spPr>
        <p:txBody>
          <a:bodyPr lIns="0" anchor="b">
            <a:normAutofit/>
          </a:bodyPr>
          <a:lstStyle>
            <a:lvl1pPr algn="l">
              <a:defRPr sz="3600" b="0">
                <a:solidFill>
                  <a:schemeClr val="accent1"/>
                </a:solidFill>
                <a:latin typeface="Georgia" panose="02040502050405020303" pitchFamily="18" charset="0"/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79512" y="4515966"/>
            <a:ext cx="540488" cy="43204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4" name="Gruppe 3"/>
          <p:cNvGrpSpPr/>
          <p:nvPr userDrawn="1"/>
        </p:nvGrpSpPr>
        <p:grpSpPr>
          <a:xfrm>
            <a:off x="4499992" y="555526"/>
            <a:ext cx="4085501" cy="3273517"/>
            <a:chOff x="1362985" y="623415"/>
            <a:chExt cx="4085501" cy="3273517"/>
          </a:xfrm>
        </p:grpSpPr>
        <p:sp>
          <p:nvSpPr>
            <p:cNvPr id="7" name="Frihåndsform 6"/>
            <p:cNvSpPr/>
            <p:nvPr userDrawn="1"/>
          </p:nvSpPr>
          <p:spPr>
            <a:xfrm>
              <a:off x="4082896" y="170353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9" name="Frihåndsform 8"/>
            <p:cNvSpPr/>
            <p:nvPr userDrawn="1"/>
          </p:nvSpPr>
          <p:spPr>
            <a:xfrm>
              <a:off x="2721425" y="1163941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1" name="Frihåndsform 10"/>
            <p:cNvSpPr/>
            <p:nvPr userDrawn="1"/>
          </p:nvSpPr>
          <p:spPr>
            <a:xfrm>
              <a:off x="1362985" y="623415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2" name="Frihåndsform 11"/>
            <p:cNvSpPr/>
            <p:nvPr userDrawn="1"/>
          </p:nvSpPr>
          <p:spPr>
            <a:xfrm>
              <a:off x="1892652" y="1987448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3" name="Frihåndsform 12"/>
            <p:cNvSpPr/>
            <p:nvPr userDrawn="1"/>
          </p:nvSpPr>
          <p:spPr>
            <a:xfrm>
              <a:off x="3254081" y="2528780"/>
              <a:ext cx="1365590" cy="1368152"/>
            </a:xfrm>
            <a:custGeom>
              <a:avLst/>
              <a:gdLst>
                <a:gd name="connsiteX0" fmla="*/ 1089211 w 3583641"/>
                <a:gd name="connsiteY0" fmla="*/ 0 h 3590365"/>
                <a:gd name="connsiteX1" fmla="*/ 3583641 w 3583641"/>
                <a:gd name="connsiteY1" fmla="*/ 0 h 3590365"/>
                <a:gd name="connsiteX2" fmla="*/ 3583641 w 3583641"/>
                <a:gd name="connsiteY2" fmla="*/ 2501153 h 3590365"/>
                <a:gd name="connsiteX3" fmla="*/ 2494429 w 3583641"/>
                <a:gd name="connsiteY3" fmla="*/ 3590365 h 3590365"/>
                <a:gd name="connsiteX4" fmla="*/ 2494429 w 3583641"/>
                <a:gd name="connsiteY4" fmla="*/ 1089212 h 3590365"/>
                <a:gd name="connsiteX5" fmla="*/ 0 w 3583641"/>
                <a:gd name="connsiteY5" fmla="*/ 1089212 h 3590365"/>
                <a:gd name="connsiteX6" fmla="*/ 1089211 w 3583641"/>
                <a:gd name="connsiteY6" fmla="*/ 0 h 3590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3641" h="3590365">
                  <a:moveTo>
                    <a:pt x="1089211" y="0"/>
                  </a:moveTo>
                  <a:lnTo>
                    <a:pt x="3583641" y="0"/>
                  </a:lnTo>
                  <a:lnTo>
                    <a:pt x="3583641" y="2501153"/>
                  </a:lnTo>
                  <a:lnTo>
                    <a:pt x="2494429" y="3590365"/>
                  </a:lnTo>
                  <a:lnTo>
                    <a:pt x="2494429" y="1089212"/>
                  </a:lnTo>
                  <a:lnTo>
                    <a:pt x="0" y="1089212"/>
                  </a:lnTo>
                  <a:lnTo>
                    <a:pt x="1089211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</p:grp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639977" y="4176613"/>
            <a:ext cx="6400800" cy="547139"/>
          </a:xfrm>
        </p:spPr>
        <p:txBody>
          <a:bodyPr lIns="0">
            <a:normAutofit/>
          </a:bodyPr>
          <a:lstStyle>
            <a:lvl1pPr marL="0" indent="0" algn="l">
              <a:buNone/>
              <a:defRPr sz="22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4" name="Bild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77" y="555526"/>
            <a:ext cx="926594" cy="43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10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punkt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827584" y="1063229"/>
            <a:ext cx="7859216" cy="3452737"/>
          </a:xfrm>
        </p:spPr>
        <p:txBody>
          <a:bodyPr>
            <a:normAutofit/>
          </a:bodyPr>
          <a:lstStyle>
            <a:lvl1pPr marL="342900" indent="-342900">
              <a:buFontTx/>
              <a:buBlip>
                <a:blip r:embed="rId2"/>
              </a:buBlip>
              <a:defRPr sz="2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  <a:lvl2pPr marL="648000" indent="-285750" algn="l">
              <a:spcBef>
                <a:spcPts val="300"/>
              </a:spcBef>
              <a:buFont typeface="Calibri" panose="020F0502020204030204" pitchFamily="34" charset="0"/>
              <a:buChar char="─"/>
              <a:defRPr sz="1800" i="0" baseline="0">
                <a:solidFill>
                  <a:schemeClr val="bg2">
                    <a:lumMod val="25000"/>
                  </a:schemeClr>
                </a:solidFill>
                <a:latin typeface="+mn-lt"/>
              </a:defRPr>
            </a:lvl2pPr>
            <a:lvl3pPr marL="1200150" indent="-285750">
              <a:buFont typeface="Calibri" panose="020F0502020204030204" pitchFamily="34" charset="0"/>
              <a:buChar char="─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3pPr>
            <a:lvl4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4pPr>
            <a:lvl5pPr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 smtClean="0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F2B056AF-60A9-44F0-A1C6-66A30B69F05F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Plassholder for bilde 4"/>
          <p:cNvSpPr>
            <a:spLocks noGrp="1"/>
          </p:cNvSpPr>
          <p:nvPr>
            <p:ph type="pic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0BCCB6C-8E0F-4177-ABDA-89F97F9789EC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01B821B2-B657-4EA3-A2E2-B07422F70055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4" name="Plassholder for tabell 3"/>
          <p:cNvSpPr>
            <a:spLocks noGrp="1"/>
          </p:cNvSpPr>
          <p:nvPr>
            <p:ph type="tbl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en tabell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207563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BFDFFA4-B876-41FB-B971-5EA562889C03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7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088" y="4696194"/>
            <a:ext cx="6252003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5" name="Plassholder for diagram 4"/>
          <p:cNvSpPr>
            <a:spLocks noGrp="1"/>
          </p:cNvSpPr>
          <p:nvPr>
            <p:ph type="chart" sz="quarter" idx="10"/>
          </p:nvPr>
        </p:nvSpPr>
        <p:spPr>
          <a:xfrm>
            <a:off x="827088" y="1063625"/>
            <a:ext cx="7859712" cy="3452813"/>
          </a:xfrm>
        </p:spPr>
        <p:txBody>
          <a:bodyPr/>
          <a:lstStyle/>
          <a:p>
            <a:r>
              <a:rPr lang="nb-NO" smtClean="0"/>
              <a:t>Klikk ikonet for å legge til et diagram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28582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313451" y="459580"/>
            <a:ext cx="1579029" cy="888034"/>
          </a:xfrm>
        </p:spPr>
        <p:txBody>
          <a:bodyPr anchor="b">
            <a:noAutofit/>
          </a:bodyPr>
          <a:lstStyle>
            <a:lvl1pPr algn="l">
              <a:defRPr sz="2000" b="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827584" y="459581"/>
            <a:ext cx="6451104" cy="405638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 smtClean="0"/>
              <a:t>Klikk ikonet for å legge til et bilde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7313450" y="3343199"/>
            <a:ext cx="1579030" cy="1172768"/>
          </a:xfrm>
        </p:spPr>
        <p:txBody>
          <a:bodyPr>
            <a:normAutofit/>
          </a:bodyPr>
          <a:lstStyle>
            <a:lvl1pPr marL="0" indent="0">
              <a:buNone/>
              <a:defRPr sz="1600" i="0">
                <a:solidFill>
                  <a:schemeClr val="bg2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8931E1-9B83-4CD2-9E95-3BB4C2C847A0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7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ihåndsform 7"/>
          <p:cNvSpPr/>
          <p:nvPr userDrawn="1"/>
        </p:nvSpPr>
        <p:spPr>
          <a:xfrm>
            <a:off x="2411760" y="987573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Tittel 1"/>
          <p:cNvSpPr>
            <a:spLocks noGrp="1"/>
          </p:cNvSpPr>
          <p:nvPr>
            <p:ph type="title"/>
          </p:nvPr>
        </p:nvSpPr>
        <p:spPr>
          <a:xfrm>
            <a:off x="827584" y="2643758"/>
            <a:ext cx="3816424" cy="108012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479632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teloverskri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7" b="11305"/>
          <a:stretch/>
        </p:blipFill>
        <p:spPr>
          <a:xfrm>
            <a:off x="0" y="-20539"/>
            <a:ext cx="9143999" cy="5184577"/>
          </a:xfrm>
          <a:prstGeom prst="rect">
            <a:avLst/>
          </a:prstGeom>
        </p:spPr>
      </p:pic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6228184" y="1779662"/>
            <a:ext cx="2664296" cy="1728192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5" name="Frihåndsform 4"/>
          <p:cNvSpPr/>
          <p:nvPr userDrawn="1"/>
        </p:nvSpPr>
        <p:spPr>
          <a:xfrm>
            <a:off x="2411760" y="987574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27770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ktangel 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27584" y="205979"/>
            <a:ext cx="785921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27584" y="1063229"/>
            <a:ext cx="7859216" cy="353139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  <a:endParaRPr lang="nb-NO" dirty="0"/>
          </a:p>
        </p:txBody>
      </p:sp>
      <p:pic>
        <p:nvPicPr>
          <p:cNvPr id="8" name="Bild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1" y="4675884"/>
            <a:ext cx="423797" cy="197958"/>
          </a:xfrm>
          <a:prstGeom prst="rect">
            <a:avLst/>
          </a:prstGeom>
        </p:spPr>
      </p:pic>
      <p:sp>
        <p:nvSpPr>
          <p:cNvPr id="11" name="Plassholder for dato 3"/>
          <p:cNvSpPr>
            <a:spLocks noGrp="1"/>
          </p:cNvSpPr>
          <p:nvPr>
            <p:ph type="dt" sz="half" idx="2"/>
          </p:nvPr>
        </p:nvSpPr>
        <p:spPr>
          <a:xfrm>
            <a:off x="7121689" y="4696194"/>
            <a:ext cx="864096" cy="273844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1F4389C-DD82-4AFA-AA03-FD1596933681}" type="datetime1">
              <a:rPr lang="nb-NO" smtClean="0"/>
              <a:t>2016-03-01</a:t>
            </a:fld>
            <a:endParaRPr lang="nb-NO" dirty="0"/>
          </a:p>
        </p:txBody>
      </p:sp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827584" y="4696194"/>
            <a:ext cx="6251507" cy="273844"/>
          </a:xfrm>
          <a:prstGeom prst="rect">
            <a:avLst/>
          </a:prstGeom>
        </p:spPr>
        <p:txBody>
          <a:bodyPr/>
          <a:lstStyle>
            <a:lvl1pPr>
              <a:defRPr sz="10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028383" y="4696194"/>
            <a:ext cx="658417" cy="273844"/>
          </a:xfrm>
          <a:prstGeom prst="rect">
            <a:avLst/>
          </a:prstGeom>
        </p:spPr>
        <p:txBody>
          <a:bodyPr/>
          <a:lstStyle>
            <a:lvl1pPr algn="r">
              <a:defRPr sz="10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3C48454-B44F-47E8-8EF6-1E7D8C3485C6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50" r:id="rId3"/>
    <p:sldLayoutId id="2147483654" r:id="rId4"/>
    <p:sldLayoutId id="2147483661" r:id="rId5"/>
    <p:sldLayoutId id="2147483662" r:id="rId6"/>
    <p:sldLayoutId id="2147483657" r:id="rId7"/>
    <p:sldLayoutId id="2147483664" r:id="rId8"/>
    <p:sldLayoutId id="2147483665" r:id="rId9"/>
    <p:sldLayoutId id="2147483655" r:id="rId1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rgbClr val="AD2D2C"/>
          </a:solidFill>
          <a:latin typeface="Georgia" panose="02040502050405020303" pitchFamily="18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2200" kern="1200" baseline="0">
          <a:solidFill>
            <a:schemeClr val="bg2">
              <a:lumMod val="25000"/>
            </a:schemeClr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601141" y="1851670"/>
            <a:ext cx="6481662" cy="598463"/>
          </a:xfrm>
        </p:spPr>
        <p:txBody>
          <a:bodyPr>
            <a:noAutofit/>
          </a:bodyPr>
          <a:lstStyle/>
          <a:p>
            <a:r>
              <a:rPr lang="en-GB" dirty="0" smtClean="0"/>
              <a:t>Global Tsunami Model (GTM) </a:t>
            </a:r>
            <a:endParaRPr lang="nb-NO" dirty="0"/>
          </a:p>
        </p:txBody>
      </p:sp>
      <p:sp>
        <p:nvSpPr>
          <p:cNvPr id="5" name="Undertittel 4"/>
          <p:cNvSpPr>
            <a:spLocks noGrp="1"/>
          </p:cNvSpPr>
          <p:nvPr>
            <p:ph type="subTitle" idx="1"/>
          </p:nvPr>
        </p:nvSpPr>
        <p:spPr>
          <a:xfrm>
            <a:off x="636836" y="3749436"/>
            <a:ext cx="6400800" cy="1314450"/>
          </a:xfrm>
        </p:spPr>
        <p:txBody>
          <a:bodyPr>
            <a:normAutofit/>
          </a:bodyPr>
          <a:lstStyle/>
          <a:p>
            <a:r>
              <a:rPr lang="en-GB" sz="1600" b="1" u="sng" dirty="0"/>
              <a:t>F. </a:t>
            </a:r>
            <a:r>
              <a:rPr lang="en-GB" sz="1600" b="1" u="sng" dirty="0" smtClean="0"/>
              <a:t>Løvholt</a:t>
            </a:r>
            <a:r>
              <a:rPr lang="en-GB" sz="1600" b="1" dirty="0" smtClean="0"/>
              <a:t>, C.B. Harbitz</a:t>
            </a:r>
          </a:p>
          <a:p>
            <a:r>
              <a:rPr lang="en-GB" sz="1600" b="1" dirty="0" smtClean="0"/>
              <a:t>NGI</a:t>
            </a:r>
            <a:endParaRPr lang="en-GB" sz="1600" dirty="0"/>
          </a:p>
        </p:txBody>
      </p:sp>
      <p:sp>
        <p:nvSpPr>
          <p:cNvPr id="6" name="Frihåndsform 5"/>
          <p:cNvSpPr/>
          <p:nvPr/>
        </p:nvSpPr>
        <p:spPr>
          <a:xfrm>
            <a:off x="4939897" y="555526"/>
            <a:ext cx="3583641" cy="3590365"/>
          </a:xfrm>
          <a:custGeom>
            <a:avLst/>
            <a:gdLst>
              <a:gd name="connsiteX0" fmla="*/ 1089211 w 3583641"/>
              <a:gd name="connsiteY0" fmla="*/ 0 h 3590365"/>
              <a:gd name="connsiteX1" fmla="*/ 3583641 w 3583641"/>
              <a:gd name="connsiteY1" fmla="*/ 0 h 3590365"/>
              <a:gd name="connsiteX2" fmla="*/ 3583641 w 3583641"/>
              <a:gd name="connsiteY2" fmla="*/ 2501153 h 3590365"/>
              <a:gd name="connsiteX3" fmla="*/ 2494429 w 3583641"/>
              <a:gd name="connsiteY3" fmla="*/ 3590365 h 3590365"/>
              <a:gd name="connsiteX4" fmla="*/ 2494429 w 3583641"/>
              <a:gd name="connsiteY4" fmla="*/ 1089212 h 3590365"/>
              <a:gd name="connsiteX5" fmla="*/ 0 w 3583641"/>
              <a:gd name="connsiteY5" fmla="*/ 1089212 h 3590365"/>
              <a:gd name="connsiteX6" fmla="*/ 1089211 w 3583641"/>
              <a:gd name="connsiteY6" fmla="*/ 0 h 3590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3641" h="3590365">
                <a:moveTo>
                  <a:pt x="1089211" y="0"/>
                </a:moveTo>
                <a:lnTo>
                  <a:pt x="3583641" y="0"/>
                </a:lnTo>
                <a:lnTo>
                  <a:pt x="3583641" y="2501153"/>
                </a:lnTo>
                <a:lnTo>
                  <a:pt x="2494429" y="3590365"/>
                </a:lnTo>
                <a:lnTo>
                  <a:pt x="2494429" y="1089212"/>
                </a:lnTo>
                <a:lnTo>
                  <a:pt x="0" y="1089212"/>
                </a:lnTo>
                <a:lnTo>
                  <a:pt x="1089211" y="0"/>
                </a:ln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ekstSylinder 1"/>
          <p:cNvSpPr txBox="1"/>
          <p:nvPr/>
        </p:nvSpPr>
        <p:spPr>
          <a:xfrm>
            <a:off x="628860" y="4575098"/>
            <a:ext cx="6998198" cy="488788"/>
          </a:xfrm>
          <a:prstGeom prst="rect">
            <a:avLst/>
          </a:prstGeom>
          <a:noFill/>
        </p:spPr>
        <p:txBody>
          <a:bodyPr vert="horz" lIns="0" tIns="45720" rIns="91440" bIns="45720" rtlCol="0">
            <a:normAutofit/>
          </a:bodyPr>
          <a:lstStyle>
            <a:lvl1pPr indent="0">
              <a:spcBef>
                <a:spcPct val="20000"/>
              </a:spcBef>
              <a:buFont typeface="Arial" panose="020B0604020202020204" pitchFamily="34" charset="0"/>
              <a:buNone/>
              <a:defRPr sz="1600" b="1" i="0" u="sng" baseline="0">
                <a:solidFill>
                  <a:schemeClr val="bg2">
                    <a:lumMod val="25000"/>
                  </a:schemeClr>
                </a:solidFill>
                <a:cs typeface="Arial" pitchFamily="34" charset="0"/>
              </a:defRPr>
            </a:lvl1pPr>
            <a:lvl2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 indent="0" algn="ctr">
              <a:spcBef>
                <a:spcPct val="20000"/>
              </a:spcBef>
              <a:buFontTx/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5pPr>
            <a:lvl6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 pitchFamily="34" charset="0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z="1000" u="none" dirty="0" smtClean="0"/>
              <a:t>Second GTM scoping meeting, AECOM, Oakland 13.12.2015</a:t>
            </a:r>
            <a:endParaRPr lang="en-US" sz="1000" u="none" dirty="0"/>
          </a:p>
        </p:txBody>
      </p:sp>
      <p:sp>
        <p:nvSpPr>
          <p:cNvPr id="7" name="Tittel 3"/>
          <p:cNvSpPr txBox="1">
            <a:spLocks/>
          </p:cNvSpPr>
          <p:nvPr/>
        </p:nvSpPr>
        <p:spPr>
          <a:xfrm>
            <a:off x="596405" y="2799691"/>
            <a:ext cx="5775795" cy="598463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Georgia" panose="02040502050405020303" pitchFamily="18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 smtClean="0">
                <a:solidFill>
                  <a:schemeClr val="tx1"/>
                </a:solidFill>
              </a:rPr>
              <a:t>Agenda</a:t>
            </a:r>
            <a:endParaRPr lang="nb-NO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tel 3"/>
          <p:cNvSpPr>
            <a:spLocks noGrp="1"/>
          </p:cNvSpPr>
          <p:nvPr>
            <p:ph type="title"/>
          </p:nvPr>
        </p:nvSpPr>
        <p:spPr>
          <a:xfrm>
            <a:off x="755576" y="186857"/>
            <a:ext cx="7859216" cy="857250"/>
          </a:xfrm>
        </p:spPr>
        <p:txBody>
          <a:bodyPr/>
          <a:lstStyle/>
          <a:p>
            <a:r>
              <a:rPr lang="en-US" dirty="0" smtClean="0"/>
              <a:t>Agenda for todays meeting</a:t>
            </a:r>
            <a:endParaRPr lang="en-US" dirty="0"/>
          </a:p>
        </p:txBody>
      </p:sp>
      <p:sp>
        <p:nvSpPr>
          <p:cNvPr id="5" name="Plassholder for innhold 4"/>
          <p:cNvSpPr>
            <a:spLocks noGrp="1"/>
          </p:cNvSpPr>
          <p:nvPr>
            <p:ph idx="1"/>
          </p:nvPr>
        </p:nvSpPr>
        <p:spPr>
          <a:xfrm>
            <a:off x="683568" y="1063229"/>
            <a:ext cx="8352928" cy="408027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10.00-10.15 Welcome</a:t>
            </a:r>
          </a:p>
          <a:p>
            <a:r>
              <a:rPr lang="en-US" dirty="0" smtClean="0"/>
              <a:t>10.15-11.30 Presentations to provide background information</a:t>
            </a:r>
          </a:p>
          <a:p>
            <a:pPr lvl="1"/>
            <a:r>
              <a:rPr lang="en-US" dirty="0" smtClean="0"/>
              <a:t>Finn Løvholt and Carl Harbitz (NGI): Status from Prague meeting, aspects related to organizational model, funding and stakeholders</a:t>
            </a:r>
          </a:p>
          <a:p>
            <a:pPr lvl="1"/>
            <a:r>
              <a:rPr lang="en-US" dirty="0" smtClean="0"/>
              <a:t>Kelvin Berryman (GEM/GNS) – About GEM</a:t>
            </a:r>
          </a:p>
          <a:p>
            <a:pPr lvl="1"/>
            <a:r>
              <a:rPr lang="en-US" dirty="0" smtClean="0"/>
              <a:t>Roberto Basili (INGV): The TSUMAPS-NEAM project and possible startup activities</a:t>
            </a:r>
          </a:p>
          <a:p>
            <a:r>
              <a:rPr lang="en-US" dirty="0" smtClean="0"/>
              <a:t>11.30-13.00 Round table discussion on organization model</a:t>
            </a:r>
          </a:p>
          <a:p>
            <a:pPr lvl="1"/>
            <a:r>
              <a:rPr lang="en-US" dirty="0" smtClean="0"/>
              <a:t>Moderator </a:t>
            </a:r>
            <a:r>
              <a:rPr lang="en-US" smtClean="0"/>
              <a:t>Phil </a:t>
            </a:r>
            <a:r>
              <a:rPr lang="en-US" smtClean="0"/>
              <a:t>Cummins</a:t>
            </a:r>
            <a:endParaRPr lang="en-US" dirty="0" smtClean="0"/>
          </a:p>
          <a:p>
            <a:r>
              <a:rPr lang="en-US" dirty="0" smtClean="0"/>
              <a:t>13.00-14.00 Lunch</a:t>
            </a:r>
          </a:p>
          <a:p>
            <a:r>
              <a:rPr lang="en-US" dirty="0" smtClean="0"/>
              <a:t>14.00-15.00 Round table discussion on stakeholders and funding</a:t>
            </a:r>
          </a:p>
          <a:p>
            <a:pPr lvl="1"/>
            <a:r>
              <a:rPr lang="en-US" dirty="0" smtClean="0"/>
              <a:t>Moderator Ahmet </a:t>
            </a:r>
            <a:r>
              <a:rPr lang="en-US" dirty="0" err="1" smtClean="0"/>
              <a:t>Yalciner</a:t>
            </a:r>
            <a:endParaRPr lang="en-US" dirty="0" smtClean="0"/>
          </a:p>
          <a:p>
            <a:r>
              <a:rPr lang="en-US" dirty="0" smtClean="0"/>
              <a:t>15.00-16.00 Round table discussion on start-up studies and tasks for 2016 </a:t>
            </a:r>
          </a:p>
          <a:p>
            <a:pPr lvl="1"/>
            <a:r>
              <a:rPr lang="en-US" dirty="0" smtClean="0"/>
              <a:t>Moderator Hong Kie Thio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Egendefinert 1">
      <a:dk1>
        <a:srgbClr val="262626"/>
      </a:dk1>
      <a:lt1>
        <a:sysClr val="window" lastClr="FFFFFF"/>
      </a:lt1>
      <a:dk2>
        <a:srgbClr val="000000"/>
      </a:dk2>
      <a:lt2>
        <a:srgbClr val="D9D9D6"/>
      </a:lt2>
      <a:accent1>
        <a:srgbClr val="AB2328"/>
      </a:accent1>
      <a:accent2>
        <a:srgbClr val="DFC2C3"/>
      </a:accent2>
      <a:accent3>
        <a:srgbClr val="F39662"/>
      </a:accent3>
      <a:accent4>
        <a:srgbClr val="5EC8E5"/>
      </a:accent4>
      <a:accent5>
        <a:srgbClr val="6ECD9C"/>
      </a:accent5>
      <a:accent6>
        <a:srgbClr val="E1CC52"/>
      </a:accent6>
      <a:hlink>
        <a:srgbClr val="5EC8E5"/>
      </a:hlink>
      <a:folHlink>
        <a:srgbClr val="AB232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NGI_Lys_Tema_Miljo_NO.potx" id="{1F1CF621-BFB4-43EB-A7D4-611CF0721377}" vid="{9329728E-1753-459D-A4E3-0C527ABFE36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117</Words>
  <Application>Microsoft Office PowerPoint</Application>
  <PresentationFormat>Skjermfremvisning (16:9)</PresentationFormat>
  <Paragraphs>19</Paragraphs>
  <Slides>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</vt:i4>
      </vt:variant>
    </vt:vector>
  </HeadingPairs>
  <TitlesOfParts>
    <vt:vector size="6" baseType="lpstr">
      <vt:lpstr>Arial</vt:lpstr>
      <vt:lpstr>Calibri</vt:lpstr>
      <vt:lpstr>Georgia</vt:lpstr>
      <vt:lpstr>Office-tema</vt:lpstr>
      <vt:lpstr>Global Tsunami Model (GTM) </vt:lpstr>
      <vt:lpstr>Agenda for todays meeting</vt:lpstr>
    </vt:vector>
  </TitlesOfParts>
  <Company>NGI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Finn Løvholt</dc:creator>
  <cp:lastModifiedBy>Finn Løvholt</cp:lastModifiedBy>
  <cp:revision>281</cp:revision>
  <cp:lastPrinted>2015-06-24T13:06:22Z</cp:lastPrinted>
  <dcterms:created xsi:type="dcterms:W3CDTF">2015-03-04T12:23:22Z</dcterms:created>
  <dcterms:modified xsi:type="dcterms:W3CDTF">2016-03-01T11:21:29Z</dcterms:modified>
</cp:coreProperties>
</file>