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42808525"/>
  <p:notesSz cx="29819600" cy="42341800"/>
  <p:defaultTextStyle>
    <a:defPPr>
      <a:defRPr lang="nb-NO"/>
    </a:defPPr>
    <a:lvl1pPr marL="0" algn="l" defTabSz="4176460" rtl="0" eaLnBrk="1" latinLnBrk="0" hangingPunct="1">
      <a:defRPr sz="8200" kern="1200">
        <a:solidFill>
          <a:schemeClr val="tx1"/>
        </a:solidFill>
        <a:latin typeface="+mn-lt"/>
        <a:ea typeface="+mn-ea"/>
        <a:cs typeface="+mn-cs"/>
      </a:defRPr>
    </a:lvl1pPr>
    <a:lvl2pPr marL="2088230" algn="l" defTabSz="4176460" rtl="0" eaLnBrk="1" latinLnBrk="0" hangingPunct="1">
      <a:defRPr sz="8200" kern="1200">
        <a:solidFill>
          <a:schemeClr val="tx1"/>
        </a:solidFill>
        <a:latin typeface="+mn-lt"/>
        <a:ea typeface="+mn-ea"/>
        <a:cs typeface="+mn-cs"/>
      </a:defRPr>
    </a:lvl2pPr>
    <a:lvl3pPr marL="4176460" algn="l" defTabSz="4176460" rtl="0" eaLnBrk="1" latinLnBrk="0" hangingPunct="1">
      <a:defRPr sz="8200" kern="1200">
        <a:solidFill>
          <a:schemeClr val="tx1"/>
        </a:solidFill>
        <a:latin typeface="+mn-lt"/>
        <a:ea typeface="+mn-ea"/>
        <a:cs typeface="+mn-cs"/>
      </a:defRPr>
    </a:lvl3pPr>
    <a:lvl4pPr marL="6264690" algn="l" defTabSz="4176460" rtl="0" eaLnBrk="1" latinLnBrk="0" hangingPunct="1">
      <a:defRPr sz="8200" kern="1200">
        <a:solidFill>
          <a:schemeClr val="tx1"/>
        </a:solidFill>
        <a:latin typeface="+mn-lt"/>
        <a:ea typeface="+mn-ea"/>
        <a:cs typeface="+mn-cs"/>
      </a:defRPr>
    </a:lvl4pPr>
    <a:lvl5pPr marL="8352921" algn="l" defTabSz="4176460" rtl="0" eaLnBrk="1" latinLnBrk="0" hangingPunct="1">
      <a:defRPr sz="8200" kern="1200">
        <a:solidFill>
          <a:schemeClr val="tx1"/>
        </a:solidFill>
        <a:latin typeface="+mn-lt"/>
        <a:ea typeface="+mn-ea"/>
        <a:cs typeface="+mn-cs"/>
      </a:defRPr>
    </a:lvl5pPr>
    <a:lvl6pPr marL="10441151" algn="l" defTabSz="4176460" rtl="0" eaLnBrk="1" latinLnBrk="0" hangingPunct="1">
      <a:defRPr sz="8200" kern="1200">
        <a:solidFill>
          <a:schemeClr val="tx1"/>
        </a:solidFill>
        <a:latin typeface="+mn-lt"/>
        <a:ea typeface="+mn-ea"/>
        <a:cs typeface="+mn-cs"/>
      </a:defRPr>
    </a:lvl6pPr>
    <a:lvl7pPr marL="12529381" algn="l" defTabSz="4176460" rtl="0" eaLnBrk="1" latinLnBrk="0" hangingPunct="1">
      <a:defRPr sz="8200" kern="1200">
        <a:solidFill>
          <a:schemeClr val="tx1"/>
        </a:solidFill>
        <a:latin typeface="+mn-lt"/>
        <a:ea typeface="+mn-ea"/>
        <a:cs typeface="+mn-cs"/>
      </a:defRPr>
    </a:lvl7pPr>
    <a:lvl8pPr marL="14617611" algn="l" defTabSz="4176460" rtl="0" eaLnBrk="1" latinLnBrk="0" hangingPunct="1">
      <a:defRPr sz="8200" kern="1200">
        <a:solidFill>
          <a:schemeClr val="tx1"/>
        </a:solidFill>
        <a:latin typeface="+mn-lt"/>
        <a:ea typeface="+mn-ea"/>
        <a:cs typeface="+mn-cs"/>
      </a:defRPr>
    </a:lvl8pPr>
    <a:lvl9pPr marL="16705841" algn="l" defTabSz="4176460"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userDrawn="1">
          <p15:clr>
            <a:srgbClr val="A4A3A4"/>
          </p15:clr>
        </p15:guide>
        <p15:guide id="2" pos="94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in Skurtveit" initials="ES" lastIdx="6"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B2328"/>
    <a:srgbClr val="000000"/>
    <a:srgbClr val="75787B"/>
    <a:srgbClr val="9E0000"/>
    <a:srgbClr val="820000"/>
    <a:srgbClr val="1C3C26"/>
    <a:srgbClr val="FFFFFF"/>
    <a:srgbClr val="104018"/>
    <a:srgbClr val="DFC2C3"/>
    <a:srgbClr val="D9D9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6586" autoAdjust="0"/>
  </p:normalViewPr>
  <p:slideViewPr>
    <p:cSldViewPr>
      <p:cViewPr>
        <p:scale>
          <a:sx n="25" d="100"/>
          <a:sy n="25" d="100"/>
        </p:scale>
        <p:origin x="2670" y="-990"/>
      </p:cViewPr>
      <p:guideLst>
        <p:guide orient="horz" pos="13483"/>
        <p:guide pos="949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6" y="2"/>
            <a:ext cx="12921825" cy="2117091"/>
          </a:xfrm>
          <a:prstGeom prst="rect">
            <a:avLst/>
          </a:prstGeom>
        </p:spPr>
        <p:txBody>
          <a:bodyPr vert="horz" lIns="412070" tIns="206035" rIns="412070" bIns="206035" rtlCol="0"/>
          <a:lstStyle>
            <a:lvl1pPr algn="l">
              <a:defRPr sz="5400"/>
            </a:lvl1pPr>
          </a:lstStyle>
          <a:p>
            <a:endParaRPr lang="nb-NO"/>
          </a:p>
        </p:txBody>
      </p:sp>
      <p:sp>
        <p:nvSpPr>
          <p:cNvPr id="3" name="Plassholder for dato 2"/>
          <p:cNvSpPr>
            <a:spLocks noGrp="1"/>
          </p:cNvSpPr>
          <p:nvPr>
            <p:ph type="dt" idx="1"/>
          </p:nvPr>
        </p:nvSpPr>
        <p:spPr>
          <a:xfrm>
            <a:off x="16890880" y="2"/>
            <a:ext cx="12921825" cy="2117091"/>
          </a:xfrm>
          <a:prstGeom prst="rect">
            <a:avLst/>
          </a:prstGeom>
        </p:spPr>
        <p:txBody>
          <a:bodyPr vert="horz" lIns="412070" tIns="206035" rIns="412070" bIns="206035" rtlCol="0"/>
          <a:lstStyle>
            <a:lvl1pPr algn="r">
              <a:defRPr sz="5400"/>
            </a:lvl1pPr>
          </a:lstStyle>
          <a:p>
            <a:fld id="{11E1F2F5-1632-4CF1-B875-6CDEDC20EEAD}" type="datetimeFigureOut">
              <a:rPr lang="nb-NO" smtClean="0"/>
              <a:pPr/>
              <a:t>2016-01-12</a:t>
            </a:fld>
            <a:endParaRPr lang="nb-NO"/>
          </a:p>
        </p:txBody>
      </p:sp>
      <p:sp>
        <p:nvSpPr>
          <p:cNvPr id="4" name="Plassholder for lysbilde 3"/>
          <p:cNvSpPr>
            <a:spLocks noGrp="1" noRot="1" noChangeAspect="1"/>
          </p:cNvSpPr>
          <p:nvPr>
            <p:ph type="sldImg" idx="2"/>
          </p:nvPr>
        </p:nvSpPr>
        <p:spPr>
          <a:xfrm>
            <a:off x="9294813" y="3178175"/>
            <a:ext cx="11229975" cy="15875000"/>
          </a:xfrm>
          <a:prstGeom prst="rect">
            <a:avLst/>
          </a:prstGeom>
          <a:noFill/>
          <a:ln w="12700">
            <a:solidFill>
              <a:prstClr val="black"/>
            </a:solidFill>
          </a:ln>
        </p:spPr>
        <p:txBody>
          <a:bodyPr vert="horz" lIns="412070" tIns="206035" rIns="412070" bIns="206035" rtlCol="0" anchor="ctr"/>
          <a:lstStyle/>
          <a:p>
            <a:endParaRPr lang="nb-NO"/>
          </a:p>
        </p:txBody>
      </p:sp>
      <p:sp>
        <p:nvSpPr>
          <p:cNvPr id="5" name="Plassholder for notater 4"/>
          <p:cNvSpPr>
            <a:spLocks noGrp="1"/>
          </p:cNvSpPr>
          <p:nvPr>
            <p:ph type="body" sz="quarter" idx="3"/>
          </p:nvPr>
        </p:nvSpPr>
        <p:spPr>
          <a:xfrm>
            <a:off x="2981964" y="20112358"/>
            <a:ext cx="23855680" cy="19053811"/>
          </a:xfrm>
          <a:prstGeom prst="rect">
            <a:avLst/>
          </a:prstGeom>
        </p:spPr>
        <p:txBody>
          <a:bodyPr vert="horz" lIns="412070" tIns="206035" rIns="412070" bIns="206035"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6" y="40217363"/>
            <a:ext cx="12921825" cy="2117091"/>
          </a:xfrm>
          <a:prstGeom prst="rect">
            <a:avLst/>
          </a:prstGeom>
        </p:spPr>
        <p:txBody>
          <a:bodyPr vert="horz" lIns="412070" tIns="206035" rIns="412070" bIns="206035" rtlCol="0" anchor="b"/>
          <a:lstStyle>
            <a:lvl1pPr algn="l">
              <a:defRPr sz="5400"/>
            </a:lvl1pPr>
          </a:lstStyle>
          <a:p>
            <a:endParaRPr lang="nb-NO"/>
          </a:p>
        </p:txBody>
      </p:sp>
      <p:sp>
        <p:nvSpPr>
          <p:cNvPr id="7" name="Plassholder for lysbildenummer 6"/>
          <p:cNvSpPr>
            <a:spLocks noGrp="1"/>
          </p:cNvSpPr>
          <p:nvPr>
            <p:ph type="sldNum" sz="quarter" idx="5"/>
          </p:nvPr>
        </p:nvSpPr>
        <p:spPr>
          <a:xfrm>
            <a:off x="16890880" y="40217363"/>
            <a:ext cx="12921825" cy="2117091"/>
          </a:xfrm>
          <a:prstGeom prst="rect">
            <a:avLst/>
          </a:prstGeom>
        </p:spPr>
        <p:txBody>
          <a:bodyPr vert="horz" lIns="412070" tIns="206035" rIns="412070" bIns="206035" rtlCol="0" anchor="b"/>
          <a:lstStyle>
            <a:lvl1pPr algn="r">
              <a:defRPr sz="5400"/>
            </a:lvl1pPr>
          </a:lstStyle>
          <a:p>
            <a:fld id="{BCA9E36D-7FF1-48E9-B9A8-5CF493B434A7}" type="slidenum">
              <a:rPr lang="nb-NO" smtClean="0"/>
              <a:pPr/>
              <a:t>‹#›</a:t>
            </a:fld>
            <a:endParaRPr lang="nb-NO"/>
          </a:p>
        </p:txBody>
      </p:sp>
    </p:spTree>
    <p:extLst>
      <p:ext uri="{BB962C8B-B14F-4D97-AF65-F5344CB8AC3E}">
        <p14:creationId xmlns:p14="http://schemas.microsoft.com/office/powerpoint/2010/main" val="818448256"/>
      </p:ext>
    </p:extLst>
  </p:cSld>
  <p:clrMap bg1="lt1" tx1="dk1" bg2="lt2" tx2="dk2" accent1="accent1" accent2="accent2" accent3="accent3" accent4="accent4" accent5="accent5" accent6="accent6" hlink="hlink" folHlink="folHlink"/>
  <p:notesStyle>
    <a:lvl1pPr marL="0" algn="l" defTabSz="1091885" rtl="0" eaLnBrk="1" latinLnBrk="0" hangingPunct="1">
      <a:defRPr sz="1400" kern="1200">
        <a:solidFill>
          <a:schemeClr val="tx1"/>
        </a:solidFill>
        <a:latin typeface="+mn-lt"/>
        <a:ea typeface="+mn-ea"/>
        <a:cs typeface="+mn-cs"/>
      </a:defRPr>
    </a:lvl1pPr>
    <a:lvl2pPr marL="545943" algn="l" defTabSz="1091885" rtl="0" eaLnBrk="1" latinLnBrk="0" hangingPunct="1">
      <a:defRPr sz="1400" kern="1200">
        <a:solidFill>
          <a:schemeClr val="tx1"/>
        </a:solidFill>
        <a:latin typeface="+mn-lt"/>
        <a:ea typeface="+mn-ea"/>
        <a:cs typeface="+mn-cs"/>
      </a:defRPr>
    </a:lvl2pPr>
    <a:lvl3pPr marL="1091885" algn="l" defTabSz="1091885" rtl="0" eaLnBrk="1" latinLnBrk="0" hangingPunct="1">
      <a:defRPr sz="1400" kern="1200">
        <a:solidFill>
          <a:schemeClr val="tx1"/>
        </a:solidFill>
        <a:latin typeface="+mn-lt"/>
        <a:ea typeface="+mn-ea"/>
        <a:cs typeface="+mn-cs"/>
      </a:defRPr>
    </a:lvl3pPr>
    <a:lvl4pPr marL="1637828" algn="l" defTabSz="1091885" rtl="0" eaLnBrk="1" latinLnBrk="0" hangingPunct="1">
      <a:defRPr sz="1400" kern="1200">
        <a:solidFill>
          <a:schemeClr val="tx1"/>
        </a:solidFill>
        <a:latin typeface="+mn-lt"/>
        <a:ea typeface="+mn-ea"/>
        <a:cs typeface="+mn-cs"/>
      </a:defRPr>
    </a:lvl4pPr>
    <a:lvl5pPr marL="2183770" algn="l" defTabSz="1091885" rtl="0" eaLnBrk="1" latinLnBrk="0" hangingPunct="1">
      <a:defRPr sz="1400" kern="1200">
        <a:solidFill>
          <a:schemeClr val="tx1"/>
        </a:solidFill>
        <a:latin typeface="+mn-lt"/>
        <a:ea typeface="+mn-ea"/>
        <a:cs typeface="+mn-cs"/>
      </a:defRPr>
    </a:lvl5pPr>
    <a:lvl6pPr marL="2729713" algn="l" defTabSz="1091885" rtl="0" eaLnBrk="1" latinLnBrk="0" hangingPunct="1">
      <a:defRPr sz="1400" kern="1200">
        <a:solidFill>
          <a:schemeClr val="tx1"/>
        </a:solidFill>
        <a:latin typeface="+mn-lt"/>
        <a:ea typeface="+mn-ea"/>
        <a:cs typeface="+mn-cs"/>
      </a:defRPr>
    </a:lvl6pPr>
    <a:lvl7pPr marL="3275655" algn="l" defTabSz="1091885" rtl="0" eaLnBrk="1" latinLnBrk="0" hangingPunct="1">
      <a:defRPr sz="1400" kern="1200">
        <a:solidFill>
          <a:schemeClr val="tx1"/>
        </a:solidFill>
        <a:latin typeface="+mn-lt"/>
        <a:ea typeface="+mn-ea"/>
        <a:cs typeface="+mn-cs"/>
      </a:defRPr>
    </a:lvl7pPr>
    <a:lvl8pPr marL="3821598" algn="l" defTabSz="1091885" rtl="0" eaLnBrk="1" latinLnBrk="0" hangingPunct="1">
      <a:defRPr sz="1400" kern="1200">
        <a:solidFill>
          <a:schemeClr val="tx1"/>
        </a:solidFill>
        <a:latin typeface="+mn-lt"/>
        <a:ea typeface="+mn-ea"/>
        <a:cs typeface="+mn-cs"/>
      </a:defRPr>
    </a:lvl8pPr>
    <a:lvl9pPr marL="4367540" algn="l" defTabSz="109188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294813" y="3178175"/>
            <a:ext cx="11229975" cy="15875000"/>
          </a:xfrm>
        </p:spPr>
      </p:sp>
      <p:sp>
        <p:nvSpPr>
          <p:cNvPr id="3" name="Plassholder for notater 2"/>
          <p:cNvSpPr>
            <a:spLocks noGrp="1"/>
          </p:cNvSpPr>
          <p:nvPr>
            <p:ph type="body" idx="1"/>
          </p:nvPr>
        </p:nvSpPr>
        <p:spPr/>
        <p:txBody>
          <a:bodyPr>
            <a:normAutofit/>
          </a:bodyPr>
          <a:lstStyle/>
          <a:p>
            <a:endParaRPr lang="nb-NO"/>
          </a:p>
        </p:txBody>
      </p:sp>
      <p:sp>
        <p:nvSpPr>
          <p:cNvPr id="4" name="Plassholder for lysbildenummer 3"/>
          <p:cNvSpPr>
            <a:spLocks noGrp="1"/>
          </p:cNvSpPr>
          <p:nvPr>
            <p:ph type="sldNum" sz="quarter" idx="10"/>
          </p:nvPr>
        </p:nvSpPr>
        <p:spPr/>
        <p:txBody>
          <a:bodyPr/>
          <a:lstStyle/>
          <a:p>
            <a:fld id="{BCA9E36D-7FF1-48E9-B9A8-5CF493B434A7}" type="slidenum">
              <a:rPr lang="nb-NO" smtClean="0"/>
              <a:pPr/>
              <a:t>1</a:t>
            </a:fld>
            <a:endParaRPr lang="nb-NO"/>
          </a:p>
        </p:txBody>
      </p:sp>
    </p:spTree>
    <p:extLst>
      <p:ext uri="{BB962C8B-B14F-4D97-AF65-F5344CB8AC3E}">
        <p14:creationId xmlns:p14="http://schemas.microsoft.com/office/powerpoint/2010/main" val="212144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7" name="Rektangel 6"/>
          <p:cNvSpPr/>
          <p:nvPr userDrawn="1"/>
        </p:nvSpPr>
        <p:spPr>
          <a:xfrm>
            <a:off x="2" y="4"/>
            <a:ext cx="30279975" cy="42808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1593"/>
          </a:p>
        </p:txBody>
      </p:sp>
      <p:sp>
        <p:nvSpPr>
          <p:cNvPr id="2" name="Tittel 1"/>
          <p:cNvSpPr>
            <a:spLocks noGrp="1"/>
          </p:cNvSpPr>
          <p:nvPr>
            <p:ph type="ctrTitle"/>
          </p:nvPr>
        </p:nvSpPr>
        <p:spPr>
          <a:xfrm>
            <a:off x="2271001" y="13298393"/>
            <a:ext cx="25737979" cy="9176086"/>
          </a:xfrm>
        </p:spPr>
        <p:txBody>
          <a:bodyPr/>
          <a:lstStyle/>
          <a:p>
            <a:r>
              <a:rPr lang="nb-NO" dirty="0" smtClean="0"/>
              <a:t>Klikk for å redigere tittelstil</a:t>
            </a:r>
            <a:endParaRPr lang="nb-NO" dirty="0"/>
          </a:p>
        </p:txBody>
      </p:sp>
      <p:sp>
        <p:nvSpPr>
          <p:cNvPr id="3" name="Undertittel 2"/>
          <p:cNvSpPr>
            <a:spLocks noGrp="1"/>
          </p:cNvSpPr>
          <p:nvPr>
            <p:ph type="subTitle" idx="1"/>
          </p:nvPr>
        </p:nvSpPr>
        <p:spPr>
          <a:xfrm>
            <a:off x="4541998" y="24258163"/>
            <a:ext cx="21195983" cy="10939957"/>
          </a:xfrm>
        </p:spPr>
        <p:txBody>
          <a:bodyPr/>
          <a:lstStyle>
            <a:lvl1pPr marL="0" indent="0" algn="ctr">
              <a:buNone/>
              <a:defRPr>
                <a:solidFill>
                  <a:schemeClr val="tx1">
                    <a:tint val="75000"/>
                  </a:schemeClr>
                </a:solidFill>
              </a:defRPr>
            </a:lvl1pPr>
            <a:lvl2pPr marL="2952226" indent="0" algn="ctr">
              <a:buNone/>
              <a:defRPr>
                <a:solidFill>
                  <a:schemeClr val="tx1">
                    <a:tint val="75000"/>
                  </a:schemeClr>
                </a:solidFill>
              </a:defRPr>
            </a:lvl2pPr>
            <a:lvl3pPr marL="5904452" indent="0" algn="ctr">
              <a:buNone/>
              <a:defRPr>
                <a:solidFill>
                  <a:schemeClr val="tx1">
                    <a:tint val="75000"/>
                  </a:schemeClr>
                </a:solidFill>
              </a:defRPr>
            </a:lvl3pPr>
            <a:lvl4pPr marL="8856678" indent="0" algn="ctr">
              <a:buNone/>
              <a:defRPr>
                <a:solidFill>
                  <a:schemeClr val="tx1">
                    <a:tint val="75000"/>
                  </a:schemeClr>
                </a:solidFill>
              </a:defRPr>
            </a:lvl4pPr>
            <a:lvl5pPr marL="11808904" indent="0" algn="ctr">
              <a:buNone/>
              <a:defRPr>
                <a:solidFill>
                  <a:schemeClr val="tx1">
                    <a:tint val="75000"/>
                  </a:schemeClr>
                </a:solidFill>
              </a:defRPr>
            </a:lvl5pPr>
            <a:lvl6pPr marL="14761131" indent="0" algn="ctr">
              <a:buNone/>
              <a:defRPr>
                <a:solidFill>
                  <a:schemeClr val="tx1">
                    <a:tint val="75000"/>
                  </a:schemeClr>
                </a:solidFill>
              </a:defRPr>
            </a:lvl6pPr>
            <a:lvl7pPr marL="17713356" indent="0" algn="ctr">
              <a:buNone/>
              <a:defRPr>
                <a:solidFill>
                  <a:schemeClr val="tx1">
                    <a:tint val="75000"/>
                  </a:schemeClr>
                </a:solidFill>
              </a:defRPr>
            </a:lvl7pPr>
            <a:lvl8pPr marL="20665582" indent="0" algn="ctr">
              <a:buNone/>
              <a:defRPr>
                <a:solidFill>
                  <a:schemeClr val="tx1">
                    <a:tint val="75000"/>
                  </a:schemeClr>
                </a:solidFill>
              </a:defRPr>
            </a:lvl8pPr>
            <a:lvl9pPr marL="23617808" indent="0" algn="ctr">
              <a:buNone/>
              <a:defRPr>
                <a:solidFill>
                  <a:schemeClr val="tx1">
                    <a:tint val="75000"/>
                  </a:schemeClr>
                </a:solidFill>
              </a:defRPr>
            </a:lvl9pPr>
          </a:lstStyle>
          <a:p>
            <a:r>
              <a:rPr lang="nb-NO" dirty="0" smtClean="0"/>
              <a:t>Klikk for å redigere undertittelstil i malen</a:t>
            </a:r>
            <a:endParaRPr lang="nb-NO"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pic>
        <p:nvPicPr>
          <p:cNvPr id="7" name="Bilde 6" descr="Poster_bunnelement.jpg"/>
          <p:cNvPicPr>
            <a:picLocks noChangeAspect="1"/>
          </p:cNvPicPr>
          <p:nvPr userDrawn="1"/>
        </p:nvPicPr>
        <p:blipFill>
          <a:blip r:embed="rId2" cstate="print"/>
          <a:stretch>
            <a:fillRect/>
          </a:stretch>
        </p:blipFill>
        <p:spPr>
          <a:xfrm>
            <a:off x="0" y="38618594"/>
            <a:ext cx="30276190" cy="4105144"/>
          </a:xfrm>
          <a:prstGeom prst="rect">
            <a:avLst/>
          </a:prstGeom>
        </p:spPr>
      </p:pic>
      <p:sp>
        <p:nvSpPr>
          <p:cNvPr id="8" name="TekstSylinder 7"/>
          <p:cNvSpPr txBox="1"/>
          <p:nvPr userDrawn="1"/>
        </p:nvSpPr>
        <p:spPr>
          <a:xfrm>
            <a:off x="1493305" y="3581350"/>
            <a:ext cx="27379194" cy="5348577"/>
          </a:xfrm>
          <a:prstGeom prst="rect">
            <a:avLst/>
          </a:prstGeom>
          <a:noFill/>
        </p:spPr>
        <p:txBody>
          <a:bodyPr wrap="square" lIns="154367" tIns="77183" rIns="154367" bIns="77183" rtlCol="0">
            <a:spAutoFit/>
          </a:bodyPr>
          <a:lstStyle/>
          <a:p>
            <a:pPr marR="0" algn="ctr"/>
            <a:r>
              <a:rPr lang="en-US" sz="25307" baseline="30000" dirty="0" smtClean="0">
                <a:solidFill>
                  <a:srgbClr val="AC2D2B"/>
                </a:solidFill>
                <a:latin typeface="ITCAvantGardeStd-Bk"/>
              </a:rPr>
              <a:t>Effects of sample disturbance </a:t>
            </a:r>
          </a:p>
        </p:txBody>
      </p:sp>
      <p:sp>
        <p:nvSpPr>
          <p:cNvPr id="9" name="TekstSylinder 8"/>
          <p:cNvSpPr txBox="1"/>
          <p:nvPr userDrawn="1"/>
        </p:nvSpPr>
        <p:spPr>
          <a:xfrm>
            <a:off x="1664961" y="5096142"/>
            <a:ext cx="27207538" cy="3201836"/>
          </a:xfrm>
          <a:prstGeom prst="rect">
            <a:avLst/>
          </a:prstGeom>
          <a:noFill/>
        </p:spPr>
        <p:txBody>
          <a:bodyPr wrap="square" lIns="154367" tIns="77183" rIns="154367" bIns="77183" rtlCol="0">
            <a:spAutoFit/>
          </a:bodyPr>
          <a:lstStyle/>
          <a:p>
            <a:pPr marR="0" algn="ctr"/>
            <a:r>
              <a:rPr lang="en-US" sz="14845" baseline="30000" dirty="0" smtClean="0">
                <a:solidFill>
                  <a:srgbClr val="AC2D2B"/>
                </a:solidFill>
                <a:latin typeface="ITCAvantGardeStd-MdCn"/>
              </a:rPr>
              <a:t>on consolidation </a:t>
            </a:r>
            <a:r>
              <a:rPr lang="en-US" sz="14845" baseline="30000" dirty="0" err="1" smtClean="0">
                <a:solidFill>
                  <a:srgbClr val="AC2D2B"/>
                </a:solidFill>
                <a:latin typeface="ITCAvantGardeStd-MdCn"/>
              </a:rPr>
              <a:t>behaviour</a:t>
            </a:r>
            <a:r>
              <a:rPr lang="en-US" sz="14845" baseline="30000" dirty="0" smtClean="0">
                <a:solidFill>
                  <a:srgbClr val="AC2D2B"/>
                </a:solidFill>
                <a:latin typeface="ITCAvantGardeStd-MdCn"/>
              </a:rPr>
              <a:t> of soft marine Norwegian clays</a:t>
            </a:r>
          </a:p>
        </p:txBody>
      </p:sp>
      <p:sp>
        <p:nvSpPr>
          <p:cNvPr id="10" name="TekstSylinder 9"/>
          <p:cNvSpPr txBox="1"/>
          <p:nvPr userDrawn="1"/>
        </p:nvSpPr>
        <p:spPr>
          <a:xfrm>
            <a:off x="1149995" y="1273925"/>
            <a:ext cx="27979991" cy="2113525"/>
          </a:xfrm>
          <a:prstGeom prst="rect">
            <a:avLst/>
          </a:prstGeom>
          <a:noFill/>
        </p:spPr>
        <p:txBody>
          <a:bodyPr wrap="square" lIns="154367" tIns="77183" rIns="154367" bIns="77183" rtlCol="0">
            <a:spAutoFit/>
          </a:bodyPr>
          <a:lstStyle/>
          <a:p>
            <a:pPr marL="0" marR="0" indent="0" algn="ctr" defTabSz="5904452" rtl="0" eaLnBrk="1" fontAlgn="auto" latinLnBrk="0" hangingPunct="1">
              <a:lnSpc>
                <a:spcPct val="100000"/>
              </a:lnSpc>
              <a:spcBef>
                <a:spcPts val="0"/>
              </a:spcBef>
              <a:spcAft>
                <a:spcPts val="0"/>
              </a:spcAft>
              <a:buClrTx/>
              <a:buSzTx/>
              <a:buFontTx/>
              <a:buNone/>
              <a:tabLst/>
              <a:defRPr/>
            </a:pPr>
            <a:r>
              <a:rPr kumimoji="0" lang="en-US" sz="7633" b="0" i="0" u="none" strike="noStrike" kern="1200" cap="none" spc="0" normalizeH="0" baseline="30000" noProof="0" dirty="0" smtClean="0">
                <a:ln>
                  <a:noFill/>
                </a:ln>
                <a:solidFill>
                  <a:srgbClr val="000000"/>
                </a:solidFill>
                <a:effectLst/>
                <a:uLnTx/>
                <a:uFillTx/>
                <a:latin typeface="ITCAvantGardeStd-Demi"/>
                <a:ea typeface="+mj-ea"/>
                <a:cs typeface="+mj-cs"/>
              </a:rPr>
              <a:t>T. </a:t>
            </a:r>
            <a:r>
              <a:rPr kumimoji="0" lang="en-US" sz="7633" b="0" i="0" u="none" strike="noStrike" kern="1200" cap="none" spc="0" normalizeH="0" baseline="30000" noProof="0" dirty="0" err="1" smtClean="0">
                <a:ln>
                  <a:noFill/>
                </a:ln>
                <a:solidFill>
                  <a:srgbClr val="000000"/>
                </a:solidFill>
                <a:effectLst/>
                <a:uLnTx/>
                <a:uFillTx/>
                <a:latin typeface="ITCAvantGardeStd-Demi"/>
                <a:ea typeface="+mj-ea"/>
                <a:cs typeface="+mj-cs"/>
              </a:rPr>
              <a:t>Lunne</a:t>
            </a:r>
            <a:r>
              <a:rPr kumimoji="0" lang="en-US" sz="7633" b="0" i="0" u="none" strike="noStrike" kern="1200" cap="none" spc="0" normalizeH="0" baseline="30000" noProof="0" dirty="0" smtClean="0">
                <a:ln>
                  <a:noFill/>
                </a:ln>
                <a:solidFill>
                  <a:srgbClr val="000000"/>
                </a:solidFill>
                <a:effectLst/>
                <a:uLnTx/>
                <a:uFillTx/>
                <a:latin typeface="ITCAvantGardeStd-Demi"/>
                <a:ea typeface="+mj-ea"/>
                <a:cs typeface="+mj-cs"/>
              </a:rPr>
              <a:t>, T. </a:t>
            </a:r>
            <a:r>
              <a:rPr kumimoji="0" lang="en-US" sz="7633" b="0" i="0" u="none" strike="noStrike" kern="1200" cap="none" spc="0" normalizeH="0" baseline="30000" noProof="0" dirty="0" err="1" smtClean="0">
                <a:ln>
                  <a:noFill/>
                </a:ln>
                <a:solidFill>
                  <a:srgbClr val="000000"/>
                </a:solidFill>
                <a:effectLst/>
                <a:uLnTx/>
                <a:uFillTx/>
                <a:latin typeface="ITCAvantGardeStd-Demi"/>
                <a:ea typeface="+mj-ea"/>
                <a:cs typeface="+mj-cs"/>
              </a:rPr>
              <a:t>Berre</a:t>
            </a:r>
            <a:r>
              <a:rPr kumimoji="0" lang="en-US" sz="7633" b="0" i="0" u="none" strike="noStrike" kern="1200" cap="none" spc="0" normalizeH="0" baseline="30000" noProof="0" dirty="0" smtClean="0">
                <a:ln>
                  <a:noFill/>
                </a:ln>
                <a:solidFill>
                  <a:srgbClr val="000000"/>
                </a:solidFill>
                <a:effectLst/>
                <a:uLnTx/>
                <a:uFillTx/>
                <a:latin typeface="ITCAvantGardeStd-Demi"/>
                <a:ea typeface="+mj-ea"/>
                <a:cs typeface="+mj-cs"/>
              </a:rPr>
              <a:t>, K.H. Andersen, M. </a:t>
            </a:r>
            <a:r>
              <a:rPr kumimoji="0" lang="en-US" sz="7633" b="0" i="0" u="none" strike="noStrike" kern="1200" cap="none" spc="0" normalizeH="0" baseline="30000" noProof="0" dirty="0" err="1" smtClean="0">
                <a:ln>
                  <a:noFill/>
                </a:ln>
                <a:solidFill>
                  <a:srgbClr val="000000"/>
                </a:solidFill>
                <a:effectLst/>
                <a:uLnTx/>
                <a:uFillTx/>
                <a:latin typeface="ITCAvantGardeStd-Demi"/>
                <a:ea typeface="+mj-ea"/>
                <a:cs typeface="+mj-cs"/>
              </a:rPr>
              <a:t>Sjursen</a:t>
            </a:r>
            <a:r>
              <a:rPr kumimoji="0" lang="en-US" sz="7633" b="0" i="0" u="none" strike="noStrike" kern="1200" cap="none" spc="0" normalizeH="0" baseline="30000" noProof="0" dirty="0" smtClean="0">
                <a:ln>
                  <a:noFill/>
                </a:ln>
                <a:solidFill>
                  <a:srgbClr val="000000"/>
                </a:solidFill>
                <a:effectLst/>
                <a:uLnTx/>
                <a:uFillTx/>
                <a:latin typeface="ITCAvantGardeStd-Demi"/>
                <a:ea typeface="+mj-ea"/>
                <a:cs typeface="+mj-cs"/>
              </a:rPr>
              <a:t> and N. Mortensen</a:t>
            </a:r>
            <a:r>
              <a:rPr kumimoji="0" lang="en-US" sz="7633" b="0" i="0" u="none" strike="noStrike" kern="1200" cap="none" spc="0" normalizeH="0" baseline="30000" noProof="0" dirty="0" smtClean="0">
                <a:ln>
                  <a:noFill/>
                </a:ln>
                <a:solidFill>
                  <a:srgbClr val="000000"/>
                </a:solidFill>
                <a:effectLst/>
                <a:uLnTx/>
                <a:uFillTx/>
                <a:latin typeface="ITCAvantGardeStd-Bk"/>
                <a:ea typeface="+mj-ea"/>
                <a:cs typeface="+mj-cs"/>
              </a:rPr>
              <a:t/>
            </a:r>
            <a:br>
              <a:rPr kumimoji="0" lang="en-US" sz="7633" b="0" i="0" u="none" strike="noStrike" kern="1200" cap="none" spc="0" normalizeH="0" baseline="30000" noProof="0" dirty="0" smtClean="0">
                <a:ln>
                  <a:noFill/>
                </a:ln>
                <a:solidFill>
                  <a:srgbClr val="000000"/>
                </a:solidFill>
                <a:effectLst/>
                <a:uLnTx/>
                <a:uFillTx/>
                <a:latin typeface="ITCAvantGardeStd-Bk"/>
                <a:ea typeface="+mj-ea"/>
                <a:cs typeface="+mj-cs"/>
              </a:rPr>
            </a:br>
            <a:r>
              <a:rPr kumimoji="0" lang="en-US" sz="7633" b="0" i="0" u="none" strike="noStrike" kern="1200" cap="none" spc="0" normalizeH="0" baseline="30000" noProof="0" dirty="0" smtClean="0">
                <a:ln>
                  <a:noFill/>
                </a:ln>
                <a:solidFill>
                  <a:srgbClr val="000000"/>
                </a:solidFill>
                <a:effectLst/>
                <a:uLnTx/>
                <a:uFillTx/>
                <a:latin typeface="ITCAvantGardeStd-Bk"/>
                <a:ea typeface="+mj-ea"/>
                <a:cs typeface="+mj-cs"/>
              </a:rPr>
              <a:t>Norwegian Geotechnical Institute, Oslo, Norway</a:t>
            </a:r>
            <a:endParaRPr lang="nb-NO" sz="11593" dirty="0"/>
          </a:p>
        </p:txBody>
      </p:sp>
      <p:sp>
        <p:nvSpPr>
          <p:cNvPr id="11" name="TekstSylinder 10"/>
          <p:cNvSpPr txBox="1"/>
          <p:nvPr userDrawn="1"/>
        </p:nvSpPr>
        <p:spPr>
          <a:xfrm>
            <a:off x="1750789" y="6964780"/>
            <a:ext cx="27293366" cy="6943629"/>
          </a:xfrm>
          <a:prstGeom prst="rect">
            <a:avLst/>
          </a:prstGeom>
          <a:noFill/>
        </p:spPr>
        <p:txBody>
          <a:bodyPr wrap="square" lIns="154367" tIns="77183" rIns="154367" bIns="77183" rtlCol="0">
            <a:spAutoFit/>
          </a:bodyPr>
          <a:lstStyle/>
          <a:p>
            <a:pPr marR="0" algn="l"/>
            <a:r>
              <a:rPr lang="en-US" sz="10179" baseline="30000" dirty="0" smtClean="0">
                <a:solidFill>
                  <a:srgbClr val="000000"/>
                </a:solidFill>
                <a:latin typeface="ITCAvantGardeStd-Bk"/>
              </a:rPr>
              <a:t>Parallel laboratory tests, including constant rate of strain </a:t>
            </a:r>
            <a:r>
              <a:rPr lang="en-US" sz="10179" baseline="30000" dirty="0" err="1" smtClean="0">
                <a:solidFill>
                  <a:srgbClr val="000000"/>
                </a:solidFill>
                <a:latin typeface="ITCAvantGardeStd-Bk"/>
              </a:rPr>
              <a:t>oedometer</a:t>
            </a:r>
            <a:r>
              <a:rPr lang="en-US" sz="10179" baseline="30000" dirty="0" smtClean="0">
                <a:solidFill>
                  <a:srgbClr val="000000"/>
                </a:solidFill>
                <a:latin typeface="ITCAvantGardeStd-Bk"/>
              </a:rPr>
              <a:t> tests (CRSC), have been carried out </a:t>
            </a:r>
            <a:r>
              <a:rPr lang="en-US" sz="8483" baseline="30000" dirty="0" smtClean="0">
                <a:solidFill>
                  <a:srgbClr val="000000"/>
                </a:solidFill>
                <a:latin typeface="ITCAvantGardeStd-Bk"/>
              </a:rPr>
              <a:t>on</a:t>
            </a:r>
            <a:r>
              <a:rPr lang="en-US" sz="10179" baseline="30000" dirty="0" smtClean="0">
                <a:solidFill>
                  <a:srgbClr val="000000"/>
                </a:solidFill>
                <a:latin typeface="ITCAvantGardeStd-Bk"/>
              </a:rPr>
              <a:t> high quality block samples and on standard piston tube samples from 4 deposits of Norwegian marine clays. XXXXXXXXXXXXXXXXXXXXXXXXXXXXXXXXXXXXXXXXXXXXXXXX</a:t>
            </a:r>
          </a:p>
          <a:p>
            <a:pPr marR="0" algn="l"/>
            <a:endParaRPr lang="nb-NO" sz="10179" dirty="0"/>
          </a:p>
        </p:txBody>
      </p:sp>
      <p:sp>
        <p:nvSpPr>
          <p:cNvPr id="12" name="Rektangel 11"/>
          <p:cNvSpPr/>
          <p:nvPr userDrawn="1"/>
        </p:nvSpPr>
        <p:spPr>
          <a:xfrm>
            <a:off x="2094105" y="10617120"/>
            <a:ext cx="12015947" cy="8069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54367" tIns="77183" rIns="154367" bIns="77183" rtlCol="0" anchor="ctr"/>
          <a:lstStyle/>
          <a:p>
            <a:pPr algn="ctr"/>
            <a:endParaRPr lang="nb-NO" sz="11593"/>
          </a:p>
        </p:txBody>
      </p:sp>
      <p:sp>
        <p:nvSpPr>
          <p:cNvPr id="13" name="Rektangel 12"/>
          <p:cNvSpPr/>
          <p:nvPr userDrawn="1"/>
        </p:nvSpPr>
        <p:spPr>
          <a:xfrm>
            <a:off x="15397475" y="10617120"/>
            <a:ext cx="12015947" cy="8069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54367" tIns="77183" rIns="154367" bIns="77183" rtlCol="0" anchor="ctr"/>
          <a:lstStyle/>
          <a:p>
            <a:pPr algn="ctr"/>
            <a:endParaRPr lang="nb-NO" sz="11593"/>
          </a:p>
        </p:txBody>
      </p:sp>
      <p:sp>
        <p:nvSpPr>
          <p:cNvPr id="14" name="Rektangel 13"/>
          <p:cNvSpPr/>
          <p:nvPr userDrawn="1"/>
        </p:nvSpPr>
        <p:spPr>
          <a:xfrm>
            <a:off x="2094102" y="19620564"/>
            <a:ext cx="18453062" cy="10192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54367" tIns="77183" rIns="154367" bIns="77183" rtlCol="0" anchor="ctr"/>
          <a:lstStyle/>
          <a:p>
            <a:pPr algn="ctr"/>
            <a:endParaRPr lang="nb-NO" sz="11593"/>
          </a:p>
        </p:txBody>
      </p:sp>
      <p:sp>
        <p:nvSpPr>
          <p:cNvPr id="15" name="TekstSylinder 14"/>
          <p:cNvSpPr txBox="1"/>
          <p:nvPr userDrawn="1"/>
        </p:nvSpPr>
        <p:spPr>
          <a:xfrm>
            <a:off x="21147961" y="19620561"/>
            <a:ext cx="6522943" cy="5004485"/>
          </a:xfrm>
          <a:prstGeom prst="rect">
            <a:avLst/>
          </a:prstGeom>
          <a:noFill/>
        </p:spPr>
        <p:txBody>
          <a:bodyPr wrap="square" lIns="154367" tIns="77183" rIns="154367" bIns="77183" rtlCol="0">
            <a:spAutoFit/>
          </a:bodyPr>
          <a:lstStyle/>
          <a:p>
            <a:pPr marL="0" marR="0" indent="0" algn="l" defTabSz="5904452" rtl="0" eaLnBrk="1" fontAlgn="auto" latinLnBrk="0" hangingPunct="1">
              <a:lnSpc>
                <a:spcPct val="100000"/>
              </a:lnSpc>
              <a:spcBef>
                <a:spcPts val="0"/>
              </a:spcBef>
              <a:spcAft>
                <a:spcPts val="0"/>
              </a:spcAft>
              <a:buClrTx/>
              <a:buSzTx/>
              <a:buFontTx/>
              <a:buNone/>
              <a:tabLst/>
              <a:defRPr/>
            </a:pPr>
            <a:r>
              <a:rPr lang="en-US" sz="6078" kern="1200" baseline="30000" dirty="0" smtClean="0">
                <a:solidFill>
                  <a:schemeClr val="tx1"/>
                </a:solidFill>
                <a:latin typeface="+mn-lt"/>
                <a:ea typeface="+mn-ea"/>
                <a:cs typeface="+mn-cs"/>
              </a:rPr>
              <a:t>The four </a:t>
            </a:r>
            <a:r>
              <a:rPr lang="en-US" sz="6078" kern="1200" baseline="30000" dirty="0" err="1" smtClean="0">
                <a:solidFill>
                  <a:schemeClr val="tx1"/>
                </a:solidFill>
                <a:latin typeface="+mn-lt"/>
                <a:ea typeface="+mn-ea"/>
                <a:cs typeface="+mn-cs"/>
              </a:rPr>
              <a:t>claythe</a:t>
            </a:r>
            <a:r>
              <a:rPr lang="en-US" sz="6078" kern="1200" baseline="30000" dirty="0" smtClean="0">
                <a:solidFill>
                  <a:schemeClr val="tx1"/>
                </a:solidFill>
                <a:latin typeface="+mn-lt"/>
                <a:ea typeface="+mn-ea"/>
                <a:cs typeface="+mn-cs"/>
              </a:rPr>
              <a:t> last </a:t>
            </a:r>
            <a:r>
              <a:rPr lang="en-US" sz="6078" kern="1200" baseline="30000" dirty="0" err="1" smtClean="0">
                <a:solidFill>
                  <a:schemeClr val="tx1"/>
                </a:solidFill>
                <a:latin typeface="+mn-lt"/>
                <a:ea typeface="+mn-ea"/>
                <a:cs typeface="+mn-cs"/>
              </a:rPr>
              <a:t>glaciation</a:t>
            </a:r>
            <a:r>
              <a:rPr lang="en-US" sz="6078" kern="1200" baseline="30000" dirty="0" smtClean="0">
                <a:solidFill>
                  <a:schemeClr val="tx1"/>
                </a:solidFill>
                <a:latin typeface="+mn-lt"/>
                <a:ea typeface="+mn-ea"/>
                <a:cs typeface="+mn-cs"/>
              </a:rPr>
              <a:t> about 10.000 s included in this paper were all deposited after years ago, and they are all in the Oslo and Trondheim areas. </a:t>
            </a:r>
          </a:p>
          <a:p>
            <a:pPr marL="0" marR="0" indent="0" algn="l" defTabSz="5904452" rtl="0" eaLnBrk="1" fontAlgn="auto" latinLnBrk="0" hangingPunct="1">
              <a:lnSpc>
                <a:spcPct val="100000"/>
              </a:lnSpc>
              <a:spcBef>
                <a:spcPts val="0"/>
              </a:spcBef>
              <a:spcAft>
                <a:spcPts val="0"/>
              </a:spcAft>
              <a:buClrTx/>
              <a:buSzTx/>
              <a:buFontTx/>
              <a:buNone/>
              <a:tabLst/>
              <a:defRPr/>
            </a:pPr>
            <a:endParaRPr lang="nb-NO" sz="6078" dirty="0">
              <a:latin typeface="Arial" pitchFamily="34" charset="0"/>
              <a:cs typeface="Arial" pitchFamily="34" charset="0"/>
            </a:endParaRPr>
          </a:p>
        </p:txBody>
      </p:sp>
      <p:sp>
        <p:nvSpPr>
          <p:cNvPr id="16" name="TekstSylinder 15"/>
          <p:cNvSpPr txBox="1"/>
          <p:nvPr userDrawn="1"/>
        </p:nvSpPr>
        <p:spPr>
          <a:xfrm>
            <a:off x="1922449" y="30541151"/>
            <a:ext cx="13904167" cy="16129084"/>
          </a:xfrm>
          <a:prstGeom prst="rect">
            <a:avLst/>
          </a:prstGeom>
          <a:noFill/>
        </p:spPr>
        <p:txBody>
          <a:bodyPr wrap="square" lIns="154367" tIns="77183" rIns="154367" bIns="77183" rtlCol="0">
            <a:spAutoFit/>
          </a:bodyPr>
          <a:lstStyle/>
          <a:p>
            <a:r>
              <a:rPr lang="en-US" sz="11593" b="1" kern="1200" baseline="30000" dirty="0" smtClean="0">
                <a:solidFill>
                  <a:schemeClr val="tx1"/>
                </a:solidFill>
                <a:latin typeface="Arial" pitchFamily="34" charset="0"/>
                <a:ea typeface="+mn-ea"/>
                <a:cs typeface="Arial" pitchFamily="34" charset="0"/>
              </a:rPr>
              <a:t>SUMMARY AND CONCLUSIONS</a:t>
            </a:r>
          </a:p>
          <a:p>
            <a:r>
              <a:rPr lang="en-US" sz="11593" kern="1200" baseline="30000" dirty="0" smtClean="0">
                <a:solidFill>
                  <a:schemeClr val="tx1"/>
                </a:solidFill>
                <a:latin typeface="Arial" pitchFamily="34" charset="0"/>
                <a:ea typeface="+mn-ea"/>
                <a:cs typeface="Arial" pitchFamily="34" charset="0"/>
              </a:rPr>
              <a:t/>
            </a:r>
            <a:br>
              <a:rPr lang="en-US" sz="11593" kern="1200" baseline="30000" dirty="0" smtClean="0">
                <a:solidFill>
                  <a:schemeClr val="tx1"/>
                </a:solidFill>
                <a:latin typeface="Arial" pitchFamily="34" charset="0"/>
                <a:ea typeface="+mn-ea"/>
                <a:cs typeface="Arial" pitchFamily="34" charset="0"/>
              </a:rPr>
            </a:br>
            <a:r>
              <a:rPr lang="en-US" sz="11593" kern="1200" baseline="30000" dirty="0" smtClean="0">
                <a:solidFill>
                  <a:schemeClr val="tx1"/>
                </a:solidFill>
                <a:latin typeface="Arial" pitchFamily="34" charset="0"/>
                <a:ea typeface="+mn-ea"/>
                <a:cs typeface="Arial" pitchFamily="34" charset="0"/>
              </a:rPr>
              <a:t>According to NGI’s sample quality criteria the majority of the Block samples fall in the category of Very Good to Excellent, while the remaining can be classified as Good to fair. The majority of the tube samples can be categorized as being of Poor</a:t>
            </a:r>
          </a:p>
          <a:p>
            <a:endParaRPr lang="nb-NO" sz="11593" dirty="0">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1514000" y="1714329"/>
            <a:ext cx="27251978" cy="7134753"/>
          </a:xfrm>
          <a:prstGeom prst="rect">
            <a:avLst/>
          </a:prstGeom>
        </p:spPr>
        <p:txBody>
          <a:bodyPr vert="horz" lIns="417646" tIns="208823" rIns="417646" bIns="208823" rtlCol="0" anchor="ctr">
            <a:normAutofit/>
          </a:bodyPr>
          <a:lstStyle/>
          <a:p>
            <a:r>
              <a:rPr lang="nb-NO" smtClean="0"/>
              <a:t>Klikk for å redigere tittelstil</a:t>
            </a:r>
            <a:endParaRPr lang="nb-NO"/>
          </a:p>
        </p:txBody>
      </p:sp>
      <p:sp>
        <p:nvSpPr>
          <p:cNvPr id="3" name="Plassholder for tekst 2"/>
          <p:cNvSpPr>
            <a:spLocks noGrp="1"/>
          </p:cNvSpPr>
          <p:nvPr>
            <p:ph type="body" idx="1"/>
          </p:nvPr>
        </p:nvSpPr>
        <p:spPr>
          <a:xfrm>
            <a:off x="1514000" y="9988659"/>
            <a:ext cx="27251978" cy="28251648"/>
          </a:xfrm>
          <a:prstGeom prst="rect">
            <a:avLst/>
          </a:prstGeom>
        </p:spPr>
        <p:txBody>
          <a:bodyPr vert="horz" lIns="417646" tIns="208823" rIns="417646" bIns="208823"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2"/>
          </p:nvPr>
        </p:nvSpPr>
        <p:spPr>
          <a:xfrm>
            <a:off x="1514001" y="39677165"/>
            <a:ext cx="7065328" cy="2279157"/>
          </a:xfrm>
          <a:prstGeom prst="rect">
            <a:avLst/>
          </a:prstGeom>
        </p:spPr>
        <p:txBody>
          <a:bodyPr vert="horz" lIns="417646" tIns="208823" rIns="417646" bIns="208823" rtlCol="0" anchor="ctr"/>
          <a:lstStyle>
            <a:lvl1pPr algn="l">
              <a:defRPr sz="7776">
                <a:solidFill>
                  <a:schemeClr val="tx1">
                    <a:tint val="75000"/>
                  </a:schemeClr>
                </a:solidFill>
              </a:defRPr>
            </a:lvl1pPr>
          </a:lstStyle>
          <a:p>
            <a:fld id="{429AB306-2FA7-482A-98BF-39B807ADE83E}" type="datetimeFigureOut">
              <a:rPr lang="nb-NO" smtClean="0"/>
              <a:pPr/>
              <a:t>2016-01-12</a:t>
            </a:fld>
            <a:endParaRPr lang="nb-NO"/>
          </a:p>
        </p:txBody>
      </p:sp>
      <p:sp>
        <p:nvSpPr>
          <p:cNvPr id="5" name="Plassholder for bunntekst 4"/>
          <p:cNvSpPr>
            <a:spLocks noGrp="1"/>
          </p:cNvSpPr>
          <p:nvPr>
            <p:ph type="ftr" sz="quarter" idx="3"/>
          </p:nvPr>
        </p:nvSpPr>
        <p:spPr>
          <a:xfrm>
            <a:off x="10345661" y="39677165"/>
            <a:ext cx="9588659" cy="2279157"/>
          </a:xfrm>
          <a:prstGeom prst="rect">
            <a:avLst/>
          </a:prstGeom>
        </p:spPr>
        <p:txBody>
          <a:bodyPr vert="horz" lIns="417646" tIns="208823" rIns="417646" bIns="208823" rtlCol="0" anchor="ctr"/>
          <a:lstStyle>
            <a:lvl1pPr algn="ctr">
              <a:defRPr sz="7776">
                <a:solidFill>
                  <a:schemeClr val="tx1">
                    <a:tint val="75000"/>
                  </a:schemeClr>
                </a:solidFill>
              </a:defRPr>
            </a:lvl1pPr>
          </a:lstStyle>
          <a:p>
            <a:endParaRPr lang="nb-NO"/>
          </a:p>
        </p:txBody>
      </p:sp>
      <p:sp>
        <p:nvSpPr>
          <p:cNvPr id="6" name="Plassholder for lysbildenummer 5"/>
          <p:cNvSpPr>
            <a:spLocks noGrp="1"/>
          </p:cNvSpPr>
          <p:nvPr>
            <p:ph type="sldNum" sz="quarter" idx="4"/>
          </p:nvPr>
        </p:nvSpPr>
        <p:spPr>
          <a:xfrm>
            <a:off x="21700650" y="39677165"/>
            <a:ext cx="7065328" cy="2279157"/>
          </a:xfrm>
          <a:prstGeom prst="rect">
            <a:avLst/>
          </a:prstGeom>
        </p:spPr>
        <p:txBody>
          <a:bodyPr vert="horz" lIns="417646" tIns="208823" rIns="417646" bIns="208823" rtlCol="0" anchor="ctr"/>
          <a:lstStyle>
            <a:lvl1pPr algn="r">
              <a:defRPr sz="7776">
                <a:solidFill>
                  <a:schemeClr val="tx1">
                    <a:tint val="75000"/>
                  </a:schemeClr>
                </a:solidFill>
              </a:defRPr>
            </a:lvl1pPr>
          </a:lstStyle>
          <a:p>
            <a:fld id="{409348DA-065E-4BBE-AC5F-928A6D3D774C}" type="slidenum">
              <a:rPr lang="nb-NO" smtClean="0"/>
              <a:pPr/>
              <a:t>‹#›</a:t>
            </a:fld>
            <a:endParaRPr lang="nb-NO"/>
          </a:p>
        </p:txBody>
      </p:sp>
      <p:pic>
        <p:nvPicPr>
          <p:cNvPr id="7" name="Bild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5606531" y="1998075"/>
            <a:ext cx="3778494" cy="600630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5904452" rtl="0" eaLnBrk="1" latinLnBrk="0" hangingPunct="1">
        <a:spcBef>
          <a:spcPct val="0"/>
        </a:spcBef>
        <a:buNone/>
        <a:defRPr sz="28416" kern="1200">
          <a:solidFill>
            <a:schemeClr val="tx1"/>
          </a:solidFill>
          <a:latin typeface="+mj-lt"/>
          <a:ea typeface="+mj-ea"/>
          <a:cs typeface="+mj-cs"/>
        </a:defRPr>
      </a:lvl1pPr>
    </p:titleStyle>
    <p:bodyStyle>
      <a:lvl1pPr marL="2214171" indent="-2214171" algn="l" defTabSz="5904452" rtl="0" eaLnBrk="1" latinLnBrk="0" hangingPunct="1">
        <a:spcBef>
          <a:spcPct val="20000"/>
        </a:spcBef>
        <a:buFont typeface="Arial" pitchFamily="34" charset="0"/>
        <a:buChar char="•"/>
        <a:defRPr sz="20640" kern="1200">
          <a:solidFill>
            <a:schemeClr val="tx1"/>
          </a:solidFill>
          <a:latin typeface="+mn-lt"/>
          <a:ea typeface="+mn-ea"/>
          <a:cs typeface="+mn-cs"/>
        </a:defRPr>
      </a:lvl1pPr>
      <a:lvl2pPr marL="4797367" indent="-1845140" algn="l" defTabSz="5904452" rtl="0" eaLnBrk="1" latinLnBrk="0" hangingPunct="1">
        <a:spcBef>
          <a:spcPct val="20000"/>
        </a:spcBef>
        <a:buFont typeface="Arial" pitchFamily="34" charset="0"/>
        <a:buChar char="–"/>
        <a:defRPr sz="18095" kern="1200">
          <a:solidFill>
            <a:schemeClr val="tx1"/>
          </a:solidFill>
          <a:latin typeface="+mn-lt"/>
          <a:ea typeface="+mn-ea"/>
          <a:cs typeface="+mn-cs"/>
        </a:defRPr>
      </a:lvl2pPr>
      <a:lvl3pPr marL="7380566" indent="-1476115" algn="l" defTabSz="5904452" rtl="0" eaLnBrk="1" latinLnBrk="0" hangingPunct="1">
        <a:spcBef>
          <a:spcPct val="20000"/>
        </a:spcBef>
        <a:buFont typeface="Arial" pitchFamily="34" charset="0"/>
        <a:buChar char="•"/>
        <a:defRPr sz="15550" kern="1200">
          <a:solidFill>
            <a:schemeClr val="tx1"/>
          </a:solidFill>
          <a:latin typeface="+mn-lt"/>
          <a:ea typeface="+mn-ea"/>
          <a:cs typeface="+mn-cs"/>
        </a:defRPr>
      </a:lvl3pPr>
      <a:lvl4pPr marL="10332793" indent="-1476115" algn="l" defTabSz="5904452" rtl="0" eaLnBrk="1" latinLnBrk="0" hangingPunct="1">
        <a:spcBef>
          <a:spcPct val="20000"/>
        </a:spcBef>
        <a:buFont typeface="Arial" pitchFamily="34" charset="0"/>
        <a:buChar char="–"/>
        <a:defRPr sz="13007" kern="1200">
          <a:solidFill>
            <a:schemeClr val="tx1"/>
          </a:solidFill>
          <a:latin typeface="+mn-lt"/>
          <a:ea typeface="+mn-ea"/>
          <a:cs typeface="+mn-cs"/>
        </a:defRPr>
      </a:lvl4pPr>
      <a:lvl5pPr marL="13285019" indent="-1476115" algn="l" defTabSz="5904452" rtl="0" eaLnBrk="1" latinLnBrk="0" hangingPunct="1">
        <a:spcBef>
          <a:spcPct val="20000"/>
        </a:spcBef>
        <a:buFont typeface="Arial" pitchFamily="34" charset="0"/>
        <a:buChar char="»"/>
        <a:defRPr sz="13007" kern="1200">
          <a:solidFill>
            <a:schemeClr val="tx1"/>
          </a:solidFill>
          <a:latin typeface="+mn-lt"/>
          <a:ea typeface="+mn-ea"/>
          <a:cs typeface="+mn-cs"/>
        </a:defRPr>
      </a:lvl5pPr>
      <a:lvl6pPr marL="16237244" indent="-1476115" algn="l" defTabSz="5904452" rtl="0" eaLnBrk="1" latinLnBrk="0" hangingPunct="1">
        <a:spcBef>
          <a:spcPct val="20000"/>
        </a:spcBef>
        <a:buFont typeface="Arial" pitchFamily="34" charset="0"/>
        <a:buChar char="•"/>
        <a:defRPr sz="13007" kern="1200">
          <a:solidFill>
            <a:schemeClr val="tx1"/>
          </a:solidFill>
          <a:latin typeface="+mn-lt"/>
          <a:ea typeface="+mn-ea"/>
          <a:cs typeface="+mn-cs"/>
        </a:defRPr>
      </a:lvl6pPr>
      <a:lvl7pPr marL="19189471" indent="-1476115" algn="l" defTabSz="5904452" rtl="0" eaLnBrk="1" latinLnBrk="0" hangingPunct="1">
        <a:spcBef>
          <a:spcPct val="20000"/>
        </a:spcBef>
        <a:buFont typeface="Arial" pitchFamily="34" charset="0"/>
        <a:buChar char="•"/>
        <a:defRPr sz="13007" kern="1200">
          <a:solidFill>
            <a:schemeClr val="tx1"/>
          </a:solidFill>
          <a:latin typeface="+mn-lt"/>
          <a:ea typeface="+mn-ea"/>
          <a:cs typeface="+mn-cs"/>
        </a:defRPr>
      </a:lvl7pPr>
      <a:lvl8pPr marL="22141697" indent="-1476115" algn="l" defTabSz="5904452" rtl="0" eaLnBrk="1" latinLnBrk="0" hangingPunct="1">
        <a:spcBef>
          <a:spcPct val="20000"/>
        </a:spcBef>
        <a:buFont typeface="Arial" pitchFamily="34" charset="0"/>
        <a:buChar char="•"/>
        <a:defRPr sz="13007" kern="1200">
          <a:solidFill>
            <a:schemeClr val="tx1"/>
          </a:solidFill>
          <a:latin typeface="+mn-lt"/>
          <a:ea typeface="+mn-ea"/>
          <a:cs typeface="+mn-cs"/>
        </a:defRPr>
      </a:lvl8pPr>
      <a:lvl9pPr marL="25093921" indent="-1476115" algn="l" defTabSz="5904452" rtl="0" eaLnBrk="1" latinLnBrk="0" hangingPunct="1">
        <a:spcBef>
          <a:spcPct val="20000"/>
        </a:spcBef>
        <a:buFont typeface="Arial" pitchFamily="34" charset="0"/>
        <a:buChar char="•"/>
        <a:defRPr sz="13007" kern="1200">
          <a:solidFill>
            <a:schemeClr val="tx1"/>
          </a:solidFill>
          <a:latin typeface="+mn-lt"/>
          <a:ea typeface="+mn-ea"/>
          <a:cs typeface="+mn-cs"/>
        </a:defRPr>
      </a:lvl9pPr>
    </p:bodyStyle>
    <p:otherStyle>
      <a:defPPr>
        <a:defRPr lang="nb-NO"/>
      </a:defPPr>
      <a:lvl1pPr marL="0" algn="l" defTabSz="5904452" rtl="0" eaLnBrk="1" latinLnBrk="0" hangingPunct="1">
        <a:defRPr sz="11593" kern="1200">
          <a:solidFill>
            <a:schemeClr val="tx1"/>
          </a:solidFill>
          <a:latin typeface="+mn-lt"/>
          <a:ea typeface="+mn-ea"/>
          <a:cs typeface="+mn-cs"/>
        </a:defRPr>
      </a:lvl1pPr>
      <a:lvl2pPr marL="2952226" algn="l" defTabSz="5904452" rtl="0" eaLnBrk="1" latinLnBrk="0" hangingPunct="1">
        <a:defRPr sz="11593" kern="1200">
          <a:solidFill>
            <a:schemeClr val="tx1"/>
          </a:solidFill>
          <a:latin typeface="+mn-lt"/>
          <a:ea typeface="+mn-ea"/>
          <a:cs typeface="+mn-cs"/>
        </a:defRPr>
      </a:lvl2pPr>
      <a:lvl3pPr marL="5904452" algn="l" defTabSz="5904452" rtl="0" eaLnBrk="1" latinLnBrk="0" hangingPunct="1">
        <a:defRPr sz="11593" kern="1200">
          <a:solidFill>
            <a:schemeClr val="tx1"/>
          </a:solidFill>
          <a:latin typeface="+mn-lt"/>
          <a:ea typeface="+mn-ea"/>
          <a:cs typeface="+mn-cs"/>
        </a:defRPr>
      </a:lvl3pPr>
      <a:lvl4pPr marL="8856678" algn="l" defTabSz="5904452" rtl="0" eaLnBrk="1" latinLnBrk="0" hangingPunct="1">
        <a:defRPr sz="11593" kern="1200">
          <a:solidFill>
            <a:schemeClr val="tx1"/>
          </a:solidFill>
          <a:latin typeface="+mn-lt"/>
          <a:ea typeface="+mn-ea"/>
          <a:cs typeface="+mn-cs"/>
        </a:defRPr>
      </a:lvl4pPr>
      <a:lvl5pPr marL="11808904" algn="l" defTabSz="5904452" rtl="0" eaLnBrk="1" latinLnBrk="0" hangingPunct="1">
        <a:defRPr sz="11593" kern="1200">
          <a:solidFill>
            <a:schemeClr val="tx1"/>
          </a:solidFill>
          <a:latin typeface="+mn-lt"/>
          <a:ea typeface="+mn-ea"/>
          <a:cs typeface="+mn-cs"/>
        </a:defRPr>
      </a:lvl5pPr>
      <a:lvl6pPr marL="14761131" algn="l" defTabSz="5904452" rtl="0" eaLnBrk="1" latinLnBrk="0" hangingPunct="1">
        <a:defRPr sz="11593" kern="1200">
          <a:solidFill>
            <a:schemeClr val="tx1"/>
          </a:solidFill>
          <a:latin typeface="+mn-lt"/>
          <a:ea typeface="+mn-ea"/>
          <a:cs typeface="+mn-cs"/>
        </a:defRPr>
      </a:lvl6pPr>
      <a:lvl7pPr marL="17713356" algn="l" defTabSz="5904452" rtl="0" eaLnBrk="1" latinLnBrk="0" hangingPunct="1">
        <a:defRPr sz="11593" kern="1200">
          <a:solidFill>
            <a:schemeClr val="tx1"/>
          </a:solidFill>
          <a:latin typeface="+mn-lt"/>
          <a:ea typeface="+mn-ea"/>
          <a:cs typeface="+mn-cs"/>
        </a:defRPr>
      </a:lvl7pPr>
      <a:lvl8pPr marL="20665582" algn="l" defTabSz="5904452" rtl="0" eaLnBrk="1" latinLnBrk="0" hangingPunct="1">
        <a:defRPr sz="11593" kern="1200">
          <a:solidFill>
            <a:schemeClr val="tx1"/>
          </a:solidFill>
          <a:latin typeface="+mn-lt"/>
          <a:ea typeface="+mn-ea"/>
          <a:cs typeface="+mn-cs"/>
        </a:defRPr>
      </a:lvl8pPr>
      <a:lvl9pPr marL="23617808" algn="l" defTabSz="5904452" rtl="0" eaLnBrk="1" latinLnBrk="0" hangingPunct="1">
        <a:defRPr sz="115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jpe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jpeg"/><Relationship Id="rId1" Type="http://schemas.openxmlformats.org/officeDocument/2006/relationships/slideLayout" Target="../slideLayouts/slideLayout1.xml"/><Relationship Id="rId6" Type="http://schemas.openxmlformats.org/officeDocument/2006/relationships/image" Target="../media/image6.tiff"/><Relationship Id="rId11" Type="http://schemas.openxmlformats.org/officeDocument/2006/relationships/image" Target="../media/image11.png"/><Relationship Id="rId5" Type="http://schemas.openxmlformats.org/officeDocument/2006/relationships/image" Target="../media/image5.wmf"/><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jpe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emf"/><Relationship Id="rId14" Type="http://schemas.openxmlformats.org/officeDocument/2006/relationships/image" Target="../media/image14.tiff"/><Relationship Id="rId2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kstSylinder 5"/>
          <p:cNvSpPr txBox="1"/>
          <p:nvPr/>
        </p:nvSpPr>
        <p:spPr>
          <a:xfrm>
            <a:off x="1812390" y="6107689"/>
            <a:ext cx="26821148" cy="1756312"/>
          </a:xfrm>
          <a:prstGeom prst="rect">
            <a:avLst/>
          </a:prstGeom>
          <a:noFill/>
        </p:spPr>
        <p:txBody>
          <a:bodyPr wrap="square" lIns="154367" tIns="77183" rIns="154367" bIns="77183" rtlCol="0">
            <a:spAutoFit/>
          </a:bodyPr>
          <a:lstStyle/>
          <a:p>
            <a:pPr algn="ctr"/>
            <a:r>
              <a:rPr lang="en-US" altLang="nb-NO" sz="2600" dirty="0" smtClean="0"/>
              <a:t> </a:t>
            </a:r>
            <a:r>
              <a:rPr lang="en-US" altLang="nb-NO" sz="2600" i="1" dirty="0" smtClean="0">
                <a:solidFill>
                  <a:srgbClr val="75787B"/>
                </a:solidFill>
              </a:rPr>
              <a:t>Løvholt F</a:t>
            </a:r>
            <a:r>
              <a:rPr lang="en-US" altLang="nb-NO" sz="2600" i="1" baseline="30000" dirty="0" smtClean="0">
                <a:solidFill>
                  <a:srgbClr val="75787B"/>
                </a:solidFill>
              </a:rPr>
              <a:t>1</a:t>
            </a:r>
            <a:r>
              <a:rPr lang="en-US" altLang="nb-NO" sz="2600" i="1" dirty="0" smtClean="0">
                <a:solidFill>
                  <a:srgbClr val="75787B"/>
                </a:solidFill>
              </a:rPr>
              <a:t>, Harbitz CB</a:t>
            </a:r>
            <a:r>
              <a:rPr lang="en-US" altLang="nb-NO" sz="2600" i="1" baseline="30000" dirty="0">
                <a:solidFill>
                  <a:srgbClr val="75787B"/>
                </a:solidFill>
              </a:rPr>
              <a:t>1</a:t>
            </a:r>
            <a:r>
              <a:rPr lang="en-US" altLang="nb-NO" sz="2600" i="1" dirty="0" smtClean="0">
                <a:solidFill>
                  <a:srgbClr val="75787B"/>
                </a:solidFill>
              </a:rPr>
              <a:t>, Griffin J</a:t>
            </a:r>
            <a:r>
              <a:rPr lang="en-US" altLang="nb-NO" sz="2600" i="1" baseline="30000" dirty="0" smtClean="0">
                <a:solidFill>
                  <a:srgbClr val="75787B"/>
                </a:solidFill>
              </a:rPr>
              <a:t>2</a:t>
            </a:r>
            <a:r>
              <a:rPr lang="en-US" altLang="nb-NO" sz="2600" i="1" dirty="0" smtClean="0">
                <a:solidFill>
                  <a:srgbClr val="75787B"/>
                </a:solidFill>
              </a:rPr>
              <a:t>, Davies G</a:t>
            </a:r>
            <a:r>
              <a:rPr lang="en-US" altLang="nb-NO" sz="2600" i="1" baseline="30000" dirty="0" smtClean="0">
                <a:solidFill>
                  <a:srgbClr val="75787B"/>
                </a:solidFill>
              </a:rPr>
              <a:t>2</a:t>
            </a:r>
            <a:r>
              <a:rPr lang="en-US" altLang="nb-NO" sz="2600" i="1" dirty="0">
                <a:solidFill>
                  <a:srgbClr val="75787B"/>
                </a:solidFill>
              </a:rPr>
              <a:t>, Cummins P</a:t>
            </a:r>
            <a:r>
              <a:rPr lang="en-US" altLang="nb-NO" sz="2600" i="1" baseline="30000" dirty="0">
                <a:solidFill>
                  <a:srgbClr val="75787B"/>
                </a:solidFill>
              </a:rPr>
              <a:t>2</a:t>
            </a:r>
            <a:r>
              <a:rPr lang="en-US" altLang="nb-NO" sz="2600" i="1" dirty="0">
                <a:solidFill>
                  <a:srgbClr val="75787B"/>
                </a:solidFill>
              </a:rPr>
              <a:t>, </a:t>
            </a:r>
            <a:r>
              <a:rPr lang="en-US" altLang="nb-NO" sz="2600" i="1" dirty="0" err="1" smtClean="0">
                <a:solidFill>
                  <a:srgbClr val="75787B"/>
                </a:solidFill>
              </a:rPr>
              <a:t>Lorito</a:t>
            </a:r>
            <a:r>
              <a:rPr lang="en-US" altLang="nb-NO" sz="2600" i="1" dirty="0" smtClean="0">
                <a:solidFill>
                  <a:srgbClr val="75787B"/>
                </a:solidFill>
              </a:rPr>
              <a:t> S</a:t>
            </a:r>
            <a:r>
              <a:rPr lang="en-US" altLang="nb-NO" sz="2600" i="1" baseline="30000" dirty="0">
                <a:solidFill>
                  <a:srgbClr val="75787B"/>
                </a:solidFill>
              </a:rPr>
              <a:t>3</a:t>
            </a:r>
            <a:r>
              <a:rPr lang="en-US" altLang="nb-NO" sz="2600" i="1" dirty="0" smtClean="0">
                <a:solidFill>
                  <a:srgbClr val="75787B"/>
                </a:solidFill>
              </a:rPr>
              <a:t>, Selva J</a:t>
            </a:r>
            <a:r>
              <a:rPr lang="en-US" altLang="nb-NO" sz="2600" i="1" baseline="30000" dirty="0" smtClean="0">
                <a:solidFill>
                  <a:srgbClr val="75787B"/>
                </a:solidFill>
              </a:rPr>
              <a:t>3</a:t>
            </a:r>
            <a:r>
              <a:rPr lang="en-US" altLang="nb-NO" sz="2600" i="1" dirty="0" smtClean="0">
                <a:solidFill>
                  <a:srgbClr val="75787B"/>
                </a:solidFill>
              </a:rPr>
              <a:t>, Basili R</a:t>
            </a:r>
            <a:r>
              <a:rPr lang="en-US" altLang="nb-NO" sz="2600" i="1" baseline="30000" dirty="0">
                <a:solidFill>
                  <a:srgbClr val="75787B"/>
                </a:solidFill>
              </a:rPr>
              <a:t>3</a:t>
            </a:r>
            <a:r>
              <a:rPr lang="en-US" altLang="nb-NO" sz="2600" i="1" dirty="0" smtClean="0">
                <a:solidFill>
                  <a:srgbClr val="75787B"/>
                </a:solidFill>
              </a:rPr>
              <a:t>, Baptista MA</a:t>
            </a:r>
            <a:r>
              <a:rPr lang="en-US" altLang="nb-NO" sz="2600" i="1" baseline="30000" dirty="0" smtClean="0">
                <a:solidFill>
                  <a:srgbClr val="75787B"/>
                </a:solidFill>
              </a:rPr>
              <a:t>4</a:t>
            </a:r>
            <a:r>
              <a:rPr lang="en-US" altLang="nb-NO" sz="2600" i="1" dirty="0" smtClean="0">
                <a:solidFill>
                  <a:srgbClr val="75787B"/>
                </a:solidFill>
              </a:rPr>
              <a:t>, </a:t>
            </a:r>
            <a:r>
              <a:rPr lang="en-US" altLang="nb-NO" sz="2600" i="1" dirty="0" err="1" smtClean="0">
                <a:solidFill>
                  <a:srgbClr val="75787B"/>
                </a:solidFill>
              </a:rPr>
              <a:t>Babeyko</a:t>
            </a:r>
            <a:r>
              <a:rPr lang="en-US" altLang="nb-NO" sz="2600" i="1" dirty="0" smtClean="0">
                <a:solidFill>
                  <a:srgbClr val="75787B"/>
                </a:solidFill>
              </a:rPr>
              <a:t> A</a:t>
            </a:r>
            <a:r>
              <a:rPr lang="en-US" altLang="nb-NO" sz="2600" i="1" baseline="30000" dirty="0" smtClean="0">
                <a:solidFill>
                  <a:srgbClr val="75787B"/>
                </a:solidFill>
              </a:rPr>
              <a:t>5</a:t>
            </a:r>
            <a:r>
              <a:rPr lang="en-US" altLang="nb-NO" sz="2600" i="1" dirty="0" smtClean="0">
                <a:solidFill>
                  <a:srgbClr val="75787B"/>
                </a:solidFill>
              </a:rPr>
              <a:t>, Geist E</a:t>
            </a:r>
            <a:r>
              <a:rPr lang="en-US" altLang="nb-NO" sz="2600" i="1" baseline="30000" dirty="0" smtClean="0">
                <a:solidFill>
                  <a:srgbClr val="75787B"/>
                </a:solidFill>
              </a:rPr>
              <a:t>6</a:t>
            </a:r>
            <a:r>
              <a:rPr lang="en-US" altLang="nb-NO" sz="2600" i="1" dirty="0" smtClean="0">
                <a:solidFill>
                  <a:srgbClr val="75787B"/>
                </a:solidFill>
              </a:rPr>
              <a:t>, Parsons T</a:t>
            </a:r>
            <a:r>
              <a:rPr lang="en-US" altLang="nb-NO" sz="2600" i="1" baseline="30000" dirty="0" smtClean="0">
                <a:solidFill>
                  <a:srgbClr val="75787B"/>
                </a:solidFill>
              </a:rPr>
              <a:t>6</a:t>
            </a:r>
            <a:r>
              <a:rPr lang="en-US" altLang="nb-NO" sz="2600" i="1" dirty="0" smtClean="0">
                <a:solidFill>
                  <a:srgbClr val="75787B"/>
                </a:solidFill>
              </a:rPr>
              <a:t>, Thio HK</a:t>
            </a:r>
            <a:r>
              <a:rPr lang="en-US" altLang="nb-NO" sz="2600" i="1" baseline="30000" dirty="0" smtClean="0">
                <a:solidFill>
                  <a:srgbClr val="75787B"/>
                </a:solidFill>
              </a:rPr>
              <a:t>7</a:t>
            </a:r>
            <a:r>
              <a:rPr lang="en-US" altLang="nb-NO" sz="2600" i="1" dirty="0" smtClean="0">
                <a:solidFill>
                  <a:srgbClr val="75787B"/>
                </a:solidFill>
              </a:rPr>
              <a:t>, Leveque R</a:t>
            </a:r>
            <a:r>
              <a:rPr lang="en-US" altLang="nb-NO" sz="2600" i="1" baseline="30000" dirty="0" smtClean="0">
                <a:solidFill>
                  <a:srgbClr val="75787B"/>
                </a:solidFill>
              </a:rPr>
              <a:t>8</a:t>
            </a:r>
            <a:r>
              <a:rPr lang="en-US" altLang="nb-NO" sz="2600" i="1" dirty="0" smtClean="0">
                <a:solidFill>
                  <a:srgbClr val="75787B"/>
                </a:solidFill>
              </a:rPr>
              <a:t>, Power W</a:t>
            </a:r>
            <a:r>
              <a:rPr lang="en-US" altLang="nb-NO" sz="2600" i="1" baseline="30000" dirty="0" smtClean="0">
                <a:solidFill>
                  <a:srgbClr val="75787B"/>
                </a:solidFill>
              </a:rPr>
              <a:t>9</a:t>
            </a:r>
            <a:r>
              <a:rPr lang="en-US" altLang="nb-NO" sz="2600" i="1" dirty="0" smtClean="0">
                <a:solidFill>
                  <a:srgbClr val="75787B"/>
                </a:solidFill>
              </a:rPr>
              <a:t>, Burbidge D</a:t>
            </a:r>
            <a:r>
              <a:rPr lang="en-US" altLang="nb-NO" sz="2600" i="1" baseline="30000" dirty="0" smtClean="0">
                <a:solidFill>
                  <a:srgbClr val="75787B"/>
                </a:solidFill>
              </a:rPr>
              <a:t>9</a:t>
            </a:r>
            <a:r>
              <a:rPr lang="en-US" altLang="nb-NO" sz="2600" i="1" dirty="0" smtClean="0">
                <a:solidFill>
                  <a:srgbClr val="75787B"/>
                </a:solidFill>
              </a:rPr>
              <a:t>, </a:t>
            </a:r>
            <a:r>
              <a:rPr lang="en-US" altLang="nb-NO" sz="2600" i="1" dirty="0" err="1" smtClean="0">
                <a:solidFill>
                  <a:srgbClr val="75787B"/>
                </a:solidFill>
              </a:rPr>
              <a:t>Müeller</a:t>
            </a:r>
            <a:r>
              <a:rPr lang="en-US" altLang="nb-NO" sz="2600" i="1" dirty="0" smtClean="0">
                <a:solidFill>
                  <a:srgbClr val="75787B"/>
                </a:solidFill>
              </a:rPr>
              <a:t> C</a:t>
            </a:r>
            <a:r>
              <a:rPr lang="en-US" altLang="nb-NO" sz="2600" i="1" baseline="30000" dirty="0" smtClean="0">
                <a:solidFill>
                  <a:srgbClr val="75787B"/>
                </a:solidFill>
              </a:rPr>
              <a:t>9</a:t>
            </a:r>
            <a:r>
              <a:rPr lang="en-US" altLang="nb-NO" sz="2600" i="1" dirty="0" smtClean="0">
                <a:solidFill>
                  <a:srgbClr val="75787B"/>
                </a:solidFill>
              </a:rPr>
              <a:t>, Horspool N</a:t>
            </a:r>
            <a:r>
              <a:rPr lang="en-US" altLang="nb-NO" sz="2600" i="1" baseline="30000" dirty="0" smtClean="0">
                <a:solidFill>
                  <a:srgbClr val="75787B"/>
                </a:solidFill>
              </a:rPr>
              <a:t>9</a:t>
            </a:r>
            <a:r>
              <a:rPr lang="en-US" altLang="nb-NO" sz="2600" i="1" dirty="0" smtClean="0">
                <a:solidFill>
                  <a:srgbClr val="75787B"/>
                </a:solidFill>
              </a:rPr>
              <a:t>, </a:t>
            </a:r>
            <a:r>
              <a:rPr lang="en-US" altLang="nb-NO" sz="2600" i="1" dirty="0" err="1" smtClean="0">
                <a:solidFill>
                  <a:srgbClr val="75787B"/>
                </a:solidFill>
              </a:rPr>
              <a:t>Yalciner</a:t>
            </a:r>
            <a:r>
              <a:rPr lang="en-US" altLang="nb-NO" sz="2600" i="1" dirty="0" smtClean="0">
                <a:solidFill>
                  <a:srgbClr val="75787B"/>
                </a:solidFill>
              </a:rPr>
              <a:t> A</a:t>
            </a:r>
            <a:r>
              <a:rPr lang="en-US" altLang="nb-NO" sz="2600" i="1" baseline="30000" dirty="0" smtClean="0">
                <a:solidFill>
                  <a:srgbClr val="75787B"/>
                </a:solidFill>
              </a:rPr>
              <a:t>10</a:t>
            </a:r>
            <a:r>
              <a:rPr lang="en-US" altLang="nb-NO" sz="2600" i="1" dirty="0" smtClean="0">
                <a:solidFill>
                  <a:srgbClr val="75787B"/>
                </a:solidFill>
              </a:rPr>
              <a:t>, </a:t>
            </a:r>
            <a:r>
              <a:rPr lang="en-US" altLang="nb-NO" sz="2600" i="1" dirty="0" err="1" smtClean="0">
                <a:solidFill>
                  <a:srgbClr val="75787B"/>
                </a:solidFill>
              </a:rPr>
              <a:t>Kanoglu</a:t>
            </a:r>
            <a:r>
              <a:rPr lang="en-US" altLang="nb-NO" sz="2600" i="1" dirty="0" smtClean="0">
                <a:solidFill>
                  <a:srgbClr val="75787B"/>
                </a:solidFill>
              </a:rPr>
              <a:t> U</a:t>
            </a:r>
            <a:r>
              <a:rPr lang="en-US" altLang="nb-NO" sz="2600" i="1" baseline="30000" dirty="0" smtClean="0">
                <a:solidFill>
                  <a:srgbClr val="75787B"/>
                </a:solidFill>
              </a:rPr>
              <a:t>10</a:t>
            </a:r>
            <a:r>
              <a:rPr lang="en-US" altLang="nb-NO" sz="2600" i="1" dirty="0" smtClean="0">
                <a:solidFill>
                  <a:srgbClr val="75787B"/>
                </a:solidFill>
              </a:rPr>
              <a:t>, Suppasri A</a:t>
            </a:r>
            <a:r>
              <a:rPr lang="en-US" altLang="nb-NO" sz="2600" i="1" baseline="30000" dirty="0" smtClean="0">
                <a:solidFill>
                  <a:srgbClr val="75787B"/>
                </a:solidFill>
              </a:rPr>
              <a:t>11</a:t>
            </a:r>
            <a:r>
              <a:rPr lang="en-US" altLang="nb-NO" sz="2600" i="1" dirty="0" smtClean="0">
                <a:solidFill>
                  <a:srgbClr val="75787B"/>
                </a:solidFill>
              </a:rPr>
              <a:t>, Imamura F</a:t>
            </a:r>
            <a:r>
              <a:rPr lang="en-US" altLang="nb-NO" sz="2600" i="1" baseline="30000" dirty="0" smtClean="0">
                <a:solidFill>
                  <a:srgbClr val="75787B"/>
                </a:solidFill>
              </a:rPr>
              <a:t>11</a:t>
            </a:r>
            <a:r>
              <a:rPr lang="en-US" altLang="nb-NO" sz="2600" i="1" dirty="0" smtClean="0">
                <a:solidFill>
                  <a:srgbClr val="75787B"/>
                </a:solidFill>
              </a:rPr>
              <a:t>, </a:t>
            </a:r>
            <a:r>
              <a:rPr lang="en-US" altLang="nb-NO" sz="2600" i="1" dirty="0">
                <a:solidFill>
                  <a:srgbClr val="75787B"/>
                </a:solidFill>
              </a:rPr>
              <a:t>Aguirre </a:t>
            </a:r>
            <a:r>
              <a:rPr lang="en-US" altLang="nb-NO" sz="2600" i="1" dirty="0" smtClean="0">
                <a:solidFill>
                  <a:srgbClr val="75787B"/>
                </a:solidFill>
              </a:rPr>
              <a:t>Ayerbe I</a:t>
            </a:r>
            <a:r>
              <a:rPr lang="en-US" altLang="nb-NO" sz="2600" i="1" baseline="30000" dirty="0" smtClean="0">
                <a:solidFill>
                  <a:srgbClr val="75787B"/>
                </a:solidFill>
              </a:rPr>
              <a:t>14</a:t>
            </a:r>
            <a:r>
              <a:rPr lang="en-US" altLang="nb-NO" sz="2600" i="1" dirty="0" smtClean="0">
                <a:solidFill>
                  <a:srgbClr val="75787B"/>
                </a:solidFill>
              </a:rPr>
              <a:t>, Gonzalez-Riancho</a:t>
            </a:r>
            <a:r>
              <a:rPr lang="en-US" altLang="nb-NO" sz="2600" i="1" baseline="30000" dirty="0" smtClean="0">
                <a:solidFill>
                  <a:srgbClr val="75787B"/>
                </a:solidFill>
              </a:rPr>
              <a:t>14</a:t>
            </a:r>
            <a:r>
              <a:rPr lang="en-US" altLang="nb-NO" sz="2600" i="1" dirty="0" smtClean="0">
                <a:solidFill>
                  <a:srgbClr val="75787B"/>
                </a:solidFill>
              </a:rPr>
              <a:t>, Gonzalez M</a:t>
            </a:r>
            <a:r>
              <a:rPr lang="en-US" altLang="nb-NO" sz="2600" i="1" baseline="30000" dirty="0" smtClean="0">
                <a:solidFill>
                  <a:srgbClr val="75787B"/>
                </a:solidFill>
              </a:rPr>
              <a:t>14</a:t>
            </a:r>
            <a:r>
              <a:rPr lang="en-US" altLang="nb-NO" sz="2600" i="1" dirty="0" smtClean="0">
                <a:solidFill>
                  <a:srgbClr val="75787B"/>
                </a:solidFill>
              </a:rPr>
              <a:t>, Wei Y</a:t>
            </a:r>
            <a:r>
              <a:rPr lang="en-US" altLang="nb-NO" sz="2600" i="1" baseline="30000" dirty="0" smtClean="0">
                <a:solidFill>
                  <a:srgbClr val="75787B"/>
                </a:solidFill>
              </a:rPr>
              <a:t>8,15</a:t>
            </a:r>
            <a:r>
              <a:rPr lang="en-US" altLang="nb-NO" sz="2600" i="1" dirty="0" smtClean="0">
                <a:solidFill>
                  <a:srgbClr val="75787B"/>
                </a:solidFill>
              </a:rPr>
              <a:t>,  </a:t>
            </a:r>
            <a:r>
              <a:rPr lang="en-US" altLang="nb-NO" sz="2600" i="1" dirty="0" err="1" smtClean="0">
                <a:solidFill>
                  <a:srgbClr val="75787B"/>
                </a:solidFill>
              </a:rPr>
              <a:t>Titov</a:t>
            </a:r>
            <a:r>
              <a:rPr lang="en-US" altLang="nb-NO" sz="2600" i="1" dirty="0" smtClean="0">
                <a:solidFill>
                  <a:srgbClr val="75787B"/>
                </a:solidFill>
              </a:rPr>
              <a:t> V</a:t>
            </a:r>
            <a:r>
              <a:rPr lang="en-US" altLang="nb-NO" sz="2600" i="1" baseline="30000" dirty="0" smtClean="0">
                <a:solidFill>
                  <a:srgbClr val="75787B"/>
                </a:solidFill>
              </a:rPr>
              <a:t>15</a:t>
            </a:r>
            <a:r>
              <a:rPr lang="en-US" altLang="nb-NO" sz="2600" i="1" dirty="0" smtClean="0">
                <a:solidFill>
                  <a:srgbClr val="75787B"/>
                </a:solidFill>
              </a:rPr>
              <a:t>, von Hildebrandt-Andrade </a:t>
            </a:r>
            <a:r>
              <a:rPr lang="en-US" altLang="nb-NO" sz="2600" i="1" dirty="0" smtClean="0">
                <a:solidFill>
                  <a:srgbClr val="75787B"/>
                </a:solidFill>
              </a:rPr>
              <a:t>C</a:t>
            </a:r>
            <a:r>
              <a:rPr lang="en-US" altLang="nb-NO" sz="2600" i="1" baseline="30000" dirty="0" smtClean="0">
                <a:solidFill>
                  <a:srgbClr val="75787B"/>
                </a:solidFill>
              </a:rPr>
              <a:t>16</a:t>
            </a:r>
            <a:r>
              <a:rPr lang="en-US" altLang="nb-NO" sz="2600" i="1" dirty="0" smtClean="0">
                <a:solidFill>
                  <a:srgbClr val="75787B"/>
                </a:solidFill>
              </a:rPr>
              <a:t>, </a:t>
            </a:r>
            <a:r>
              <a:rPr lang="en-US" altLang="nb-NO" sz="2600" i="1" dirty="0" smtClean="0">
                <a:solidFill>
                  <a:srgbClr val="75787B"/>
                </a:solidFill>
              </a:rPr>
              <a:t>Macias J</a:t>
            </a:r>
            <a:r>
              <a:rPr lang="en-US" altLang="nb-NO" sz="2600" i="1" baseline="30000" dirty="0" smtClean="0">
                <a:solidFill>
                  <a:srgbClr val="75787B"/>
                </a:solidFill>
              </a:rPr>
              <a:t>17</a:t>
            </a:r>
            <a:r>
              <a:rPr lang="en-US" altLang="nb-NO" sz="2600" i="1" dirty="0" smtClean="0">
                <a:solidFill>
                  <a:srgbClr val="75787B"/>
                </a:solidFill>
              </a:rPr>
              <a:t>, Gonzalez-Vida JM</a:t>
            </a:r>
            <a:r>
              <a:rPr lang="en-US" altLang="nb-NO" sz="2600" i="1" baseline="30000" dirty="0" smtClean="0">
                <a:solidFill>
                  <a:srgbClr val="75787B"/>
                </a:solidFill>
              </a:rPr>
              <a:t>17</a:t>
            </a:r>
            <a:r>
              <a:rPr lang="en-US" altLang="nb-NO" sz="2600" i="1" dirty="0" smtClean="0">
                <a:solidFill>
                  <a:srgbClr val="75787B"/>
                </a:solidFill>
              </a:rPr>
              <a:t>, </a:t>
            </a:r>
            <a:r>
              <a:rPr lang="en-US" altLang="nb-NO" sz="2600" i="1" dirty="0" err="1" smtClean="0">
                <a:solidFill>
                  <a:srgbClr val="75787B"/>
                </a:solidFill>
              </a:rPr>
              <a:t>Gailler</a:t>
            </a:r>
            <a:r>
              <a:rPr lang="en-US" altLang="nb-NO" sz="2600" i="1" dirty="0" smtClean="0">
                <a:solidFill>
                  <a:srgbClr val="75787B"/>
                </a:solidFill>
              </a:rPr>
              <a:t> A</a:t>
            </a:r>
            <a:r>
              <a:rPr lang="en-US" altLang="nb-NO" sz="2600" i="1" baseline="30000" dirty="0" smtClean="0">
                <a:solidFill>
                  <a:srgbClr val="75787B"/>
                </a:solidFill>
              </a:rPr>
              <a:t>18</a:t>
            </a:r>
            <a:r>
              <a:rPr lang="en-US" altLang="nb-NO" sz="2600" i="1" dirty="0">
                <a:solidFill>
                  <a:srgbClr val="75787B"/>
                </a:solidFill>
              </a:rPr>
              <a:t>, </a:t>
            </a:r>
            <a:r>
              <a:rPr lang="en-US" altLang="nb-NO" sz="2600" i="1" dirty="0" err="1" smtClean="0">
                <a:solidFill>
                  <a:srgbClr val="75787B"/>
                </a:solidFill>
              </a:rPr>
              <a:t>Necmioglu</a:t>
            </a:r>
            <a:r>
              <a:rPr lang="en-US" altLang="nb-NO" sz="2600" i="1" dirty="0" smtClean="0">
                <a:solidFill>
                  <a:srgbClr val="75787B"/>
                </a:solidFill>
              </a:rPr>
              <a:t> </a:t>
            </a:r>
            <a:r>
              <a:rPr lang="en-US" altLang="nb-NO" sz="2600" i="1" dirty="0">
                <a:solidFill>
                  <a:srgbClr val="75787B"/>
                </a:solidFill>
              </a:rPr>
              <a:t>O</a:t>
            </a:r>
            <a:r>
              <a:rPr lang="en-US" altLang="nb-NO" sz="2600" i="1" baseline="30000" dirty="0" smtClean="0">
                <a:solidFill>
                  <a:srgbClr val="75787B"/>
                </a:solidFill>
              </a:rPr>
              <a:t>19</a:t>
            </a:r>
            <a:r>
              <a:rPr lang="en-US" altLang="nb-NO" sz="2600" i="1" dirty="0" smtClean="0">
                <a:solidFill>
                  <a:srgbClr val="75787B"/>
                </a:solidFill>
              </a:rPr>
              <a:t>, </a:t>
            </a:r>
            <a:r>
              <a:rPr lang="en-US" altLang="nb-NO" sz="2600" i="1" dirty="0" err="1" smtClean="0">
                <a:solidFill>
                  <a:srgbClr val="75787B"/>
                </a:solidFill>
              </a:rPr>
              <a:t>Lynett</a:t>
            </a:r>
            <a:r>
              <a:rPr lang="en-US" altLang="nb-NO" sz="2600" i="1" dirty="0" smtClean="0">
                <a:solidFill>
                  <a:srgbClr val="75787B"/>
                </a:solidFill>
              </a:rPr>
              <a:t> P</a:t>
            </a:r>
            <a:r>
              <a:rPr lang="en-US" altLang="nb-NO" sz="2600" i="1" baseline="30000" dirty="0" smtClean="0">
                <a:solidFill>
                  <a:srgbClr val="75787B"/>
                </a:solidFill>
              </a:rPr>
              <a:t>20</a:t>
            </a:r>
            <a:r>
              <a:rPr lang="en-US" altLang="nb-NO" sz="2600" i="1" dirty="0" smtClean="0">
                <a:solidFill>
                  <a:srgbClr val="75787B"/>
                </a:solidFill>
              </a:rPr>
              <a:t>,  Paris R</a:t>
            </a:r>
            <a:r>
              <a:rPr lang="en-US" altLang="nb-NO" sz="2600" i="1" baseline="30000" dirty="0" smtClean="0">
                <a:solidFill>
                  <a:srgbClr val="75787B"/>
                </a:solidFill>
              </a:rPr>
              <a:t>21</a:t>
            </a:r>
            <a:r>
              <a:rPr lang="en-US" altLang="nb-NO" sz="2600" i="1" dirty="0" smtClean="0">
                <a:solidFill>
                  <a:srgbClr val="75787B"/>
                </a:solidFill>
              </a:rPr>
              <a:t>, Cardona O</a:t>
            </a:r>
            <a:r>
              <a:rPr lang="en-US" altLang="nb-NO" sz="2600" i="1" baseline="30000" dirty="0" smtClean="0">
                <a:solidFill>
                  <a:srgbClr val="75787B"/>
                </a:solidFill>
              </a:rPr>
              <a:t>22</a:t>
            </a:r>
            <a:r>
              <a:rPr lang="en-US" altLang="nb-NO" sz="2600" i="1" dirty="0" smtClean="0">
                <a:solidFill>
                  <a:srgbClr val="75787B"/>
                </a:solidFill>
              </a:rPr>
              <a:t>, Bernal G</a:t>
            </a:r>
            <a:r>
              <a:rPr lang="en-US" altLang="nb-NO" sz="2600" i="1" baseline="30000" dirty="0" smtClean="0">
                <a:solidFill>
                  <a:srgbClr val="75787B"/>
                </a:solidFill>
              </a:rPr>
              <a:t>23</a:t>
            </a:r>
            <a:r>
              <a:rPr lang="en-US" altLang="nb-NO" sz="2600" i="1" dirty="0" smtClean="0">
                <a:solidFill>
                  <a:srgbClr val="75787B"/>
                </a:solidFill>
              </a:rPr>
              <a:t>   et al*</a:t>
            </a:r>
            <a:endParaRPr lang="en-US" altLang="nb-NO" sz="2600" i="1" dirty="0">
              <a:solidFill>
                <a:srgbClr val="75787B"/>
              </a:solidFill>
            </a:endParaRPr>
          </a:p>
          <a:p>
            <a:pPr algn="ctr"/>
            <a:endParaRPr lang="nb-NO" sz="2600" b="1" i="1" dirty="0">
              <a:solidFill>
                <a:srgbClr val="75787B"/>
              </a:solidFill>
              <a:ea typeface="Times New Roman" pitchFamily="18" charset="0"/>
              <a:cs typeface="Arial" pitchFamily="34" charset="0"/>
            </a:endParaRPr>
          </a:p>
        </p:txBody>
      </p:sp>
      <p:sp>
        <p:nvSpPr>
          <p:cNvPr id="7" name="TekstSylinder 6"/>
          <p:cNvSpPr txBox="1"/>
          <p:nvPr/>
        </p:nvSpPr>
        <p:spPr>
          <a:xfrm>
            <a:off x="1287653" y="3118418"/>
            <a:ext cx="26786977" cy="2618086"/>
          </a:xfrm>
          <a:prstGeom prst="rect">
            <a:avLst/>
          </a:prstGeom>
          <a:noFill/>
        </p:spPr>
        <p:txBody>
          <a:bodyPr wrap="square" lIns="154367" tIns="77183" rIns="154367" bIns="77183" rtlCol="0">
            <a:spAutoFit/>
          </a:bodyPr>
          <a:lstStyle/>
          <a:p>
            <a:pPr lvl="0" algn="ctr"/>
            <a:r>
              <a:rPr lang="en-US" altLang="nb-NO" sz="8000" b="1" dirty="0" smtClean="0">
                <a:solidFill>
                  <a:srgbClr val="9E0000"/>
                </a:solidFill>
                <a:latin typeface="Times New Roman" panose="02020603050405020304" pitchFamily="18" charset="0"/>
                <a:cs typeface="Times New Roman" panose="02020603050405020304" pitchFamily="18" charset="0"/>
              </a:rPr>
              <a:t>A Global Tsunami Model (GTM) network for increased understanding of tsunami hazard and risk</a:t>
            </a:r>
            <a:endParaRPr lang="en-US" sz="8000" b="1" dirty="0">
              <a:solidFill>
                <a:srgbClr val="9E0000"/>
              </a:solidFill>
              <a:latin typeface="Times New Roman" panose="02020603050405020304" pitchFamily="18" charset="0"/>
              <a:ea typeface="Times New Roman" pitchFamily="18" charset="0"/>
              <a:cs typeface="Times New Roman" panose="02020603050405020304" pitchFamily="18" charset="0"/>
            </a:endParaRPr>
          </a:p>
        </p:txBody>
      </p:sp>
      <p:sp>
        <p:nvSpPr>
          <p:cNvPr id="9" name="TekstSylinder 8"/>
          <p:cNvSpPr txBox="1"/>
          <p:nvPr/>
        </p:nvSpPr>
        <p:spPr>
          <a:xfrm>
            <a:off x="9580597" y="35157790"/>
            <a:ext cx="12257422" cy="832982"/>
          </a:xfrm>
          <a:prstGeom prst="rect">
            <a:avLst/>
          </a:prstGeom>
          <a:noFill/>
        </p:spPr>
        <p:txBody>
          <a:bodyPr wrap="square" lIns="154367" tIns="77183" rIns="154367" bIns="77183" rtlCol="0">
            <a:spAutoFit/>
          </a:bodyPr>
          <a:lstStyle/>
          <a:p>
            <a:pPr algn="ctr"/>
            <a:r>
              <a:rPr lang="en-GB" sz="4400" b="1" dirty="0" smtClean="0">
                <a:solidFill>
                  <a:srgbClr val="AB2328"/>
                </a:solidFill>
                <a:latin typeface="Times New Roman" panose="02020603050405020304" pitchFamily="18" charset="0"/>
                <a:cs typeface="Times New Roman" panose="02020603050405020304" pitchFamily="18" charset="0"/>
              </a:rPr>
              <a:t>Main characteristics of the global tsunami hazard</a:t>
            </a:r>
            <a:endParaRPr lang="en-GB" sz="4400" b="1" dirty="0">
              <a:solidFill>
                <a:srgbClr val="AB2328"/>
              </a:solidFill>
              <a:latin typeface="Times New Roman" panose="02020603050405020304" pitchFamily="18" charset="0"/>
              <a:cs typeface="Times New Roman" panose="02020603050405020304" pitchFamily="18" charset="0"/>
            </a:endParaRPr>
          </a:p>
        </p:txBody>
      </p:sp>
      <p:sp>
        <p:nvSpPr>
          <p:cNvPr id="43" name="TekstSylinder 42"/>
          <p:cNvSpPr txBox="1"/>
          <p:nvPr/>
        </p:nvSpPr>
        <p:spPr>
          <a:xfrm>
            <a:off x="1771568" y="7593581"/>
            <a:ext cx="26619969" cy="894537"/>
          </a:xfrm>
          <a:prstGeom prst="rect">
            <a:avLst/>
          </a:prstGeom>
          <a:noFill/>
        </p:spPr>
        <p:txBody>
          <a:bodyPr wrap="square" lIns="154367" tIns="77183" rIns="154367" bIns="77183" rtlCol="0">
            <a:spAutoFit/>
          </a:bodyPr>
          <a:lstStyle/>
          <a:p>
            <a:pPr lvl="0" algn="ctr"/>
            <a:r>
              <a:rPr lang="nb-NO" sz="2400" i="1" baseline="30000" dirty="0" smtClean="0">
                <a:solidFill>
                  <a:srgbClr val="75787B"/>
                </a:solidFill>
                <a:latin typeface="+mj-lt"/>
                <a:ea typeface="Times New Roman" pitchFamily="18" charset="0"/>
                <a:cs typeface="Arial" pitchFamily="34" charset="0"/>
              </a:rPr>
              <a:t>1</a:t>
            </a:r>
            <a:r>
              <a:rPr lang="nb-NO" sz="2400" i="1" dirty="0" smtClean="0">
                <a:solidFill>
                  <a:srgbClr val="75787B"/>
                </a:solidFill>
                <a:latin typeface="+mj-lt"/>
                <a:ea typeface="Times New Roman" pitchFamily="18" charset="0"/>
                <a:cs typeface="Arial" pitchFamily="34" charset="0"/>
              </a:rPr>
              <a:t>NGI</a:t>
            </a:r>
            <a:r>
              <a:rPr lang="nb-NO" sz="2400" i="1" dirty="0">
                <a:solidFill>
                  <a:srgbClr val="75787B"/>
                </a:solidFill>
                <a:latin typeface="+mj-lt"/>
                <a:ea typeface="Times New Roman" pitchFamily="18" charset="0"/>
                <a:cs typeface="Arial" pitchFamily="34" charset="0"/>
              </a:rPr>
              <a:t>, </a:t>
            </a:r>
            <a:r>
              <a:rPr lang="nb-NO" sz="2400" i="1" baseline="30000" dirty="0" smtClean="0">
                <a:solidFill>
                  <a:srgbClr val="75787B"/>
                </a:solidFill>
                <a:latin typeface="+mj-lt"/>
                <a:ea typeface="Times New Roman" pitchFamily="18" charset="0"/>
                <a:cs typeface="Arial" pitchFamily="34" charset="0"/>
              </a:rPr>
              <a:t>2</a:t>
            </a:r>
            <a:r>
              <a:rPr lang="nb-NO" sz="2400" i="1" dirty="0" smtClean="0">
                <a:solidFill>
                  <a:srgbClr val="75787B"/>
                </a:solidFill>
                <a:latin typeface="+mj-lt"/>
                <a:ea typeface="Times New Roman" pitchFamily="18" charset="0"/>
                <a:cs typeface="Arial" pitchFamily="34" charset="0"/>
              </a:rPr>
              <a:t>Geoscience </a:t>
            </a:r>
            <a:r>
              <a:rPr lang="nb-NO" sz="2400" i="1" dirty="0">
                <a:solidFill>
                  <a:srgbClr val="75787B"/>
                </a:solidFill>
                <a:latin typeface="+mj-lt"/>
                <a:ea typeface="Times New Roman" pitchFamily="18" charset="0"/>
                <a:cs typeface="Arial" pitchFamily="34" charset="0"/>
              </a:rPr>
              <a:t>Australia, </a:t>
            </a:r>
            <a:r>
              <a:rPr lang="nb-NO" sz="2400" i="1" baseline="30000" dirty="0" smtClean="0">
                <a:solidFill>
                  <a:srgbClr val="75787B"/>
                </a:solidFill>
                <a:latin typeface="+mj-lt"/>
                <a:ea typeface="Times New Roman" pitchFamily="18" charset="0"/>
                <a:cs typeface="Arial" pitchFamily="34" charset="0"/>
              </a:rPr>
              <a:t>3</a:t>
            </a:r>
            <a:r>
              <a:rPr lang="nb-NO" sz="2400" i="1" dirty="0" smtClean="0">
                <a:solidFill>
                  <a:srgbClr val="75787B"/>
                </a:solidFill>
                <a:latin typeface="+mj-lt"/>
                <a:ea typeface="Times New Roman" pitchFamily="18" charset="0"/>
                <a:cs typeface="Arial" pitchFamily="34" charset="0"/>
              </a:rPr>
              <a:t>INGV</a:t>
            </a:r>
            <a:r>
              <a:rPr lang="nb-NO" sz="2400" i="1" dirty="0">
                <a:solidFill>
                  <a:srgbClr val="75787B"/>
                </a:solidFill>
                <a:latin typeface="+mj-lt"/>
                <a:ea typeface="Times New Roman" pitchFamily="18" charset="0"/>
                <a:cs typeface="Arial" pitchFamily="34" charset="0"/>
              </a:rPr>
              <a:t>, </a:t>
            </a:r>
            <a:r>
              <a:rPr lang="nb-NO" sz="2400" i="1" baseline="30000" dirty="0" smtClean="0">
                <a:solidFill>
                  <a:srgbClr val="75787B"/>
                </a:solidFill>
                <a:latin typeface="+mj-lt"/>
                <a:ea typeface="Times New Roman" pitchFamily="18" charset="0"/>
                <a:cs typeface="Arial" pitchFamily="34" charset="0"/>
              </a:rPr>
              <a:t>4</a:t>
            </a:r>
            <a:r>
              <a:rPr lang="nb-NO" sz="2400" i="1" dirty="0" smtClean="0">
                <a:solidFill>
                  <a:srgbClr val="75787B"/>
                </a:solidFill>
                <a:latin typeface="+mj-lt"/>
                <a:ea typeface="Times New Roman" pitchFamily="18" charset="0"/>
                <a:cs typeface="Arial" pitchFamily="34" charset="0"/>
              </a:rPr>
              <a:t>IPMA</a:t>
            </a:r>
            <a:r>
              <a:rPr lang="nb-NO" sz="2400" i="1" dirty="0">
                <a:solidFill>
                  <a:srgbClr val="75787B"/>
                </a:solidFill>
                <a:latin typeface="+mj-lt"/>
                <a:ea typeface="Times New Roman" pitchFamily="18" charset="0"/>
                <a:cs typeface="Arial" pitchFamily="34" charset="0"/>
              </a:rPr>
              <a:t>, </a:t>
            </a:r>
            <a:r>
              <a:rPr lang="nb-NO" sz="2400" i="1" baseline="30000" dirty="0" smtClean="0">
                <a:solidFill>
                  <a:srgbClr val="75787B"/>
                </a:solidFill>
                <a:latin typeface="+mj-lt"/>
                <a:ea typeface="Times New Roman" pitchFamily="18" charset="0"/>
                <a:cs typeface="Arial" pitchFamily="34" charset="0"/>
              </a:rPr>
              <a:t>5</a:t>
            </a:r>
            <a:r>
              <a:rPr lang="nb-NO" sz="2400" i="1" dirty="0" smtClean="0">
                <a:solidFill>
                  <a:srgbClr val="75787B"/>
                </a:solidFill>
                <a:latin typeface="+mj-lt"/>
                <a:ea typeface="Times New Roman" pitchFamily="18" charset="0"/>
                <a:cs typeface="Arial" pitchFamily="34" charset="0"/>
              </a:rPr>
              <a:t>GFZ </a:t>
            </a:r>
            <a:r>
              <a:rPr lang="nb-NO" sz="2400" i="1" dirty="0" err="1">
                <a:solidFill>
                  <a:srgbClr val="75787B"/>
                </a:solidFill>
                <a:latin typeface="+mj-lt"/>
                <a:ea typeface="Times New Roman" pitchFamily="18" charset="0"/>
                <a:cs typeface="Arial" pitchFamily="34" charset="0"/>
              </a:rPr>
              <a:t>Potzdam</a:t>
            </a:r>
            <a:r>
              <a:rPr lang="nb-NO" sz="2400" i="1" dirty="0">
                <a:solidFill>
                  <a:srgbClr val="75787B"/>
                </a:solidFill>
                <a:latin typeface="+mj-lt"/>
                <a:ea typeface="Times New Roman" pitchFamily="18" charset="0"/>
                <a:cs typeface="Arial" pitchFamily="34" charset="0"/>
              </a:rPr>
              <a:t>, </a:t>
            </a:r>
            <a:r>
              <a:rPr lang="nb-NO" sz="2400" i="1" baseline="30000" dirty="0" smtClean="0">
                <a:solidFill>
                  <a:srgbClr val="75787B"/>
                </a:solidFill>
                <a:latin typeface="+mj-lt"/>
                <a:ea typeface="Times New Roman" pitchFamily="18" charset="0"/>
                <a:cs typeface="Arial" pitchFamily="34" charset="0"/>
              </a:rPr>
              <a:t>6</a:t>
            </a:r>
            <a:r>
              <a:rPr lang="nb-NO" sz="2400" i="1" dirty="0" smtClean="0">
                <a:solidFill>
                  <a:srgbClr val="75787B"/>
                </a:solidFill>
                <a:latin typeface="+mj-lt"/>
                <a:ea typeface="Times New Roman" pitchFamily="18" charset="0"/>
                <a:cs typeface="Arial" pitchFamily="34" charset="0"/>
              </a:rPr>
              <a:t>USGS, </a:t>
            </a:r>
            <a:r>
              <a:rPr lang="nb-NO" sz="2400" i="1" baseline="30000" dirty="0" smtClean="0">
                <a:solidFill>
                  <a:srgbClr val="75787B"/>
                </a:solidFill>
                <a:latin typeface="+mj-lt"/>
                <a:ea typeface="Times New Roman" pitchFamily="18" charset="0"/>
                <a:cs typeface="Arial" pitchFamily="34" charset="0"/>
              </a:rPr>
              <a:t>7</a:t>
            </a:r>
            <a:r>
              <a:rPr lang="nb-NO" sz="2400" i="1" dirty="0" smtClean="0">
                <a:solidFill>
                  <a:srgbClr val="75787B"/>
                </a:solidFill>
                <a:latin typeface="+mj-lt"/>
                <a:ea typeface="Times New Roman" pitchFamily="18" charset="0"/>
                <a:cs typeface="Arial" pitchFamily="34" charset="0"/>
              </a:rPr>
              <a:t>AECOM, </a:t>
            </a:r>
            <a:r>
              <a:rPr lang="nb-NO" sz="2400" i="1" baseline="30000" dirty="0" smtClean="0">
                <a:solidFill>
                  <a:srgbClr val="75787B"/>
                </a:solidFill>
                <a:latin typeface="+mj-lt"/>
                <a:ea typeface="Times New Roman" pitchFamily="18" charset="0"/>
                <a:cs typeface="Arial" pitchFamily="34" charset="0"/>
              </a:rPr>
              <a:t>8</a:t>
            </a:r>
            <a:r>
              <a:rPr lang="nb-NO" sz="2400" i="1" dirty="0" smtClean="0">
                <a:solidFill>
                  <a:srgbClr val="75787B"/>
                </a:solidFill>
                <a:latin typeface="+mj-lt"/>
                <a:ea typeface="Times New Roman" pitchFamily="18" charset="0"/>
                <a:cs typeface="Arial" pitchFamily="34" charset="0"/>
              </a:rPr>
              <a:t>Univ Washington, </a:t>
            </a:r>
            <a:r>
              <a:rPr lang="nb-NO" sz="2400" i="1" baseline="30000" dirty="0" smtClean="0">
                <a:solidFill>
                  <a:srgbClr val="75787B"/>
                </a:solidFill>
                <a:latin typeface="+mj-lt"/>
                <a:ea typeface="Times New Roman" pitchFamily="18" charset="0"/>
                <a:cs typeface="Arial" pitchFamily="34" charset="0"/>
              </a:rPr>
              <a:t>9</a:t>
            </a:r>
            <a:r>
              <a:rPr lang="nb-NO" sz="2400" i="1" dirty="0" smtClean="0">
                <a:solidFill>
                  <a:srgbClr val="75787B"/>
                </a:solidFill>
                <a:latin typeface="+mj-lt"/>
                <a:ea typeface="Times New Roman" pitchFamily="18" charset="0"/>
                <a:cs typeface="Arial" pitchFamily="34" charset="0"/>
              </a:rPr>
              <a:t>GNS, </a:t>
            </a:r>
            <a:r>
              <a:rPr lang="nb-NO" sz="2400" i="1" baseline="30000" dirty="0" smtClean="0">
                <a:solidFill>
                  <a:srgbClr val="75787B"/>
                </a:solidFill>
                <a:latin typeface="+mj-lt"/>
                <a:ea typeface="Times New Roman" pitchFamily="18" charset="0"/>
                <a:cs typeface="Arial" pitchFamily="34" charset="0"/>
              </a:rPr>
              <a:t>10</a:t>
            </a:r>
            <a:r>
              <a:rPr lang="nb-NO" sz="2400" i="1" dirty="0" smtClean="0">
                <a:solidFill>
                  <a:srgbClr val="75787B"/>
                </a:solidFill>
                <a:latin typeface="+mj-lt"/>
                <a:ea typeface="Times New Roman" pitchFamily="18" charset="0"/>
                <a:cs typeface="Arial" pitchFamily="34" charset="0"/>
              </a:rPr>
              <a:t>METU, </a:t>
            </a:r>
            <a:r>
              <a:rPr lang="nb-NO" sz="2400" i="1" baseline="30000" dirty="0" smtClean="0">
                <a:solidFill>
                  <a:srgbClr val="75787B"/>
                </a:solidFill>
                <a:latin typeface="+mj-lt"/>
                <a:ea typeface="Times New Roman" pitchFamily="18" charset="0"/>
                <a:cs typeface="Arial" pitchFamily="34" charset="0"/>
              </a:rPr>
              <a:t>11</a:t>
            </a:r>
            <a:r>
              <a:rPr lang="nb-NO" sz="2400" i="1" dirty="0" smtClean="0">
                <a:solidFill>
                  <a:srgbClr val="75787B"/>
                </a:solidFill>
                <a:latin typeface="+mj-lt"/>
                <a:ea typeface="Times New Roman" pitchFamily="18" charset="0"/>
                <a:cs typeface="Arial" pitchFamily="34" charset="0"/>
              </a:rPr>
              <a:t>IRIDES, </a:t>
            </a:r>
            <a:r>
              <a:rPr lang="nb-NO" sz="2400" i="1" baseline="30000" dirty="0" smtClean="0">
                <a:solidFill>
                  <a:srgbClr val="75787B"/>
                </a:solidFill>
                <a:latin typeface="+mj-lt"/>
                <a:ea typeface="Times New Roman" pitchFamily="18" charset="0"/>
                <a:cs typeface="Arial" pitchFamily="34" charset="0"/>
              </a:rPr>
              <a:t>14</a:t>
            </a:r>
            <a:r>
              <a:rPr lang="nb-NO" sz="2400" i="1" dirty="0" smtClean="0">
                <a:solidFill>
                  <a:srgbClr val="75787B"/>
                </a:solidFill>
                <a:latin typeface="+mj-lt"/>
                <a:ea typeface="Times New Roman" pitchFamily="18" charset="0"/>
                <a:cs typeface="Arial" pitchFamily="34" charset="0"/>
              </a:rPr>
              <a:t>Univ </a:t>
            </a:r>
            <a:r>
              <a:rPr lang="nb-NO" sz="2400" i="1" dirty="0" err="1" smtClean="0">
                <a:solidFill>
                  <a:srgbClr val="75787B"/>
                </a:solidFill>
                <a:latin typeface="+mj-lt"/>
                <a:ea typeface="Times New Roman" pitchFamily="18" charset="0"/>
                <a:cs typeface="Arial" pitchFamily="34" charset="0"/>
              </a:rPr>
              <a:t>Cantabria</a:t>
            </a:r>
            <a:r>
              <a:rPr lang="nb-NO" sz="2400" i="1" dirty="0" smtClean="0">
                <a:solidFill>
                  <a:srgbClr val="75787B"/>
                </a:solidFill>
                <a:latin typeface="+mj-lt"/>
                <a:ea typeface="Times New Roman" pitchFamily="18" charset="0"/>
                <a:cs typeface="Arial" pitchFamily="34" charset="0"/>
              </a:rPr>
              <a:t>, </a:t>
            </a:r>
            <a:r>
              <a:rPr lang="nb-NO" sz="2400" i="1" baseline="30000" smtClean="0">
                <a:solidFill>
                  <a:srgbClr val="75787B"/>
                </a:solidFill>
                <a:latin typeface="+mj-lt"/>
                <a:ea typeface="Times New Roman" pitchFamily="18" charset="0"/>
                <a:cs typeface="Arial" pitchFamily="34" charset="0"/>
              </a:rPr>
              <a:t>15</a:t>
            </a:r>
            <a:r>
              <a:rPr lang="nb-NO" sz="2400" i="1" smtClean="0">
                <a:solidFill>
                  <a:srgbClr val="75787B"/>
                </a:solidFill>
                <a:latin typeface="+mj-lt"/>
                <a:ea typeface="Times New Roman" pitchFamily="18" charset="0"/>
                <a:cs typeface="Arial" pitchFamily="34" charset="0"/>
              </a:rPr>
              <a:t>NOAA</a:t>
            </a:r>
            <a:r>
              <a:rPr lang="nb-NO" sz="2400" i="1" smtClean="0">
                <a:solidFill>
                  <a:srgbClr val="75787B"/>
                </a:solidFill>
                <a:latin typeface="+mj-lt"/>
                <a:ea typeface="Times New Roman" pitchFamily="18" charset="0"/>
                <a:cs typeface="Arial" pitchFamily="34" charset="0"/>
              </a:rPr>
              <a:t>, </a:t>
            </a:r>
            <a:r>
              <a:rPr lang="nb-NO" sz="2400" i="1" baseline="30000" smtClean="0">
                <a:solidFill>
                  <a:srgbClr val="75787B"/>
                </a:solidFill>
                <a:latin typeface="+mj-lt"/>
                <a:ea typeface="Times New Roman" pitchFamily="18" charset="0"/>
                <a:cs typeface="Arial" pitchFamily="34" charset="0"/>
              </a:rPr>
              <a:t>16</a:t>
            </a:r>
            <a:r>
              <a:rPr lang="nb-NO" sz="2400" i="1" smtClean="0">
                <a:solidFill>
                  <a:srgbClr val="75787B"/>
                </a:solidFill>
                <a:latin typeface="+mj-lt"/>
                <a:ea typeface="Times New Roman" pitchFamily="18" charset="0"/>
                <a:cs typeface="Arial" pitchFamily="34" charset="0"/>
              </a:rPr>
              <a:t>NOAA-CTWP, </a:t>
            </a:r>
            <a:r>
              <a:rPr lang="nb-NO" sz="2400" i="1" baseline="30000" dirty="0" smtClean="0">
                <a:solidFill>
                  <a:srgbClr val="75787B"/>
                </a:solidFill>
                <a:latin typeface="+mj-lt"/>
                <a:ea typeface="Times New Roman" pitchFamily="18" charset="0"/>
                <a:cs typeface="Arial" pitchFamily="34" charset="0"/>
              </a:rPr>
              <a:t>17</a:t>
            </a:r>
            <a:r>
              <a:rPr lang="nb-NO" sz="2400" i="1" dirty="0" smtClean="0">
                <a:solidFill>
                  <a:srgbClr val="75787B"/>
                </a:solidFill>
                <a:latin typeface="+mj-lt"/>
                <a:ea typeface="Times New Roman" pitchFamily="18" charset="0"/>
                <a:cs typeface="Arial" pitchFamily="34" charset="0"/>
              </a:rPr>
              <a:t>Univ Malaga,</a:t>
            </a:r>
            <a:r>
              <a:rPr lang="nb-NO" sz="2400" i="1" baseline="30000" dirty="0" smtClean="0">
                <a:solidFill>
                  <a:srgbClr val="75787B"/>
                </a:solidFill>
                <a:latin typeface="+mj-lt"/>
                <a:ea typeface="Times New Roman" pitchFamily="18" charset="0"/>
                <a:cs typeface="Arial" pitchFamily="34" charset="0"/>
              </a:rPr>
              <a:t> 18</a:t>
            </a:r>
            <a:r>
              <a:rPr lang="nb-NO" sz="2400" i="1" dirty="0" smtClean="0">
                <a:solidFill>
                  <a:srgbClr val="75787B"/>
                </a:solidFill>
                <a:latin typeface="+mj-lt"/>
                <a:ea typeface="Times New Roman" pitchFamily="18" charset="0"/>
                <a:cs typeface="Arial" pitchFamily="34" charset="0"/>
              </a:rPr>
              <a:t>CEA, </a:t>
            </a:r>
            <a:r>
              <a:rPr lang="nb-NO" sz="2400" i="1" baseline="30000" dirty="0" smtClean="0">
                <a:solidFill>
                  <a:srgbClr val="75787B"/>
                </a:solidFill>
                <a:latin typeface="+mj-lt"/>
                <a:ea typeface="Times New Roman" pitchFamily="18" charset="0"/>
                <a:cs typeface="Arial" pitchFamily="34" charset="0"/>
              </a:rPr>
              <a:t>19</a:t>
            </a:r>
            <a:r>
              <a:rPr lang="nb-NO" sz="2400" i="1" dirty="0" smtClean="0">
                <a:solidFill>
                  <a:srgbClr val="75787B"/>
                </a:solidFill>
                <a:latin typeface="+mj-lt"/>
                <a:ea typeface="Times New Roman" pitchFamily="18" charset="0"/>
                <a:cs typeface="Arial" pitchFamily="34" charset="0"/>
              </a:rPr>
              <a:t>KOERI, </a:t>
            </a:r>
            <a:r>
              <a:rPr lang="nb-NO" sz="2400" i="1" baseline="30000" dirty="0" smtClean="0">
                <a:solidFill>
                  <a:srgbClr val="75787B"/>
                </a:solidFill>
                <a:latin typeface="+mj-lt"/>
                <a:ea typeface="Times New Roman" pitchFamily="18" charset="0"/>
                <a:cs typeface="Arial" pitchFamily="34" charset="0"/>
              </a:rPr>
              <a:t>20</a:t>
            </a:r>
            <a:r>
              <a:rPr lang="nb-NO" sz="2400" i="1" dirty="0" smtClean="0">
                <a:solidFill>
                  <a:srgbClr val="75787B"/>
                </a:solidFill>
                <a:latin typeface="+mj-lt"/>
                <a:ea typeface="Times New Roman" pitchFamily="18" charset="0"/>
                <a:cs typeface="Arial" pitchFamily="34" charset="0"/>
              </a:rPr>
              <a:t>USC, </a:t>
            </a:r>
            <a:r>
              <a:rPr lang="nb-NO" sz="2400" i="1" baseline="30000" dirty="0" smtClean="0">
                <a:solidFill>
                  <a:srgbClr val="75787B"/>
                </a:solidFill>
                <a:latin typeface="+mj-lt"/>
                <a:ea typeface="Times New Roman" pitchFamily="18" charset="0"/>
                <a:cs typeface="Arial" pitchFamily="34" charset="0"/>
              </a:rPr>
              <a:t>21</a:t>
            </a:r>
            <a:r>
              <a:rPr lang="nb-NO" sz="2400" i="1" dirty="0" smtClean="0">
                <a:solidFill>
                  <a:srgbClr val="75787B"/>
                </a:solidFill>
                <a:latin typeface="+mj-lt"/>
                <a:ea typeface="Times New Roman" pitchFamily="18" charset="0"/>
                <a:cs typeface="Arial" pitchFamily="34" charset="0"/>
              </a:rPr>
              <a:t>CNRS, </a:t>
            </a:r>
            <a:r>
              <a:rPr lang="nb-NO" sz="2400" i="1" baseline="30000" dirty="0" smtClean="0">
                <a:solidFill>
                  <a:srgbClr val="75787B"/>
                </a:solidFill>
                <a:latin typeface="+mj-lt"/>
                <a:ea typeface="Times New Roman" pitchFamily="18" charset="0"/>
                <a:cs typeface="Arial" pitchFamily="34" charset="0"/>
              </a:rPr>
              <a:t>22</a:t>
            </a:r>
            <a:r>
              <a:rPr lang="nb-NO" sz="2400" i="1" dirty="0" smtClean="0">
                <a:solidFill>
                  <a:srgbClr val="75787B"/>
                </a:solidFill>
                <a:latin typeface="+mj-lt"/>
                <a:ea typeface="Times New Roman" pitchFamily="18" charset="0"/>
                <a:cs typeface="Arial" pitchFamily="34" charset="0"/>
              </a:rPr>
              <a:t>INGENIAR, </a:t>
            </a:r>
            <a:r>
              <a:rPr lang="nb-NO" sz="2400" i="1" baseline="30000" dirty="0" smtClean="0">
                <a:solidFill>
                  <a:srgbClr val="75787B"/>
                </a:solidFill>
                <a:latin typeface="+mj-lt"/>
                <a:ea typeface="Times New Roman" pitchFamily="18" charset="0"/>
                <a:cs typeface="Arial" pitchFamily="34" charset="0"/>
              </a:rPr>
              <a:t>23</a:t>
            </a:r>
            <a:r>
              <a:rPr lang="nb-NO" sz="2400" i="1" dirty="0" smtClean="0">
                <a:solidFill>
                  <a:srgbClr val="75787B"/>
                </a:solidFill>
                <a:latin typeface="+mj-lt"/>
                <a:ea typeface="Times New Roman" pitchFamily="18" charset="0"/>
                <a:cs typeface="Arial" pitchFamily="34" charset="0"/>
              </a:rPr>
              <a:t>CIMNE   *+</a:t>
            </a:r>
            <a:r>
              <a:rPr lang="nb-NO" sz="2400" i="1" dirty="0" err="1" smtClean="0">
                <a:solidFill>
                  <a:srgbClr val="75787B"/>
                </a:solidFill>
                <a:latin typeface="+mj-lt"/>
                <a:ea typeface="Times New Roman" pitchFamily="18" charset="0"/>
                <a:cs typeface="Arial" pitchFamily="34" charset="0"/>
              </a:rPr>
              <a:t>other</a:t>
            </a:r>
            <a:r>
              <a:rPr lang="nb-NO" sz="2400" i="1" dirty="0" smtClean="0">
                <a:solidFill>
                  <a:srgbClr val="75787B"/>
                </a:solidFill>
                <a:latin typeface="+mj-lt"/>
                <a:ea typeface="Times New Roman" pitchFamily="18" charset="0"/>
                <a:cs typeface="Arial" pitchFamily="34" charset="0"/>
              </a:rPr>
              <a:t> </a:t>
            </a:r>
            <a:r>
              <a:rPr lang="nb-NO" sz="2400" i="1" dirty="0" err="1" smtClean="0">
                <a:solidFill>
                  <a:srgbClr val="75787B"/>
                </a:solidFill>
                <a:latin typeface="+mj-lt"/>
                <a:ea typeface="Times New Roman" pitchFamily="18" charset="0"/>
                <a:cs typeface="Arial" pitchFamily="34" charset="0"/>
              </a:rPr>
              <a:t>organisations</a:t>
            </a:r>
            <a:r>
              <a:rPr lang="nb-NO" sz="2400" i="1" dirty="0" smtClean="0">
                <a:solidFill>
                  <a:srgbClr val="75787B"/>
                </a:solidFill>
                <a:latin typeface="+mj-lt"/>
                <a:ea typeface="Times New Roman" pitchFamily="18" charset="0"/>
                <a:cs typeface="Arial" pitchFamily="34" charset="0"/>
              </a:rPr>
              <a:t> </a:t>
            </a:r>
            <a:r>
              <a:rPr lang="nb-NO" sz="2400" i="1" dirty="0" err="1" smtClean="0">
                <a:solidFill>
                  <a:srgbClr val="75787B"/>
                </a:solidFill>
                <a:latin typeface="+mj-lt"/>
                <a:ea typeface="Times New Roman" pitchFamily="18" charset="0"/>
                <a:cs typeface="Arial" pitchFamily="34" charset="0"/>
              </a:rPr>
              <a:t>expressing</a:t>
            </a:r>
            <a:r>
              <a:rPr lang="nb-NO" sz="2400" i="1" dirty="0" smtClean="0">
                <a:solidFill>
                  <a:srgbClr val="75787B"/>
                </a:solidFill>
                <a:latin typeface="+mj-lt"/>
                <a:ea typeface="Times New Roman" pitchFamily="18" charset="0"/>
                <a:cs typeface="Arial" pitchFamily="34" charset="0"/>
              </a:rPr>
              <a:t> </a:t>
            </a:r>
            <a:r>
              <a:rPr lang="nb-NO" sz="2400" i="1" dirty="0" err="1" smtClean="0">
                <a:solidFill>
                  <a:srgbClr val="75787B"/>
                </a:solidFill>
                <a:latin typeface="+mj-lt"/>
                <a:ea typeface="Times New Roman" pitchFamily="18" charset="0"/>
                <a:cs typeface="Arial" pitchFamily="34" charset="0"/>
              </a:rPr>
              <a:t>interest</a:t>
            </a:r>
            <a:endParaRPr lang="nb-NO" sz="2400" i="1" baseline="30000" dirty="0">
              <a:solidFill>
                <a:srgbClr val="75787B"/>
              </a:solidFill>
              <a:latin typeface="+mj-lt"/>
              <a:ea typeface="Times New Roman" pitchFamily="18" charset="0"/>
              <a:cs typeface="Arial" pitchFamily="34" charset="0"/>
            </a:endParaRPr>
          </a:p>
        </p:txBody>
      </p:sp>
      <p:pic>
        <p:nvPicPr>
          <p:cNvPr id="45" name="Bild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4308" y="1071659"/>
            <a:ext cx="2764479" cy="1291303"/>
          </a:xfrm>
          <a:prstGeom prst="rect">
            <a:avLst/>
          </a:prstGeom>
        </p:spPr>
      </p:pic>
      <p:cxnSp>
        <p:nvCxnSpPr>
          <p:cNvPr id="5" name="Rett linje 4"/>
          <p:cNvCxnSpPr/>
          <p:nvPr/>
        </p:nvCxnSpPr>
        <p:spPr>
          <a:xfrm>
            <a:off x="1684064" y="40054334"/>
            <a:ext cx="27361085" cy="0"/>
          </a:xfrm>
          <a:prstGeom prst="line">
            <a:avLst/>
          </a:prstGeom>
          <a:ln>
            <a:solidFill>
              <a:srgbClr val="75787B"/>
            </a:solidFill>
          </a:ln>
        </p:spPr>
        <p:style>
          <a:lnRef idx="1">
            <a:schemeClr val="accent1"/>
          </a:lnRef>
          <a:fillRef idx="0">
            <a:schemeClr val="accent1"/>
          </a:fillRef>
          <a:effectRef idx="0">
            <a:schemeClr val="accent1"/>
          </a:effectRef>
          <a:fontRef idx="minor">
            <a:schemeClr val="tx1"/>
          </a:fontRef>
        </p:style>
      </p:cxnSp>
      <p:sp>
        <p:nvSpPr>
          <p:cNvPr id="67" name="TekstSylinder 66"/>
          <p:cNvSpPr txBox="1"/>
          <p:nvPr/>
        </p:nvSpPr>
        <p:spPr>
          <a:xfrm>
            <a:off x="1684064" y="36165902"/>
            <a:ext cx="27208617" cy="3842725"/>
          </a:xfrm>
          <a:prstGeom prst="rect">
            <a:avLst/>
          </a:prstGeom>
          <a:noFill/>
        </p:spPr>
        <p:txBody>
          <a:bodyPr vert="horz" lIns="91440" tIns="45720" rIns="91440" bIns="45720" rtlCol="0">
            <a:noAutofit/>
          </a:bodyPr>
          <a:lstStyle>
            <a:defPPr>
              <a:defRPr lang="nb-NO"/>
            </a:defPPr>
            <a:lvl1pPr marL="342900" marR="0" lvl="0" indent="-342900" defTabSz="914400" fontAlgn="auto">
              <a:lnSpc>
                <a:spcPct val="100000"/>
              </a:lnSpc>
              <a:spcBef>
                <a:spcPct val="20000"/>
              </a:spcBef>
              <a:spcAft>
                <a:spcPts val="0"/>
              </a:spcAft>
              <a:buClrTx/>
              <a:buSzTx/>
              <a:buFontTx/>
              <a:buBlip>
                <a:blip r:embed="rId4"/>
              </a:buBlip>
              <a:tabLst/>
              <a:defRPr kumimoji="0" sz="3200" b="1" i="0" u="none" strike="noStrike" cap="none" spc="0" normalizeH="0" baseline="0">
                <a:ln>
                  <a:noFill/>
                </a:ln>
                <a:solidFill>
                  <a:srgbClr val="D9D9D6">
                    <a:lumMod val="25000"/>
                  </a:srgbClr>
                </a:solidFill>
                <a:effectLst/>
                <a:uLnTx/>
                <a:uFillTx/>
                <a:latin typeface="Calibri"/>
                <a:cs typeface="Arial" pitchFamily="34" charset="0"/>
              </a:defRPr>
            </a:lvl1pPr>
            <a:lvl2pPr marL="648000" indent="-285750" defTabSz="914400">
              <a:spcBef>
                <a:spcPts val="300"/>
              </a:spcBef>
              <a:buFont typeface="Calibri" panose="020F0502020204030204" pitchFamily="34" charset="0"/>
              <a:buChar char="─"/>
              <a:defRPr sz="1800" i="0" baseline="0">
                <a:solidFill>
                  <a:schemeClr val="bg2">
                    <a:lumMod val="25000"/>
                  </a:schemeClr>
                </a:solidFill>
                <a:cs typeface="Arial" pitchFamily="34" charset="0"/>
              </a:defRPr>
            </a:lvl2pPr>
            <a:lvl3pPr marL="1200150" indent="-285750" defTabSz="914400">
              <a:spcBef>
                <a:spcPct val="20000"/>
              </a:spcBef>
              <a:buFont typeface="Calibri" panose="020F0502020204030204" pitchFamily="34" charset="0"/>
              <a:buChar char="─"/>
              <a:defRPr sz="1800" baseline="0">
                <a:solidFill>
                  <a:schemeClr val="tx1">
                    <a:lumMod val="75000"/>
                  </a:schemeClr>
                </a:solidFill>
                <a:cs typeface="Arial" pitchFamily="34" charset="0"/>
              </a:defRPr>
            </a:lvl3pPr>
            <a:lvl4pPr marL="1600200" indent="-228600" defTabSz="914400">
              <a:spcBef>
                <a:spcPct val="20000"/>
              </a:spcBef>
              <a:buFontTx/>
              <a:buNone/>
              <a:defRPr sz="1800" baseline="0">
                <a:solidFill>
                  <a:schemeClr val="tx1">
                    <a:lumMod val="75000"/>
                  </a:schemeClr>
                </a:solidFill>
                <a:cs typeface="Arial" pitchFamily="34" charset="0"/>
              </a:defRPr>
            </a:lvl4pPr>
            <a:lvl5pPr marL="2057400" indent="-228600" defTabSz="914400">
              <a:spcBef>
                <a:spcPct val="20000"/>
              </a:spcBef>
              <a:buFontTx/>
              <a:buNone/>
              <a:defRPr sz="1800" baseline="0">
                <a:solidFill>
                  <a:schemeClr val="tx1">
                    <a:lumMod val="75000"/>
                  </a:schemeClr>
                </a:solidFill>
                <a:cs typeface="Arial" pitchFamily="34" charset="0"/>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r>
              <a:rPr lang="en-US" b="0" dirty="0"/>
              <a:t>Dominated by earthquakes sources (about 80</a:t>
            </a:r>
            <a:r>
              <a:rPr lang="en-US" b="0" dirty="0" smtClean="0"/>
              <a:t>%). Other important sources are landslides and volcanoes. </a:t>
            </a:r>
            <a:endParaRPr lang="en-US" b="0" dirty="0"/>
          </a:p>
          <a:p>
            <a:r>
              <a:rPr lang="en-US" b="0" dirty="0"/>
              <a:t>Although tsunamis propagate far – most damage (fatality and building damage) </a:t>
            </a:r>
            <a:r>
              <a:rPr lang="en-US" b="0" dirty="0" smtClean="0"/>
              <a:t>occurs </a:t>
            </a:r>
            <a:r>
              <a:rPr lang="en-US" b="0" dirty="0"/>
              <a:t>near the </a:t>
            </a:r>
            <a:r>
              <a:rPr lang="en-US" b="0" dirty="0" smtClean="0"/>
              <a:t>source.</a:t>
            </a:r>
            <a:endParaRPr lang="en-US" b="0" dirty="0"/>
          </a:p>
          <a:p>
            <a:r>
              <a:rPr lang="en-US" b="0" dirty="0" smtClean="0"/>
              <a:t>The </a:t>
            </a:r>
            <a:r>
              <a:rPr lang="en-US" b="0" dirty="0"/>
              <a:t>50 most </a:t>
            </a:r>
            <a:r>
              <a:rPr lang="en-US" b="0" dirty="0" smtClean="0"/>
              <a:t>destructive historical tsunamis events </a:t>
            </a:r>
            <a:r>
              <a:rPr lang="en-US" b="0" dirty="0"/>
              <a:t>caused 97% of all lives </a:t>
            </a:r>
            <a:r>
              <a:rPr lang="en-US" b="0" dirty="0" smtClean="0"/>
              <a:t>lost. In recent history, the 2004 Indian Ocean and 2011 Tohoku tsunamis dominate</a:t>
            </a:r>
            <a:endParaRPr lang="en-US" b="0" dirty="0"/>
          </a:p>
          <a:p>
            <a:r>
              <a:rPr lang="en-US" b="0" dirty="0" smtClean="0"/>
              <a:t>The infrequent tsunamis involving return periods of several hundreds to thousands of years dominate losses and challenge risk modelers</a:t>
            </a:r>
          </a:p>
          <a:p>
            <a:r>
              <a:rPr lang="en-US" b="0" dirty="0" smtClean="0"/>
              <a:t>The source (earthquake) statistics are poorly constrained at these return periods</a:t>
            </a:r>
          </a:p>
          <a:p>
            <a:r>
              <a:rPr lang="en-GB" b="0" dirty="0"/>
              <a:t>This makes the evaluation and communication of uncertainties as an important part of tsunami risk assessment</a:t>
            </a:r>
            <a:endParaRPr lang="en-US" b="0" dirty="0" smtClean="0"/>
          </a:p>
        </p:txBody>
      </p:sp>
      <p:cxnSp>
        <p:nvCxnSpPr>
          <p:cNvPr id="91" name="Rett linje 4"/>
          <p:cNvCxnSpPr/>
          <p:nvPr/>
        </p:nvCxnSpPr>
        <p:spPr>
          <a:xfrm>
            <a:off x="1748648" y="8715683"/>
            <a:ext cx="26616861" cy="0"/>
          </a:xfrm>
          <a:prstGeom prst="line">
            <a:avLst/>
          </a:prstGeom>
          <a:ln w="50800">
            <a:solidFill>
              <a:srgbClr val="75787B"/>
            </a:solidFill>
          </a:ln>
        </p:spPr>
        <p:style>
          <a:lnRef idx="1">
            <a:schemeClr val="accent1"/>
          </a:lnRef>
          <a:fillRef idx="0">
            <a:schemeClr val="accent1"/>
          </a:fillRef>
          <a:effectRef idx="0">
            <a:schemeClr val="accent1"/>
          </a:effectRef>
          <a:fontRef idx="minor">
            <a:schemeClr val="tx1"/>
          </a:fontRef>
        </p:style>
      </p:cxnSp>
      <p:sp>
        <p:nvSpPr>
          <p:cNvPr id="98" name="Rectangle 1"/>
          <p:cNvSpPr>
            <a:spLocks noChangeArrowheads="1"/>
          </p:cNvSpPr>
          <p:nvPr/>
        </p:nvSpPr>
        <p:spPr bwMode="auto">
          <a:xfrm>
            <a:off x="1684064" y="8873460"/>
            <a:ext cx="26932737" cy="4033858"/>
          </a:xfrm>
          <a:prstGeom prst="rect">
            <a:avLst/>
          </a:prstGeom>
          <a:solidFill>
            <a:srgbClr val="FFFFFF"/>
          </a:solidFill>
          <a:ln w="9525">
            <a:noFill/>
            <a:miter lim="800000"/>
            <a:headEnd/>
            <a:tailEnd/>
          </a:ln>
          <a:effectLst/>
        </p:spPr>
        <p:txBody>
          <a:bodyPr vert="horz" wrap="square" lIns="154367" tIns="77183" rIns="154367" bIns="77183" numCol="1" anchor="ctr" anchorCtr="0" compatLnSpc="1">
            <a:prstTxWarp prst="textNoShape">
              <a:avLst/>
            </a:prstTxWarp>
            <a:spAutoFit/>
          </a:bodyPr>
          <a:lstStyle/>
          <a:p>
            <a:pPr algn="just" defTabSz="1543648" eaLnBrk="0" fontAlgn="base" hangingPunct="0">
              <a:spcBef>
                <a:spcPct val="0"/>
              </a:spcBef>
              <a:spcAft>
                <a:spcPct val="0"/>
              </a:spcAft>
              <a:tabLst>
                <a:tab pos="8104150" algn="l"/>
              </a:tabLst>
            </a:pPr>
            <a:r>
              <a:rPr lang="en-US" sz="3600" b="1" dirty="0" smtClean="0">
                <a:solidFill>
                  <a:srgbClr val="AB2328"/>
                </a:solidFill>
                <a:latin typeface="Times New Roman" panose="02020603050405020304" pitchFamily="18" charset="0"/>
                <a:cs typeface="Times New Roman" panose="02020603050405020304" pitchFamily="18" charset="0"/>
              </a:rPr>
              <a:t>Abstract: </a:t>
            </a:r>
            <a:r>
              <a:rPr lang="en-GB" sz="3600" dirty="0" smtClean="0"/>
              <a:t>The 2004 Indian Ocean and 2011 Tohoku tsunamis highlighted </a:t>
            </a:r>
            <a:r>
              <a:rPr lang="en-GB" sz="3600" dirty="0"/>
              <a:t>the need for a thorough understanding </a:t>
            </a:r>
            <a:r>
              <a:rPr lang="en-GB" sz="3600" dirty="0" smtClean="0"/>
              <a:t>of the risk posed by relatively infrequent but disastrous tsunamis. The latest Global Assessment Report (GAR15) resulted </a:t>
            </a:r>
            <a:r>
              <a:rPr lang="en-GB" sz="3600" dirty="0"/>
              <a:t>in </a:t>
            </a:r>
            <a:r>
              <a:rPr lang="en-GB" sz="3600" dirty="0" smtClean="0"/>
              <a:t>fully global probabilistic tsunami hazard and risk maps, briefly presented here. Still</a:t>
            </a:r>
            <a:r>
              <a:rPr lang="en-GB" sz="3600" dirty="0"/>
              <a:t>, this complex assessment </a:t>
            </a:r>
            <a:r>
              <a:rPr lang="en-GB" sz="3600" dirty="0" smtClean="0"/>
              <a:t>needs improvements based on the state-of-the-art research, e.g. in the treatment of uncertainty or inclusion of non-seismic tsunami sources, and in vulnerability and risk assessment. Towards implementing the Sendai Framework of Disaster Risk Reduction (SFDRR), further </a:t>
            </a:r>
            <a:r>
              <a:rPr lang="en-GB" sz="3600" dirty="0"/>
              <a:t>efforts are </a:t>
            </a:r>
            <a:r>
              <a:rPr lang="en-GB" sz="3600" dirty="0" smtClean="0"/>
              <a:t>needed</a:t>
            </a:r>
            <a:r>
              <a:rPr lang="en-GB" sz="3600" dirty="0"/>
              <a:t>, requiring </a:t>
            </a:r>
            <a:r>
              <a:rPr lang="en-GB" sz="3600" dirty="0" smtClean="0"/>
              <a:t>interdisciplinary expertise. We are therefore establishing </a:t>
            </a:r>
            <a:r>
              <a:rPr lang="en-GB" sz="3600" dirty="0"/>
              <a:t>a Global Tsunami Model (GTM) </a:t>
            </a:r>
            <a:r>
              <a:rPr lang="en-GB" sz="3600" dirty="0" smtClean="0"/>
              <a:t>with the aim of i) a better understanding of tsunami </a:t>
            </a:r>
            <a:r>
              <a:rPr lang="en-GB" sz="3600" dirty="0"/>
              <a:t>hazard and risk </a:t>
            </a:r>
            <a:r>
              <a:rPr lang="en-GB" sz="3600" dirty="0" smtClean="0"/>
              <a:t>analysis on </a:t>
            </a:r>
            <a:r>
              <a:rPr lang="en-GB" sz="3600" dirty="0"/>
              <a:t>a global </a:t>
            </a:r>
            <a:r>
              <a:rPr lang="en-GB" sz="3600" dirty="0" smtClean="0"/>
              <a:t>scale and ii) providing a portfolio of validated tools for tsunami hazard and risk assessment at different scales. </a:t>
            </a:r>
            <a:endParaRPr lang="en-US" sz="3600" b="1" dirty="0" smtClean="0">
              <a:solidFill>
                <a:srgbClr val="AB2328"/>
              </a:solidFill>
              <a:latin typeface="Times New Roman" panose="02020603050405020304" pitchFamily="18" charset="0"/>
              <a:cs typeface="Times New Roman" panose="02020603050405020304" pitchFamily="18" charset="0"/>
            </a:endParaRPr>
          </a:p>
        </p:txBody>
      </p:sp>
      <p:pic>
        <p:nvPicPr>
          <p:cNvPr id="75" name="Picture 17" descr="geoscience_stacked"/>
          <p:cNvPicPr/>
          <p:nvPr/>
        </p:nvPicPr>
        <p:blipFill>
          <a:blip r:embed="rId5" cstate="screen">
            <a:extLst>
              <a:ext uri="{28A0092B-C50C-407E-A947-70E740481C1C}">
                <a14:useLocalDpi xmlns:a14="http://schemas.microsoft.com/office/drawing/2010/main"/>
              </a:ext>
            </a:extLst>
          </a:blip>
          <a:srcRect/>
          <a:stretch>
            <a:fillRect/>
          </a:stretch>
        </p:blipFill>
        <p:spPr bwMode="auto">
          <a:xfrm>
            <a:off x="4689774" y="1021273"/>
            <a:ext cx="1809253" cy="1321841"/>
          </a:xfrm>
          <a:prstGeom prst="rect">
            <a:avLst/>
          </a:prstGeom>
          <a:noFill/>
        </p:spPr>
      </p:pic>
      <p:pic>
        <p:nvPicPr>
          <p:cNvPr id="78" name="Bild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2513" y="1066118"/>
            <a:ext cx="1034666" cy="1441991"/>
          </a:xfrm>
          <a:prstGeom prst="rect">
            <a:avLst/>
          </a:prstGeom>
        </p:spPr>
      </p:pic>
      <p:pic>
        <p:nvPicPr>
          <p:cNvPr id="79" name="Bilde 7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30321" y="1174458"/>
            <a:ext cx="1813122" cy="1276083"/>
          </a:xfrm>
          <a:prstGeom prst="rect">
            <a:avLst/>
          </a:prstGeom>
        </p:spPr>
      </p:pic>
      <p:sp>
        <p:nvSpPr>
          <p:cNvPr id="85" name="TekstSylinder 84"/>
          <p:cNvSpPr txBox="1"/>
          <p:nvPr/>
        </p:nvSpPr>
        <p:spPr>
          <a:xfrm>
            <a:off x="1688287" y="27395967"/>
            <a:ext cx="27069354" cy="832982"/>
          </a:xfrm>
          <a:prstGeom prst="rect">
            <a:avLst/>
          </a:prstGeom>
          <a:noFill/>
        </p:spPr>
        <p:txBody>
          <a:bodyPr wrap="square" lIns="154367" tIns="77183" rIns="154367" bIns="77183" rtlCol="0">
            <a:spAutoFit/>
          </a:bodyPr>
          <a:lstStyle/>
          <a:p>
            <a:pPr algn="ctr"/>
            <a:r>
              <a:rPr lang="en-GB" sz="4400" b="1" dirty="0" smtClean="0">
                <a:solidFill>
                  <a:srgbClr val="AB2328"/>
                </a:solidFill>
                <a:latin typeface="Times New Roman" panose="02020603050405020304" pitchFamily="18" charset="0"/>
                <a:cs typeface="Times New Roman" panose="02020603050405020304" pitchFamily="18" charset="0"/>
              </a:rPr>
              <a:t>Global tsunami hazard and risk analysis and mapping based on GAR15</a:t>
            </a:r>
            <a:endParaRPr lang="en-GB" sz="4400" b="1" dirty="0">
              <a:solidFill>
                <a:srgbClr val="AB2328"/>
              </a:solidFill>
              <a:latin typeface="Times New Roman" panose="02020603050405020304" pitchFamily="18" charset="0"/>
              <a:cs typeface="Times New Roman" panose="02020603050405020304" pitchFamily="18" charset="0"/>
            </a:endParaRPr>
          </a:p>
        </p:txBody>
      </p:sp>
      <p:sp>
        <p:nvSpPr>
          <p:cNvPr id="87" name="TekstSylinder 86"/>
          <p:cNvSpPr txBox="1"/>
          <p:nvPr/>
        </p:nvSpPr>
        <p:spPr>
          <a:xfrm>
            <a:off x="1725260" y="13373084"/>
            <a:ext cx="27069354" cy="832982"/>
          </a:xfrm>
          <a:prstGeom prst="rect">
            <a:avLst/>
          </a:prstGeom>
          <a:noFill/>
        </p:spPr>
        <p:txBody>
          <a:bodyPr wrap="square" lIns="154367" tIns="77183" rIns="154367" bIns="77183" rtlCol="0">
            <a:spAutoFit/>
          </a:bodyPr>
          <a:lstStyle/>
          <a:p>
            <a:pPr algn="ctr"/>
            <a:r>
              <a:rPr lang="en-GB" sz="4400" b="1" dirty="0" smtClean="0">
                <a:solidFill>
                  <a:srgbClr val="AB2328"/>
                </a:solidFill>
                <a:latin typeface="Times New Roman" panose="02020603050405020304" pitchFamily="18" charset="0"/>
                <a:cs typeface="Times New Roman" panose="02020603050405020304" pitchFamily="18" charset="0"/>
              </a:rPr>
              <a:t>GTM - towards integrating, standardizing, and harmonizing work on tsunami hazard and risk</a:t>
            </a:r>
            <a:endParaRPr lang="en-GB" sz="4400" b="1" dirty="0">
              <a:solidFill>
                <a:srgbClr val="AB2328"/>
              </a:solidFill>
              <a:latin typeface="Times New Roman" panose="02020603050405020304" pitchFamily="18" charset="0"/>
              <a:cs typeface="Times New Roman" panose="02020603050405020304" pitchFamily="18" charset="0"/>
            </a:endParaRPr>
          </a:p>
        </p:txBody>
      </p:sp>
      <p:sp>
        <p:nvSpPr>
          <p:cNvPr id="90" name="TekstSylinder 89"/>
          <p:cNvSpPr txBox="1"/>
          <p:nvPr/>
        </p:nvSpPr>
        <p:spPr>
          <a:xfrm>
            <a:off x="1751439" y="15381614"/>
            <a:ext cx="10680771" cy="3701361"/>
          </a:xfrm>
          <a:prstGeom prst="rect">
            <a:avLst/>
          </a:prstGeom>
          <a:noFill/>
        </p:spPr>
        <p:txBody>
          <a:bodyPr vert="horz" lIns="91440" tIns="45720" rIns="91440" bIns="45720" rtlCol="0">
            <a:noAutofit/>
          </a:bodyPr>
          <a:lstStyle>
            <a:defPPr>
              <a:defRPr lang="nb-NO"/>
            </a:defPPr>
            <a:lvl1pPr marL="342900" marR="0" lvl="0" indent="-342900" defTabSz="914400" fontAlgn="auto">
              <a:lnSpc>
                <a:spcPct val="100000"/>
              </a:lnSpc>
              <a:spcBef>
                <a:spcPct val="20000"/>
              </a:spcBef>
              <a:spcAft>
                <a:spcPts val="0"/>
              </a:spcAft>
              <a:buClrTx/>
              <a:buSzTx/>
              <a:buFontTx/>
              <a:buBlip>
                <a:blip r:embed="rId4"/>
              </a:buBlip>
              <a:tabLst/>
              <a:defRPr kumimoji="0" sz="3200" b="0" i="0" u="none" strike="noStrike" cap="none" spc="0" normalizeH="0" baseline="0">
                <a:ln>
                  <a:noFill/>
                </a:ln>
                <a:solidFill>
                  <a:srgbClr val="D9D9D6">
                    <a:lumMod val="25000"/>
                  </a:srgbClr>
                </a:solidFill>
                <a:effectLst/>
                <a:uLnTx/>
                <a:uFillTx/>
                <a:latin typeface="Calibri"/>
                <a:cs typeface="Arial" pitchFamily="34" charset="0"/>
              </a:defRPr>
            </a:lvl1pPr>
            <a:lvl2pPr marL="648000" indent="-285750" defTabSz="914400">
              <a:spcBef>
                <a:spcPts val="300"/>
              </a:spcBef>
              <a:buFont typeface="Calibri" panose="020F0502020204030204" pitchFamily="34" charset="0"/>
              <a:buChar char="─"/>
              <a:defRPr sz="1800" i="0" baseline="0">
                <a:solidFill>
                  <a:schemeClr val="bg2">
                    <a:lumMod val="25000"/>
                  </a:schemeClr>
                </a:solidFill>
                <a:cs typeface="Arial" pitchFamily="34" charset="0"/>
              </a:defRPr>
            </a:lvl2pPr>
            <a:lvl3pPr marL="1200150" indent="-285750" defTabSz="914400">
              <a:spcBef>
                <a:spcPct val="20000"/>
              </a:spcBef>
              <a:buFont typeface="Calibri" panose="020F0502020204030204" pitchFamily="34" charset="0"/>
              <a:buChar char="─"/>
              <a:defRPr sz="1800" baseline="0">
                <a:solidFill>
                  <a:schemeClr val="tx1">
                    <a:lumMod val="75000"/>
                  </a:schemeClr>
                </a:solidFill>
                <a:cs typeface="Arial" pitchFamily="34" charset="0"/>
              </a:defRPr>
            </a:lvl3pPr>
            <a:lvl4pPr marL="1600200" indent="-228600" defTabSz="914400">
              <a:spcBef>
                <a:spcPct val="20000"/>
              </a:spcBef>
              <a:buFontTx/>
              <a:buNone/>
              <a:defRPr sz="1800" baseline="0">
                <a:solidFill>
                  <a:schemeClr val="tx1">
                    <a:lumMod val="75000"/>
                  </a:schemeClr>
                </a:solidFill>
                <a:cs typeface="Arial" pitchFamily="34" charset="0"/>
              </a:defRPr>
            </a:lvl4pPr>
            <a:lvl5pPr marL="2057400" indent="-228600" defTabSz="914400">
              <a:spcBef>
                <a:spcPct val="20000"/>
              </a:spcBef>
              <a:buFontTx/>
              <a:buNone/>
              <a:defRPr sz="1800" baseline="0">
                <a:solidFill>
                  <a:schemeClr val="tx1">
                    <a:lumMod val="75000"/>
                  </a:schemeClr>
                </a:solidFill>
                <a:cs typeface="Arial" pitchFamily="34" charset="0"/>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r>
              <a:rPr lang="en-GB" dirty="0" smtClean="0"/>
              <a:t>A joint network of tsunami scientists working on probabilistic tsunami hazard and risk</a:t>
            </a:r>
          </a:p>
          <a:p>
            <a:r>
              <a:rPr lang="en-GB" dirty="0" smtClean="0"/>
              <a:t>Proposed initiative from the tsunami community based on GAR –  </a:t>
            </a:r>
            <a:r>
              <a:rPr lang="en-GB" b="1" dirty="0" smtClean="0">
                <a:solidFill>
                  <a:srgbClr val="0070C0"/>
                </a:solidFill>
                <a:latin typeface="Times New Roman" panose="02020603050405020304" pitchFamily="18" charset="0"/>
                <a:cs typeface="Times New Roman" panose="02020603050405020304" pitchFamily="18" charset="0"/>
              </a:rPr>
              <a:t>(</a:t>
            </a:r>
            <a:r>
              <a:rPr lang="en-GB" b="1" dirty="0" err="1" smtClean="0">
                <a:solidFill>
                  <a:srgbClr val="0070C0"/>
                </a:solidFill>
                <a:latin typeface="Times New Roman" panose="02020603050405020304" pitchFamily="18" charset="0"/>
                <a:cs typeface="Times New Roman" panose="02020603050405020304" pitchFamily="18" charset="0"/>
              </a:rPr>
              <a:t>ToR</a:t>
            </a:r>
            <a:r>
              <a:rPr lang="en-GB" b="1" dirty="0" smtClean="0">
                <a:solidFill>
                  <a:srgbClr val="0070C0"/>
                </a:solidFill>
                <a:latin typeface="Times New Roman" panose="02020603050405020304" pitchFamily="18" charset="0"/>
                <a:cs typeface="Times New Roman" panose="02020603050405020304" pitchFamily="18" charset="0"/>
              </a:rPr>
              <a:t> </a:t>
            </a:r>
            <a:r>
              <a:rPr lang="en-GB" b="1" dirty="0">
                <a:solidFill>
                  <a:srgbClr val="0070C0"/>
                </a:solidFill>
                <a:latin typeface="Times New Roman" panose="02020603050405020304" pitchFamily="18" charset="0"/>
                <a:cs typeface="Times New Roman" panose="02020603050405020304" pitchFamily="18" charset="0"/>
              </a:rPr>
              <a:t>in preparation</a:t>
            </a:r>
            <a:r>
              <a:rPr lang="en-GB" b="1" dirty="0" smtClean="0">
                <a:solidFill>
                  <a:srgbClr val="0070C0"/>
                </a:solidFill>
                <a:latin typeface="Times New Roman" panose="02020603050405020304" pitchFamily="18" charset="0"/>
                <a:cs typeface="Times New Roman" panose="02020603050405020304" pitchFamily="18" charset="0"/>
              </a:rPr>
              <a:t>)</a:t>
            </a:r>
            <a:endParaRPr lang="en-GB" dirty="0" smtClean="0">
              <a:solidFill>
                <a:srgbClr val="0070C0"/>
              </a:solidFill>
            </a:endParaRPr>
          </a:p>
          <a:p>
            <a:r>
              <a:rPr lang="en-GB" dirty="0" smtClean="0"/>
              <a:t>Interested collaborators represents almost 30 organisations across the </a:t>
            </a:r>
            <a:r>
              <a:rPr lang="en-GB" dirty="0" smtClean="0"/>
              <a:t>globe</a:t>
            </a:r>
          </a:p>
          <a:p>
            <a:r>
              <a:rPr lang="nb-NO" dirty="0"/>
              <a:t>A </a:t>
            </a:r>
            <a:r>
              <a:rPr lang="nb-NO" dirty="0" err="1"/>
              <a:t>preliminary</a:t>
            </a:r>
            <a:r>
              <a:rPr lang="nb-NO" dirty="0"/>
              <a:t> </a:t>
            </a:r>
            <a:r>
              <a:rPr lang="nb-NO" dirty="0" err="1" smtClean="0"/>
              <a:t>webpage</a:t>
            </a:r>
            <a:r>
              <a:rPr lang="nb-NO" dirty="0" smtClean="0"/>
              <a:t> </a:t>
            </a:r>
            <a:r>
              <a:rPr lang="nb-NO" dirty="0"/>
              <a:t>is under </a:t>
            </a:r>
            <a:r>
              <a:rPr lang="nb-NO" dirty="0" err="1" smtClean="0"/>
              <a:t>construction</a:t>
            </a:r>
            <a:r>
              <a:rPr lang="nb-NO" dirty="0" smtClean="0"/>
              <a:t> (http</a:t>
            </a:r>
            <a:r>
              <a:rPr lang="nb-NO" dirty="0"/>
              <a:t>://</a:t>
            </a:r>
            <a:r>
              <a:rPr lang="nb-NO" dirty="0" smtClean="0"/>
              <a:t>www.globaltsunamimodel.org)</a:t>
            </a:r>
            <a:endParaRPr lang="nb-NO" dirty="0"/>
          </a:p>
          <a:p>
            <a:endParaRPr lang="en-GB" dirty="0" smtClean="0"/>
          </a:p>
          <a:p>
            <a:endParaRPr lang="en-GB" dirty="0"/>
          </a:p>
        </p:txBody>
      </p:sp>
      <p:sp>
        <p:nvSpPr>
          <p:cNvPr id="94" name="TekstSylinder 93"/>
          <p:cNvSpPr txBox="1"/>
          <p:nvPr/>
        </p:nvSpPr>
        <p:spPr>
          <a:xfrm>
            <a:off x="1684064" y="20756999"/>
            <a:ext cx="10132958" cy="3637919"/>
          </a:xfrm>
          <a:prstGeom prst="rect">
            <a:avLst/>
          </a:prstGeom>
          <a:noFill/>
        </p:spPr>
        <p:txBody>
          <a:bodyPr vert="horz" lIns="91440" tIns="45720" rIns="91440" bIns="45720" rtlCol="0">
            <a:noAutofit/>
          </a:bodyPr>
          <a:lstStyle>
            <a:defPPr>
              <a:defRPr lang="nb-NO"/>
            </a:defPPr>
            <a:lvl1pPr marL="342900" marR="0" lvl="0" indent="-342900" defTabSz="914400" fontAlgn="auto">
              <a:lnSpc>
                <a:spcPct val="100000"/>
              </a:lnSpc>
              <a:spcBef>
                <a:spcPct val="20000"/>
              </a:spcBef>
              <a:spcAft>
                <a:spcPts val="0"/>
              </a:spcAft>
              <a:buClrTx/>
              <a:buSzTx/>
              <a:buFontTx/>
              <a:buBlip>
                <a:blip r:embed="rId4"/>
              </a:buBlip>
              <a:tabLst/>
              <a:defRPr kumimoji="0" sz="3200" b="0" i="0" u="none" strike="noStrike" cap="none" spc="0" normalizeH="0" baseline="0">
                <a:ln>
                  <a:noFill/>
                </a:ln>
                <a:solidFill>
                  <a:srgbClr val="D9D9D6">
                    <a:lumMod val="25000"/>
                  </a:srgbClr>
                </a:solidFill>
                <a:effectLst/>
                <a:uLnTx/>
                <a:uFillTx/>
                <a:latin typeface="Calibri"/>
                <a:cs typeface="Arial" pitchFamily="34" charset="0"/>
              </a:defRPr>
            </a:lvl1pPr>
            <a:lvl2pPr marL="648000" indent="-285750" defTabSz="914400">
              <a:spcBef>
                <a:spcPts val="300"/>
              </a:spcBef>
              <a:buFont typeface="Calibri" panose="020F0502020204030204" pitchFamily="34" charset="0"/>
              <a:buChar char="─"/>
              <a:defRPr sz="1800" i="0" baseline="0">
                <a:solidFill>
                  <a:schemeClr val="bg2">
                    <a:lumMod val="25000"/>
                  </a:schemeClr>
                </a:solidFill>
                <a:cs typeface="Arial" pitchFamily="34" charset="0"/>
              </a:defRPr>
            </a:lvl2pPr>
            <a:lvl3pPr marL="1200150" indent="-285750" defTabSz="914400">
              <a:spcBef>
                <a:spcPct val="20000"/>
              </a:spcBef>
              <a:buFont typeface="Calibri" panose="020F0502020204030204" pitchFamily="34" charset="0"/>
              <a:buChar char="─"/>
              <a:defRPr sz="1800" baseline="0">
                <a:solidFill>
                  <a:schemeClr val="tx1">
                    <a:lumMod val="75000"/>
                  </a:schemeClr>
                </a:solidFill>
                <a:cs typeface="Arial" pitchFamily="34" charset="0"/>
              </a:defRPr>
            </a:lvl3pPr>
            <a:lvl4pPr marL="1600200" indent="-228600" defTabSz="914400">
              <a:spcBef>
                <a:spcPct val="20000"/>
              </a:spcBef>
              <a:buFontTx/>
              <a:buNone/>
              <a:defRPr sz="1800" baseline="0">
                <a:solidFill>
                  <a:schemeClr val="tx1">
                    <a:lumMod val="75000"/>
                  </a:schemeClr>
                </a:solidFill>
                <a:cs typeface="Arial" pitchFamily="34" charset="0"/>
              </a:defRPr>
            </a:lvl4pPr>
            <a:lvl5pPr marL="2057400" indent="-228600" defTabSz="914400">
              <a:spcBef>
                <a:spcPct val="20000"/>
              </a:spcBef>
              <a:buFontTx/>
              <a:buNone/>
              <a:defRPr sz="1800" baseline="0">
                <a:solidFill>
                  <a:schemeClr val="tx1">
                    <a:lumMod val="75000"/>
                  </a:schemeClr>
                </a:solidFill>
                <a:cs typeface="Arial" pitchFamily="34" charset="0"/>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r>
              <a:rPr lang="en-GB" dirty="0" smtClean="0"/>
              <a:t>Contribute to the implementation of the </a:t>
            </a:r>
            <a:r>
              <a:rPr lang="en-GB" i="1" dirty="0" smtClean="0">
                <a:solidFill>
                  <a:srgbClr val="C00000"/>
                </a:solidFill>
              </a:rPr>
              <a:t>SFDRR</a:t>
            </a:r>
            <a:r>
              <a:rPr lang="en-GB" dirty="0"/>
              <a:t> </a:t>
            </a:r>
            <a:r>
              <a:rPr lang="en-GB" dirty="0" smtClean="0"/>
              <a:t>– in particular towards </a:t>
            </a:r>
            <a:r>
              <a:rPr lang="en-GB" i="1" dirty="0" smtClean="0">
                <a:solidFill>
                  <a:srgbClr val="C00000"/>
                </a:solidFill>
              </a:rPr>
              <a:t>Priority 1 – Understanding risk</a:t>
            </a:r>
          </a:p>
          <a:p>
            <a:r>
              <a:rPr lang="en-GB" dirty="0" smtClean="0">
                <a:sym typeface="Wingdings" panose="05000000000000000000" pitchFamily="2" charset="2"/>
              </a:rPr>
              <a:t>Bring a new generation of global hazard and risk maps based on the previous GAR15 work (below)</a:t>
            </a:r>
          </a:p>
          <a:p>
            <a:r>
              <a:rPr lang="en-AU" dirty="0"/>
              <a:t>Understand the factors driving </a:t>
            </a:r>
            <a:r>
              <a:rPr lang="en-AU" dirty="0" smtClean="0"/>
              <a:t>risk</a:t>
            </a:r>
          </a:p>
          <a:p>
            <a:r>
              <a:rPr lang="en-GB" dirty="0" smtClean="0"/>
              <a:t>Promote standards and validated tools for tsunami hazard and risk assessment</a:t>
            </a:r>
          </a:p>
          <a:p>
            <a:r>
              <a:rPr lang="en-GB" dirty="0"/>
              <a:t>C</a:t>
            </a:r>
            <a:r>
              <a:rPr lang="en-GB" dirty="0" smtClean="0"/>
              <a:t>apacity building to practitioners and stakeholders</a:t>
            </a:r>
          </a:p>
          <a:p>
            <a:r>
              <a:rPr lang="en-AU" dirty="0"/>
              <a:t>A broader involvement of the global tsunami community </a:t>
            </a:r>
            <a:r>
              <a:rPr lang="en-AU" dirty="0" smtClean="0"/>
              <a:t>yields better </a:t>
            </a:r>
            <a:r>
              <a:rPr lang="en-AU" dirty="0"/>
              <a:t>understanding of tsunami risk</a:t>
            </a:r>
            <a:endParaRPr lang="en-GB" dirty="0" smtClean="0"/>
          </a:p>
        </p:txBody>
      </p:sp>
      <p:cxnSp>
        <p:nvCxnSpPr>
          <p:cNvPr id="97" name="Rett linje 4"/>
          <p:cNvCxnSpPr/>
          <p:nvPr/>
        </p:nvCxnSpPr>
        <p:spPr>
          <a:xfrm>
            <a:off x="1889017" y="34797750"/>
            <a:ext cx="26616861" cy="0"/>
          </a:xfrm>
          <a:prstGeom prst="line">
            <a:avLst/>
          </a:prstGeom>
          <a:ln w="50800">
            <a:solidFill>
              <a:srgbClr val="75787B"/>
            </a:solidFill>
          </a:ln>
        </p:spPr>
        <p:style>
          <a:lnRef idx="1">
            <a:schemeClr val="accent1"/>
          </a:lnRef>
          <a:fillRef idx="0">
            <a:schemeClr val="accent1"/>
          </a:fillRef>
          <a:effectRef idx="0">
            <a:schemeClr val="accent1"/>
          </a:effectRef>
          <a:fontRef idx="minor">
            <a:schemeClr val="tx1"/>
          </a:fontRef>
        </p:style>
      </p:cxnSp>
      <p:cxnSp>
        <p:nvCxnSpPr>
          <p:cNvPr id="99" name="Rett linje 4"/>
          <p:cNvCxnSpPr/>
          <p:nvPr/>
        </p:nvCxnSpPr>
        <p:spPr>
          <a:xfrm>
            <a:off x="1889017" y="27020886"/>
            <a:ext cx="26616861" cy="0"/>
          </a:xfrm>
          <a:prstGeom prst="line">
            <a:avLst/>
          </a:prstGeom>
          <a:ln w="50800">
            <a:solidFill>
              <a:srgbClr val="75787B"/>
            </a:solidFill>
          </a:ln>
        </p:spPr>
        <p:style>
          <a:lnRef idx="1">
            <a:schemeClr val="accent1"/>
          </a:lnRef>
          <a:fillRef idx="0">
            <a:schemeClr val="accent1"/>
          </a:fillRef>
          <a:effectRef idx="0">
            <a:schemeClr val="accent1"/>
          </a:effectRef>
          <a:fontRef idx="minor">
            <a:schemeClr val="tx1"/>
          </a:fontRef>
        </p:style>
      </p:cxnSp>
      <p:sp>
        <p:nvSpPr>
          <p:cNvPr id="110" name="Plassholder for innhold 2"/>
          <p:cNvSpPr txBox="1">
            <a:spLocks/>
          </p:cNvSpPr>
          <p:nvPr/>
        </p:nvSpPr>
        <p:spPr>
          <a:xfrm>
            <a:off x="10348288" y="28716364"/>
            <a:ext cx="9616235" cy="3047339"/>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Tx/>
              <a:buBlip>
                <a:blip r:embed="rId4"/>
              </a:buBlip>
              <a:defRPr sz="2200" kern="1200" baseline="0">
                <a:solidFill>
                  <a:schemeClr val="bg2">
                    <a:lumMod val="25000"/>
                  </a:schemeClr>
                </a:solidFill>
                <a:latin typeface="+mj-lt"/>
                <a:ea typeface="+mn-ea"/>
                <a:cs typeface="Arial" pitchFamily="34" charset="0"/>
              </a:defRPr>
            </a:lvl1pPr>
            <a:lvl2pPr marL="648000" indent="-285750" algn="l" defTabSz="914400" rtl="0" eaLnBrk="1" latinLnBrk="0" hangingPunct="1">
              <a:spcBef>
                <a:spcPts val="300"/>
              </a:spcBef>
              <a:buFont typeface="Calibri" panose="020F0502020204030204" pitchFamily="34" charset="0"/>
              <a:buChar char="─"/>
              <a:defRPr sz="1800" i="0" kern="1200" baseline="0">
                <a:solidFill>
                  <a:schemeClr val="bg2">
                    <a:lumMod val="25000"/>
                  </a:schemeClr>
                </a:solidFill>
                <a:latin typeface="+mn-lt"/>
                <a:ea typeface="+mn-ea"/>
                <a:cs typeface="Arial" pitchFamily="34" charset="0"/>
              </a:defRPr>
            </a:lvl2pPr>
            <a:lvl3pPr marL="1200150" indent="-285750" algn="l" defTabSz="914400" rtl="0" eaLnBrk="1" latinLnBrk="0" hangingPunct="1">
              <a:spcBef>
                <a:spcPct val="20000"/>
              </a:spcBef>
              <a:buFont typeface="Calibri" panose="020F0502020204030204" pitchFamily="34" charset="0"/>
              <a:buChar char="─"/>
              <a:defRPr sz="1800" kern="1200" baseline="0">
                <a:solidFill>
                  <a:schemeClr val="tx1">
                    <a:lumMod val="75000"/>
                  </a:schemeClr>
                </a:solidFill>
                <a:latin typeface="+mn-lt"/>
                <a:ea typeface="+mn-ea"/>
                <a:cs typeface="Arial" pitchFamily="34" charset="0"/>
              </a:defRPr>
            </a:lvl3pPr>
            <a:lvl4pPr marL="1600200" indent="-228600" algn="l" defTabSz="914400" rtl="0" eaLnBrk="1" latinLnBrk="0" hangingPunct="1">
              <a:spcBef>
                <a:spcPct val="20000"/>
              </a:spcBef>
              <a:buFontTx/>
              <a:buNone/>
              <a:defRPr sz="1800" kern="1200" baseline="0">
                <a:solidFill>
                  <a:schemeClr val="tx1">
                    <a:lumMod val="75000"/>
                  </a:schemeClr>
                </a:solidFill>
                <a:latin typeface="+mn-lt"/>
                <a:ea typeface="+mn-ea"/>
                <a:cs typeface="Arial" pitchFamily="34" charset="0"/>
              </a:defRPr>
            </a:lvl4pPr>
            <a:lvl5pPr marL="2057400" indent="-228600" algn="l" defTabSz="914400" rtl="0" eaLnBrk="1" latinLnBrk="0" hangingPunct="1">
              <a:spcBef>
                <a:spcPct val="20000"/>
              </a:spcBef>
              <a:buFontTx/>
              <a:buNone/>
              <a:defRPr sz="1800" kern="1200" baseline="0">
                <a:solidFill>
                  <a:schemeClr val="tx1">
                    <a:lumMod val="75000"/>
                  </a:schemeClr>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800" b="1" dirty="0" smtClean="0">
                <a:solidFill>
                  <a:srgbClr val="D9D9D6">
                    <a:lumMod val="25000"/>
                  </a:srgbClr>
                </a:solidFill>
              </a:rPr>
              <a:t>Methods: Probabilistic </a:t>
            </a:r>
            <a:r>
              <a:rPr lang="en-US" sz="2800" b="1" dirty="0">
                <a:solidFill>
                  <a:srgbClr val="D9D9D6">
                    <a:lumMod val="25000"/>
                  </a:srgbClr>
                </a:solidFill>
              </a:rPr>
              <a:t>tsunami hazard and risk assessment (</a:t>
            </a:r>
            <a:r>
              <a:rPr lang="en-US" sz="2800" b="1" dirty="0">
                <a:solidFill>
                  <a:srgbClr val="0070C0"/>
                </a:solidFill>
              </a:rPr>
              <a:t>PTHA and PTRA</a:t>
            </a:r>
            <a:r>
              <a:rPr lang="en-US" sz="2800" b="1" dirty="0">
                <a:solidFill>
                  <a:srgbClr val="D9D9D6">
                    <a:lumMod val="25000"/>
                  </a:srgbClr>
                </a:solidFill>
              </a:rPr>
              <a:t>)</a:t>
            </a:r>
          </a:p>
          <a:p>
            <a:pPr lvl="0">
              <a:defRPr/>
            </a:pPr>
            <a:r>
              <a:rPr lang="en-US" sz="2800" b="1" dirty="0">
                <a:solidFill>
                  <a:srgbClr val="D9D9D6">
                    <a:lumMod val="25000"/>
                  </a:srgbClr>
                </a:solidFill>
              </a:rPr>
              <a:t>Sources: </a:t>
            </a:r>
            <a:r>
              <a:rPr lang="en-US" sz="2800" dirty="0">
                <a:solidFill>
                  <a:srgbClr val="D9D9D6">
                    <a:lumMod val="25000"/>
                  </a:srgbClr>
                </a:solidFill>
              </a:rPr>
              <a:t>Large earthquakes </a:t>
            </a:r>
            <a:r>
              <a:rPr lang="en-US" sz="2800" dirty="0" smtClean="0">
                <a:solidFill>
                  <a:srgbClr val="D9D9D6">
                    <a:lumMod val="25000"/>
                  </a:srgbClr>
                </a:solidFill>
              </a:rPr>
              <a:t>(magnitudes exceeding 7.8)</a:t>
            </a:r>
            <a:endParaRPr lang="en-US" sz="2800" b="1" dirty="0" smtClean="0"/>
          </a:p>
          <a:p>
            <a:r>
              <a:rPr lang="en-US" sz="2800" b="1" dirty="0" smtClean="0"/>
              <a:t>Hazard quantification: </a:t>
            </a:r>
            <a:r>
              <a:rPr lang="en-US" sz="2800" dirty="0" smtClean="0"/>
              <a:t>Probability for the tsunami run-up height or flow depth to exceed a threshold </a:t>
            </a:r>
            <a:r>
              <a:rPr lang="en-US" sz="2800" dirty="0"/>
              <a:t>value </a:t>
            </a:r>
            <a:endParaRPr lang="en-US" sz="2800" dirty="0" smtClean="0"/>
          </a:p>
          <a:p>
            <a:pPr marL="342900" marR="0" lvl="0" indent="-342900" algn="l" defTabSz="914400" rtl="0" eaLnBrk="1" fontAlgn="auto" latinLnBrk="0" hangingPunct="1">
              <a:lnSpc>
                <a:spcPct val="100000"/>
              </a:lnSpc>
              <a:spcBef>
                <a:spcPct val="20000"/>
              </a:spcBef>
              <a:spcAft>
                <a:spcPts val="0"/>
              </a:spcAft>
              <a:buClrTx/>
              <a:buSzTx/>
              <a:buFontTx/>
              <a:buBlip>
                <a:blip r:embed="rId4"/>
              </a:buBlip>
              <a:tabLst/>
              <a:defRPr/>
            </a:pPr>
            <a:r>
              <a:rPr kumimoji="0" lang="en-US" sz="2800" b="1" i="0" u="none" strike="noStrike" kern="1200" cap="none" spc="0" normalizeH="0" baseline="0" noProof="0" dirty="0" smtClean="0">
                <a:ln>
                  <a:noFill/>
                </a:ln>
                <a:solidFill>
                  <a:srgbClr val="D9D9D6">
                    <a:lumMod val="25000"/>
                  </a:srgbClr>
                </a:solidFill>
                <a:effectLst/>
                <a:uLnTx/>
                <a:uFillTx/>
                <a:latin typeface="Calibri"/>
              </a:rPr>
              <a:t>Quantifying the</a:t>
            </a:r>
            <a:r>
              <a:rPr kumimoji="0" lang="en-US" sz="2800" b="1" i="0" u="none" strike="noStrike" kern="1200" cap="none" spc="0" normalizeH="0" noProof="0" dirty="0" smtClean="0">
                <a:ln>
                  <a:noFill/>
                </a:ln>
                <a:solidFill>
                  <a:srgbClr val="D9D9D6">
                    <a:lumMod val="25000"/>
                  </a:srgbClr>
                </a:solidFill>
                <a:effectLst/>
                <a:uLnTx/>
                <a:uFillTx/>
                <a:latin typeface="Calibri"/>
              </a:rPr>
              <a:t> tsunami risk as probability of l</a:t>
            </a:r>
            <a:r>
              <a:rPr kumimoji="0" lang="en-US" sz="2800" b="1" i="0" u="none" strike="noStrike" kern="1200" cap="none" spc="0" normalizeH="0" baseline="0" noProof="0" dirty="0" smtClean="0">
                <a:ln>
                  <a:noFill/>
                </a:ln>
                <a:solidFill>
                  <a:srgbClr val="D9D9D6">
                    <a:lumMod val="25000"/>
                  </a:srgbClr>
                </a:solidFill>
                <a:effectLst/>
                <a:uLnTx/>
                <a:uFillTx/>
                <a:latin typeface="Calibri"/>
              </a:rPr>
              <a:t>osses:</a:t>
            </a:r>
            <a:r>
              <a:rPr kumimoji="0" lang="en-US" sz="2800" b="0" i="0" u="none" strike="noStrike" kern="1200" cap="none" spc="0" normalizeH="0" baseline="0" noProof="0" dirty="0" smtClean="0">
                <a:ln>
                  <a:noFill/>
                </a:ln>
                <a:solidFill>
                  <a:srgbClr val="D9D9D6">
                    <a:lumMod val="25000"/>
                  </a:srgbClr>
                </a:solidFill>
                <a:effectLst/>
                <a:uLnTx/>
                <a:uFillTx/>
                <a:latin typeface="Calibri"/>
              </a:rPr>
              <a:t> Combining global exposure datasets</a:t>
            </a:r>
            <a:r>
              <a:rPr kumimoji="0" lang="en-US" sz="2800" b="0" i="0" u="none" strike="noStrike" kern="1200" cap="none" spc="0" normalizeH="0" noProof="0" dirty="0" smtClean="0">
                <a:ln>
                  <a:noFill/>
                </a:ln>
                <a:solidFill>
                  <a:srgbClr val="D9D9D6">
                    <a:lumMod val="25000"/>
                  </a:srgbClr>
                </a:solidFill>
                <a:effectLst/>
                <a:uLnTx/>
                <a:uFillTx/>
                <a:latin typeface="Calibri"/>
              </a:rPr>
              <a:t>, </a:t>
            </a:r>
            <a:r>
              <a:rPr kumimoji="0" lang="en-US" sz="2800" b="0" i="0" u="none" strike="noStrike" kern="1200" cap="none" spc="0" normalizeH="0" baseline="0" noProof="0" dirty="0" smtClean="0">
                <a:ln>
                  <a:noFill/>
                </a:ln>
                <a:solidFill>
                  <a:srgbClr val="D9D9D6">
                    <a:lumMod val="25000"/>
                  </a:srgbClr>
                </a:solidFill>
                <a:effectLst/>
                <a:uLnTx/>
                <a:uFillTx/>
                <a:latin typeface="Calibri"/>
              </a:rPr>
              <a:t>physical</a:t>
            </a:r>
            <a:r>
              <a:rPr kumimoji="0" lang="en-US" sz="2800" b="0" i="0" u="none" strike="noStrike" kern="1200" cap="none" spc="0" normalizeH="0" noProof="0" dirty="0" smtClean="0">
                <a:ln>
                  <a:noFill/>
                </a:ln>
                <a:solidFill>
                  <a:srgbClr val="D9D9D6">
                    <a:lumMod val="25000"/>
                  </a:srgbClr>
                </a:solidFill>
                <a:effectLst/>
                <a:uLnTx/>
                <a:uFillTx/>
                <a:latin typeface="Calibri"/>
              </a:rPr>
              <a:t> </a:t>
            </a:r>
            <a:r>
              <a:rPr kumimoji="0" lang="en-US" sz="2800" b="0" i="0" u="none" strike="noStrike" kern="1200" cap="none" spc="0" normalizeH="0" baseline="0" noProof="0" dirty="0" smtClean="0">
                <a:ln>
                  <a:noFill/>
                </a:ln>
                <a:solidFill>
                  <a:srgbClr val="D9D9D6">
                    <a:lumMod val="25000"/>
                  </a:srgbClr>
                </a:solidFill>
                <a:effectLst/>
                <a:uLnTx/>
                <a:uFillTx/>
                <a:latin typeface="Calibri"/>
              </a:rPr>
              <a:t>vulnerability curves and hazard maps</a:t>
            </a:r>
          </a:p>
          <a:p>
            <a:pPr lvl="0">
              <a:defRPr/>
            </a:pPr>
            <a:r>
              <a:rPr lang="en-US" sz="2800" b="1" dirty="0" smtClean="0">
                <a:solidFill>
                  <a:schemeClr val="tx1"/>
                </a:solidFill>
                <a:latin typeface="Calibri"/>
              </a:rPr>
              <a:t>Large uncertainties related to</a:t>
            </a:r>
            <a:r>
              <a:rPr lang="en-US" sz="2800" dirty="0" smtClean="0">
                <a:solidFill>
                  <a:srgbClr val="D9D9D6">
                    <a:lumMod val="25000"/>
                  </a:srgbClr>
                </a:solidFill>
                <a:latin typeface="Calibri"/>
              </a:rPr>
              <a:t>: Source recurrence, exposure and inundation, vulnerability etc. </a:t>
            </a:r>
            <a:r>
              <a:rPr lang="en-US" sz="2800" dirty="0" smtClean="0">
                <a:solidFill>
                  <a:srgbClr val="D9D9D6">
                    <a:lumMod val="25000"/>
                  </a:srgbClr>
                </a:solidFill>
                <a:latin typeface="Calibri"/>
                <a:sym typeface="Wingdings" panose="05000000000000000000" pitchFamily="2" charset="2"/>
              </a:rPr>
              <a:t> </a:t>
            </a:r>
            <a:r>
              <a:rPr lang="en-AU" sz="2800" b="1" dirty="0">
                <a:solidFill>
                  <a:srgbClr val="0070C0"/>
                </a:solidFill>
              </a:rPr>
              <a:t>Hence global maps should be used with caution, and only for global and regional assessments</a:t>
            </a:r>
            <a:endParaRPr kumimoji="0" lang="en-US" sz="2800" b="1" i="0" u="none" strike="noStrike" kern="1200" cap="none" spc="0" normalizeH="0" baseline="0" noProof="0" dirty="0" smtClean="0">
              <a:ln>
                <a:noFill/>
              </a:ln>
              <a:solidFill>
                <a:srgbClr val="0070C0"/>
              </a:solidFill>
              <a:effectLst/>
              <a:uLnTx/>
              <a:uFillTx/>
              <a:latin typeface="Calibri"/>
            </a:endParaRPr>
          </a:p>
        </p:txBody>
      </p:sp>
      <p:cxnSp>
        <p:nvCxnSpPr>
          <p:cNvPr id="112" name="Rett linje 4"/>
          <p:cNvCxnSpPr/>
          <p:nvPr/>
        </p:nvCxnSpPr>
        <p:spPr>
          <a:xfrm>
            <a:off x="1751896" y="13051334"/>
            <a:ext cx="26616861" cy="0"/>
          </a:xfrm>
          <a:prstGeom prst="line">
            <a:avLst/>
          </a:prstGeom>
          <a:ln w="50800">
            <a:solidFill>
              <a:srgbClr val="75787B"/>
            </a:solidFill>
          </a:ln>
        </p:spPr>
        <p:style>
          <a:lnRef idx="1">
            <a:schemeClr val="accent1"/>
          </a:lnRef>
          <a:fillRef idx="0">
            <a:schemeClr val="accent1"/>
          </a:fillRef>
          <a:effectRef idx="0">
            <a:schemeClr val="accent1"/>
          </a:effectRef>
          <a:fontRef idx="minor">
            <a:schemeClr val="tx1"/>
          </a:fontRef>
        </p:style>
      </p:cxnSp>
      <p:pic>
        <p:nvPicPr>
          <p:cNvPr id="113" name="Bilde 112"/>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526407" y="28752890"/>
            <a:ext cx="7979471" cy="3961493"/>
          </a:xfrm>
          <a:prstGeom prst="rect">
            <a:avLst/>
          </a:prstGeom>
          <a:noFill/>
          <a:ln>
            <a:noFill/>
          </a:ln>
        </p:spPr>
      </p:pic>
      <p:sp>
        <p:nvSpPr>
          <p:cNvPr id="138" name="TekstSylinder 137"/>
          <p:cNvSpPr txBox="1"/>
          <p:nvPr/>
        </p:nvSpPr>
        <p:spPr>
          <a:xfrm>
            <a:off x="20441781" y="32945263"/>
            <a:ext cx="8064098" cy="1015663"/>
          </a:xfrm>
          <a:prstGeom prst="rect">
            <a:avLst/>
          </a:prstGeom>
          <a:noFill/>
        </p:spPr>
        <p:txBody>
          <a:bodyPr wrap="square" rtlCol="0">
            <a:spAutoFit/>
          </a:bodyPr>
          <a:lstStyle/>
          <a:p>
            <a:r>
              <a:rPr lang="en-US" sz="2000" dirty="0" smtClean="0"/>
              <a:t>Relative probable maximum loss, PML (loss/national exposed value) map for a return period of 1500 years (Løvholt et al. in press, INGENIAR and CIMNE, 2015). The largest PML’s occur for small islands (not visible)</a:t>
            </a:r>
          </a:p>
        </p:txBody>
      </p:sp>
      <p:pic>
        <p:nvPicPr>
          <p:cNvPr id="17" name="Bilde 16"/>
          <p:cNvPicPr>
            <a:picLocks noChangeAspect="1"/>
          </p:cNvPicPr>
          <p:nvPr/>
        </p:nvPicPr>
        <p:blipFill rotWithShape="1">
          <a:blip r:embed="rId9"/>
          <a:srcRect l="2906" t="7767" r="3276" b="5312"/>
          <a:stretch/>
        </p:blipFill>
        <p:spPr>
          <a:xfrm>
            <a:off x="2009268" y="28674902"/>
            <a:ext cx="8280920" cy="4248472"/>
          </a:xfrm>
          <a:prstGeom prst="rect">
            <a:avLst/>
          </a:prstGeom>
        </p:spPr>
      </p:pic>
      <p:sp>
        <p:nvSpPr>
          <p:cNvPr id="139" name="TekstSylinder 138"/>
          <p:cNvSpPr txBox="1"/>
          <p:nvPr/>
        </p:nvSpPr>
        <p:spPr>
          <a:xfrm>
            <a:off x="2043193" y="33265627"/>
            <a:ext cx="8246996" cy="707886"/>
          </a:xfrm>
          <a:prstGeom prst="rect">
            <a:avLst/>
          </a:prstGeom>
          <a:noFill/>
        </p:spPr>
        <p:txBody>
          <a:bodyPr wrap="square" rtlCol="0">
            <a:spAutoFit/>
          </a:bodyPr>
          <a:lstStyle/>
          <a:p>
            <a:r>
              <a:rPr lang="en-US" sz="2000" dirty="0" smtClean="0"/>
              <a:t>Global tsunami hazard map (due to earthquakes) for a return period of 2500 years (Davies et al. submitted), showing the mean run-up values.</a:t>
            </a:r>
          </a:p>
        </p:txBody>
      </p:sp>
      <p:sp>
        <p:nvSpPr>
          <p:cNvPr id="19" name="TekstSylinder 18"/>
          <p:cNvSpPr txBox="1"/>
          <p:nvPr/>
        </p:nvSpPr>
        <p:spPr>
          <a:xfrm>
            <a:off x="11516733" y="21245730"/>
            <a:ext cx="184731" cy="523220"/>
          </a:xfrm>
          <a:prstGeom prst="rect">
            <a:avLst/>
          </a:prstGeom>
          <a:noFill/>
        </p:spPr>
        <p:txBody>
          <a:bodyPr wrap="none" rtlCol="0">
            <a:spAutoFit/>
          </a:bodyPr>
          <a:lstStyle/>
          <a:p>
            <a:endParaRPr lang="en-US" sz="2800" dirty="0" smtClean="0"/>
          </a:p>
        </p:txBody>
      </p:sp>
      <p:sp>
        <p:nvSpPr>
          <p:cNvPr id="140" name="TekstSylinder 139"/>
          <p:cNvSpPr txBox="1"/>
          <p:nvPr/>
        </p:nvSpPr>
        <p:spPr>
          <a:xfrm>
            <a:off x="1795653" y="14561601"/>
            <a:ext cx="10348982" cy="709871"/>
          </a:xfrm>
          <a:prstGeom prst="rect">
            <a:avLst/>
          </a:prstGeom>
          <a:noFill/>
        </p:spPr>
        <p:txBody>
          <a:bodyPr wrap="square" lIns="154367" tIns="77183" rIns="154367" bIns="77183" rtlCol="0">
            <a:spAutoFit/>
          </a:bodyPr>
          <a:lstStyle/>
          <a:p>
            <a:r>
              <a:rPr lang="en-GB" sz="3600" b="1" dirty="0" smtClean="0">
                <a:solidFill>
                  <a:srgbClr val="0070C0"/>
                </a:solidFill>
                <a:latin typeface="Times New Roman" panose="02020603050405020304" pitchFamily="18" charset="0"/>
                <a:cs typeface="Times New Roman" panose="02020603050405020304" pitchFamily="18" charset="0"/>
              </a:rPr>
              <a:t>What is GTM?</a:t>
            </a:r>
          </a:p>
        </p:txBody>
      </p:sp>
      <p:sp>
        <p:nvSpPr>
          <p:cNvPr id="141" name="TekstSylinder 140"/>
          <p:cNvSpPr txBox="1"/>
          <p:nvPr/>
        </p:nvSpPr>
        <p:spPr>
          <a:xfrm>
            <a:off x="1779591" y="19968950"/>
            <a:ext cx="7828702" cy="709871"/>
          </a:xfrm>
          <a:prstGeom prst="rect">
            <a:avLst/>
          </a:prstGeom>
          <a:noFill/>
        </p:spPr>
        <p:txBody>
          <a:bodyPr wrap="square" lIns="154367" tIns="77183" rIns="154367" bIns="77183" rtlCol="0">
            <a:spAutoFit/>
          </a:bodyPr>
          <a:lstStyle>
            <a:defPPr>
              <a:defRPr lang="nb-NO"/>
            </a:defPPr>
            <a:lvl1pPr>
              <a:defRPr sz="3600" b="1">
                <a:solidFill>
                  <a:srgbClr val="0070C0"/>
                </a:solidFill>
                <a:latin typeface="Times New Roman" panose="02020603050405020304" pitchFamily="18" charset="0"/>
                <a:cs typeface="Times New Roman" panose="02020603050405020304" pitchFamily="18" charset="0"/>
              </a:defRPr>
            </a:lvl1pPr>
          </a:lstStyle>
          <a:p>
            <a:r>
              <a:rPr lang="en-GB" dirty="0"/>
              <a:t>Why GTM?</a:t>
            </a:r>
          </a:p>
        </p:txBody>
      </p:sp>
      <p:sp>
        <p:nvSpPr>
          <p:cNvPr id="142" name="TekstSylinder 141"/>
          <p:cNvSpPr txBox="1"/>
          <p:nvPr/>
        </p:nvSpPr>
        <p:spPr>
          <a:xfrm>
            <a:off x="13038260" y="14538551"/>
            <a:ext cx="7828702" cy="709871"/>
          </a:xfrm>
          <a:prstGeom prst="rect">
            <a:avLst/>
          </a:prstGeom>
          <a:noFill/>
        </p:spPr>
        <p:txBody>
          <a:bodyPr wrap="square" lIns="154367" tIns="77183" rIns="154367" bIns="77183" rtlCol="0">
            <a:spAutoFit/>
          </a:bodyPr>
          <a:lstStyle>
            <a:defPPr>
              <a:defRPr lang="nb-NO"/>
            </a:defPPr>
            <a:lvl1pPr>
              <a:defRPr sz="4000" b="1">
                <a:solidFill>
                  <a:srgbClr val="0070C0"/>
                </a:solidFill>
                <a:latin typeface="Times New Roman" panose="02020603050405020304" pitchFamily="18" charset="0"/>
                <a:cs typeface="Times New Roman" panose="02020603050405020304" pitchFamily="18" charset="0"/>
              </a:defRPr>
            </a:lvl1pPr>
          </a:lstStyle>
          <a:p>
            <a:r>
              <a:rPr lang="en-GB" sz="3600" dirty="0"/>
              <a:t>GTM </a:t>
            </a:r>
            <a:r>
              <a:rPr lang="en-GB" sz="3600" dirty="0" smtClean="0"/>
              <a:t>General Objectives</a:t>
            </a:r>
            <a:endParaRPr lang="en-GB" sz="3600" dirty="0"/>
          </a:p>
        </p:txBody>
      </p:sp>
      <p:sp>
        <p:nvSpPr>
          <p:cNvPr id="143" name="TekstSylinder 142"/>
          <p:cNvSpPr txBox="1"/>
          <p:nvPr/>
        </p:nvSpPr>
        <p:spPr>
          <a:xfrm>
            <a:off x="12918009" y="15400864"/>
            <a:ext cx="15198984" cy="4837914"/>
          </a:xfrm>
          <a:prstGeom prst="rect">
            <a:avLst/>
          </a:prstGeom>
          <a:noFill/>
        </p:spPr>
        <p:txBody>
          <a:bodyPr vert="horz" lIns="91440" tIns="45720" rIns="91440" bIns="45720" rtlCol="0">
            <a:noAutofit/>
          </a:bodyPr>
          <a:lstStyle>
            <a:defPPr>
              <a:defRPr lang="nb-NO"/>
            </a:defPPr>
            <a:lvl1pPr marL="342900" marR="0" lvl="0" indent="-342900" defTabSz="914400" fontAlgn="auto">
              <a:lnSpc>
                <a:spcPct val="100000"/>
              </a:lnSpc>
              <a:spcBef>
                <a:spcPct val="20000"/>
              </a:spcBef>
              <a:spcAft>
                <a:spcPts val="0"/>
              </a:spcAft>
              <a:buClrTx/>
              <a:buSzTx/>
              <a:buFontTx/>
              <a:buBlip>
                <a:blip r:embed="rId4"/>
              </a:buBlip>
              <a:tabLst/>
              <a:defRPr kumimoji="0" sz="3200" b="0" i="0" u="none" strike="noStrike" cap="none" spc="0" normalizeH="0" baseline="0">
                <a:ln>
                  <a:noFill/>
                </a:ln>
                <a:solidFill>
                  <a:srgbClr val="D9D9D6">
                    <a:lumMod val="25000"/>
                  </a:srgbClr>
                </a:solidFill>
                <a:effectLst/>
                <a:uLnTx/>
                <a:uFillTx/>
                <a:latin typeface="Calibri"/>
                <a:cs typeface="Arial" pitchFamily="34" charset="0"/>
              </a:defRPr>
            </a:lvl1pPr>
            <a:lvl2pPr marL="648000" indent="-285750" defTabSz="914400">
              <a:spcBef>
                <a:spcPts val="300"/>
              </a:spcBef>
              <a:buFont typeface="Calibri" panose="020F0502020204030204" pitchFamily="34" charset="0"/>
              <a:buChar char="─"/>
              <a:defRPr sz="1800" i="0" baseline="0">
                <a:solidFill>
                  <a:schemeClr val="bg2">
                    <a:lumMod val="25000"/>
                  </a:schemeClr>
                </a:solidFill>
                <a:cs typeface="Arial" pitchFamily="34" charset="0"/>
              </a:defRPr>
            </a:lvl2pPr>
            <a:lvl3pPr marL="1200150" indent="-285750" defTabSz="914400">
              <a:spcBef>
                <a:spcPct val="20000"/>
              </a:spcBef>
              <a:buFont typeface="Calibri" panose="020F0502020204030204" pitchFamily="34" charset="0"/>
              <a:buChar char="─"/>
              <a:defRPr sz="1800" baseline="0">
                <a:solidFill>
                  <a:schemeClr val="tx1">
                    <a:lumMod val="75000"/>
                  </a:schemeClr>
                </a:solidFill>
                <a:cs typeface="Arial" pitchFamily="34" charset="0"/>
              </a:defRPr>
            </a:lvl3pPr>
            <a:lvl4pPr marL="1600200" indent="-228600" defTabSz="914400">
              <a:spcBef>
                <a:spcPct val="20000"/>
              </a:spcBef>
              <a:buFontTx/>
              <a:buNone/>
              <a:defRPr sz="1800" baseline="0">
                <a:solidFill>
                  <a:schemeClr val="tx1">
                    <a:lumMod val="75000"/>
                  </a:schemeClr>
                </a:solidFill>
                <a:cs typeface="Arial" pitchFamily="34" charset="0"/>
              </a:defRPr>
            </a:lvl4pPr>
            <a:lvl5pPr marL="2057400" indent="-228600" defTabSz="914400">
              <a:spcBef>
                <a:spcPct val="20000"/>
              </a:spcBef>
              <a:buFontTx/>
              <a:buNone/>
              <a:defRPr sz="1800" baseline="0">
                <a:solidFill>
                  <a:schemeClr val="tx1">
                    <a:lumMod val="75000"/>
                  </a:schemeClr>
                </a:solidFill>
                <a:cs typeface="Arial" pitchFamily="34" charset="0"/>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r>
              <a:rPr lang="en-US" dirty="0" smtClean="0"/>
              <a:t>Harmonize </a:t>
            </a:r>
            <a:r>
              <a:rPr lang="en-US" dirty="0"/>
              <a:t>efforts and </a:t>
            </a:r>
            <a:r>
              <a:rPr lang="en-US" dirty="0" smtClean="0"/>
              <a:t>products – GTM endorsement</a:t>
            </a:r>
            <a:endParaRPr lang="en-US" dirty="0"/>
          </a:p>
          <a:p>
            <a:r>
              <a:rPr lang="en-GB" dirty="0"/>
              <a:t>Develop standardized and open source tools, guidelines and </a:t>
            </a:r>
            <a:r>
              <a:rPr lang="en-GB" dirty="0" smtClean="0"/>
              <a:t>practices </a:t>
            </a:r>
          </a:p>
          <a:p>
            <a:r>
              <a:rPr lang="en-US" dirty="0" smtClean="0"/>
              <a:t>Validate methods </a:t>
            </a:r>
            <a:endParaRPr lang="en-US" dirty="0"/>
          </a:p>
          <a:p>
            <a:r>
              <a:rPr lang="en-US" dirty="0" smtClean="0">
                <a:solidFill>
                  <a:schemeClr val="tx1"/>
                </a:solidFill>
              </a:rPr>
              <a:t>Provide results on global and </a:t>
            </a:r>
            <a:r>
              <a:rPr lang="en-US" dirty="0">
                <a:solidFill>
                  <a:schemeClr val="tx1"/>
                </a:solidFill>
              </a:rPr>
              <a:t>regional </a:t>
            </a:r>
            <a:r>
              <a:rPr lang="en-US" dirty="0" smtClean="0">
                <a:solidFill>
                  <a:schemeClr val="tx1"/>
                </a:solidFill>
              </a:rPr>
              <a:t>scales to become a term of reference for local hazard and risk analysis</a:t>
            </a:r>
          </a:p>
          <a:p>
            <a:r>
              <a:rPr lang="en-US" dirty="0" smtClean="0"/>
              <a:t>Facilitate </a:t>
            </a:r>
            <a:r>
              <a:rPr lang="en-US" dirty="0"/>
              <a:t>integration of results and tools from related organizations such as </a:t>
            </a:r>
            <a:r>
              <a:rPr lang="en-US" dirty="0" smtClean="0"/>
              <a:t>the Global Earthquake Model (GEM) </a:t>
            </a:r>
            <a:r>
              <a:rPr lang="en-US" dirty="0"/>
              <a:t>and </a:t>
            </a:r>
            <a:r>
              <a:rPr lang="en-US" dirty="0" smtClean="0"/>
              <a:t>Global Volcano Model (GVM) </a:t>
            </a:r>
          </a:p>
          <a:p>
            <a:r>
              <a:rPr lang="en-GB" dirty="0" smtClean="0">
                <a:solidFill>
                  <a:schemeClr val="tx1"/>
                </a:solidFill>
              </a:rPr>
              <a:t>Dissemination </a:t>
            </a:r>
            <a:r>
              <a:rPr lang="en-GB" dirty="0">
                <a:solidFill>
                  <a:schemeClr val="tx1"/>
                </a:solidFill>
              </a:rPr>
              <a:t>and geo-ethics</a:t>
            </a:r>
          </a:p>
          <a:p>
            <a:endParaRPr lang="en-US" dirty="0"/>
          </a:p>
          <a:p>
            <a:pPr lvl="1"/>
            <a:endParaRPr lang="en-US" dirty="0"/>
          </a:p>
          <a:p>
            <a:endParaRPr lang="en-GB" dirty="0"/>
          </a:p>
        </p:txBody>
      </p:sp>
      <p:sp>
        <p:nvSpPr>
          <p:cNvPr id="144" name="TekstSylinder 143"/>
          <p:cNvSpPr txBox="1"/>
          <p:nvPr/>
        </p:nvSpPr>
        <p:spPr>
          <a:xfrm>
            <a:off x="13038260" y="20570562"/>
            <a:ext cx="12041206" cy="1263869"/>
          </a:xfrm>
          <a:prstGeom prst="rect">
            <a:avLst/>
          </a:prstGeom>
          <a:noFill/>
        </p:spPr>
        <p:txBody>
          <a:bodyPr wrap="square" lIns="154367" tIns="77183" rIns="154367" bIns="77183" rtlCol="0">
            <a:spAutoFit/>
          </a:bodyPr>
          <a:lstStyle>
            <a:defPPr>
              <a:defRPr lang="nb-NO"/>
            </a:defPPr>
            <a:lvl1pPr>
              <a:defRPr sz="4000" b="1">
                <a:solidFill>
                  <a:srgbClr val="0070C0"/>
                </a:solidFill>
                <a:latin typeface="Times New Roman" panose="02020603050405020304" pitchFamily="18" charset="0"/>
                <a:cs typeface="Times New Roman" panose="02020603050405020304" pitchFamily="18" charset="0"/>
              </a:defRPr>
            </a:lvl1pPr>
          </a:lstStyle>
          <a:p>
            <a:r>
              <a:rPr lang="en-GB" sz="3600" dirty="0"/>
              <a:t>GTM </a:t>
            </a:r>
            <a:r>
              <a:rPr lang="en-GB" sz="3600" dirty="0" smtClean="0"/>
              <a:t>preliminary Scientific Objectives </a:t>
            </a:r>
          </a:p>
          <a:p>
            <a:r>
              <a:rPr lang="en-GB" sz="3600" dirty="0" smtClean="0"/>
              <a:t>(working group established – white paper in preparation)</a:t>
            </a:r>
            <a:endParaRPr lang="en-GB" sz="3600" dirty="0"/>
          </a:p>
        </p:txBody>
      </p:sp>
      <p:sp>
        <p:nvSpPr>
          <p:cNvPr id="145" name="TekstSylinder 144"/>
          <p:cNvSpPr txBox="1"/>
          <p:nvPr/>
        </p:nvSpPr>
        <p:spPr>
          <a:xfrm>
            <a:off x="12918008" y="22257697"/>
            <a:ext cx="15715529" cy="4837914"/>
          </a:xfrm>
          <a:prstGeom prst="rect">
            <a:avLst/>
          </a:prstGeom>
          <a:noFill/>
        </p:spPr>
        <p:txBody>
          <a:bodyPr vert="horz" lIns="91440" tIns="45720" rIns="91440" bIns="45720" rtlCol="0">
            <a:noAutofit/>
          </a:bodyPr>
          <a:lstStyle>
            <a:defPPr>
              <a:defRPr lang="nb-NO"/>
            </a:defPPr>
            <a:lvl1pPr marL="342900" marR="0" lvl="0" indent="-342900" defTabSz="914400" fontAlgn="auto">
              <a:lnSpc>
                <a:spcPct val="100000"/>
              </a:lnSpc>
              <a:spcBef>
                <a:spcPct val="20000"/>
              </a:spcBef>
              <a:spcAft>
                <a:spcPts val="0"/>
              </a:spcAft>
              <a:buClrTx/>
              <a:buSzTx/>
              <a:buFontTx/>
              <a:buBlip>
                <a:blip r:embed="rId4"/>
              </a:buBlip>
              <a:tabLst/>
              <a:defRPr kumimoji="0" sz="3200" b="0" i="0" u="none" strike="noStrike" cap="none" spc="0" normalizeH="0" baseline="0">
                <a:ln>
                  <a:noFill/>
                </a:ln>
                <a:solidFill>
                  <a:srgbClr val="D9D9D6">
                    <a:lumMod val="25000"/>
                  </a:srgbClr>
                </a:solidFill>
                <a:effectLst/>
                <a:uLnTx/>
                <a:uFillTx/>
                <a:latin typeface="Calibri"/>
                <a:cs typeface="Arial" pitchFamily="34" charset="0"/>
              </a:defRPr>
            </a:lvl1pPr>
            <a:lvl2pPr marL="648000" indent="-285750" defTabSz="914400">
              <a:spcBef>
                <a:spcPts val="300"/>
              </a:spcBef>
              <a:buFont typeface="Calibri" panose="020F0502020204030204" pitchFamily="34" charset="0"/>
              <a:buChar char="─"/>
              <a:defRPr sz="1800" i="0" baseline="0">
                <a:solidFill>
                  <a:schemeClr val="bg2">
                    <a:lumMod val="25000"/>
                  </a:schemeClr>
                </a:solidFill>
                <a:cs typeface="Arial" pitchFamily="34" charset="0"/>
              </a:defRPr>
            </a:lvl2pPr>
            <a:lvl3pPr marL="1200150" indent="-285750" defTabSz="914400">
              <a:spcBef>
                <a:spcPct val="20000"/>
              </a:spcBef>
              <a:buFont typeface="Calibri" panose="020F0502020204030204" pitchFamily="34" charset="0"/>
              <a:buChar char="─"/>
              <a:defRPr sz="1800" baseline="0">
                <a:solidFill>
                  <a:schemeClr val="tx1">
                    <a:lumMod val="75000"/>
                  </a:schemeClr>
                </a:solidFill>
                <a:cs typeface="Arial" pitchFamily="34" charset="0"/>
              </a:defRPr>
            </a:lvl3pPr>
            <a:lvl4pPr marL="1600200" indent="-228600" defTabSz="914400">
              <a:spcBef>
                <a:spcPct val="20000"/>
              </a:spcBef>
              <a:buFontTx/>
              <a:buNone/>
              <a:defRPr sz="1800" baseline="0">
                <a:solidFill>
                  <a:schemeClr val="tx1">
                    <a:lumMod val="75000"/>
                  </a:schemeClr>
                </a:solidFill>
                <a:cs typeface="Arial" pitchFamily="34" charset="0"/>
              </a:defRPr>
            </a:lvl4pPr>
            <a:lvl5pPr marL="2057400" indent="-228600" defTabSz="914400">
              <a:spcBef>
                <a:spcPct val="20000"/>
              </a:spcBef>
              <a:buFontTx/>
              <a:buNone/>
              <a:defRPr sz="1800" baseline="0">
                <a:solidFill>
                  <a:schemeClr val="tx1">
                    <a:lumMod val="75000"/>
                  </a:schemeClr>
                </a:solidFill>
                <a:cs typeface="Arial" pitchFamily="34" charset="0"/>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r>
              <a:rPr lang="en-GB" dirty="0" smtClean="0"/>
              <a:t>Seismic sources: probability </a:t>
            </a:r>
            <a:r>
              <a:rPr lang="en-GB" dirty="0"/>
              <a:t>and </a:t>
            </a:r>
            <a:r>
              <a:rPr lang="en-GB" dirty="0" err="1" smtClean="0"/>
              <a:t>modeling</a:t>
            </a:r>
            <a:r>
              <a:rPr lang="en-GB" dirty="0" smtClean="0"/>
              <a:t>, both subduction zone and crustal earthquakes</a:t>
            </a:r>
            <a:endParaRPr lang="en-GB" dirty="0"/>
          </a:p>
          <a:p>
            <a:r>
              <a:rPr lang="en-GB" dirty="0" smtClean="0"/>
              <a:t>Non-Seismic sources: landslides and volcanoes, probability </a:t>
            </a:r>
            <a:r>
              <a:rPr lang="en-GB" dirty="0"/>
              <a:t>and </a:t>
            </a:r>
            <a:r>
              <a:rPr lang="en-GB" dirty="0" err="1" smtClean="0"/>
              <a:t>modeling</a:t>
            </a:r>
            <a:endParaRPr lang="en-GB" dirty="0">
              <a:solidFill>
                <a:srgbClr val="C00000"/>
              </a:solidFill>
            </a:endParaRPr>
          </a:p>
          <a:p>
            <a:r>
              <a:rPr lang="en-GB" dirty="0"/>
              <a:t>Tsunami </a:t>
            </a:r>
            <a:r>
              <a:rPr lang="en-GB" dirty="0" err="1" smtClean="0"/>
              <a:t>modeling</a:t>
            </a:r>
            <a:endParaRPr lang="en-GB" dirty="0"/>
          </a:p>
          <a:p>
            <a:r>
              <a:rPr lang="en-GB" dirty="0"/>
              <a:t>Development of methods and numerical tools </a:t>
            </a:r>
          </a:p>
          <a:p>
            <a:r>
              <a:rPr lang="en-GB" dirty="0" smtClean="0"/>
              <a:t>Empirical and numerical Probabilistic Tsunami Hazard Assessment</a:t>
            </a:r>
          </a:p>
          <a:p>
            <a:r>
              <a:rPr lang="en-GB" dirty="0" smtClean="0"/>
              <a:t>Vulnerability </a:t>
            </a:r>
            <a:r>
              <a:rPr lang="en-GB" dirty="0"/>
              <a:t>and fragility</a:t>
            </a:r>
          </a:p>
          <a:p>
            <a:r>
              <a:rPr lang="en-GB" dirty="0" smtClean="0"/>
              <a:t>Probabilistic </a:t>
            </a:r>
            <a:r>
              <a:rPr lang="en-GB" dirty="0"/>
              <a:t>Tsunami Risk Assessment </a:t>
            </a:r>
          </a:p>
        </p:txBody>
      </p:sp>
      <p:sp>
        <p:nvSpPr>
          <p:cNvPr id="46" name="TekstSylinder 45"/>
          <p:cNvSpPr txBox="1"/>
          <p:nvPr/>
        </p:nvSpPr>
        <p:spPr>
          <a:xfrm>
            <a:off x="16500219" y="40105242"/>
            <a:ext cx="12257422" cy="586761"/>
          </a:xfrm>
          <a:prstGeom prst="rect">
            <a:avLst/>
          </a:prstGeom>
          <a:noFill/>
        </p:spPr>
        <p:txBody>
          <a:bodyPr wrap="square" lIns="154367" tIns="77183" rIns="154367" bIns="77183" rtlCol="0">
            <a:spAutoFit/>
          </a:bodyPr>
          <a:lstStyle/>
          <a:p>
            <a:r>
              <a:rPr lang="en-GB" sz="2800" b="1" dirty="0" smtClean="0">
                <a:solidFill>
                  <a:srgbClr val="AB2328"/>
                </a:solidFill>
                <a:latin typeface="Times New Roman" panose="02020603050405020304" pitchFamily="18" charset="0"/>
                <a:cs typeface="Times New Roman" panose="02020603050405020304" pitchFamily="18" charset="0"/>
              </a:rPr>
              <a:t>References</a:t>
            </a:r>
            <a:endParaRPr lang="en-GB" sz="2800" b="1" dirty="0">
              <a:solidFill>
                <a:srgbClr val="AB2328"/>
              </a:solidFill>
              <a:latin typeface="Times New Roman" panose="02020603050405020304" pitchFamily="18" charset="0"/>
              <a:cs typeface="Times New Roman" panose="02020603050405020304" pitchFamily="18" charset="0"/>
            </a:endParaRPr>
          </a:p>
        </p:txBody>
      </p:sp>
      <p:sp>
        <p:nvSpPr>
          <p:cNvPr id="47" name="TekstSylinder 46"/>
          <p:cNvSpPr txBox="1"/>
          <p:nvPr/>
        </p:nvSpPr>
        <p:spPr>
          <a:xfrm>
            <a:off x="16600856" y="40651336"/>
            <a:ext cx="12710024" cy="1372925"/>
          </a:xfrm>
          <a:prstGeom prst="rect">
            <a:avLst/>
          </a:prstGeom>
          <a:noFill/>
        </p:spPr>
        <p:txBody>
          <a:bodyPr vert="horz" lIns="91440" tIns="45720" rIns="91440" bIns="45720" rtlCol="0">
            <a:noAutofit/>
          </a:bodyPr>
          <a:lstStyle>
            <a:defPPr>
              <a:defRPr lang="nb-NO"/>
            </a:defPPr>
            <a:lvl1pPr marL="342900" marR="0" lvl="0" indent="-342900" defTabSz="914400" fontAlgn="auto">
              <a:lnSpc>
                <a:spcPct val="100000"/>
              </a:lnSpc>
              <a:spcBef>
                <a:spcPct val="20000"/>
              </a:spcBef>
              <a:spcAft>
                <a:spcPts val="0"/>
              </a:spcAft>
              <a:buClrTx/>
              <a:buSzTx/>
              <a:buFontTx/>
              <a:buBlip>
                <a:blip r:embed="rId4"/>
              </a:buBlip>
              <a:tabLst/>
              <a:defRPr kumimoji="0" sz="3200" b="1" i="0" u="none" strike="noStrike" cap="none" spc="0" normalizeH="0" baseline="0">
                <a:ln>
                  <a:noFill/>
                </a:ln>
                <a:solidFill>
                  <a:srgbClr val="D9D9D6">
                    <a:lumMod val="25000"/>
                  </a:srgbClr>
                </a:solidFill>
                <a:effectLst/>
                <a:uLnTx/>
                <a:uFillTx/>
                <a:latin typeface="Calibri"/>
                <a:cs typeface="Arial" pitchFamily="34" charset="0"/>
              </a:defRPr>
            </a:lvl1pPr>
            <a:lvl2pPr marL="648000" indent="-285750" defTabSz="914400">
              <a:spcBef>
                <a:spcPts val="300"/>
              </a:spcBef>
              <a:buFont typeface="Calibri" panose="020F0502020204030204" pitchFamily="34" charset="0"/>
              <a:buChar char="─"/>
              <a:defRPr sz="1800" i="0" baseline="0">
                <a:solidFill>
                  <a:schemeClr val="bg2">
                    <a:lumMod val="25000"/>
                  </a:schemeClr>
                </a:solidFill>
                <a:cs typeface="Arial" pitchFamily="34" charset="0"/>
              </a:defRPr>
            </a:lvl2pPr>
            <a:lvl3pPr marL="1200150" indent="-285750" defTabSz="914400">
              <a:spcBef>
                <a:spcPct val="20000"/>
              </a:spcBef>
              <a:buFont typeface="Calibri" panose="020F0502020204030204" pitchFamily="34" charset="0"/>
              <a:buChar char="─"/>
              <a:defRPr sz="1800" baseline="0">
                <a:solidFill>
                  <a:schemeClr val="tx1">
                    <a:lumMod val="75000"/>
                  </a:schemeClr>
                </a:solidFill>
                <a:cs typeface="Arial" pitchFamily="34" charset="0"/>
              </a:defRPr>
            </a:lvl3pPr>
            <a:lvl4pPr marL="1600200" indent="-228600" defTabSz="914400">
              <a:spcBef>
                <a:spcPct val="20000"/>
              </a:spcBef>
              <a:buFontTx/>
              <a:buNone/>
              <a:defRPr sz="1800" baseline="0">
                <a:solidFill>
                  <a:schemeClr val="tx1">
                    <a:lumMod val="75000"/>
                  </a:schemeClr>
                </a:solidFill>
                <a:cs typeface="Arial" pitchFamily="34" charset="0"/>
              </a:defRPr>
            </a:lvl4pPr>
            <a:lvl5pPr marL="2057400" indent="-228600" defTabSz="914400">
              <a:spcBef>
                <a:spcPct val="20000"/>
              </a:spcBef>
              <a:buFontTx/>
              <a:buNone/>
              <a:defRPr sz="1800" baseline="0">
                <a:solidFill>
                  <a:schemeClr val="tx1">
                    <a:lumMod val="75000"/>
                  </a:schemeClr>
                </a:solidFill>
                <a:cs typeface="Arial" pitchFamily="34" charset="0"/>
              </a:defRPr>
            </a:lvl5pPr>
            <a:lvl6pPr marL="2514600" indent="-228600" defTabSz="914400">
              <a:spcBef>
                <a:spcPct val="20000"/>
              </a:spcBef>
              <a:buFont typeface="Arial" pitchFamily="34" charset="0"/>
              <a:buChar char="•"/>
              <a:defRPr sz="2000"/>
            </a:lvl6pPr>
            <a:lvl7pPr marL="2971800" indent="-228600" defTabSz="914400">
              <a:spcBef>
                <a:spcPct val="20000"/>
              </a:spcBef>
              <a:buFont typeface="Arial" pitchFamily="34" charset="0"/>
              <a:buChar char="•"/>
              <a:defRPr sz="2000"/>
            </a:lvl7pPr>
            <a:lvl8pPr marL="3429000" indent="-228600" defTabSz="914400">
              <a:spcBef>
                <a:spcPct val="20000"/>
              </a:spcBef>
              <a:buFont typeface="Arial" pitchFamily="34" charset="0"/>
              <a:buChar char="•"/>
              <a:defRPr sz="2000"/>
            </a:lvl8pPr>
            <a:lvl9pPr marL="3886200" indent="-228600" defTabSz="914400">
              <a:spcBef>
                <a:spcPct val="20000"/>
              </a:spcBef>
              <a:buFont typeface="Arial" pitchFamily="34" charset="0"/>
              <a:buChar char="•"/>
              <a:defRPr sz="2000"/>
            </a:lvl9pPr>
          </a:lstStyle>
          <a:p>
            <a:pPr marL="449263" indent="-449263">
              <a:buNone/>
            </a:pPr>
            <a:r>
              <a:rPr lang="en-US" sz="1800" b="0" dirty="0" smtClean="0"/>
              <a:t>Løvholt F, Griffin J, and Salgado-Galvez M (in press), </a:t>
            </a:r>
            <a:r>
              <a:rPr lang="en-GB" sz="1800" b="0" dirty="0"/>
              <a:t>Tsunami hazard and risk assessment at a global </a:t>
            </a:r>
            <a:r>
              <a:rPr lang="en-GB" sz="1800" b="0" dirty="0" smtClean="0"/>
              <a:t>scale, </a:t>
            </a:r>
            <a:r>
              <a:rPr lang="en-GB" sz="1800" b="0" dirty="0" err="1" smtClean="0"/>
              <a:t>Encylopedia</a:t>
            </a:r>
            <a:r>
              <a:rPr lang="en-GB" sz="1800" b="0" dirty="0" smtClean="0"/>
              <a:t> of Complexity and System Science, Springer</a:t>
            </a:r>
          </a:p>
          <a:p>
            <a:pPr marL="365125" indent="-365125">
              <a:buNone/>
            </a:pPr>
            <a:r>
              <a:rPr lang="en-GB" sz="1800" b="0" dirty="0"/>
              <a:t>Davies G, </a:t>
            </a:r>
            <a:r>
              <a:rPr lang="en-GB" sz="1800" b="0" dirty="0" smtClean="0"/>
              <a:t>Griffin J, Løvholt F, Glimsdal S, Harbitz CB, Thio HK, </a:t>
            </a:r>
            <a:r>
              <a:rPr lang="en-GB" sz="1800" b="0" dirty="0" err="1" smtClean="0"/>
              <a:t>Lorito</a:t>
            </a:r>
            <a:r>
              <a:rPr lang="en-GB" sz="1800" b="0" dirty="0" smtClean="0"/>
              <a:t> S, Basili R, Selva J, Geist E, </a:t>
            </a:r>
            <a:r>
              <a:rPr lang="en-GB" sz="1800" b="0" dirty="0"/>
              <a:t>and </a:t>
            </a:r>
            <a:r>
              <a:rPr lang="en-GB" sz="1800" b="0" dirty="0" smtClean="0"/>
              <a:t>Baptista MA (submitted), </a:t>
            </a:r>
            <a:r>
              <a:rPr lang="en-US" sz="1800" b="0" dirty="0"/>
              <a:t>A global probabilistic tsunami hazard </a:t>
            </a:r>
            <a:r>
              <a:rPr lang="en-US" sz="1800" b="0" dirty="0" smtClean="0"/>
              <a:t>assessment, Proceedings of Arthur Holmes Meeting, Geological Society of London</a:t>
            </a:r>
          </a:p>
          <a:p>
            <a:pPr marL="365125" lvl="1" indent="-365125">
              <a:spcBef>
                <a:spcPct val="20000"/>
              </a:spcBef>
              <a:buNone/>
            </a:pPr>
            <a:r>
              <a:rPr lang="es-CO" dirty="0"/>
              <a:t>INGENIAR &amp; </a:t>
            </a:r>
            <a:r>
              <a:rPr lang="es-CO" dirty="0" smtClean="0"/>
              <a:t>CIMNE (2015). </a:t>
            </a:r>
            <a:r>
              <a:rPr lang="es-CO" dirty="0" err="1"/>
              <a:t>Update</a:t>
            </a:r>
            <a:r>
              <a:rPr lang="es-CO" dirty="0"/>
              <a:t> </a:t>
            </a:r>
            <a:r>
              <a:rPr lang="es-CO" dirty="0" err="1"/>
              <a:t>on</a:t>
            </a:r>
            <a:r>
              <a:rPr lang="es-CO" dirty="0"/>
              <a:t> </a:t>
            </a:r>
            <a:r>
              <a:rPr lang="es-CO" dirty="0" err="1"/>
              <a:t>the</a:t>
            </a:r>
            <a:r>
              <a:rPr lang="es-CO" dirty="0"/>
              <a:t> </a:t>
            </a:r>
            <a:r>
              <a:rPr lang="es-CO" dirty="0" err="1"/>
              <a:t>Probabilistic</a:t>
            </a:r>
            <a:r>
              <a:rPr lang="es-CO" dirty="0"/>
              <a:t> </a:t>
            </a:r>
            <a:r>
              <a:rPr lang="es-CO" dirty="0" err="1"/>
              <a:t>Modelling</a:t>
            </a:r>
            <a:r>
              <a:rPr lang="es-CO" dirty="0"/>
              <a:t> of Natural </a:t>
            </a:r>
            <a:r>
              <a:rPr lang="es-CO" dirty="0" err="1"/>
              <a:t>Risks</a:t>
            </a:r>
            <a:r>
              <a:rPr lang="es-CO" dirty="0"/>
              <a:t> at Global </a:t>
            </a:r>
            <a:r>
              <a:rPr lang="es-CO" dirty="0" err="1"/>
              <a:t>Level</a:t>
            </a:r>
            <a:r>
              <a:rPr lang="es-CO" dirty="0"/>
              <a:t>: Global </a:t>
            </a:r>
            <a:r>
              <a:rPr lang="es-CO" dirty="0" err="1"/>
              <a:t>Risk</a:t>
            </a:r>
            <a:r>
              <a:rPr lang="es-CO" dirty="0"/>
              <a:t> </a:t>
            </a:r>
            <a:r>
              <a:rPr lang="es-CO" dirty="0" err="1"/>
              <a:t>Model</a:t>
            </a:r>
            <a:r>
              <a:rPr lang="es-CO" dirty="0"/>
              <a:t>. </a:t>
            </a:r>
            <a:r>
              <a:rPr lang="es-CO" dirty="0" err="1"/>
              <a:t>Background</a:t>
            </a:r>
            <a:r>
              <a:rPr lang="es-CO" dirty="0"/>
              <a:t> </a:t>
            </a:r>
            <a:r>
              <a:rPr lang="es-CO" dirty="0" err="1"/>
              <a:t>paper</a:t>
            </a:r>
            <a:r>
              <a:rPr lang="es-CO" dirty="0"/>
              <a:t> </a:t>
            </a:r>
            <a:r>
              <a:rPr lang="es-CO" dirty="0" err="1"/>
              <a:t>prepared</a:t>
            </a:r>
            <a:r>
              <a:rPr lang="es-CO" dirty="0"/>
              <a:t> </a:t>
            </a:r>
            <a:r>
              <a:rPr lang="es-CO" dirty="0" err="1"/>
              <a:t>for</a:t>
            </a:r>
            <a:r>
              <a:rPr lang="es-CO" dirty="0"/>
              <a:t> </a:t>
            </a:r>
            <a:r>
              <a:rPr lang="es-CO" dirty="0" err="1"/>
              <a:t>the</a:t>
            </a:r>
            <a:r>
              <a:rPr lang="es-CO" dirty="0"/>
              <a:t> Global </a:t>
            </a:r>
            <a:r>
              <a:rPr lang="es-CO" dirty="0" err="1"/>
              <a:t>Assessment</a:t>
            </a:r>
            <a:r>
              <a:rPr lang="es-CO" dirty="0"/>
              <a:t> </a:t>
            </a:r>
            <a:r>
              <a:rPr lang="es-CO" dirty="0" err="1"/>
              <a:t>Report</a:t>
            </a:r>
            <a:r>
              <a:rPr lang="es-CO" dirty="0"/>
              <a:t> </a:t>
            </a:r>
            <a:r>
              <a:rPr lang="es-CO" dirty="0" err="1"/>
              <a:t>on</a:t>
            </a:r>
            <a:r>
              <a:rPr lang="es-CO" dirty="0"/>
              <a:t> </a:t>
            </a:r>
            <a:r>
              <a:rPr lang="es-CO" dirty="0" err="1"/>
              <a:t>Disaster</a:t>
            </a:r>
            <a:r>
              <a:rPr lang="es-CO" dirty="0"/>
              <a:t> </a:t>
            </a:r>
            <a:r>
              <a:rPr lang="es-CO" dirty="0" err="1"/>
              <a:t>Risk</a:t>
            </a:r>
            <a:r>
              <a:rPr lang="es-CO" dirty="0"/>
              <a:t> </a:t>
            </a:r>
            <a:r>
              <a:rPr lang="es-CO" dirty="0" err="1"/>
              <a:t>Reduction</a:t>
            </a:r>
            <a:r>
              <a:rPr lang="es-CO" dirty="0"/>
              <a:t> 2015.</a:t>
            </a:r>
            <a:endParaRPr lang="en-GB" dirty="0"/>
          </a:p>
          <a:p>
            <a:pPr marL="365125" indent="-365125">
              <a:buNone/>
            </a:pPr>
            <a:endParaRPr lang="en-US" sz="1800" b="0" dirty="0" smtClean="0"/>
          </a:p>
          <a:p>
            <a:endParaRPr lang="en-US" sz="1800" b="0" dirty="0"/>
          </a:p>
        </p:txBody>
      </p:sp>
      <p:pic>
        <p:nvPicPr>
          <p:cNvPr id="3" name="Bild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831542" y="1212500"/>
            <a:ext cx="1788165" cy="1264153"/>
          </a:xfrm>
          <a:prstGeom prst="rect">
            <a:avLst/>
          </a:prstGeom>
        </p:spPr>
      </p:pic>
      <p:pic>
        <p:nvPicPr>
          <p:cNvPr id="10" name="Bilde 9"/>
          <p:cNvPicPr>
            <a:picLocks noChangeAspect="1"/>
          </p:cNvPicPr>
          <p:nvPr/>
        </p:nvPicPr>
        <p:blipFill rotWithShape="1">
          <a:blip r:embed="rId11" cstate="print">
            <a:extLst>
              <a:ext uri="{28A0092B-C50C-407E-A947-70E740481C1C}">
                <a14:useLocalDpi xmlns:a14="http://schemas.microsoft.com/office/drawing/2010/main" val="0"/>
              </a:ext>
            </a:extLst>
          </a:blip>
          <a:srcRect t="93742" r="76471" b="-185"/>
          <a:stretch/>
        </p:blipFill>
        <p:spPr>
          <a:xfrm>
            <a:off x="24516142" y="1446945"/>
            <a:ext cx="3225245" cy="1248207"/>
          </a:xfrm>
          <a:prstGeom prst="rect">
            <a:avLst/>
          </a:prstGeom>
        </p:spPr>
      </p:pic>
      <p:pic>
        <p:nvPicPr>
          <p:cNvPr id="11" name="Bilde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007517" y="1136414"/>
            <a:ext cx="1484398" cy="1352173"/>
          </a:xfrm>
          <a:prstGeom prst="rect">
            <a:avLst/>
          </a:prstGeom>
        </p:spPr>
      </p:pic>
      <p:pic>
        <p:nvPicPr>
          <p:cNvPr id="2" name="Picture 2" descr="Inline image 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4684893" y="1136414"/>
            <a:ext cx="1967262" cy="148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Bild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794035" y="1141038"/>
            <a:ext cx="1331252" cy="1322596"/>
          </a:xfrm>
          <a:prstGeom prst="rect">
            <a:avLst/>
          </a:prstGeom>
        </p:spPr>
      </p:pic>
      <p:pic>
        <p:nvPicPr>
          <p:cNvPr id="13" name="Bilde 1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8395059" y="1373662"/>
            <a:ext cx="2220495" cy="1092388"/>
          </a:xfrm>
          <a:prstGeom prst="rect">
            <a:avLst/>
          </a:prstGeom>
        </p:spPr>
      </p:pic>
      <p:pic>
        <p:nvPicPr>
          <p:cNvPr id="48" name="Bilde 4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092354" y="1442002"/>
            <a:ext cx="3018238" cy="1207296"/>
          </a:xfrm>
          <a:prstGeom prst="rect">
            <a:avLst/>
          </a:prstGeom>
        </p:spPr>
      </p:pic>
      <p:pic>
        <p:nvPicPr>
          <p:cNvPr id="18" name="Bilde 1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02009" y="40676343"/>
            <a:ext cx="1714958" cy="1347918"/>
          </a:xfrm>
          <a:prstGeom prst="rect">
            <a:avLst/>
          </a:prstGeom>
        </p:spPr>
      </p:pic>
      <p:pic>
        <p:nvPicPr>
          <p:cNvPr id="20" name="Bilde 1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18707" y="40651336"/>
            <a:ext cx="954807" cy="1372925"/>
          </a:xfrm>
          <a:prstGeom prst="rect">
            <a:avLst/>
          </a:prstGeom>
        </p:spPr>
      </p:pic>
      <p:pic>
        <p:nvPicPr>
          <p:cNvPr id="50" name="Bilde 49"/>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958248" y="40880091"/>
            <a:ext cx="1997856" cy="1183021"/>
          </a:xfrm>
          <a:prstGeom prst="rect">
            <a:avLst/>
          </a:prstGeom>
        </p:spPr>
      </p:pic>
      <p:pic>
        <p:nvPicPr>
          <p:cNvPr id="51" name="98d39441-8c52-482d-b9ee-6273a951b863" descr="B83883D9-20DA-4E73-BFE2-4CF53E51D2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85886" y="40836925"/>
            <a:ext cx="1211500" cy="12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Bilde 51"/>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1164265" y="40673243"/>
            <a:ext cx="1407069" cy="1407069"/>
          </a:xfrm>
          <a:prstGeom prst="rect">
            <a:avLst/>
          </a:prstGeom>
        </p:spPr>
      </p:pic>
      <p:pic>
        <p:nvPicPr>
          <p:cNvPr id="53" name="Bilde 5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980266" y="40733269"/>
            <a:ext cx="1701119" cy="1371161"/>
          </a:xfrm>
          <a:prstGeom prst="rect">
            <a:avLst/>
          </a:prstGeom>
        </p:spPr>
      </p:pic>
      <p:pic>
        <p:nvPicPr>
          <p:cNvPr id="54" name="Bilde 53"/>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3038260" y="41263817"/>
            <a:ext cx="3201509" cy="82385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smtClean="0"/>
        </a:defPPr>
      </a:lstStyle>
    </a:tx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4252</TotalTime>
  <Words>1017</Words>
  <Application>Microsoft Office PowerPoint</Application>
  <PresentationFormat>Egendefinert</PresentationFormat>
  <Paragraphs>54</Paragraphs>
  <Slides>1</Slides>
  <Notes>1</Notes>
  <HiddenSlides>0</HiddenSlides>
  <MMClips>0</MMClips>
  <ScaleCrop>false</ScaleCrop>
  <HeadingPairs>
    <vt:vector size="6" baseType="variant">
      <vt:variant>
        <vt:lpstr>Brukte skrifter</vt:lpstr>
      </vt:variant>
      <vt:variant>
        <vt:i4>7</vt:i4>
      </vt:variant>
      <vt:variant>
        <vt:lpstr>Tema</vt:lpstr>
      </vt:variant>
      <vt:variant>
        <vt:i4>1</vt:i4>
      </vt:variant>
      <vt:variant>
        <vt:lpstr>Lysbildetitler</vt:lpstr>
      </vt:variant>
      <vt:variant>
        <vt:i4>1</vt:i4>
      </vt:variant>
    </vt:vector>
  </HeadingPairs>
  <TitlesOfParts>
    <vt:vector size="9" baseType="lpstr">
      <vt:lpstr>Arial</vt:lpstr>
      <vt:lpstr>Calibri</vt:lpstr>
      <vt:lpstr>ITCAvantGardeStd-Bk</vt:lpstr>
      <vt:lpstr>ITCAvantGardeStd-Demi</vt:lpstr>
      <vt:lpstr>ITCAvantGardeStd-MdCn</vt:lpstr>
      <vt:lpstr>Times New Roman</vt:lpstr>
      <vt:lpstr>Wingdings</vt:lpstr>
      <vt:lpstr>Office-tema</vt:lpstr>
      <vt:lpstr>PowerPoint-presentasjon</vt:lpstr>
    </vt:vector>
  </TitlesOfParts>
  <Company>NGI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Lysbilde 1</dc:title>
  <dc:creator>tg</dc:creator>
  <cp:lastModifiedBy>Finn Løvholt</cp:lastModifiedBy>
  <cp:revision>274</cp:revision>
  <cp:lastPrinted>2016-01-10T15:30:14Z</cp:lastPrinted>
  <dcterms:created xsi:type="dcterms:W3CDTF">2009-01-14T11:27:10Z</dcterms:created>
  <dcterms:modified xsi:type="dcterms:W3CDTF">2016-01-12T07:37:23Z</dcterms:modified>
</cp:coreProperties>
</file>