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sldIdLst>
    <p:sldId id="256" r:id="rId2"/>
    <p:sldId id="289" r:id="rId3"/>
    <p:sldId id="296" r:id="rId4"/>
    <p:sldId id="297" r:id="rId5"/>
    <p:sldId id="267" r:id="rId6"/>
    <p:sldId id="268" r:id="rId7"/>
    <p:sldId id="269" r:id="rId8"/>
    <p:sldId id="298" r:id="rId9"/>
    <p:sldId id="257" r:id="rId10"/>
    <p:sldId id="299" r:id="rId11"/>
    <p:sldId id="258" r:id="rId12"/>
    <p:sldId id="270" r:id="rId13"/>
    <p:sldId id="281" r:id="rId14"/>
    <p:sldId id="259" r:id="rId15"/>
    <p:sldId id="282" r:id="rId16"/>
    <p:sldId id="260" r:id="rId17"/>
    <p:sldId id="272" r:id="rId18"/>
    <p:sldId id="273" r:id="rId19"/>
    <p:sldId id="274" r:id="rId20"/>
    <p:sldId id="275" r:id="rId21"/>
    <p:sldId id="276" r:id="rId22"/>
    <p:sldId id="277" r:id="rId23"/>
    <p:sldId id="278" r:id="rId24"/>
    <p:sldId id="279" r:id="rId25"/>
    <p:sldId id="280" r:id="rId26"/>
    <p:sldId id="295" r:id="rId27"/>
    <p:sldId id="261" r:id="rId28"/>
    <p:sldId id="262" r:id="rId29"/>
    <p:sldId id="294" r:id="rId30"/>
    <p:sldId id="283" r:id="rId31"/>
    <p:sldId id="263" r:id="rId32"/>
    <p:sldId id="264" r:id="rId33"/>
    <p:sldId id="265" r:id="rId34"/>
    <p:sldId id="266" r:id="rId35"/>
    <p:sldId id="284" r:id="rId36"/>
    <p:sldId id="285" r:id="rId37"/>
    <p:sldId id="286" r:id="rId38"/>
    <p:sldId id="287" r:id="rId39"/>
    <p:sldId id="288" r:id="rId40"/>
    <p:sldId id="290" r:id="rId41"/>
    <p:sldId id="291" r:id="rId42"/>
    <p:sldId id="292" r:id="rId43"/>
    <p:sldId id="29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5394" autoAdjust="0"/>
  </p:normalViewPr>
  <p:slideViewPr>
    <p:cSldViewPr snapToGrid="0">
      <p:cViewPr varScale="1">
        <p:scale>
          <a:sx n="86" d="100"/>
          <a:sy n="86" d="100"/>
        </p:scale>
        <p:origin x="98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D5FB0-0F16-478E-80D6-EE4C737168D3}"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0D34A-0C99-4D07-8B96-F5DD0E1C4974}" type="slidenum">
              <a:rPr lang="en-US" smtClean="0"/>
              <a:t>‹#›</a:t>
            </a:fld>
            <a:endParaRPr lang="en-US"/>
          </a:p>
        </p:txBody>
      </p:sp>
    </p:spTree>
    <p:extLst>
      <p:ext uri="{BB962C8B-B14F-4D97-AF65-F5344CB8AC3E}">
        <p14:creationId xmlns:p14="http://schemas.microsoft.com/office/powerpoint/2010/main" val="175643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8</a:t>
            </a:fld>
            <a:endParaRPr lang="en-US"/>
          </a:p>
        </p:txBody>
      </p:sp>
    </p:spTree>
    <p:extLst>
      <p:ext uri="{BB962C8B-B14F-4D97-AF65-F5344CB8AC3E}">
        <p14:creationId xmlns:p14="http://schemas.microsoft.com/office/powerpoint/2010/main" val="2625052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a:solidFill>
                  <a:schemeClr val="tx1"/>
                </a:solidFill>
                <a:effectLst/>
                <a:latin typeface="+mn-lt"/>
                <a:ea typeface="+mn-ea"/>
                <a:cs typeface="+mn-cs"/>
              </a:rPr>
              <a:t>CI/CD tools, which stand for Continuous Integration and Continuous Delivery/Continuous Deployment, are essential components of modern software development practices. These tools automate various stages of the software delivery process, from code integration and testing to deployment and delivery. </a:t>
            </a:r>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35</a:t>
            </a:fld>
            <a:endParaRPr lang="en-US"/>
          </a:p>
        </p:txBody>
      </p:sp>
    </p:spTree>
    <p:extLst>
      <p:ext uri="{BB962C8B-B14F-4D97-AF65-F5344CB8AC3E}">
        <p14:creationId xmlns:p14="http://schemas.microsoft.com/office/powerpoint/2010/main" val="89404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Toil: </a:t>
            </a:r>
            <a:r>
              <a:rPr lang="en-US" sz="1200" dirty="0" err="1"/>
              <a:t>hardwork</a:t>
            </a:r>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38</a:t>
            </a:fld>
            <a:endParaRPr lang="en-US"/>
          </a:p>
        </p:txBody>
      </p:sp>
    </p:spTree>
    <p:extLst>
      <p:ext uri="{BB962C8B-B14F-4D97-AF65-F5344CB8AC3E}">
        <p14:creationId xmlns:p14="http://schemas.microsoft.com/office/powerpoint/2010/main" val="323605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https://www.blameless.com/blog/sre-principles</a:t>
            </a:r>
          </a:p>
        </p:txBody>
      </p:sp>
      <p:sp>
        <p:nvSpPr>
          <p:cNvPr id="4" name="Slide Number Placeholder 3"/>
          <p:cNvSpPr>
            <a:spLocks noGrp="1"/>
          </p:cNvSpPr>
          <p:nvPr>
            <p:ph type="sldNum" sz="quarter" idx="10"/>
          </p:nvPr>
        </p:nvSpPr>
        <p:spPr/>
        <p:txBody>
          <a:bodyPr/>
          <a:lstStyle/>
          <a:p>
            <a:fld id="{E5D0D34A-0C99-4D07-8B96-F5DD0E1C4974}" type="slidenum">
              <a:rPr lang="en-US" smtClean="0"/>
              <a:t>40</a:t>
            </a:fld>
            <a:endParaRPr lang="en-US"/>
          </a:p>
        </p:txBody>
      </p:sp>
    </p:spTree>
    <p:extLst>
      <p:ext uri="{BB962C8B-B14F-4D97-AF65-F5344CB8AC3E}">
        <p14:creationId xmlns:p14="http://schemas.microsoft.com/office/powerpoint/2010/main" val="347106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Applying this automation expectation to operations tasks leaves software developers and system administrators who are becoming site reliability engineers with the task of learning how to deal with complex issues that may be outside of their previous experience. They are now expected to handle issues like latency, performance, high availability (HA), complex distributed production systems, system monitoring, emergency response and disaster recovery, and even change management with only the amount of human interaction that is absolutely necessary. This leads to greater and greater efficiency.</a:t>
            </a:r>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11</a:t>
            </a:fld>
            <a:endParaRPr lang="en-US" dirty="0"/>
          </a:p>
        </p:txBody>
      </p:sp>
    </p:spTree>
    <p:extLst>
      <p:ext uri="{BB962C8B-B14F-4D97-AF65-F5344CB8AC3E}">
        <p14:creationId xmlns:p14="http://schemas.microsoft.com/office/powerpoint/2010/main" val="7343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number of moving parts and discrete, functional units within our architectures are vast and impossible for any one person to completely understand at any given moment. Plus, our systems are constantly changing. New capacity is being added. Failover systems. Load balancing. Canary deployments. Old containers that are no longer needed are constantly being removed.</a:t>
            </a:r>
          </a:p>
          <a:p>
            <a:r>
              <a:rPr lang="en-US" sz="1200" b="0" i="0" kern="1200" dirty="0">
                <a:solidFill>
                  <a:schemeClr val="tx1"/>
                </a:solidFill>
                <a:effectLst/>
                <a:latin typeface="+mn-lt"/>
                <a:ea typeface="+mn-ea"/>
                <a:cs typeface="+mn-cs"/>
              </a:rPr>
              <a:t>Where we used to design a system on paper, drawing out system diagrams and system architectures, today our systems have changed before the ink is dry with any attempt to do so. They can at best be considered approximations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Repetition quickly becomes drudgery and leads to job hunting in search of a new and interesting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appreciate it when we don't have to put out a metaphorical fire that resulted from a greater number of concurrent users than is typical</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16</a:t>
            </a:fld>
            <a:endParaRPr lang="en-US"/>
          </a:p>
        </p:txBody>
      </p:sp>
    </p:spTree>
    <p:extLst>
      <p:ext uri="{BB962C8B-B14F-4D97-AF65-F5344CB8AC3E}">
        <p14:creationId xmlns:p14="http://schemas.microsoft.com/office/powerpoint/2010/main" val="332212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companies are moving much of their processing and computing power to cloud-based services. Some have moved everything to the cloud while others have a reason to use a hybrid architecture that keeps sensitive data like personally identifiable information (PII) or company financials in house while moving other processing to the cloud. Still others have an internally owned data center using virtualization or an internal cloud.</a:t>
            </a:r>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17</a:t>
            </a:fld>
            <a:endParaRPr lang="en-US"/>
          </a:p>
        </p:txBody>
      </p:sp>
    </p:spTree>
    <p:extLst>
      <p:ext uri="{BB962C8B-B14F-4D97-AF65-F5344CB8AC3E}">
        <p14:creationId xmlns:p14="http://schemas.microsoft.com/office/powerpoint/2010/main" val="340923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incident happens. An alert is sent out. Pager duty. The SRE on call stops whatever she is doing and starts working to find out what the problem is. Everyone in the on-call team gathers, perhaps in person or maybe using a video or audio conference call. Information is gathered and shared. Incident playbooks and </a:t>
            </a:r>
            <a:r>
              <a:rPr lang="en-US" dirty="0" err="1"/>
              <a:t>runbooks</a:t>
            </a:r>
            <a:r>
              <a:rPr lang="en-US" dirty="0"/>
              <a:t> are pulled out and used to prioritize what to look at and for to try to get things working again. If they fail to help, which sometimes happens, ideas and potential fixes are discussed. Responsibilities are spread across team members. Everyone works together to do whatever research and tasks are required to get the system back up, running, and available</a:t>
            </a:r>
          </a:p>
          <a:p>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22</a:t>
            </a:fld>
            <a:endParaRPr lang="en-US"/>
          </a:p>
        </p:txBody>
      </p:sp>
    </p:spTree>
    <p:extLst>
      <p:ext uri="{BB962C8B-B14F-4D97-AF65-F5344CB8AC3E}">
        <p14:creationId xmlns:p14="http://schemas.microsoft.com/office/powerpoint/2010/main" val="228046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"Vim" is technically an abbreviation for "Vi </a:t>
            </a:r>
            <a:r>
              <a:rPr lang="en-US" sz="1200" b="0" i="0" kern="1200" dirty="0" err="1">
                <a:solidFill>
                  <a:schemeClr val="tx1"/>
                </a:solidFill>
                <a:effectLst/>
                <a:latin typeface="+mn-lt"/>
                <a:ea typeface="+mn-ea"/>
                <a:cs typeface="+mn-cs"/>
              </a:rPr>
              <a:t>IMproved</a:t>
            </a:r>
            <a:r>
              <a:rPr lang="en-US" sz="1200" b="0" i="0" kern="1200" dirty="0">
                <a:solidFill>
                  <a:schemeClr val="tx1"/>
                </a:solidFill>
                <a:effectLst/>
                <a:latin typeface="+mn-lt"/>
                <a:ea typeface="+mn-ea"/>
                <a:cs typeface="+mn-cs"/>
              </a:rPr>
              <a:t>.“ </a:t>
            </a:r>
            <a:r>
              <a:rPr lang="en-US" dirty="0"/>
              <a:t>(because this editor is widely available on pretty much any server you are likely to encounter)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SSH stands for "Secure Shell." It is a cryptographic network protocol that provides a secure way to access and manage remote devices over unsecured networks</a:t>
            </a:r>
            <a:endParaRPr lang="en-US" dirty="0"/>
          </a:p>
          <a:p>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27</a:t>
            </a:fld>
            <a:endParaRPr lang="en-US"/>
          </a:p>
        </p:txBody>
      </p:sp>
    </p:spTree>
    <p:extLst>
      <p:ext uri="{BB962C8B-B14F-4D97-AF65-F5344CB8AC3E}">
        <p14:creationId xmlns:p14="http://schemas.microsoft.com/office/powerpoint/2010/main" val="1200755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SRE IMPLEMENTS DEVOPS INTERFACE</a:t>
            </a:r>
          </a:p>
        </p:txBody>
      </p:sp>
      <p:sp>
        <p:nvSpPr>
          <p:cNvPr id="4" name="Slide Number Placeholder 3"/>
          <p:cNvSpPr>
            <a:spLocks noGrp="1"/>
          </p:cNvSpPr>
          <p:nvPr>
            <p:ph type="sldNum" sz="quarter" idx="10"/>
          </p:nvPr>
        </p:nvSpPr>
        <p:spPr/>
        <p:txBody>
          <a:bodyPr/>
          <a:lstStyle/>
          <a:p>
            <a:fld id="{E5D0D34A-0C99-4D07-8B96-F5DD0E1C4974}" type="slidenum">
              <a:rPr lang="en-US" smtClean="0"/>
              <a:t>28</a:t>
            </a:fld>
            <a:endParaRPr lang="en-US"/>
          </a:p>
        </p:txBody>
      </p:sp>
    </p:spTree>
    <p:extLst>
      <p:ext uri="{BB962C8B-B14F-4D97-AF65-F5344CB8AC3E}">
        <p14:creationId xmlns:p14="http://schemas.microsoft.com/office/powerpoint/2010/main" val="355486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Siloed</a:t>
            </a:r>
            <a:r>
              <a:rPr lang="en-US" sz="1200" b="0" i="0" kern="1200" dirty="0">
                <a:solidFill>
                  <a:schemeClr val="tx1"/>
                </a:solidFill>
                <a:effectLst/>
                <a:latin typeface="+mn-lt"/>
                <a:ea typeface="+mn-ea"/>
                <a:cs typeface="+mn-cs"/>
              </a:rPr>
              <a:t>" refers to the situation where information, resources, or activities within an organization are compartmentalized or isolated from each other. </a:t>
            </a:r>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30</a:t>
            </a:fld>
            <a:endParaRPr lang="en-US"/>
          </a:p>
        </p:txBody>
      </p:sp>
    </p:spTree>
    <p:extLst>
      <p:ext uri="{BB962C8B-B14F-4D97-AF65-F5344CB8AC3E}">
        <p14:creationId xmlns:p14="http://schemas.microsoft.com/office/powerpoint/2010/main" val="269061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D0D34A-0C99-4D07-8B96-F5DD0E1C4974}" type="slidenum">
              <a:rPr lang="en-US" smtClean="0"/>
              <a:t>33</a:t>
            </a:fld>
            <a:endParaRPr lang="en-US"/>
          </a:p>
        </p:txBody>
      </p:sp>
    </p:spTree>
    <p:extLst>
      <p:ext uri="{BB962C8B-B14F-4D97-AF65-F5344CB8AC3E}">
        <p14:creationId xmlns:p14="http://schemas.microsoft.com/office/powerpoint/2010/main" val="306264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DC24-702C-4C17-A3E9-FBFA7624A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9F8F1-B1CB-459D-ACCB-081B86C68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2A8353-A565-4F85-B874-0C907CAE23A2}"/>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5" name="Footer Placeholder 4">
            <a:extLst>
              <a:ext uri="{FF2B5EF4-FFF2-40B4-BE49-F238E27FC236}">
                <a16:creationId xmlns:a16="http://schemas.microsoft.com/office/drawing/2014/main" id="{086BA756-7899-4430-BC5E-214B2BEA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D2B03-DEC8-429A-99E8-AFD04ECB6855}"/>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141478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C7FE-6734-40A2-8751-2B7ED828C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1D129-CB6D-44DD-8364-894F2E8DF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68A27-B96D-413B-AE4A-76F6A3B82DA8}"/>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5" name="Footer Placeholder 4">
            <a:extLst>
              <a:ext uri="{FF2B5EF4-FFF2-40B4-BE49-F238E27FC236}">
                <a16:creationId xmlns:a16="http://schemas.microsoft.com/office/drawing/2014/main" id="{E8A926AB-CC4F-4155-A220-987427AA0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B0420-0C19-47A9-BD10-EC81BB61ED87}"/>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28748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F2E55-B42F-46B7-8FA7-6E409E33C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3A06F-7318-4014-A499-4489C2006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CBFE8-0739-4F0D-9F23-277C0DC15F17}"/>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5" name="Footer Placeholder 4">
            <a:extLst>
              <a:ext uri="{FF2B5EF4-FFF2-40B4-BE49-F238E27FC236}">
                <a16:creationId xmlns:a16="http://schemas.microsoft.com/office/drawing/2014/main" id="{70D8F727-6236-4E79-90E8-4FB4234C8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16D75-4EC5-4D1B-B1D1-A808C58697A4}"/>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129087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06D-6F43-4B39-8549-00AA8ACE9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C69C2-284C-4DD7-86A7-95E0B4B41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70430-DA7B-42C3-A115-3C8A3BA37C80}"/>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5" name="Footer Placeholder 4">
            <a:extLst>
              <a:ext uri="{FF2B5EF4-FFF2-40B4-BE49-F238E27FC236}">
                <a16:creationId xmlns:a16="http://schemas.microsoft.com/office/drawing/2014/main" id="{C94818AE-DBF9-44B0-A91A-B4B0476A9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F6B01-F816-4E76-BCAE-2959DB306E20}"/>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35924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58B0-49A3-42CC-9577-5BC9A1DA08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31498-32B9-4260-94A7-50574055E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6F769-027C-4E06-B9E0-0BF1AC349673}"/>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5" name="Footer Placeholder 4">
            <a:extLst>
              <a:ext uri="{FF2B5EF4-FFF2-40B4-BE49-F238E27FC236}">
                <a16:creationId xmlns:a16="http://schemas.microsoft.com/office/drawing/2014/main" id="{9D40E932-555E-4F25-A619-8175CBEC5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2ABBA-CAFC-483D-A873-57FEA74E48DD}"/>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281846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C0F4-E90A-4D86-9AAB-72C20BDB7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0FC22-46D7-47A3-9BF9-63F71BFC4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BA2417-E669-4EED-A99F-569A5F128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3C6DD7-6FFC-4C12-9A8A-DCE26EE5591F}"/>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6" name="Footer Placeholder 5">
            <a:extLst>
              <a:ext uri="{FF2B5EF4-FFF2-40B4-BE49-F238E27FC236}">
                <a16:creationId xmlns:a16="http://schemas.microsoft.com/office/drawing/2014/main" id="{FB916A79-B448-4724-B53C-FABE67F41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BEF07-E7F7-4AD9-834D-BA468F1C74D2}"/>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167511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670C-E61C-4F4C-8986-A766F8BE8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CEDD11-13EE-4633-8FE0-7458C9091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32670-B495-4E38-A5A0-2D84F94C5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514E6C-6F33-442F-99C2-BE6DF8B63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25023-5B1E-43B2-9176-CD59E4B41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45A08-2991-4D7B-B636-08D91215FC21}"/>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8" name="Footer Placeholder 7">
            <a:extLst>
              <a:ext uri="{FF2B5EF4-FFF2-40B4-BE49-F238E27FC236}">
                <a16:creationId xmlns:a16="http://schemas.microsoft.com/office/drawing/2014/main" id="{DF86DB2A-7B55-45E0-BB7E-95E6B73F1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0CE340-5E8B-43CF-A99E-E57DE898C926}"/>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368422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7C87-25D0-4647-B0E6-71DC9E1EF8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D9A0A-FBC6-40E8-B8EC-725E99F11C41}"/>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4" name="Footer Placeholder 3">
            <a:extLst>
              <a:ext uri="{FF2B5EF4-FFF2-40B4-BE49-F238E27FC236}">
                <a16:creationId xmlns:a16="http://schemas.microsoft.com/office/drawing/2014/main" id="{73B0D9E9-AB6A-48C9-9B00-EC34EED0AA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AD19E-0179-4886-8B19-B695565C32F4}"/>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38325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65D27-37BE-48FE-9C34-A6615A30C855}"/>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3" name="Footer Placeholder 2">
            <a:extLst>
              <a:ext uri="{FF2B5EF4-FFF2-40B4-BE49-F238E27FC236}">
                <a16:creationId xmlns:a16="http://schemas.microsoft.com/office/drawing/2014/main" id="{73154903-8A33-4493-8A54-0DE765E57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43056-E836-48D2-A851-8BD6FACC88BD}"/>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146614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5F3E-1138-4885-A0C2-A0B1247B6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DF324F-30EE-4E4E-B93A-2848D25FD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FDBDA5-C72D-4309-B9B6-04B476E71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CE850-C9CB-4D7C-9EF5-0AAE74169A93}"/>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6" name="Footer Placeholder 5">
            <a:extLst>
              <a:ext uri="{FF2B5EF4-FFF2-40B4-BE49-F238E27FC236}">
                <a16:creationId xmlns:a16="http://schemas.microsoft.com/office/drawing/2014/main" id="{471DF184-FB14-4149-80BC-386CB3192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0CF4E-A887-457F-B5A0-D7AB50CF895F}"/>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405697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E924-61A9-450E-90F1-A4912ABDB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582C6-0DF9-4632-BA77-F20E370D2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DECB5A-ED50-4B85-AE69-7D9B13222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06D8D-D9EA-48EF-A7CF-F661807C25C9}"/>
              </a:ext>
            </a:extLst>
          </p:cNvPr>
          <p:cNvSpPr>
            <a:spLocks noGrp="1"/>
          </p:cNvSpPr>
          <p:nvPr>
            <p:ph type="dt" sz="half" idx="10"/>
          </p:nvPr>
        </p:nvSpPr>
        <p:spPr/>
        <p:txBody>
          <a:bodyPr/>
          <a:lstStyle/>
          <a:p>
            <a:fld id="{CCD6A511-9FD3-4870-BEFD-65B7DFE209C0}" type="datetimeFigureOut">
              <a:rPr lang="en-US" smtClean="0"/>
              <a:t>3/26/2024</a:t>
            </a:fld>
            <a:endParaRPr lang="en-US"/>
          </a:p>
        </p:txBody>
      </p:sp>
      <p:sp>
        <p:nvSpPr>
          <p:cNvPr id="6" name="Footer Placeholder 5">
            <a:extLst>
              <a:ext uri="{FF2B5EF4-FFF2-40B4-BE49-F238E27FC236}">
                <a16:creationId xmlns:a16="http://schemas.microsoft.com/office/drawing/2014/main" id="{A6195609-7160-4D41-996C-0EB053E97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8A2CA-5944-44AE-A846-ADFDED712446}"/>
              </a:ext>
            </a:extLst>
          </p:cNvPr>
          <p:cNvSpPr>
            <a:spLocks noGrp="1"/>
          </p:cNvSpPr>
          <p:nvPr>
            <p:ph type="sldNum" sz="quarter" idx="12"/>
          </p:nvPr>
        </p:nvSpPr>
        <p:spPr/>
        <p:txBody>
          <a:bodyPr/>
          <a:lstStyle/>
          <a:p>
            <a:fld id="{F807F133-761A-4FD0-A093-02A944747239}" type="slidenum">
              <a:rPr lang="en-US" smtClean="0"/>
              <a:t>‹#›</a:t>
            </a:fld>
            <a:endParaRPr lang="en-US"/>
          </a:p>
        </p:txBody>
      </p:sp>
    </p:spTree>
    <p:extLst>
      <p:ext uri="{BB962C8B-B14F-4D97-AF65-F5344CB8AC3E}">
        <p14:creationId xmlns:p14="http://schemas.microsoft.com/office/powerpoint/2010/main" val="13956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938C9-7D20-47DF-A036-A9C34F2D8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1EF0D-30D9-4FA4-BB3D-ECDD82C34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66574-A9BB-4924-90C5-6B69B8D5E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6A511-9FD3-4870-BEFD-65B7DFE209C0}" type="datetimeFigureOut">
              <a:rPr lang="en-US" smtClean="0"/>
              <a:t>3/26/2024</a:t>
            </a:fld>
            <a:endParaRPr lang="en-US"/>
          </a:p>
        </p:txBody>
      </p:sp>
      <p:sp>
        <p:nvSpPr>
          <p:cNvPr id="5" name="Footer Placeholder 4">
            <a:extLst>
              <a:ext uri="{FF2B5EF4-FFF2-40B4-BE49-F238E27FC236}">
                <a16:creationId xmlns:a16="http://schemas.microsoft.com/office/drawing/2014/main" id="{CAFE399D-8325-4881-9DB7-022CCC8CD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32DDE-2BF4-4614-9869-49A9B4908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F133-761A-4FD0-A093-02A944747239}" type="slidenum">
              <a:rPr lang="en-US" smtClean="0"/>
              <a:t>‹#›</a:t>
            </a:fld>
            <a:endParaRPr lang="en-US"/>
          </a:p>
        </p:txBody>
      </p:sp>
    </p:spTree>
    <p:extLst>
      <p:ext uri="{BB962C8B-B14F-4D97-AF65-F5344CB8AC3E}">
        <p14:creationId xmlns:p14="http://schemas.microsoft.com/office/powerpoint/2010/main" val="35998524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remlin.com/chaos-enginee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remlin.com/blog/incremental-reliability-improve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bmc.com/blogs/software-deployment-vs-releas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mc.com/blogs/system-reliability-availability-calculatio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Site reliability engineering</a:t>
            </a:r>
          </a:p>
        </p:txBody>
      </p:sp>
      <p:sp>
        <p:nvSpPr>
          <p:cNvPr id="3" name="Subtitle 2"/>
          <p:cNvSpPr>
            <a:spLocks noGrp="1"/>
          </p:cNvSpPr>
          <p:nvPr>
            <p:ph type="subTitle" idx="1"/>
          </p:nvPr>
        </p:nvSpPr>
        <p:spPr/>
        <p:txBody>
          <a:bodyPr/>
          <a:lstStyle/>
          <a:p>
            <a:r>
              <a:rPr lang="en-US" dirty="0"/>
              <a:t>Javaria Abid</a:t>
            </a:r>
          </a:p>
        </p:txBody>
      </p:sp>
    </p:spTree>
    <p:extLst>
      <p:ext uri="{BB962C8B-B14F-4D97-AF65-F5344CB8AC3E}">
        <p14:creationId xmlns:p14="http://schemas.microsoft.com/office/powerpoint/2010/main" val="128297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094" y="241267"/>
            <a:ext cx="9686746" cy="5236079"/>
          </a:xfrm>
        </p:spPr>
      </p:pic>
    </p:spTree>
    <p:extLst>
      <p:ext uri="{BB962C8B-B14F-4D97-AF65-F5344CB8AC3E}">
        <p14:creationId xmlns:p14="http://schemas.microsoft.com/office/powerpoint/2010/main" val="271078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18117"/>
          </a:xfrm>
        </p:spPr>
        <p:txBody>
          <a:bodyPr/>
          <a:lstStyle/>
          <a:p>
            <a:r>
              <a:rPr lang="en-US" b="1" dirty="0"/>
              <a:t>SRE</a:t>
            </a:r>
          </a:p>
        </p:txBody>
      </p:sp>
      <p:sp>
        <p:nvSpPr>
          <p:cNvPr id="3" name="Content Placeholder 2"/>
          <p:cNvSpPr>
            <a:spLocks noGrp="1"/>
          </p:cNvSpPr>
          <p:nvPr>
            <p:ph idx="1"/>
          </p:nvPr>
        </p:nvSpPr>
        <p:spPr>
          <a:xfrm>
            <a:off x="685801" y="2142067"/>
            <a:ext cx="10878014" cy="3649133"/>
          </a:xfrm>
        </p:spPr>
        <p:txBody>
          <a:bodyPr>
            <a:noAutofit/>
          </a:bodyPr>
          <a:lstStyle/>
          <a:p>
            <a:pPr algn="just"/>
            <a:r>
              <a:rPr lang="en-US" sz="2400" dirty="0"/>
              <a:t>SLOs set targets for reliability that are frequently referred to as error budgets. </a:t>
            </a:r>
          </a:p>
          <a:p>
            <a:pPr algn="just"/>
            <a:r>
              <a:rPr lang="en-US" sz="2400" dirty="0"/>
              <a:t>Data is gathered while the system is operating and compiled as service-level indicators (SLIs) to help guide decision making by SREs about what parts of the system need to be prioritized for enhancement. </a:t>
            </a:r>
          </a:p>
          <a:p>
            <a:pPr algn="just"/>
            <a:r>
              <a:rPr lang="en-US" sz="2400" dirty="0"/>
              <a:t>To help with this, engineers automate anything they can rather than repeat tasks. This automation creates more engineer time by eliminating toil, time that can be spent on making the site </a:t>
            </a:r>
            <a:r>
              <a:rPr lang="en-US" sz="2400" i="1" dirty="0"/>
              <a:t>more and more reliable</a:t>
            </a:r>
            <a:r>
              <a:rPr lang="en-US" sz="2400" dirty="0"/>
              <a:t>.</a:t>
            </a:r>
          </a:p>
        </p:txBody>
      </p:sp>
    </p:spTree>
    <p:extLst>
      <p:ext uri="{BB962C8B-B14F-4D97-AF65-F5344CB8AC3E}">
        <p14:creationId xmlns:p14="http://schemas.microsoft.com/office/powerpoint/2010/main" val="3833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SRE</a:t>
            </a:r>
          </a:p>
        </p:txBody>
      </p:sp>
      <p:sp>
        <p:nvSpPr>
          <p:cNvPr id="3" name="Content Placeholder 2"/>
          <p:cNvSpPr>
            <a:spLocks noGrp="1"/>
          </p:cNvSpPr>
          <p:nvPr>
            <p:ph idx="1"/>
          </p:nvPr>
        </p:nvSpPr>
        <p:spPr>
          <a:xfrm>
            <a:off x="685801" y="1784195"/>
            <a:ext cx="10131425" cy="4007005"/>
          </a:xfrm>
        </p:spPr>
        <p:txBody>
          <a:bodyPr>
            <a:normAutofit/>
          </a:bodyPr>
          <a:lstStyle/>
          <a:p>
            <a:pPr algn="ctr"/>
            <a:r>
              <a:rPr lang="en-US" sz="2400" b="1" dirty="0"/>
              <a:t>The focus on </a:t>
            </a:r>
            <a:r>
              <a:rPr lang="en-US" sz="2400" b="1" i="1" dirty="0"/>
              <a:t>reliability</a:t>
            </a:r>
            <a:r>
              <a:rPr lang="en-US" sz="2400" b="1" dirty="0"/>
              <a:t> is the main factor separating DevOps and Site Reliability Engineering, not </a:t>
            </a:r>
            <a:r>
              <a:rPr lang="en-US" sz="2400" b="1" i="1" dirty="0"/>
              <a:t>automation</a:t>
            </a:r>
            <a:r>
              <a:rPr lang="en-US" sz="2400" b="1" dirty="0"/>
              <a:t>.</a:t>
            </a:r>
          </a:p>
          <a:p>
            <a:endParaRPr lang="en-US" sz="2400" b="1" dirty="0"/>
          </a:p>
          <a:p>
            <a:pPr algn="just"/>
            <a:r>
              <a:rPr lang="en-US" sz="2000" dirty="0"/>
              <a:t>An SRE team is software development, systems administration, and IT operations all merged together. Any given member may be strongest as a sysadmin, a dev, or a dba, but no member does only one thing. They all work together toward a common goal without the traditional walls obstructing communication and cadence</a:t>
            </a:r>
            <a:r>
              <a:rPr lang="en-US" dirty="0"/>
              <a:t>.</a:t>
            </a:r>
            <a:endParaRPr lang="en-US" sz="2400" dirty="0"/>
          </a:p>
        </p:txBody>
      </p:sp>
    </p:spTree>
    <p:extLst>
      <p:ext uri="{BB962C8B-B14F-4D97-AF65-F5344CB8AC3E}">
        <p14:creationId xmlns:p14="http://schemas.microsoft.com/office/powerpoint/2010/main" val="6986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How Did Site Reliability Engineering Begin?</a:t>
            </a:r>
          </a:p>
        </p:txBody>
      </p:sp>
      <p:sp>
        <p:nvSpPr>
          <p:cNvPr id="3" name="Content Placeholder 2"/>
          <p:cNvSpPr>
            <a:spLocks noGrp="1"/>
          </p:cNvSpPr>
          <p:nvPr>
            <p:ph idx="1"/>
          </p:nvPr>
        </p:nvSpPr>
        <p:spPr/>
        <p:txBody>
          <a:bodyPr>
            <a:normAutofit/>
          </a:bodyPr>
          <a:lstStyle/>
          <a:p>
            <a:r>
              <a:rPr lang="en-US" sz="2800" dirty="0"/>
              <a:t>“Site Reliability Engineer" was invented by Ben Treynor, a Vice President of Engineering at Google who is ultimately responsible for thousands of software engineers. His LinkedIn profile says,</a:t>
            </a:r>
          </a:p>
          <a:p>
            <a:endParaRPr lang="en-US" sz="2800" dirty="0"/>
          </a:p>
          <a:p>
            <a:pPr algn="ctr"/>
            <a:r>
              <a:rPr lang="en-US" sz="2800" dirty="0"/>
              <a:t>If Google ever stops working, it’s my fault.</a:t>
            </a:r>
          </a:p>
        </p:txBody>
      </p:sp>
    </p:spTree>
    <p:extLst>
      <p:ext uri="{BB962C8B-B14F-4D97-AF65-F5344CB8AC3E}">
        <p14:creationId xmlns:p14="http://schemas.microsoft.com/office/powerpoint/2010/main" val="10564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How Did Site Reliability Engineering Begin</a:t>
            </a:r>
            <a:r>
              <a:rPr lang="en-US" b="1" dirty="0"/>
              <a:t>?</a:t>
            </a:r>
            <a:endParaRPr lang="en-US" dirty="0"/>
          </a:p>
        </p:txBody>
      </p:sp>
      <p:sp>
        <p:nvSpPr>
          <p:cNvPr id="3" name="Content Placeholder 2"/>
          <p:cNvSpPr>
            <a:spLocks noGrp="1"/>
          </p:cNvSpPr>
          <p:nvPr>
            <p:ph idx="1"/>
          </p:nvPr>
        </p:nvSpPr>
        <p:spPr>
          <a:xfrm>
            <a:off x="685801" y="2142067"/>
            <a:ext cx="11045282" cy="3649133"/>
          </a:xfrm>
        </p:spPr>
        <p:txBody>
          <a:bodyPr/>
          <a:lstStyle/>
          <a:p>
            <a:pPr marL="0" indent="0" algn="ctr" fontAlgn="base">
              <a:buNone/>
            </a:pPr>
            <a:r>
              <a:rPr lang="en-US" sz="2800" dirty="0"/>
              <a:t>“It's what happens when you ask a software engineer to design an operations function.”</a:t>
            </a:r>
          </a:p>
          <a:p>
            <a:pPr fontAlgn="base"/>
            <a:r>
              <a:rPr lang="en-US" sz="2800" dirty="0"/>
              <a:t>Ben Treynor Sloss, VP Engineering, Founder of Google SRE</a:t>
            </a:r>
          </a:p>
          <a:p>
            <a:endParaRPr lang="en-US" dirty="0"/>
          </a:p>
        </p:txBody>
      </p:sp>
    </p:spTree>
    <p:extLst>
      <p:ext uri="{BB962C8B-B14F-4D97-AF65-F5344CB8AC3E}">
        <p14:creationId xmlns:p14="http://schemas.microsoft.com/office/powerpoint/2010/main" val="287011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685801" y="2142067"/>
            <a:ext cx="10733048" cy="3649133"/>
          </a:xfrm>
        </p:spPr>
        <p:txBody>
          <a:bodyPr>
            <a:noAutofit/>
          </a:bodyPr>
          <a:lstStyle/>
          <a:p>
            <a:pPr algn="just"/>
            <a:r>
              <a:rPr lang="en-US" sz="2400" dirty="0"/>
              <a:t>In addition to combining software engineering and operations roles, the big change was a perspective shift. The move from </a:t>
            </a:r>
            <a:r>
              <a:rPr lang="en-US" sz="2400" b="1" dirty="0"/>
              <a:t>reactive firefighting </a:t>
            </a:r>
            <a:r>
              <a:rPr lang="en-US" sz="2400" dirty="0"/>
              <a:t>when problems arise to </a:t>
            </a:r>
            <a:r>
              <a:rPr lang="en-US" sz="2400" b="1" i="1" dirty="0"/>
              <a:t>proactive hardening </a:t>
            </a:r>
            <a:r>
              <a:rPr lang="en-US" sz="2400" dirty="0"/>
              <a:t>of infrastructure is a big deal. It requires more focused attention up front, but ultimately saves SRE worker time and company money by preventing potential failures.</a:t>
            </a:r>
          </a:p>
          <a:p>
            <a:pPr algn="just"/>
            <a:r>
              <a:rPr lang="en-US" sz="2400" dirty="0"/>
              <a:t>It is this sort of perspective shift that led to the creation of </a:t>
            </a:r>
            <a:r>
              <a:rPr lang="en-US" sz="2400" dirty="0">
                <a:hlinkClick r:id="rId2"/>
              </a:rPr>
              <a:t>Chaos Engineering</a:t>
            </a:r>
            <a:r>
              <a:rPr lang="en-US" sz="2400" dirty="0"/>
              <a:t> as a practice embraced by SREs and DevOps practitioners. Anyone wanting to prove that the mitigation schemes and preventative actions implemented actually works suddenly had tools at hand to do so.</a:t>
            </a:r>
          </a:p>
        </p:txBody>
      </p:sp>
    </p:spTree>
    <p:extLst>
      <p:ext uri="{BB962C8B-B14F-4D97-AF65-F5344CB8AC3E}">
        <p14:creationId xmlns:p14="http://schemas.microsoft.com/office/powerpoint/2010/main" val="3150304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40421"/>
          </a:xfrm>
        </p:spPr>
        <p:txBody>
          <a:bodyPr>
            <a:noAutofit/>
          </a:bodyPr>
          <a:lstStyle/>
          <a:p>
            <a:r>
              <a:rPr lang="en-US" b="1" cap="none" dirty="0"/>
              <a:t>What Are The Foundations And Benefits Of Site Reliability Engineering?</a:t>
            </a:r>
            <a:br>
              <a:rPr lang="en-US" b="1" cap="none" dirty="0"/>
            </a:br>
            <a:endParaRPr lang="en-US" b="1" cap="none" dirty="0"/>
          </a:p>
        </p:txBody>
      </p:sp>
      <p:sp>
        <p:nvSpPr>
          <p:cNvPr id="3" name="Content Placeholder 2"/>
          <p:cNvSpPr>
            <a:spLocks noGrp="1"/>
          </p:cNvSpPr>
          <p:nvPr>
            <p:ph idx="1"/>
          </p:nvPr>
        </p:nvSpPr>
        <p:spPr>
          <a:xfrm>
            <a:off x="685801" y="1550021"/>
            <a:ext cx="10131425" cy="4241180"/>
          </a:xfrm>
        </p:spPr>
        <p:txBody>
          <a:bodyPr>
            <a:normAutofit/>
          </a:bodyPr>
          <a:lstStyle/>
          <a:p>
            <a:r>
              <a:rPr lang="en-US" sz="2400" b="1" dirty="0"/>
              <a:t>Our Systems Are Complicated</a:t>
            </a:r>
          </a:p>
          <a:p>
            <a:r>
              <a:rPr lang="en-US" sz="2400" b="1" dirty="0"/>
              <a:t>Automation Helps Us Manage Complexity</a:t>
            </a:r>
          </a:p>
          <a:p>
            <a:pPr lvl="1"/>
            <a:r>
              <a:rPr lang="en-US" sz="2000" dirty="0"/>
              <a:t>Much of the administration of large systems today involves mundane, repetitive tasks.</a:t>
            </a:r>
          </a:p>
          <a:p>
            <a:pPr lvl="1"/>
            <a:r>
              <a:rPr lang="en-US" sz="2000" dirty="0"/>
              <a:t>No engineer wants to do the same thing over and over and over. We love solving problems and coming up with useful solutions</a:t>
            </a:r>
          </a:p>
          <a:p>
            <a:pPr lvl="1"/>
            <a:r>
              <a:rPr lang="en-US" sz="2000" dirty="0"/>
              <a:t>We love it even more when it relieves us of tasks we don't enjoy and gives us more time for fun and beneficial work.</a:t>
            </a:r>
            <a:endParaRPr lang="en-US" sz="2000" b="1" dirty="0"/>
          </a:p>
          <a:p>
            <a:r>
              <a:rPr lang="en-US" sz="2400" dirty="0"/>
              <a:t>We love automation even more when it is reliable and makes our systems more resilient to high impact events.. When our systems monitor, alert, and even react before this becomes a problem, everyone benefits</a:t>
            </a:r>
          </a:p>
        </p:txBody>
      </p:sp>
    </p:spTree>
    <p:extLst>
      <p:ext uri="{BB962C8B-B14F-4D97-AF65-F5344CB8AC3E}">
        <p14:creationId xmlns:p14="http://schemas.microsoft.com/office/powerpoint/2010/main" val="423226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Who Benefits From Site Reliability Engineers?</a:t>
            </a:r>
            <a:br>
              <a:rPr lang="en-US" b="1" cap="none" dirty="0"/>
            </a:br>
            <a:endParaRPr lang="en-US" cap="none" dirty="0"/>
          </a:p>
        </p:txBody>
      </p:sp>
      <p:sp>
        <p:nvSpPr>
          <p:cNvPr id="3" name="Content Placeholder 2"/>
          <p:cNvSpPr>
            <a:spLocks noGrp="1"/>
          </p:cNvSpPr>
          <p:nvPr>
            <p:ph idx="1"/>
          </p:nvPr>
        </p:nvSpPr>
        <p:spPr>
          <a:xfrm>
            <a:off x="685801" y="1694985"/>
            <a:ext cx="10131425" cy="4096215"/>
          </a:xfrm>
        </p:spPr>
        <p:txBody>
          <a:bodyPr>
            <a:normAutofit/>
          </a:bodyPr>
          <a:lstStyle/>
          <a:p>
            <a:r>
              <a:rPr lang="en-US" sz="2800" dirty="0"/>
              <a:t>Any </a:t>
            </a:r>
          </a:p>
          <a:p>
            <a:pPr lvl="1"/>
            <a:r>
              <a:rPr lang="en-US" sz="2400" dirty="0"/>
              <a:t>Company large enough to need more than a small handful of people to manage their systems will benefit from Site Reliability Engineering.</a:t>
            </a:r>
          </a:p>
          <a:p>
            <a:pPr lvl="1"/>
            <a:r>
              <a:rPr lang="en-US" sz="2400" dirty="0"/>
              <a:t>Of us with systems large enough or vital enough to require </a:t>
            </a:r>
            <a:r>
              <a:rPr lang="en-US" sz="2400" dirty="0">
                <a:hlinkClick r:id="rId3"/>
              </a:rPr>
              <a:t>99% availability</a:t>
            </a:r>
            <a:r>
              <a:rPr lang="en-US" sz="2400" dirty="0"/>
              <a:t> or greater will benefit. If uptime matters, well-implemented SRE will help you improve it.</a:t>
            </a:r>
          </a:p>
          <a:p>
            <a:pPr lvl="1"/>
            <a:r>
              <a:rPr lang="en-US" sz="2400" dirty="0"/>
              <a:t>Companies with large numbers of users, whether internal to the company or external customers</a:t>
            </a:r>
          </a:p>
        </p:txBody>
      </p:sp>
    </p:spTree>
    <p:extLst>
      <p:ext uri="{BB962C8B-B14F-4D97-AF65-F5344CB8AC3E}">
        <p14:creationId xmlns:p14="http://schemas.microsoft.com/office/powerpoint/2010/main" val="150678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a:t>What Do Site Reliability Engineers Do On A Daily Basis?</a:t>
            </a:r>
            <a:br>
              <a:rPr lang="en-US" b="1" cap="none" dirty="0"/>
            </a:br>
            <a:endParaRPr lang="en-US" cap="none" dirty="0"/>
          </a:p>
        </p:txBody>
      </p:sp>
      <p:sp>
        <p:nvSpPr>
          <p:cNvPr id="3" name="Content Placeholder 2"/>
          <p:cNvSpPr>
            <a:spLocks noGrp="1"/>
          </p:cNvSpPr>
          <p:nvPr>
            <p:ph idx="1"/>
          </p:nvPr>
        </p:nvSpPr>
        <p:spPr>
          <a:xfrm>
            <a:off x="685801" y="1550021"/>
            <a:ext cx="10131425" cy="4241180"/>
          </a:xfrm>
        </p:spPr>
        <p:txBody>
          <a:bodyPr/>
          <a:lstStyle/>
          <a:p>
            <a:r>
              <a:rPr lang="en-US" sz="2400" dirty="0"/>
              <a:t>Site Reliability Engineers start by looking at the system, then taking the easiest and most </a:t>
            </a:r>
            <a:r>
              <a:rPr lang="en-US" sz="2400" b="1" dirty="0"/>
              <a:t>mundane</a:t>
            </a:r>
            <a:r>
              <a:rPr lang="en-US" sz="2400" dirty="0"/>
              <a:t> tasks and automating them. This frees up more time for coding new features and preparing for potential problems.</a:t>
            </a:r>
          </a:p>
          <a:p>
            <a:r>
              <a:rPr lang="en-US" sz="2400" dirty="0"/>
              <a:t>Site Reliability Engineers tend to come from either a software development background or a systems or operations background, writing code and managing the system. </a:t>
            </a:r>
          </a:p>
          <a:p>
            <a:r>
              <a:rPr lang="en-US" sz="2400" dirty="0"/>
              <a:t>Well-suited to both know what would be useful to automate and also to write the code that does the automation.</a:t>
            </a:r>
          </a:p>
          <a:p>
            <a:endParaRPr lang="en-US" dirty="0"/>
          </a:p>
        </p:txBody>
      </p:sp>
    </p:spTree>
    <p:extLst>
      <p:ext uri="{BB962C8B-B14F-4D97-AF65-F5344CB8AC3E}">
        <p14:creationId xmlns:p14="http://schemas.microsoft.com/office/powerpoint/2010/main" val="339536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Disaster Mitigation</a:t>
            </a:r>
            <a:br>
              <a:rPr lang="en-US" b="1" cap="none" dirty="0"/>
            </a:br>
            <a:endParaRPr lang="en-US" cap="none" dirty="0"/>
          </a:p>
        </p:txBody>
      </p:sp>
      <p:sp>
        <p:nvSpPr>
          <p:cNvPr id="3" name="Content Placeholder 2"/>
          <p:cNvSpPr>
            <a:spLocks noGrp="1"/>
          </p:cNvSpPr>
          <p:nvPr>
            <p:ph idx="1"/>
          </p:nvPr>
        </p:nvSpPr>
        <p:spPr/>
        <p:txBody>
          <a:bodyPr>
            <a:normAutofit/>
          </a:bodyPr>
          <a:lstStyle/>
          <a:p>
            <a:r>
              <a:rPr lang="en-US" sz="2400" dirty="0"/>
              <a:t>plans for </a:t>
            </a:r>
            <a:r>
              <a:rPr lang="en-US" sz="2400" b="1" dirty="0"/>
              <a:t>how to deal with bad things when bad things </a:t>
            </a:r>
            <a:r>
              <a:rPr lang="en-US" sz="2400" dirty="0"/>
              <a:t>happen.</a:t>
            </a:r>
          </a:p>
          <a:p>
            <a:endParaRPr lang="en-US" sz="2400" dirty="0"/>
          </a:p>
          <a:p>
            <a:pPr algn="just"/>
            <a:r>
              <a:rPr lang="en-US" sz="2400" dirty="0"/>
              <a:t>Both senior and junior SREs worth together to try to </a:t>
            </a:r>
            <a:r>
              <a:rPr lang="en-US" sz="2400" b="1" dirty="0"/>
              <a:t>automate as many </a:t>
            </a:r>
            <a:r>
              <a:rPr lang="en-US" sz="2400" dirty="0"/>
              <a:t>of the discovered </a:t>
            </a:r>
            <a:r>
              <a:rPr lang="en-US" sz="2400" b="1" dirty="0"/>
              <a:t>mitigation tasks </a:t>
            </a:r>
            <a:r>
              <a:rPr lang="en-US" sz="2400" dirty="0"/>
              <a:t>as they can: </a:t>
            </a:r>
          </a:p>
          <a:p>
            <a:pPr algn="just"/>
            <a:r>
              <a:rPr lang="en-US" sz="2400" dirty="0"/>
              <a:t>spinning up extra database servers when response times are slow, rerouting traffic around overloaded app servers when CPU usage or networking capacity is getting a little too close to capacity, and so on.</a:t>
            </a:r>
          </a:p>
        </p:txBody>
      </p:sp>
    </p:spTree>
    <p:extLst>
      <p:ext uri="{BB962C8B-B14F-4D97-AF65-F5344CB8AC3E}">
        <p14:creationId xmlns:p14="http://schemas.microsoft.com/office/powerpoint/2010/main" val="354024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97365"/>
            <a:ext cx="10131425" cy="628185"/>
          </a:xfrm>
        </p:spPr>
        <p:txBody>
          <a:bodyPr>
            <a:normAutofit fontScale="90000"/>
          </a:bodyPr>
          <a:lstStyle/>
          <a:p>
            <a:r>
              <a:rPr lang="en-US" dirty="0"/>
              <a:t>Table of contents</a:t>
            </a:r>
          </a:p>
        </p:txBody>
      </p:sp>
      <p:sp>
        <p:nvSpPr>
          <p:cNvPr id="3" name="Content Placeholder 2"/>
          <p:cNvSpPr>
            <a:spLocks noGrp="1"/>
          </p:cNvSpPr>
          <p:nvPr>
            <p:ph idx="1"/>
          </p:nvPr>
        </p:nvSpPr>
        <p:spPr>
          <a:xfrm>
            <a:off x="685801" y="1527716"/>
            <a:ext cx="10131425" cy="4783873"/>
          </a:xfrm>
        </p:spPr>
        <p:txBody>
          <a:bodyPr/>
          <a:lstStyle/>
          <a:p>
            <a:r>
              <a:rPr lang="en-US" sz="2400" dirty="0"/>
              <a:t>Introduction</a:t>
            </a:r>
          </a:p>
          <a:p>
            <a:r>
              <a:rPr lang="en-US" sz="2400" dirty="0"/>
              <a:t>Reliability</a:t>
            </a:r>
          </a:p>
          <a:p>
            <a:r>
              <a:rPr lang="en-US" sz="2400" dirty="0"/>
              <a:t>Reliability Engineering</a:t>
            </a:r>
          </a:p>
          <a:p>
            <a:r>
              <a:rPr lang="en-US" sz="2400" dirty="0"/>
              <a:t>SRE</a:t>
            </a:r>
          </a:p>
          <a:p>
            <a:r>
              <a:rPr lang="en-US" sz="2400" dirty="0"/>
              <a:t>Background</a:t>
            </a:r>
          </a:p>
          <a:p>
            <a:r>
              <a:rPr lang="en-US" sz="2400" dirty="0"/>
              <a:t>SRE Tasks</a:t>
            </a:r>
          </a:p>
          <a:p>
            <a:r>
              <a:rPr lang="en-US" sz="2400" dirty="0"/>
              <a:t>SRE vs DevOps</a:t>
            </a:r>
          </a:p>
          <a:p>
            <a:r>
              <a:rPr lang="en-US" sz="2400" dirty="0"/>
              <a:t>SRE Tools</a:t>
            </a:r>
          </a:p>
          <a:p>
            <a:endParaRPr lang="en-US" dirty="0"/>
          </a:p>
          <a:p>
            <a:endParaRPr lang="en-US" dirty="0"/>
          </a:p>
          <a:p>
            <a:endParaRPr lang="en-US" dirty="0"/>
          </a:p>
        </p:txBody>
      </p:sp>
    </p:spTree>
    <p:extLst>
      <p:ext uri="{BB962C8B-B14F-4D97-AF65-F5344CB8AC3E}">
        <p14:creationId xmlns:p14="http://schemas.microsoft.com/office/powerpoint/2010/main" val="426011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a:t>Configure And Use Monitoring For Observability</a:t>
            </a:r>
            <a:br>
              <a:rPr lang="en-US" b="1" cap="none" dirty="0"/>
            </a:br>
            <a:endParaRPr lang="en-US" cap="none" dirty="0"/>
          </a:p>
        </p:txBody>
      </p:sp>
      <p:sp>
        <p:nvSpPr>
          <p:cNvPr id="3" name="Content Placeholder 2"/>
          <p:cNvSpPr>
            <a:spLocks noGrp="1"/>
          </p:cNvSpPr>
          <p:nvPr>
            <p:ph idx="1"/>
          </p:nvPr>
        </p:nvSpPr>
        <p:spPr>
          <a:xfrm>
            <a:off x="1024128" y="1929161"/>
            <a:ext cx="10405872" cy="4380199"/>
          </a:xfrm>
        </p:spPr>
        <p:txBody>
          <a:bodyPr>
            <a:noAutofit/>
          </a:bodyPr>
          <a:lstStyle/>
          <a:p>
            <a:r>
              <a:rPr lang="en-US" sz="2400" dirty="0"/>
              <a:t>Monitoring requires a knowledge of the system and what data would be meaningful and useful. </a:t>
            </a:r>
          </a:p>
          <a:p>
            <a:r>
              <a:rPr lang="en-US" sz="2400" dirty="0"/>
              <a:t>It also requires good tooling and taking the time to learn how to use it well.</a:t>
            </a:r>
          </a:p>
          <a:p>
            <a:r>
              <a:rPr lang="en-US" sz="2400" dirty="0"/>
              <a:t>Monitor "everything," but the result of doing that is a firehose blast of information that is overwhelming and quickly becomes ignored.</a:t>
            </a:r>
          </a:p>
          <a:p>
            <a:r>
              <a:rPr lang="en-US" sz="2400" b="1" dirty="0"/>
              <a:t>Metrics </a:t>
            </a:r>
            <a:r>
              <a:rPr lang="en-US" sz="2400" dirty="0"/>
              <a:t>tell</a:t>
            </a:r>
            <a:r>
              <a:rPr lang="en-US" sz="2400" b="1" dirty="0"/>
              <a:t> </a:t>
            </a:r>
            <a:r>
              <a:rPr lang="en-US" sz="2400" dirty="0"/>
              <a:t>us what we need to know about the system, preferably well before user-impacting problems occur and far, far before downtime happens</a:t>
            </a:r>
          </a:p>
          <a:p>
            <a:r>
              <a:rPr lang="en-US" sz="2400" dirty="0"/>
              <a:t>We can't catch everything, but doing this scientifically helps us catch as much as we know we need to catch while preventing us from an overload of noise and distraction.</a:t>
            </a:r>
          </a:p>
        </p:txBody>
      </p:sp>
    </p:spTree>
    <p:extLst>
      <p:ext uri="{BB962C8B-B14F-4D97-AF65-F5344CB8AC3E}">
        <p14:creationId xmlns:p14="http://schemas.microsoft.com/office/powerpoint/2010/main" val="345301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Site And Software Maintenance</a:t>
            </a:r>
            <a:br>
              <a:rPr lang="en-US" b="1" dirty="0"/>
            </a:br>
            <a:endParaRPr lang="en-US" dirty="0"/>
          </a:p>
        </p:txBody>
      </p:sp>
      <p:sp>
        <p:nvSpPr>
          <p:cNvPr id="3" name="Content Placeholder 2"/>
          <p:cNvSpPr>
            <a:spLocks noGrp="1"/>
          </p:cNvSpPr>
          <p:nvPr>
            <p:ph idx="1"/>
          </p:nvPr>
        </p:nvSpPr>
        <p:spPr/>
        <p:txBody>
          <a:bodyPr/>
          <a:lstStyle/>
          <a:p>
            <a:r>
              <a:rPr lang="en-US" sz="2400" dirty="0"/>
              <a:t>To be secure and up to date, a system must be maintained. It is not acceptable to have outdated software versions or old configurations when you are aiming for quality, stability, and safety.</a:t>
            </a:r>
          </a:p>
          <a:p>
            <a:r>
              <a:rPr lang="en-US" sz="2400" dirty="0"/>
              <a:t>SREs spend some of their time making sure software is properly updated in a timely manner. They may automate things like version checks, expiration dates for things like security certificates, and dependency needs.</a:t>
            </a:r>
          </a:p>
          <a:p>
            <a:endParaRPr lang="en-US" dirty="0"/>
          </a:p>
        </p:txBody>
      </p:sp>
    </p:spTree>
    <p:extLst>
      <p:ext uri="{BB962C8B-B14F-4D97-AF65-F5344CB8AC3E}">
        <p14:creationId xmlns:p14="http://schemas.microsoft.com/office/powerpoint/2010/main" val="335276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t>Incident Management And Incident Repair</a:t>
            </a:r>
            <a:br>
              <a:rPr lang="en-US" b="1" cap="none" dirty="0"/>
            </a:br>
            <a:endParaRPr lang="en-US" cap="none" dirty="0"/>
          </a:p>
        </p:txBody>
      </p:sp>
      <p:sp>
        <p:nvSpPr>
          <p:cNvPr id="3" name="Content Placeholder 2"/>
          <p:cNvSpPr>
            <a:spLocks noGrp="1"/>
          </p:cNvSpPr>
          <p:nvPr>
            <p:ph idx="1"/>
          </p:nvPr>
        </p:nvSpPr>
        <p:spPr>
          <a:xfrm>
            <a:off x="1024128" y="1739590"/>
            <a:ext cx="9720073" cy="4569770"/>
          </a:xfrm>
        </p:spPr>
        <p:txBody>
          <a:bodyPr>
            <a:normAutofit/>
          </a:bodyPr>
          <a:lstStyle/>
          <a:p>
            <a:r>
              <a:rPr lang="en-US" sz="2800" dirty="0"/>
              <a:t>One of the primary tasks for the SRE is keeping a site up and running, and when it stops running because something failed, getting it back up and running as quickly as possible.</a:t>
            </a:r>
          </a:p>
          <a:p>
            <a:r>
              <a:rPr lang="en-US" sz="2800" dirty="0"/>
              <a:t>An incident happens. An alert is sent out. Pager duty</a:t>
            </a:r>
          </a:p>
        </p:txBody>
      </p:sp>
    </p:spTree>
    <p:extLst>
      <p:ext uri="{BB962C8B-B14F-4D97-AF65-F5344CB8AC3E}">
        <p14:creationId xmlns:p14="http://schemas.microsoft.com/office/powerpoint/2010/main" val="238188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Prevent Data Loss</a:t>
            </a:r>
            <a:br>
              <a:rPr lang="en-US" b="1" cap="none" dirty="0"/>
            </a:br>
            <a:endParaRPr lang="en-US" cap="none" dirty="0"/>
          </a:p>
        </p:txBody>
      </p:sp>
      <p:sp>
        <p:nvSpPr>
          <p:cNvPr id="3" name="Content Placeholder 2"/>
          <p:cNvSpPr>
            <a:spLocks noGrp="1"/>
          </p:cNvSpPr>
          <p:nvPr>
            <p:ph idx="1"/>
          </p:nvPr>
        </p:nvSpPr>
        <p:spPr/>
        <p:txBody>
          <a:bodyPr/>
          <a:lstStyle/>
          <a:p>
            <a:r>
              <a:rPr lang="en-US" sz="2800" dirty="0"/>
              <a:t>Data is the most important thing we have in our systems. Every component exists to do something with or for data. Input (receive) data, store data, process data, transform data, use data, output data, the list goes on.</a:t>
            </a:r>
          </a:p>
          <a:p>
            <a:r>
              <a:rPr lang="en-US" sz="2800" dirty="0"/>
              <a:t>Some data is proprietary(patent/ownership). Some is sensitive. Many types of data can only be handled according to strict regulatory standards.</a:t>
            </a:r>
          </a:p>
          <a:p>
            <a:endParaRPr lang="en-US" dirty="0"/>
          </a:p>
        </p:txBody>
      </p:sp>
    </p:spTree>
    <p:extLst>
      <p:ext uri="{BB962C8B-B14F-4D97-AF65-F5344CB8AC3E}">
        <p14:creationId xmlns:p14="http://schemas.microsoft.com/office/powerpoint/2010/main" val="2602777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a:t>Prevent Recurrence Of Past Problems</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t>SREs look at problem events from the past and try to prevent them from recurring. This is where events like blame-free retrospectives are incredibly valuable. Talking through a problem issue by issue, noting what happened and how, without making anyone the scapegoat will elicit useful ideas and participation in keeping the problem from happening again</a:t>
            </a:r>
          </a:p>
        </p:txBody>
      </p:sp>
    </p:spTree>
    <p:extLst>
      <p:ext uri="{BB962C8B-B14F-4D97-AF65-F5344CB8AC3E}">
        <p14:creationId xmlns:p14="http://schemas.microsoft.com/office/powerpoint/2010/main" val="74259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Incident Analysis</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t>Analyze an incident while it is in progress, looking for how to repair and recover.</a:t>
            </a:r>
          </a:p>
        </p:txBody>
      </p:sp>
    </p:spTree>
    <p:extLst>
      <p:ext uri="{BB962C8B-B14F-4D97-AF65-F5344CB8AC3E}">
        <p14:creationId xmlns:p14="http://schemas.microsoft.com/office/powerpoint/2010/main" val="2356141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Tenets of sre</a:t>
            </a:r>
          </a:p>
        </p:txBody>
      </p:sp>
      <p:sp>
        <p:nvSpPr>
          <p:cNvPr id="3" name="Content Placeholder 2"/>
          <p:cNvSpPr>
            <a:spLocks noGrp="1"/>
          </p:cNvSpPr>
          <p:nvPr>
            <p:ph idx="1"/>
          </p:nvPr>
        </p:nvSpPr>
        <p:spPr/>
        <p:txBody>
          <a:bodyPr>
            <a:normAutofit/>
          </a:bodyPr>
          <a:lstStyle/>
          <a:p>
            <a:endParaRPr lang="en-US" sz="3200" dirty="0"/>
          </a:p>
          <a:p>
            <a:endParaRPr lang="en-US" sz="3200" dirty="0"/>
          </a:p>
          <a:p>
            <a:r>
              <a:rPr lang="en-US" sz="3200" dirty="0"/>
              <a:t>In general, an SRE team is responsible for the availability, latency, performance, efficiency, change management, monitoring, emergency response, and capacity planning of their service(s)</a:t>
            </a:r>
          </a:p>
        </p:txBody>
      </p:sp>
    </p:spTree>
    <p:extLst>
      <p:ext uri="{BB962C8B-B14F-4D97-AF65-F5344CB8AC3E}">
        <p14:creationId xmlns:p14="http://schemas.microsoft.com/office/powerpoint/2010/main" val="350467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619116"/>
          </a:xfrm>
        </p:spPr>
        <p:txBody>
          <a:bodyPr>
            <a:normAutofit fontScale="90000"/>
          </a:bodyPr>
          <a:lstStyle/>
          <a:p>
            <a:br>
              <a:rPr lang="en-US" b="1" dirty="0"/>
            </a:br>
            <a:endParaRPr lang="en-US" dirty="0"/>
          </a:p>
        </p:txBody>
      </p:sp>
      <p:sp>
        <p:nvSpPr>
          <p:cNvPr id="3" name="Content Placeholder 2"/>
          <p:cNvSpPr>
            <a:spLocks noGrp="1"/>
          </p:cNvSpPr>
          <p:nvPr>
            <p:ph idx="1"/>
          </p:nvPr>
        </p:nvSpPr>
        <p:spPr>
          <a:xfrm>
            <a:off x="903250" y="1046881"/>
            <a:ext cx="9840952" cy="5510036"/>
          </a:xfrm>
        </p:spPr>
        <p:txBody>
          <a:bodyPr>
            <a:normAutofit fontScale="92500" lnSpcReduction="20000"/>
          </a:bodyPr>
          <a:lstStyle/>
          <a:p>
            <a:r>
              <a:rPr lang="en-US" dirty="0"/>
              <a:t>A top notch Site Reliability Engineer </a:t>
            </a:r>
          </a:p>
          <a:p>
            <a:pPr lvl="1"/>
            <a:r>
              <a:rPr lang="en-US" dirty="0"/>
              <a:t>Natural though process in prioritization. </a:t>
            </a:r>
          </a:p>
          <a:p>
            <a:pPr lvl="1"/>
            <a:r>
              <a:rPr lang="en-US" dirty="0"/>
              <a:t>Able to sift through information and discern what is important and what is not. excellent interpersonal communication skills.</a:t>
            </a:r>
          </a:p>
          <a:p>
            <a:r>
              <a:rPr lang="en-US" dirty="0"/>
              <a:t>They will also have a skill set including some level of familiarity with:</a:t>
            </a:r>
          </a:p>
          <a:p>
            <a:pPr lvl="1">
              <a:lnSpc>
                <a:spcPct val="120000"/>
              </a:lnSpc>
              <a:spcBef>
                <a:spcPts val="0"/>
              </a:spcBef>
            </a:pPr>
            <a:r>
              <a:rPr lang="en-US" sz="1900" dirty="0" err="1"/>
              <a:t>Git</a:t>
            </a:r>
            <a:r>
              <a:rPr lang="en-US" sz="1900" dirty="0"/>
              <a:t> and hosts like GitHub and/or </a:t>
            </a:r>
            <a:r>
              <a:rPr lang="en-US" sz="1900" dirty="0" err="1"/>
              <a:t>GitLab</a:t>
            </a:r>
            <a:endParaRPr lang="en-US" sz="1900" dirty="0"/>
          </a:p>
          <a:p>
            <a:pPr lvl="1">
              <a:lnSpc>
                <a:spcPct val="120000"/>
              </a:lnSpc>
              <a:spcBef>
                <a:spcPts val="0"/>
              </a:spcBef>
            </a:pPr>
            <a:r>
              <a:rPr lang="en-US" sz="1900" dirty="0"/>
              <a:t>Vim </a:t>
            </a:r>
          </a:p>
          <a:p>
            <a:pPr lvl="1">
              <a:lnSpc>
                <a:spcPct val="120000"/>
              </a:lnSpc>
              <a:spcBef>
                <a:spcPts val="0"/>
              </a:spcBef>
            </a:pPr>
            <a:r>
              <a:rPr lang="en-US" sz="1900" dirty="0"/>
              <a:t>Linux fundamentals like package management, user account management, and directory and file permissions</a:t>
            </a:r>
          </a:p>
          <a:p>
            <a:pPr lvl="1">
              <a:lnSpc>
                <a:spcPct val="120000"/>
              </a:lnSpc>
              <a:spcBef>
                <a:spcPts val="0"/>
              </a:spcBef>
            </a:pPr>
            <a:r>
              <a:rPr lang="en-US" sz="1900" dirty="0"/>
              <a:t>Basic server software management such as for Apache </a:t>
            </a:r>
          </a:p>
          <a:p>
            <a:pPr lvl="1">
              <a:lnSpc>
                <a:spcPct val="120000"/>
              </a:lnSpc>
              <a:spcBef>
                <a:spcPts val="0"/>
              </a:spcBef>
            </a:pPr>
            <a:r>
              <a:rPr lang="en-US" sz="1900" dirty="0"/>
              <a:t>SSH</a:t>
            </a:r>
          </a:p>
          <a:p>
            <a:pPr lvl="1">
              <a:lnSpc>
                <a:spcPct val="120000"/>
              </a:lnSpc>
              <a:spcBef>
                <a:spcPts val="0"/>
              </a:spcBef>
            </a:pPr>
            <a:r>
              <a:rPr lang="en-US" sz="1900" dirty="0"/>
              <a:t>Shell scripting, such as with Bash</a:t>
            </a:r>
          </a:p>
          <a:p>
            <a:pPr lvl="1">
              <a:lnSpc>
                <a:spcPct val="120000"/>
              </a:lnSpc>
              <a:spcBef>
                <a:spcPts val="0"/>
              </a:spcBef>
            </a:pPr>
            <a:r>
              <a:rPr lang="en-US" sz="1900" dirty="0"/>
              <a:t>Programming with languages like Python and perhaps Go and Rust</a:t>
            </a:r>
          </a:p>
          <a:p>
            <a:pPr lvl="1">
              <a:lnSpc>
                <a:spcPct val="120000"/>
              </a:lnSpc>
              <a:spcBef>
                <a:spcPts val="0"/>
              </a:spcBef>
            </a:pPr>
            <a:r>
              <a:rPr lang="en-US" sz="1900" dirty="0"/>
              <a:t>Automation</a:t>
            </a:r>
          </a:p>
          <a:p>
            <a:pPr lvl="1">
              <a:lnSpc>
                <a:spcPct val="120000"/>
              </a:lnSpc>
              <a:spcBef>
                <a:spcPts val="0"/>
              </a:spcBef>
            </a:pPr>
            <a:r>
              <a:rPr lang="en-US" sz="1900" dirty="0"/>
              <a:t>Networking</a:t>
            </a:r>
          </a:p>
          <a:p>
            <a:pPr lvl="1">
              <a:lnSpc>
                <a:spcPct val="120000"/>
              </a:lnSpc>
              <a:spcBef>
                <a:spcPts val="0"/>
              </a:spcBef>
            </a:pPr>
            <a:r>
              <a:rPr lang="en-US" sz="1900" dirty="0"/>
              <a:t>Monitoring, logging, and observability</a:t>
            </a:r>
          </a:p>
          <a:p>
            <a:pPr lvl="1">
              <a:lnSpc>
                <a:spcPct val="120000"/>
              </a:lnSpc>
              <a:spcBef>
                <a:spcPts val="0"/>
              </a:spcBef>
            </a:pPr>
            <a:r>
              <a:rPr lang="en-US" sz="1900" dirty="0"/>
              <a:t>Testing, including the ability to write both unit tests and tests for use in CI</a:t>
            </a:r>
          </a:p>
          <a:p>
            <a:pPr lvl="1">
              <a:lnSpc>
                <a:spcPct val="120000"/>
              </a:lnSpc>
            </a:pPr>
            <a:r>
              <a:rPr lang="en-US" sz="1900" dirty="0"/>
              <a:t>Databases, both relational like MySQL and </a:t>
            </a:r>
            <a:r>
              <a:rPr lang="en-US" sz="1900" dirty="0" err="1"/>
              <a:t>Postgres</a:t>
            </a:r>
            <a:r>
              <a:rPr lang="en-US" sz="1900" dirty="0"/>
              <a:t> as well at least passing familiarity with newer NoSQL/</a:t>
            </a:r>
            <a:r>
              <a:rPr lang="en-US" sz="1900" dirty="0" err="1"/>
              <a:t>NewSQL</a:t>
            </a:r>
            <a:r>
              <a:rPr lang="en-US" sz="1900" dirty="0"/>
              <a:t> options like Cassandra, MongoDB, and Neo4j</a:t>
            </a:r>
          </a:p>
          <a:p>
            <a:endParaRPr lang="en-US" dirty="0"/>
          </a:p>
        </p:txBody>
      </p:sp>
      <p:sp>
        <p:nvSpPr>
          <p:cNvPr id="4" name="Rectangle 3"/>
          <p:cNvSpPr/>
          <p:nvPr/>
        </p:nvSpPr>
        <p:spPr>
          <a:xfrm>
            <a:off x="903249" y="351041"/>
            <a:ext cx="8697951" cy="461665"/>
          </a:xfrm>
          <a:prstGeom prst="rect">
            <a:avLst/>
          </a:prstGeom>
        </p:spPr>
        <p:txBody>
          <a:bodyPr wrap="square">
            <a:spAutoFit/>
          </a:bodyPr>
          <a:lstStyle/>
          <a:p>
            <a:r>
              <a:rPr lang="en-US" sz="2400" b="1" dirty="0"/>
              <a:t>What Skills Do I Need to Become a Site Reliability Engineer?</a:t>
            </a:r>
            <a:endParaRPr lang="en-US" sz="2400" dirty="0"/>
          </a:p>
        </p:txBody>
      </p:sp>
    </p:spTree>
    <p:extLst>
      <p:ext uri="{BB962C8B-B14F-4D97-AF65-F5344CB8AC3E}">
        <p14:creationId xmlns:p14="http://schemas.microsoft.com/office/powerpoint/2010/main" val="52814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SRE vs DevOps</a:t>
            </a:r>
          </a:p>
        </p:txBody>
      </p:sp>
      <p:sp>
        <p:nvSpPr>
          <p:cNvPr id="3" name="Content Placeholder 2"/>
          <p:cNvSpPr>
            <a:spLocks noGrp="1"/>
          </p:cNvSpPr>
          <p:nvPr>
            <p:ph idx="1"/>
          </p:nvPr>
        </p:nvSpPr>
        <p:spPr>
          <a:xfrm>
            <a:off x="1137425" y="1830899"/>
            <a:ext cx="6791092" cy="3543989"/>
          </a:xfrm>
        </p:spPr>
        <p:txBody>
          <a:bodyPr>
            <a:normAutofit/>
          </a:bodyPr>
          <a:lstStyle/>
          <a:p>
            <a:r>
              <a:rPr lang="en-US" sz="2400" dirty="0"/>
              <a:t>DevOps and site reliability engineering (SRE) are two approaches that enhance the </a:t>
            </a:r>
            <a:r>
              <a:rPr lang="en-US" sz="2400" dirty="0">
                <a:hlinkClick r:id="rId3"/>
              </a:rPr>
              <a:t>product release cycle</a:t>
            </a:r>
            <a:r>
              <a:rPr lang="en-US" sz="2400" dirty="0"/>
              <a:t> through enhanced collaboration, automation, and monitoring. </a:t>
            </a:r>
          </a:p>
          <a:p>
            <a:r>
              <a:rPr lang="en-US" sz="2400" dirty="0"/>
              <a:t>Both approaches utilize automation and collaboration to help teams build resilient and reliable software but there are fundamental differences in what these approaches offer and how they operate.</a:t>
            </a:r>
          </a:p>
        </p:txBody>
      </p:sp>
      <p:pic>
        <p:nvPicPr>
          <p:cNvPr id="2050" name="Picture 2" descr="SRE Supports Devo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489" y="3028485"/>
            <a:ext cx="3987511" cy="382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24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SRE VS DEVOPS</a:t>
            </a:r>
          </a:p>
        </p:txBody>
      </p:sp>
      <p:sp>
        <p:nvSpPr>
          <p:cNvPr id="3" name="Content Placeholder 2"/>
          <p:cNvSpPr>
            <a:spLocks noGrp="1"/>
          </p:cNvSpPr>
          <p:nvPr>
            <p:ph idx="1"/>
          </p:nvPr>
        </p:nvSpPr>
        <p:spPr/>
        <p:txBody>
          <a:bodyPr>
            <a:normAutofit/>
          </a:bodyPr>
          <a:lstStyle/>
          <a:p>
            <a:r>
              <a:rPr lang="en-US" sz="2400" dirty="0"/>
              <a:t>DevOps is a broad set of principles about whole-lifecycle </a:t>
            </a:r>
            <a:r>
              <a:rPr lang="en-US" sz="2400" b="1" dirty="0"/>
              <a:t>collaboration between operations and product development</a:t>
            </a:r>
          </a:p>
          <a:p>
            <a:r>
              <a:rPr lang="en-US" sz="2400" dirty="0"/>
              <a:t>SRE is a job role, a set of practices and some beliefs that animate those practices. </a:t>
            </a:r>
          </a:p>
          <a:p>
            <a:r>
              <a:rPr lang="en-US" sz="2400" dirty="0"/>
              <a:t>If  DevOps Is a philosophy and an approach to working, </a:t>
            </a:r>
          </a:p>
          <a:p>
            <a:r>
              <a:rPr lang="en-US" sz="2400" dirty="0"/>
              <a:t>SRE implements some of the philosophy that DevOps describes, </a:t>
            </a:r>
          </a:p>
          <a:p>
            <a:r>
              <a:rPr lang="en-US" sz="2400" dirty="0"/>
              <a:t>So, in a way, </a:t>
            </a:r>
            <a:r>
              <a:rPr lang="en-US" sz="2400" b="1" i="1" dirty="0"/>
              <a:t>class SRE implements interface DevOps</a:t>
            </a:r>
            <a:r>
              <a:rPr lang="en-US" sz="2400" b="1" dirty="0"/>
              <a:t>.</a:t>
            </a:r>
          </a:p>
        </p:txBody>
      </p:sp>
    </p:spTree>
    <p:extLst>
      <p:ext uri="{BB962C8B-B14F-4D97-AF65-F5344CB8AC3E}">
        <p14:creationId xmlns:p14="http://schemas.microsoft.com/office/powerpoint/2010/main" val="83616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ITRODUCTION</a:t>
            </a:r>
          </a:p>
        </p:txBody>
      </p:sp>
      <p:sp>
        <p:nvSpPr>
          <p:cNvPr id="3" name="Content Placeholder 2"/>
          <p:cNvSpPr>
            <a:spLocks noGrp="1"/>
          </p:cNvSpPr>
          <p:nvPr>
            <p:ph idx="1"/>
          </p:nvPr>
        </p:nvSpPr>
        <p:spPr/>
        <p:txBody>
          <a:bodyPr>
            <a:normAutofit/>
          </a:bodyPr>
          <a:lstStyle/>
          <a:p>
            <a:r>
              <a:rPr lang="en-US" sz="2400" dirty="0"/>
              <a:t>Lecturer Javaria Abid </a:t>
            </a:r>
          </a:p>
          <a:p>
            <a:r>
              <a:rPr lang="en-US" sz="2400" dirty="0"/>
              <a:t>MSIT (NUST ISB)</a:t>
            </a:r>
          </a:p>
          <a:p>
            <a:r>
              <a:rPr lang="en-US" sz="2400" dirty="0"/>
              <a:t>BSCS (International Islamic University ISB)</a:t>
            </a:r>
          </a:p>
        </p:txBody>
      </p:sp>
    </p:spTree>
    <p:extLst>
      <p:ext uri="{BB962C8B-B14F-4D97-AF65-F5344CB8AC3E}">
        <p14:creationId xmlns:p14="http://schemas.microsoft.com/office/powerpoint/2010/main" val="47619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697174"/>
          </a:xfrm>
        </p:spPr>
        <p:txBody>
          <a:bodyPr>
            <a:normAutofit/>
          </a:bodyPr>
          <a:lstStyle/>
          <a:p>
            <a:r>
              <a:rPr lang="en-US" b="1" dirty="0"/>
              <a:t>SRE vs DevOps</a:t>
            </a:r>
          </a:p>
        </p:txBody>
      </p:sp>
      <p:sp>
        <p:nvSpPr>
          <p:cNvPr id="3" name="Content Placeholder 2"/>
          <p:cNvSpPr>
            <a:spLocks noGrp="1"/>
          </p:cNvSpPr>
          <p:nvPr>
            <p:ph idx="1"/>
          </p:nvPr>
        </p:nvSpPr>
        <p:spPr>
          <a:xfrm>
            <a:off x="1024128" y="1193180"/>
            <a:ext cx="10327813" cy="5118410"/>
          </a:xfrm>
        </p:spPr>
        <p:txBody>
          <a:bodyPr>
            <a:normAutofit lnSpcReduction="10000"/>
          </a:bodyPr>
          <a:lstStyle/>
          <a:p>
            <a:r>
              <a:rPr lang="en-US" dirty="0"/>
              <a:t>DevOps focuses more on a </a:t>
            </a:r>
            <a:r>
              <a:rPr lang="en-US" b="1" dirty="0"/>
              <a:t>cultural and philosophical shift</a:t>
            </a:r>
            <a:r>
              <a:rPr lang="en-US" dirty="0"/>
              <a:t>, and SRE is </a:t>
            </a:r>
            <a:r>
              <a:rPr lang="en-US" b="1" dirty="0"/>
              <a:t>more pragmatic and practical</a:t>
            </a:r>
            <a:r>
              <a:rPr lang="en-US" dirty="0"/>
              <a:t>.</a:t>
            </a:r>
          </a:p>
          <a:p>
            <a:pPr fontAlgn="base"/>
            <a:r>
              <a:rPr lang="en-US" dirty="0"/>
              <a:t>This highlights various differences in how the concepts operate, including:</a:t>
            </a:r>
          </a:p>
          <a:p>
            <a:pPr lvl="1" fontAlgn="base"/>
            <a:r>
              <a:rPr lang="en-US" sz="2000" b="1" dirty="0"/>
              <a:t>Essence. </a:t>
            </a:r>
            <a:r>
              <a:rPr lang="en-US" sz="2000" dirty="0"/>
              <a:t>SRE to create a set of practices and metrics that allow for improved collaboration and service delivery. DevOps, on the other hand, is the collection of philosophies that enable the mindset of culture and collaboration between </a:t>
            </a:r>
            <a:r>
              <a:rPr lang="en-US" sz="2000" dirty="0" err="1"/>
              <a:t>siloed</a:t>
            </a:r>
            <a:r>
              <a:rPr lang="en-US" sz="2000" dirty="0"/>
              <a:t> teams.</a:t>
            </a:r>
          </a:p>
          <a:p>
            <a:pPr lvl="1" fontAlgn="base"/>
            <a:r>
              <a:rPr lang="en-US" sz="2000" b="1" dirty="0"/>
              <a:t>Goal. </a:t>
            </a:r>
            <a:r>
              <a:rPr lang="en-US" sz="2000" dirty="0"/>
              <a:t>Both SRE and DevOps aim to bridge the gap between development and operations, though SRE involves prescriptive ways of achieving reliability, while DevOps works as a template that guides collaboration.</a:t>
            </a:r>
          </a:p>
          <a:p>
            <a:pPr lvl="1" fontAlgn="base"/>
            <a:r>
              <a:rPr lang="en-US" sz="2000" b="1" dirty="0"/>
              <a:t>Focus. </a:t>
            </a:r>
            <a:r>
              <a:rPr lang="en-US" sz="2000" dirty="0"/>
              <a:t>Site reliability engineering mainly focuses on enhancing</a:t>
            </a:r>
            <a:r>
              <a:rPr lang="en-US" sz="2000" b="1" dirty="0"/>
              <a:t> </a:t>
            </a:r>
            <a:r>
              <a:rPr lang="en-US" sz="2000" b="1" dirty="0">
                <a:hlinkClick r:id="rId3"/>
              </a:rPr>
              <a:t>system availability and reliability</a:t>
            </a:r>
            <a:r>
              <a:rPr lang="en-US" sz="2000" dirty="0"/>
              <a:t> while DevOps focuses on speed of development and delivery while enforcing continuity.</a:t>
            </a:r>
          </a:p>
          <a:p>
            <a:pPr lvl="1" fontAlgn="base"/>
            <a:r>
              <a:rPr lang="en-US" sz="2000" b="1" dirty="0"/>
              <a:t>Team structure. </a:t>
            </a:r>
            <a:r>
              <a:rPr lang="en-US" sz="2000" dirty="0"/>
              <a:t>An SRE team is composed of site reliability engineers who have a background in both operations and development. DevOps teams include a variety of roles, including QA experts, developers, engineers, SREs and many others.</a:t>
            </a:r>
          </a:p>
          <a:p>
            <a:endParaRPr lang="en-US" dirty="0"/>
          </a:p>
        </p:txBody>
      </p:sp>
    </p:spTree>
    <p:extLst>
      <p:ext uri="{BB962C8B-B14F-4D97-AF65-F5344CB8AC3E}">
        <p14:creationId xmlns:p14="http://schemas.microsoft.com/office/powerpoint/2010/main" val="2322679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The Site Reliability Engineer Role</a:t>
            </a:r>
            <a:br>
              <a:rPr lang="en-US" dirty="0"/>
            </a:br>
            <a:endParaRPr lang="en-US" dirty="0"/>
          </a:p>
        </p:txBody>
      </p:sp>
      <p:sp>
        <p:nvSpPr>
          <p:cNvPr id="3" name="Content Placeholder 2"/>
          <p:cNvSpPr>
            <a:spLocks noGrp="1"/>
          </p:cNvSpPr>
          <p:nvPr>
            <p:ph idx="1"/>
          </p:nvPr>
        </p:nvSpPr>
        <p:spPr>
          <a:xfrm>
            <a:off x="685801" y="1538869"/>
            <a:ext cx="10398511" cy="4527394"/>
          </a:xfrm>
        </p:spPr>
        <p:txBody>
          <a:bodyPr>
            <a:normAutofit/>
          </a:bodyPr>
          <a:lstStyle/>
          <a:p>
            <a:pPr fontAlgn="base"/>
            <a:r>
              <a:rPr lang="en-US" sz="2600" dirty="0"/>
              <a:t>An SRE is tasked with ensuring seamless collaboration between IT operations and development teams through the enhancement and automation of routine processes. Some core responsibilities of an SRE include:</a:t>
            </a:r>
          </a:p>
          <a:p>
            <a:pPr lvl="1" fontAlgn="base"/>
            <a:r>
              <a:rPr lang="en-US" sz="2400" dirty="0"/>
              <a:t>Developing, configuring, and deploying software to be used by operations teams</a:t>
            </a:r>
          </a:p>
          <a:p>
            <a:pPr lvl="1" fontAlgn="base"/>
            <a:r>
              <a:rPr lang="en-US" sz="2400" dirty="0"/>
              <a:t>Handling support escalation issues</a:t>
            </a:r>
          </a:p>
          <a:p>
            <a:pPr lvl="1" fontAlgn="base"/>
            <a:r>
              <a:rPr lang="en-US" sz="2400" dirty="0"/>
              <a:t>Conducting and reporting on incident reviews</a:t>
            </a:r>
          </a:p>
          <a:p>
            <a:pPr lvl="1" fontAlgn="base"/>
            <a:r>
              <a:rPr lang="en-US" sz="2400" dirty="0"/>
              <a:t>Developing system documentation</a:t>
            </a:r>
          </a:p>
          <a:p>
            <a:pPr lvl="1" fontAlgn="base"/>
            <a:r>
              <a:rPr lang="en-US" sz="2400" dirty="0"/>
              <a:t>Change management</a:t>
            </a:r>
          </a:p>
          <a:p>
            <a:pPr lvl="1" fontAlgn="base"/>
            <a:r>
              <a:rPr lang="en-US" sz="2400" dirty="0"/>
              <a:t>Determining and validating new features and updates</a:t>
            </a:r>
          </a:p>
          <a:p>
            <a:endParaRPr lang="en-US" dirty="0"/>
          </a:p>
        </p:txBody>
      </p:sp>
    </p:spTree>
    <p:extLst>
      <p:ext uri="{BB962C8B-B14F-4D97-AF65-F5344CB8AC3E}">
        <p14:creationId xmlns:p14="http://schemas.microsoft.com/office/powerpoint/2010/main" val="2411339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SRE Tools</a:t>
            </a:r>
            <a:br>
              <a:rPr lang="en-US" b="1" cap="none" dirty="0"/>
            </a:br>
            <a:endParaRPr lang="en-US" b="1" cap="none" dirty="0"/>
          </a:p>
        </p:txBody>
      </p:sp>
      <p:sp>
        <p:nvSpPr>
          <p:cNvPr id="3" name="Content Placeholder 2"/>
          <p:cNvSpPr>
            <a:spLocks noGrp="1"/>
          </p:cNvSpPr>
          <p:nvPr>
            <p:ph idx="1"/>
          </p:nvPr>
        </p:nvSpPr>
        <p:spPr>
          <a:xfrm>
            <a:off x="685801" y="1628078"/>
            <a:ext cx="10833409" cy="4672361"/>
          </a:xfrm>
        </p:spPr>
        <p:txBody>
          <a:bodyPr>
            <a:normAutofit lnSpcReduction="10000"/>
          </a:bodyPr>
          <a:lstStyle/>
          <a:p>
            <a:pPr fontAlgn="base"/>
            <a:r>
              <a:rPr lang="en-US" sz="2000" dirty="0"/>
              <a:t>SRE teams rely on the automation of routine processes using tools and techniques that standardize operations across the software’s lifecycle. Some tools and technologies that support Site Reliability Engineering include:</a:t>
            </a:r>
          </a:p>
          <a:p>
            <a:pPr fontAlgn="base"/>
            <a:r>
              <a:rPr lang="en-US" sz="2000" b="1" dirty="0"/>
              <a:t>Containers</a:t>
            </a:r>
            <a:r>
              <a:rPr lang="en-US" sz="2000" dirty="0"/>
              <a:t> package applications in a unified environment across multiple deployment platforms, enabling cloud-native development.</a:t>
            </a:r>
          </a:p>
          <a:p>
            <a:pPr fontAlgn="base"/>
            <a:r>
              <a:rPr lang="en-US" sz="2000" b="1" dirty="0"/>
              <a:t>Kubernetes </a:t>
            </a:r>
            <a:r>
              <a:rPr lang="en-US" sz="2000" dirty="0"/>
              <a:t>is a popular container orchestrator that can effectively manage containerized applications running on multiple environments.</a:t>
            </a:r>
          </a:p>
          <a:p>
            <a:pPr fontAlgn="base"/>
            <a:r>
              <a:rPr lang="en-US" sz="2000" b="1" dirty="0"/>
              <a:t>Cloud platforms</a:t>
            </a:r>
            <a:r>
              <a:rPr lang="en-US" sz="2000" dirty="0"/>
              <a:t> allow you to provision scalable, flexible, and reliable applications in highly distributed environments. Popular platforms include Microsoft Azure, Amazon AWS, and Google Cloud.</a:t>
            </a:r>
          </a:p>
          <a:p>
            <a:pPr fontAlgn="base"/>
            <a:r>
              <a:rPr lang="en-US" sz="2000" b="1" dirty="0"/>
              <a:t>Project planning &amp; management tools</a:t>
            </a:r>
            <a:r>
              <a:rPr lang="en-US" sz="2000" dirty="0"/>
              <a:t> allow you to manage IT operations across distributed teams. Some popular tools include JIRA and Pivotal Tracker.</a:t>
            </a:r>
          </a:p>
          <a:p>
            <a:pPr fontAlgn="base"/>
            <a:r>
              <a:rPr lang="en-US" sz="2000" b="1" dirty="0"/>
              <a:t>Source control</a:t>
            </a:r>
            <a:r>
              <a:rPr lang="en-US" sz="2000" dirty="0"/>
              <a:t> tools such as Subversion and GitHub erase boundaries between developers and operators, allowing for seamless collaboration and release of application delivery. Source control tools include Subversion and GitHub.</a:t>
            </a:r>
          </a:p>
          <a:p>
            <a:endParaRPr lang="en-US" dirty="0"/>
          </a:p>
        </p:txBody>
      </p:sp>
    </p:spTree>
    <p:extLst>
      <p:ext uri="{BB962C8B-B14F-4D97-AF65-F5344CB8AC3E}">
        <p14:creationId xmlns:p14="http://schemas.microsoft.com/office/powerpoint/2010/main" val="282309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8793"/>
            <a:ext cx="10131425" cy="973119"/>
          </a:xfrm>
        </p:spPr>
        <p:txBody>
          <a:bodyPr>
            <a:normAutofit fontScale="90000"/>
          </a:bodyPr>
          <a:lstStyle/>
          <a:p>
            <a:r>
              <a:rPr lang="en-US" b="1" cap="none" dirty="0"/>
              <a:t>How SRE Supports DevOps Principles &amp; Philosophies</a:t>
            </a:r>
            <a:br>
              <a:rPr lang="en-US" dirty="0"/>
            </a:br>
            <a:endParaRPr lang="en-US" dirty="0"/>
          </a:p>
        </p:txBody>
      </p:sp>
      <p:sp>
        <p:nvSpPr>
          <p:cNvPr id="3" name="Content Placeholder 2"/>
          <p:cNvSpPr>
            <a:spLocks noGrp="1"/>
          </p:cNvSpPr>
          <p:nvPr>
            <p:ph idx="1"/>
          </p:nvPr>
        </p:nvSpPr>
        <p:spPr>
          <a:xfrm>
            <a:off x="685800" y="855352"/>
            <a:ext cx="10131425" cy="3649133"/>
          </a:xfrm>
        </p:spPr>
        <p:txBody>
          <a:bodyPr>
            <a:normAutofit/>
          </a:bodyPr>
          <a:lstStyle/>
          <a:p>
            <a:endParaRPr lang="en-US" sz="2800" dirty="0"/>
          </a:p>
          <a:p>
            <a:r>
              <a:rPr lang="en-US" sz="2800" dirty="0"/>
              <a:t>SRE and DevOps are not competing methodologies. That’s because SRE provides a practical approach to solving most DevOps concerns.</a:t>
            </a:r>
          </a:p>
          <a:p>
            <a:endParaRPr lang="en-US" sz="2800" dirty="0"/>
          </a:p>
        </p:txBody>
      </p:sp>
      <p:pic>
        <p:nvPicPr>
          <p:cNvPr id="4" name="Picture 3"/>
          <p:cNvPicPr>
            <a:picLocks noChangeAspect="1"/>
          </p:cNvPicPr>
          <p:nvPr/>
        </p:nvPicPr>
        <p:blipFill rotWithShape="1">
          <a:blip r:embed="rId3"/>
          <a:srcRect l="29134" t="24632" r="12359" b="23997"/>
          <a:stretch/>
        </p:blipFill>
        <p:spPr>
          <a:xfrm>
            <a:off x="3869356" y="2748341"/>
            <a:ext cx="7815964" cy="3860270"/>
          </a:xfrm>
          <a:prstGeom prst="rect">
            <a:avLst/>
          </a:prstGeom>
        </p:spPr>
      </p:pic>
    </p:spTree>
    <p:extLst>
      <p:ext uri="{BB962C8B-B14F-4D97-AF65-F5344CB8AC3E}">
        <p14:creationId xmlns:p14="http://schemas.microsoft.com/office/powerpoint/2010/main" val="1986408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Reducing Organizational Silos</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sz="2800" dirty="0"/>
              <a:t>DevOps works to ensure that different departments/software teams are not isolated from each other, ensuring they all work towards a common goal.</a:t>
            </a:r>
          </a:p>
          <a:p>
            <a:pPr fontAlgn="base"/>
            <a:r>
              <a:rPr lang="en-US" sz="2800" dirty="0"/>
              <a:t>SRE enables this by enforcing the ownership of projects between teams. With SRE, every team uses the same tools, techniques, and codebase to support:</a:t>
            </a:r>
          </a:p>
          <a:p>
            <a:pPr fontAlgn="base"/>
            <a:r>
              <a:rPr lang="en-US" sz="2800" dirty="0"/>
              <a:t>Uniformity</a:t>
            </a:r>
          </a:p>
          <a:p>
            <a:pPr fontAlgn="base"/>
            <a:r>
              <a:rPr lang="en-US" sz="2800" dirty="0"/>
              <a:t>Seamless collaboration</a:t>
            </a:r>
          </a:p>
          <a:p>
            <a:endParaRPr lang="en-US" dirty="0"/>
          </a:p>
        </p:txBody>
      </p:sp>
    </p:spTree>
    <p:extLst>
      <p:ext uri="{BB962C8B-B14F-4D97-AF65-F5344CB8AC3E}">
        <p14:creationId xmlns:p14="http://schemas.microsoft.com/office/powerpoint/2010/main" val="469985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Implementing Gradual Change</a:t>
            </a:r>
            <a:br>
              <a:rPr lang="en-US" dirty="0"/>
            </a:br>
            <a:endParaRPr lang="en-US" dirty="0"/>
          </a:p>
        </p:txBody>
      </p:sp>
      <p:sp>
        <p:nvSpPr>
          <p:cNvPr id="3" name="Content Placeholder 2"/>
          <p:cNvSpPr>
            <a:spLocks noGrp="1"/>
          </p:cNvSpPr>
          <p:nvPr>
            <p:ph idx="1"/>
          </p:nvPr>
        </p:nvSpPr>
        <p:spPr/>
        <p:txBody>
          <a:bodyPr/>
          <a:lstStyle/>
          <a:p>
            <a:pPr fontAlgn="base"/>
            <a:r>
              <a:rPr lang="en-US" sz="2800" dirty="0"/>
              <a:t>DevOps embraces slow, gradual change to enable constant improvements. SRE supports this by allowing teams to perform small, frequent updates that reduce the impact of changes on application availability and stability.</a:t>
            </a:r>
          </a:p>
          <a:p>
            <a:pPr fontAlgn="base"/>
            <a:r>
              <a:rPr lang="en-US" sz="2800" dirty="0"/>
              <a:t>Additionally, SRE teams use CI/CD tools to perform change management and continuous testing to ensure the successful deployment of code alterations.</a:t>
            </a:r>
          </a:p>
          <a:p>
            <a:endParaRPr lang="en-US" dirty="0"/>
          </a:p>
        </p:txBody>
      </p:sp>
    </p:spTree>
    <p:extLst>
      <p:ext uri="{BB962C8B-B14F-4D97-AF65-F5344CB8AC3E}">
        <p14:creationId xmlns:p14="http://schemas.microsoft.com/office/powerpoint/2010/main" val="712442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Accepting Failure As Normal</a:t>
            </a:r>
            <a:br>
              <a:rPr lang="en-US" b="1" cap="none" dirty="0"/>
            </a:br>
            <a:endParaRPr lang="en-US" b="1" cap="none" dirty="0"/>
          </a:p>
        </p:txBody>
      </p:sp>
      <p:sp>
        <p:nvSpPr>
          <p:cNvPr id="3" name="Content Placeholder 2"/>
          <p:cNvSpPr>
            <a:spLocks noGrp="1"/>
          </p:cNvSpPr>
          <p:nvPr>
            <p:ph idx="1"/>
          </p:nvPr>
        </p:nvSpPr>
        <p:spPr/>
        <p:txBody>
          <a:bodyPr/>
          <a:lstStyle/>
          <a:p>
            <a:pPr fontAlgn="base"/>
            <a:r>
              <a:rPr lang="en-US" sz="2800" dirty="0"/>
              <a:t>Both SRE and DevOps concepts treat errors and failure as an inevitable occurrence. </a:t>
            </a:r>
          </a:p>
          <a:p>
            <a:pPr fontAlgn="base"/>
            <a:r>
              <a:rPr lang="en-US" sz="2800" dirty="0"/>
              <a:t>While DevOps aims to handle runtime errors and allow teams to learn from them, </a:t>
            </a:r>
          </a:p>
          <a:p>
            <a:pPr fontAlgn="base"/>
            <a:r>
              <a:rPr lang="en-US" sz="2800" dirty="0"/>
              <a:t>SRE enforces error management through Service Level Commitments (</a:t>
            </a:r>
            <a:r>
              <a:rPr lang="en-US" sz="2800" dirty="0" err="1"/>
              <a:t>SLox</a:t>
            </a:r>
            <a:r>
              <a:rPr lang="en-US" sz="2800" dirty="0"/>
              <a:t>) to ensure all failures are handled.</a:t>
            </a:r>
          </a:p>
          <a:p>
            <a:pPr fontAlgn="base"/>
            <a:r>
              <a:rPr lang="en-US" sz="2800" dirty="0"/>
              <a:t>SRE also allows for a risk budget that allows teams to test the limits of failure for reevaluation and innovation.</a:t>
            </a:r>
          </a:p>
          <a:p>
            <a:endParaRPr lang="en-US" dirty="0"/>
          </a:p>
        </p:txBody>
      </p:sp>
    </p:spTree>
    <p:extLst>
      <p:ext uri="{BB962C8B-B14F-4D97-AF65-F5344CB8AC3E}">
        <p14:creationId xmlns:p14="http://schemas.microsoft.com/office/powerpoint/2010/main" val="3632436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430" y="587297"/>
            <a:ext cx="10131425" cy="1456267"/>
          </a:xfrm>
        </p:spPr>
        <p:txBody>
          <a:bodyPr/>
          <a:lstStyle/>
          <a:p>
            <a:r>
              <a:rPr lang="en-US" b="1" cap="none" dirty="0"/>
              <a:t>Leveraging Tools &amp; Automation</a:t>
            </a:r>
            <a:br>
              <a:rPr lang="en-US" b="1" cap="none" dirty="0"/>
            </a:br>
            <a:endParaRPr lang="en-US" b="1" cap="none" dirty="0"/>
          </a:p>
        </p:txBody>
      </p:sp>
      <p:sp>
        <p:nvSpPr>
          <p:cNvPr id="3" name="Content Placeholder 2"/>
          <p:cNvSpPr>
            <a:spLocks noGrp="1"/>
          </p:cNvSpPr>
          <p:nvPr>
            <p:ph idx="1"/>
          </p:nvPr>
        </p:nvSpPr>
        <p:spPr/>
        <p:txBody>
          <a:bodyPr>
            <a:normAutofit/>
          </a:bodyPr>
          <a:lstStyle/>
          <a:p>
            <a:r>
              <a:rPr lang="en-US" sz="3200" dirty="0"/>
              <a:t>Both DevOps and SRE use automation to improve workflows and service delivery. </a:t>
            </a:r>
          </a:p>
          <a:p>
            <a:r>
              <a:rPr lang="en-US" sz="3200" dirty="0"/>
              <a:t>SRE enables teams to use the same tools and services through flexible application programming interfaces (APIs). </a:t>
            </a:r>
          </a:p>
          <a:p>
            <a:r>
              <a:rPr lang="en-US" sz="3200" dirty="0"/>
              <a:t>While DevOps promotes the adoption of automation tools, SRE ensures every team member can access the updated automation tools and technologies.</a:t>
            </a:r>
          </a:p>
        </p:txBody>
      </p:sp>
    </p:spTree>
    <p:extLst>
      <p:ext uri="{BB962C8B-B14F-4D97-AF65-F5344CB8AC3E}">
        <p14:creationId xmlns:p14="http://schemas.microsoft.com/office/powerpoint/2010/main" val="1143597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660" y="362414"/>
            <a:ext cx="10131425" cy="1456267"/>
          </a:xfrm>
        </p:spPr>
        <p:txBody>
          <a:bodyPr/>
          <a:lstStyle/>
          <a:p>
            <a:r>
              <a:rPr lang="en-US" b="1" cap="none" dirty="0"/>
              <a:t>Measure Everything</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sz="2800" dirty="0"/>
              <a:t>DevOps and SRE support automation, continuously monitor the developed systems to ensure every process runs as planned.</a:t>
            </a:r>
          </a:p>
          <a:p>
            <a:pPr fontAlgn="base"/>
            <a:r>
              <a:rPr lang="en-US" sz="2800" dirty="0"/>
              <a:t>DevOps gathers metrics through a feedback loop.</a:t>
            </a:r>
          </a:p>
          <a:p>
            <a:pPr fontAlgn="base"/>
            <a:r>
              <a:rPr lang="en-US" sz="2800" dirty="0"/>
              <a:t>SRE enforces measurement by providing SLIs, SLOs, and SLAs to perform measurements. </a:t>
            </a:r>
          </a:p>
          <a:p>
            <a:pPr fontAlgn="base"/>
            <a:r>
              <a:rPr lang="en-US" sz="2800" dirty="0"/>
              <a:t>Since Ops are software-defined, SRE monitors toil and reliability, ensuring consistent service delivery.</a:t>
            </a:r>
          </a:p>
          <a:p>
            <a:endParaRPr lang="en-US" sz="2800" dirty="0"/>
          </a:p>
        </p:txBody>
      </p:sp>
    </p:spTree>
    <p:extLst>
      <p:ext uri="{BB962C8B-B14F-4D97-AF65-F5344CB8AC3E}">
        <p14:creationId xmlns:p14="http://schemas.microsoft.com/office/powerpoint/2010/main" val="853917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Summing Up DevOps &amp; SRE</a:t>
            </a:r>
            <a:br>
              <a:rPr lang="en-US" dirty="0"/>
            </a:br>
            <a:endParaRPr lang="en-US" dirty="0"/>
          </a:p>
        </p:txBody>
      </p:sp>
      <p:sp>
        <p:nvSpPr>
          <p:cNvPr id="3" name="Content Placeholder 2"/>
          <p:cNvSpPr>
            <a:spLocks noGrp="1"/>
          </p:cNvSpPr>
          <p:nvPr>
            <p:ph idx="1"/>
          </p:nvPr>
        </p:nvSpPr>
        <p:spPr>
          <a:xfrm>
            <a:off x="685801" y="1572322"/>
            <a:ext cx="10131425" cy="4482789"/>
          </a:xfrm>
        </p:spPr>
        <p:txBody>
          <a:bodyPr>
            <a:normAutofit/>
          </a:bodyPr>
          <a:lstStyle/>
          <a:p>
            <a:pPr fontAlgn="base"/>
            <a:r>
              <a:rPr lang="en-US" sz="2400" dirty="0"/>
              <a:t>SRE involves the application of software engineering principles to automate and enhance </a:t>
            </a:r>
            <a:r>
              <a:rPr lang="en-US" sz="2400" dirty="0" err="1"/>
              <a:t>ITOps</a:t>
            </a:r>
            <a:r>
              <a:rPr lang="en-US" sz="2400" dirty="0"/>
              <a:t> functions such as:</a:t>
            </a:r>
          </a:p>
          <a:p>
            <a:pPr fontAlgn="base"/>
            <a:r>
              <a:rPr lang="en-US" sz="2400" b="1" dirty="0"/>
              <a:t>Disaster response</a:t>
            </a:r>
          </a:p>
          <a:p>
            <a:pPr fontAlgn="base"/>
            <a:r>
              <a:rPr lang="en-US" sz="2400" b="1" dirty="0"/>
              <a:t>Capacity planning</a:t>
            </a:r>
          </a:p>
          <a:p>
            <a:pPr fontAlgn="base"/>
            <a:r>
              <a:rPr lang="en-US" sz="2400" b="1" dirty="0"/>
              <a:t>Monitoring</a:t>
            </a:r>
          </a:p>
          <a:p>
            <a:pPr fontAlgn="base"/>
            <a:r>
              <a:rPr lang="en-US" sz="2400" dirty="0"/>
              <a:t>On the other hand, a DevOps model enables the rapid delivery of software products through collaboration between development and operations teams.</a:t>
            </a:r>
          </a:p>
          <a:p>
            <a:endParaRPr lang="en-US" dirty="0"/>
          </a:p>
        </p:txBody>
      </p:sp>
    </p:spTree>
    <p:extLst>
      <p:ext uri="{BB962C8B-B14F-4D97-AF65-F5344CB8AC3E}">
        <p14:creationId xmlns:p14="http://schemas.microsoft.com/office/powerpoint/2010/main" val="261124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a:t>
            </a:r>
          </a:p>
        </p:txBody>
      </p:sp>
      <p:sp>
        <p:nvSpPr>
          <p:cNvPr id="3" name="Content Placeholder 2"/>
          <p:cNvSpPr>
            <a:spLocks noGrp="1"/>
          </p:cNvSpPr>
          <p:nvPr>
            <p:ph idx="1"/>
          </p:nvPr>
        </p:nvSpPr>
        <p:spPr>
          <a:xfrm>
            <a:off x="2290483" y="2065867"/>
            <a:ext cx="10131425" cy="3649133"/>
          </a:xfrm>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531376872"/>
              </p:ext>
            </p:extLst>
          </p:nvPr>
        </p:nvGraphicFramePr>
        <p:xfrm>
          <a:off x="2851841" y="2498753"/>
          <a:ext cx="8130011" cy="3322624"/>
        </p:xfrm>
        <a:graphic>
          <a:graphicData uri="http://schemas.openxmlformats.org/drawingml/2006/table">
            <a:tbl>
              <a:tblPr firstRow="1" firstCol="1" bandRow="1">
                <a:tableStyleId>{5C22544A-7EE6-4342-B048-85BDC9FD1C3A}</a:tableStyleId>
              </a:tblPr>
              <a:tblGrid>
                <a:gridCol w="2059338">
                  <a:extLst>
                    <a:ext uri="{9D8B030D-6E8A-4147-A177-3AD203B41FA5}">
                      <a16:colId xmlns:a16="http://schemas.microsoft.com/office/drawing/2014/main" val="20000"/>
                    </a:ext>
                  </a:extLst>
                </a:gridCol>
                <a:gridCol w="1718711">
                  <a:extLst>
                    <a:ext uri="{9D8B030D-6E8A-4147-A177-3AD203B41FA5}">
                      <a16:colId xmlns:a16="http://schemas.microsoft.com/office/drawing/2014/main" val="20001"/>
                    </a:ext>
                  </a:extLst>
                </a:gridCol>
                <a:gridCol w="2107127">
                  <a:extLst>
                    <a:ext uri="{9D8B030D-6E8A-4147-A177-3AD203B41FA5}">
                      <a16:colId xmlns:a16="http://schemas.microsoft.com/office/drawing/2014/main" val="20002"/>
                    </a:ext>
                  </a:extLst>
                </a:gridCol>
                <a:gridCol w="2244835">
                  <a:extLst>
                    <a:ext uri="{9D8B030D-6E8A-4147-A177-3AD203B41FA5}">
                      <a16:colId xmlns:a16="http://schemas.microsoft.com/office/drawing/2014/main" val="20003"/>
                    </a:ext>
                  </a:extLst>
                </a:gridCol>
              </a:tblGrid>
              <a:tr h="830656">
                <a:tc>
                  <a:txBody>
                    <a:bodyPr/>
                    <a:lstStyle/>
                    <a:p>
                      <a:pPr marL="0" marR="0">
                        <a:spcBef>
                          <a:spcPts val="0"/>
                        </a:spcBef>
                        <a:spcAft>
                          <a:spcPts val="0"/>
                        </a:spcAft>
                      </a:pPr>
                      <a:r>
                        <a:rPr lang="en-US" sz="1800" dirty="0">
                          <a:effectLst/>
                        </a:rPr>
                        <a:t>Assignment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rPr>
                        <a:t>15%</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dirty="0">
                          <a:effectLst/>
                        </a:rPr>
                        <a:t>Quiz</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rPr>
                        <a:t>15%</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830656">
                <a:tc>
                  <a:txBody>
                    <a:bodyPr/>
                    <a:lstStyle/>
                    <a:p>
                      <a:pPr marL="0" marR="0">
                        <a:spcBef>
                          <a:spcPts val="0"/>
                        </a:spcBef>
                        <a:spcAft>
                          <a:spcPts val="0"/>
                        </a:spcAft>
                      </a:pPr>
                      <a:r>
                        <a:rPr lang="en-US" sz="1800">
                          <a:effectLst/>
                        </a:rPr>
                        <a:t>Lab</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dirty="0">
                          <a:effectLst/>
                        </a:rPr>
                        <a:t>Project / Presentation</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rPr>
                        <a:t>15%</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830656">
                <a:tc>
                  <a:txBody>
                    <a:bodyPr/>
                    <a:lstStyle/>
                    <a:p>
                      <a:pPr marL="0" marR="0">
                        <a:spcBef>
                          <a:spcPts val="0"/>
                        </a:spcBef>
                        <a:spcAft>
                          <a:spcPts val="0"/>
                        </a:spcAft>
                      </a:pPr>
                      <a:r>
                        <a:rPr lang="en-US" sz="1800">
                          <a:effectLst/>
                        </a:rPr>
                        <a:t>Mid Term</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rPr>
                        <a:t>20%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dirty="0">
                          <a:effectLst/>
                        </a:rPr>
                        <a:t>Final</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dirty="0">
                          <a:effectLst/>
                        </a:rPr>
                        <a:t>30%</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830656">
                <a:tc>
                  <a:txBody>
                    <a:bodyPr/>
                    <a:lstStyle/>
                    <a:p>
                      <a:pPr marL="0" marR="0">
                        <a:spcBef>
                          <a:spcPts val="0"/>
                        </a:spcBef>
                        <a:spcAft>
                          <a:spcPts val="0"/>
                        </a:spcAft>
                      </a:pPr>
                      <a:r>
                        <a:rPr lang="en-US" sz="1800">
                          <a:effectLst/>
                        </a:rPr>
                        <a:t>Other 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dirty="0">
                          <a:effectLst/>
                        </a:rPr>
                        <a:t>Other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800" dirty="0">
                          <a:effectLst/>
                        </a:rPr>
                        <a:t>0%</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698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FURTHER MAP</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2265" y="806886"/>
            <a:ext cx="6734961" cy="5051221"/>
          </a:xfrm>
        </p:spPr>
      </p:pic>
    </p:spTree>
    <p:extLst>
      <p:ext uri="{BB962C8B-B14F-4D97-AF65-F5344CB8AC3E}">
        <p14:creationId xmlns:p14="http://schemas.microsoft.com/office/powerpoint/2010/main" val="388744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83941"/>
          </a:xfrm>
        </p:spPr>
        <p:txBody>
          <a:bodyPr>
            <a:normAutofit fontScale="90000"/>
          </a:bodyPr>
          <a:lstStyle/>
          <a:p>
            <a:r>
              <a:rPr lang="en-US" b="1" dirty="0"/>
              <a:t>sre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220" y="1568183"/>
            <a:ext cx="8003197" cy="4501798"/>
          </a:xfrm>
        </p:spPr>
      </p:pic>
    </p:spTree>
    <p:extLst>
      <p:ext uri="{BB962C8B-B14F-4D97-AF65-F5344CB8AC3E}">
        <p14:creationId xmlns:p14="http://schemas.microsoft.com/office/powerpoint/2010/main" val="1014218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07327"/>
          </a:xfrm>
        </p:spPr>
        <p:txBody>
          <a:bodyPr/>
          <a:lstStyle/>
          <a:p>
            <a:r>
              <a:rPr lang="en-US" b="1" dirty="0"/>
              <a:t>SRE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929773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812925"/>
            <a:ext cx="7481888" cy="42084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519" y="156117"/>
            <a:ext cx="6116481" cy="4293219"/>
          </a:xfrm>
          <a:prstGeom prst="rect">
            <a:avLst/>
          </a:prstGeom>
        </p:spPr>
      </p:pic>
    </p:spTree>
    <p:extLst>
      <p:ext uri="{BB962C8B-B14F-4D97-AF65-F5344CB8AC3E}">
        <p14:creationId xmlns:p14="http://schemas.microsoft.com/office/powerpoint/2010/main" val="98719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Definition</a:t>
            </a:r>
          </a:p>
        </p:txBody>
      </p:sp>
      <p:sp>
        <p:nvSpPr>
          <p:cNvPr id="3" name="Content Placeholder 2"/>
          <p:cNvSpPr>
            <a:spLocks noGrp="1"/>
          </p:cNvSpPr>
          <p:nvPr>
            <p:ph idx="1"/>
          </p:nvPr>
        </p:nvSpPr>
        <p:spPr>
          <a:xfrm>
            <a:off x="685801" y="2142067"/>
            <a:ext cx="10878014" cy="3812684"/>
          </a:xfrm>
        </p:spPr>
        <p:txBody>
          <a:bodyPr>
            <a:noAutofit/>
          </a:bodyPr>
          <a:lstStyle/>
          <a:p>
            <a:r>
              <a:rPr lang="en-US" sz="2400" dirty="0"/>
              <a:t>Generally defined as the </a:t>
            </a:r>
            <a:r>
              <a:rPr lang="en-US" sz="2400" b="1" dirty="0"/>
              <a:t>ability of a product to perform, as expected, over certain time.</a:t>
            </a:r>
          </a:p>
          <a:p>
            <a:r>
              <a:rPr lang="en-US" sz="2400" dirty="0"/>
              <a:t>Formally defined as </a:t>
            </a:r>
            <a:r>
              <a:rPr lang="en-US" sz="2400" b="1" dirty="0"/>
              <a:t>the probability that an item, a product, piece of equipment, or system will perform its intended function for a stated period of time under specified operating conditions</a:t>
            </a:r>
            <a:r>
              <a:rPr lang="en-US" sz="2400" dirty="0"/>
              <a:t>.</a:t>
            </a:r>
          </a:p>
          <a:p>
            <a:r>
              <a:rPr lang="en-US" sz="2400" dirty="0"/>
              <a:t>In the simplest sense, reliability means how long an item (such as a machine) will perform its intended function without a breakdown.</a:t>
            </a:r>
          </a:p>
          <a:p>
            <a:r>
              <a:rPr lang="en-US" sz="2400" dirty="0"/>
              <a:t>Reliability is performance over time, probability that something will work when you want it to.</a:t>
            </a:r>
          </a:p>
          <a:p>
            <a:endParaRPr lang="en-US" sz="2000" dirty="0"/>
          </a:p>
        </p:txBody>
      </p:sp>
    </p:spTree>
    <p:extLst>
      <p:ext uri="{BB962C8B-B14F-4D97-AF65-F5344CB8AC3E}">
        <p14:creationId xmlns:p14="http://schemas.microsoft.com/office/powerpoint/2010/main" val="278167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64926"/>
          </a:xfrm>
        </p:spPr>
        <p:txBody>
          <a:bodyPr>
            <a:normAutofit fontScale="90000"/>
          </a:bodyPr>
          <a:lstStyle/>
          <a:p>
            <a:r>
              <a:rPr lang="en-US" b="1" cap="none" dirty="0"/>
              <a:t>The Reliability Definition Has  Important Elements:</a:t>
            </a:r>
            <a:endParaRPr lang="en-US" cap="none" dirty="0"/>
          </a:p>
        </p:txBody>
      </p:sp>
      <p:sp>
        <p:nvSpPr>
          <p:cNvPr id="3" name="Content Placeholder 2"/>
          <p:cNvSpPr>
            <a:spLocks noGrp="1"/>
          </p:cNvSpPr>
          <p:nvPr>
            <p:ph idx="1"/>
          </p:nvPr>
        </p:nvSpPr>
        <p:spPr>
          <a:xfrm>
            <a:off x="1024128" y="1750142"/>
            <a:ext cx="10617745" cy="4559218"/>
          </a:xfrm>
        </p:spPr>
        <p:txBody>
          <a:bodyPr>
            <a:normAutofit/>
          </a:bodyPr>
          <a:lstStyle/>
          <a:p>
            <a:r>
              <a:rPr lang="en-US" sz="2400" dirty="0"/>
              <a:t>Probability (A value between 0 and 1, number of times that an event occurs (success) divided by total number trials)</a:t>
            </a:r>
          </a:p>
          <a:p>
            <a:pPr lvl="1"/>
            <a:r>
              <a:rPr lang="en-US" sz="2200" dirty="0"/>
              <a:t>e.g. probability of 0.91 means that 91 of 100 items will still be working at stated time under stated conditions Performance (Some criteria to define when and how product fails, which also describes what is considered to be satisfactory system </a:t>
            </a:r>
            <a:r>
              <a:rPr lang="en-US" sz="2400" dirty="0"/>
              <a:t>Time (system working until time (t), used to predict probability of an item surviving without failure for a designated period of time)</a:t>
            </a:r>
          </a:p>
          <a:p>
            <a:r>
              <a:rPr lang="en-US" sz="2400" dirty="0"/>
              <a:t>Operating conditions These describe the operating conditions (environmental factors, humidity, vibration, shock, temperature cycle, operational profile, etc.) that correspond to the stated product life. </a:t>
            </a:r>
          </a:p>
        </p:txBody>
      </p:sp>
    </p:spTree>
    <p:extLst>
      <p:ext uri="{BB962C8B-B14F-4D97-AF65-F5344CB8AC3E}">
        <p14:creationId xmlns:p14="http://schemas.microsoft.com/office/powerpoint/2010/main" val="96480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RELIABILITY ENGINEERING?</a:t>
            </a:r>
            <a:endParaRPr lang="en-US" dirty="0"/>
          </a:p>
        </p:txBody>
      </p:sp>
      <p:sp>
        <p:nvSpPr>
          <p:cNvPr id="3" name="Content Placeholder 2"/>
          <p:cNvSpPr>
            <a:spLocks noGrp="1"/>
          </p:cNvSpPr>
          <p:nvPr>
            <p:ph idx="1"/>
          </p:nvPr>
        </p:nvSpPr>
        <p:spPr>
          <a:xfrm>
            <a:off x="685801" y="1750741"/>
            <a:ext cx="10666140" cy="4159405"/>
          </a:xfrm>
        </p:spPr>
        <p:txBody>
          <a:bodyPr>
            <a:noAutofit/>
          </a:bodyPr>
          <a:lstStyle/>
          <a:p>
            <a:endParaRPr lang="en-US" sz="2000" dirty="0"/>
          </a:p>
          <a:p>
            <a:endParaRPr lang="en-US" sz="2000" dirty="0"/>
          </a:p>
          <a:p>
            <a:endParaRPr lang="en-US" sz="2000" dirty="0"/>
          </a:p>
          <a:p>
            <a:r>
              <a:rPr lang="en-US" sz="2000" dirty="0"/>
              <a:t>Reliability, Availability, Maintainability, Safety and Quality are what the Customer says they are, not what the Engineers or the Designers say they are.</a:t>
            </a:r>
          </a:p>
          <a:p>
            <a:r>
              <a:rPr lang="en-US" sz="2000" dirty="0"/>
              <a:t>Companies who control the Reliability of their products can only survive in the business in future as today's consumer is more “intelligent” and product aware.</a:t>
            </a:r>
          </a:p>
          <a:p>
            <a:r>
              <a:rPr lang="en-US" sz="2000" dirty="0"/>
              <a:t>Liability for unreliable products can be very high.</a:t>
            </a:r>
          </a:p>
          <a:p>
            <a:r>
              <a:rPr lang="en-US" sz="2000" dirty="0"/>
              <a:t>Complexity of products is ever increasing and thus challenge to Reliability Engineering is also increasing.</a:t>
            </a:r>
          </a:p>
          <a:p>
            <a:r>
              <a:rPr lang="en-US" sz="2000" dirty="0"/>
              <a:t>Products are being advertised by their Reliability Ratings.</a:t>
            </a:r>
          </a:p>
          <a:p>
            <a:r>
              <a:rPr lang="en-US" sz="2000" dirty="0"/>
              <a:t>“PRIDE = Put Reliability In Daily Efforts”</a:t>
            </a:r>
          </a:p>
        </p:txBody>
      </p:sp>
    </p:spTree>
    <p:extLst>
      <p:ext uri="{BB962C8B-B14F-4D97-AF65-F5344CB8AC3E}">
        <p14:creationId xmlns:p14="http://schemas.microsoft.com/office/powerpoint/2010/main" val="382342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10131425" cy="1455738"/>
          </a:xfrm>
        </p:spPr>
        <p:txBody>
          <a:bodyPr/>
          <a:lstStyle/>
          <a:p>
            <a:r>
              <a:rPr lang="en-US" sz="4000" b="1" dirty="0"/>
              <a:t>BOOK</a:t>
            </a:r>
            <a:endParaRPr lang="en-US" b="1" dirty="0"/>
          </a:p>
        </p:txBody>
      </p:sp>
      <p:pic>
        <p:nvPicPr>
          <p:cNvPr id="4" name="Picture 3"/>
          <p:cNvPicPr>
            <a:picLocks noChangeAspect="1"/>
          </p:cNvPicPr>
          <p:nvPr/>
        </p:nvPicPr>
        <p:blipFill rotWithShape="1">
          <a:blip r:embed="rId3"/>
          <a:srcRect l="27316" t="16435" r="31515" b="12337"/>
          <a:stretch/>
        </p:blipFill>
        <p:spPr>
          <a:xfrm>
            <a:off x="5379522" y="474338"/>
            <a:ext cx="6175169" cy="6009589"/>
          </a:xfrm>
          <a:prstGeom prst="rect">
            <a:avLst/>
          </a:prstGeom>
        </p:spPr>
      </p:pic>
    </p:spTree>
    <p:extLst>
      <p:ext uri="{BB962C8B-B14F-4D97-AF65-F5344CB8AC3E}">
        <p14:creationId xmlns:p14="http://schemas.microsoft.com/office/powerpoint/2010/main" val="50179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What Is </a:t>
            </a:r>
            <a:r>
              <a:rPr lang="en-US" dirty="0"/>
              <a:t>SRE?</a:t>
            </a:r>
            <a:br>
              <a:rPr lang="en-US" dirty="0"/>
            </a:br>
            <a:endParaRPr lang="en-US" dirty="0"/>
          </a:p>
        </p:txBody>
      </p:sp>
      <p:sp>
        <p:nvSpPr>
          <p:cNvPr id="3" name="Content Placeholder 2"/>
          <p:cNvSpPr>
            <a:spLocks noGrp="1"/>
          </p:cNvSpPr>
          <p:nvPr>
            <p:ph idx="1"/>
          </p:nvPr>
        </p:nvSpPr>
        <p:spPr>
          <a:xfrm>
            <a:off x="685801" y="1650381"/>
            <a:ext cx="10131425" cy="4140820"/>
          </a:xfrm>
        </p:spPr>
        <p:txBody>
          <a:bodyPr>
            <a:normAutofit/>
          </a:bodyPr>
          <a:lstStyle/>
          <a:p>
            <a:r>
              <a:rPr lang="en-US" sz="2400" b="1" dirty="0"/>
              <a:t>An approach to operations which uses software as the primary tool for managing systems</a:t>
            </a:r>
            <a:r>
              <a:rPr lang="en-US" sz="2400" dirty="0"/>
              <a:t>.</a:t>
            </a:r>
          </a:p>
          <a:p>
            <a:endParaRPr lang="en-US" sz="2400" dirty="0"/>
          </a:p>
          <a:p>
            <a:r>
              <a:rPr lang="en-US" sz="2400" dirty="0"/>
              <a:t>Site Reliability Engineering (SRE) is the outcome of </a:t>
            </a:r>
            <a:r>
              <a:rPr lang="en-US" sz="2400" b="1" i="1" dirty="0"/>
              <a:t>combining IT operations responsibilities with software development</a:t>
            </a:r>
            <a:r>
              <a:rPr lang="en-US" sz="2400" dirty="0"/>
              <a:t>.</a:t>
            </a:r>
          </a:p>
          <a:p>
            <a:r>
              <a:rPr lang="en-US" sz="2400" dirty="0"/>
              <a:t> With SRE there is an inherent expectation of responsibility for meeting the service-level objectives (SLOs) set for the service they manage and the service-level agreements (SLAs) we promise in our contracts.</a:t>
            </a:r>
          </a:p>
        </p:txBody>
      </p:sp>
    </p:spTree>
    <p:extLst>
      <p:ext uri="{BB962C8B-B14F-4D97-AF65-F5344CB8AC3E}">
        <p14:creationId xmlns:p14="http://schemas.microsoft.com/office/powerpoint/2010/main" val="800219897"/>
      </p:ext>
    </p:extLst>
  </p:cSld>
  <p:clrMapOvr>
    <a:masterClrMapping/>
  </p:clrMapOvr>
</p:sld>
</file>

<file path=ppt/theme/theme1.xml><?xml version="1.0" encoding="utf-8"?>
<a:theme xmlns:a="http://schemas.openxmlformats.org/drawingml/2006/main" name="Theme1">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28AF7C86-F0BD-4C70-870C-991A7F2C7B36}" vid="{E206C71C-63C5-4825-9BCA-BADCFE98F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4617</TotalTime>
  <Words>3373</Words>
  <Application>Microsoft Office PowerPoint</Application>
  <PresentationFormat>Widescreen</PresentationFormat>
  <Paragraphs>230</Paragraphs>
  <Slides>43</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Theme1</vt:lpstr>
      <vt:lpstr>Site reliability engineering</vt:lpstr>
      <vt:lpstr>Table of contents</vt:lpstr>
      <vt:lpstr>INSTRUCTOR ITRODUCTION</vt:lpstr>
      <vt:lpstr>Course</vt:lpstr>
      <vt:lpstr>Reliability Definition</vt:lpstr>
      <vt:lpstr>The Reliability Definition Has  Important Elements:</vt:lpstr>
      <vt:lpstr>WHY RELIABILITY ENGINEERING?</vt:lpstr>
      <vt:lpstr>BOOK</vt:lpstr>
      <vt:lpstr>What Is SRE? </vt:lpstr>
      <vt:lpstr>PowerPoint Presentation</vt:lpstr>
      <vt:lpstr>SRE</vt:lpstr>
      <vt:lpstr>SRE</vt:lpstr>
      <vt:lpstr>How Did Site Reliability Engineering Begin?</vt:lpstr>
      <vt:lpstr>How Did Site Reliability Engineering Begin?</vt:lpstr>
      <vt:lpstr>Cont..</vt:lpstr>
      <vt:lpstr>What Are The Foundations And Benefits Of Site Reliability Engineering? </vt:lpstr>
      <vt:lpstr>Who Benefits From Site Reliability Engineers? </vt:lpstr>
      <vt:lpstr>What Do Site Reliability Engineers Do On A Daily Basis? </vt:lpstr>
      <vt:lpstr>Disaster Mitigation </vt:lpstr>
      <vt:lpstr>Configure And Use Monitoring For Observability </vt:lpstr>
      <vt:lpstr>Site And Software Maintenance </vt:lpstr>
      <vt:lpstr>Incident Management And Incident Repair </vt:lpstr>
      <vt:lpstr>Prevent Data Loss </vt:lpstr>
      <vt:lpstr>Prevent Recurrence Of Past Problems </vt:lpstr>
      <vt:lpstr>Incident Analysis </vt:lpstr>
      <vt:lpstr>Tenets of sre</vt:lpstr>
      <vt:lpstr> </vt:lpstr>
      <vt:lpstr>SRE vs DevOps</vt:lpstr>
      <vt:lpstr>SRE VS DEVOPS</vt:lpstr>
      <vt:lpstr>SRE vs DevOps</vt:lpstr>
      <vt:lpstr>The Site Reliability Engineer Role </vt:lpstr>
      <vt:lpstr>SRE Tools </vt:lpstr>
      <vt:lpstr>How SRE Supports DevOps Principles &amp; Philosophies </vt:lpstr>
      <vt:lpstr>Reducing Organizational Silos </vt:lpstr>
      <vt:lpstr>Implementing Gradual Change </vt:lpstr>
      <vt:lpstr>Accepting Failure As Normal </vt:lpstr>
      <vt:lpstr>Leveraging Tools &amp; Automation </vt:lpstr>
      <vt:lpstr>Measure Everything </vt:lpstr>
      <vt:lpstr>Summing Up DevOps &amp; SRE </vt:lpstr>
      <vt:lpstr>FURTHER MAP</vt:lpstr>
      <vt:lpstr>sre</vt:lpstr>
      <vt:lpstr>SRE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 Kiran</dc:creator>
  <cp:lastModifiedBy>qasim mushtaq</cp:lastModifiedBy>
  <cp:revision>58</cp:revision>
  <dcterms:created xsi:type="dcterms:W3CDTF">2023-09-22T04:29:55Z</dcterms:created>
  <dcterms:modified xsi:type="dcterms:W3CDTF">2024-03-26T15:09:34Z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2024-03-26T15:09:34Z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cd0ec678-35cd-4dac-8781-19bcde735581</vt:lpwstr>
  </property>
  <property fmtid="{D5CDD505-2E9C-101B-9397-08002B2CF9AE}" pid="7" name="MSIP_Label_defa4170-0d19-0005-0004-bc88714345d2_ActionId">
    <vt:lpwstr>1e134872-2444-4345-a7ad-4f62d257843d</vt:lpwstr>
  </property>
  <property fmtid="{D5CDD505-2E9C-101B-9397-08002B2CF9AE}" pid="8" name="MSIP_Label_defa4170-0d19-0005-0004-bc88714345d2_ContentBits">
    <vt:lpwstr>0</vt:lpwstr>
  </property>
</Properties>
</file>