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57" r:id="rId3"/>
    <p:sldId id="279" r:id="rId4"/>
    <p:sldId id="268" r:id="rId5"/>
    <p:sldId id="278" r:id="rId6"/>
    <p:sldId id="258" r:id="rId7"/>
    <p:sldId id="259" r:id="rId8"/>
    <p:sldId id="280" r:id="rId9"/>
    <p:sldId id="260" r:id="rId10"/>
    <p:sldId id="261" r:id="rId11"/>
    <p:sldId id="298" r:id="rId12"/>
    <p:sldId id="262" r:id="rId13"/>
    <p:sldId id="301" r:id="rId14"/>
    <p:sldId id="263" r:id="rId15"/>
    <p:sldId id="302" r:id="rId16"/>
    <p:sldId id="264" r:id="rId17"/>
    <p:sldId id="265" r:id="rId18"/>
    <p:sldId id="266" r:id="rId19"/>
    <p:sldId id="267" r:id="rId20"/>
    <p:sldId id="283" r:id="rId21"/>
    <p:sldId id="269" r:id="rId22"/>
    <p:sldId id="270" r:id="rId23"/>
    <p:sldId id="271" r:id="rId24"/>
    <p:sldId id="281" r:id="rId25"/>
    <p:sldId id="282" r:id="rId26"/>
    <p:sldId id="299" r:id="rId27"/>
    <p:sldId id="303" r:id="rId28"/>
    <p:sldId id="272" r:id="rId29"/>
    <p:sldId id="273" r:id="rId30"/>
    <p:sldId id="274" r:id="rId31"/>
    <p:sldId id="277" r:id="rId32"/>
    <p:sldId id="284" r:id="rId33"/>
    <p:sldId id="285" r:id="rId34"/>
    <p:sldId id="286" r:id="rId35"/>
    <p:sldId id="287" r:id="rId36"/>
    <p:sldId id="288" r:id="rId37"/>
    <p:sldId id="289" r:id="rId38"/>
    <p:sldId id="296" r:id="rId39"/>
    <p:sldId id="290" r:id="rId40"/>
    <p:sldId id="291" r:id="rId41"/>
    <p:sldId id="292" r:id="rId42"/>
    <p:sldId id="293" r:id="rId43"/>
    <p:sldId id="294" r:id="rId44"/>
    <p:sldId id="295" r:id="rId45"/>
    <p:sldId id="297" r:id="rId46"/>
    <p:sldId id="300"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697" autoAdjust="0"/>
  </p:normalViewPr>
  <p:slideViewPr>
    <p:cSldViewPr snapToGrid="0">
      <p:cViewPr varScale="1">
        <p:scale>
          <a:sx n="72" d="100"/>
          <a:sy n="72" d="100"/>
        </p:scale>
        <p:origin x="11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9D7B6C-D8CD-4093-8B26-2A6825B3B248}" type="datetimeFigureOut">
              <a:rPr lang="en-US" smtClean="0"/>
              <a:t>10-Mar-24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ADAAAE-4DF3-4C3E-9952-49A0380B74A6}" type="slidenum">
              <a:rPr lang="en-US" smtClean="0"/>
              <a:t>‹#›</a:t>
            </a:fld>
            <a:endParaRPr lang="en-US"/>
          </a:p>
        </p:txBody>
      </p:sp>
    </p:spTree>
    <p:extLst>
      <p:ext uri="{BB962C8B-B14F-4D97-AF65-F5344CB8AC3E}">
        <p14:creationId xmlns:p14="http://schemas.microsoft.com/office/powerpoint/2010/main" val="213716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Storing Parity Code Blocks for Data Durability Guarantee</a:t>
            </a:r>
            <a:r>
              <a:rPr lang="en-US" sz="1200" b="0" i="0" kern="1200" dirty="0" smtClean="0">
                <a:solidFill>
                  <a:schemeClr val="tx1"/>
                </a:solidFill>
                <a:effectLst/>
                <a:latin typeface="+mn-lt"/>
                <a:ea typeface="+mn-ea"/>
                <a:cs typeface="+mn-cs"/>
              </a:rPr>
              <a:t>: Parity code blocks are used in data storage systems, particularly in RAID (Redundant Array of Independent Disks) configurations, to provide data redundancy and fault tolerance. These parity blocks help in reconstructing data in case of disk failures. Storing parity code blocks requires additional storage space, which contributes to the overall cost of the system.</a:t>
            </a:r>
            <a:endParaRPr lang="en-US" dirty="0"/>
          </a:p>
        </p:txBody>
      </p:sp>
      <p:sp>
        <p:nvSpPr>
          <p:cNvPr id="4" name="Slide Number Placeholder 3"/>
          <p:cNvSpPr>
            <a:spLocks noGrp="1"/>
          </p:cNvSpPr>
          <p:nvPr>
            <p:ph type="sldNum" sz="quarter" idx="10"/>
          </p:nvPr>
        </p:nvSpPr>
        <p:spPr/>
        <p:txBody>
          <a:bodyPr/>
          <a:lstStyle/>
          <a:p>
            <a:fld id="{AEADAAAE-4DF3-4C3E-9952-49A0380B74A6}" type="slidenum">
              <a:rPr lang="en-US" smtClean="0"/>
              <a:t>7</a:t>
            </a:fld>
            <a:endParaRPr lang="en-US"/>
          </a:p>
        </p:txBody>
      </p:sp>
    </p:spTree>
    <p:extLst>
      <p:ext uri="{BB962C8B-B14F-4D97-AF65-F5344CB8AC3E}">
        <p14:creationId xmlns:p14="http://schemas.microsoft.com/office/powerpoint/2010/main" val="3928092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recent--</a:t>
            </a:r>
            <a:r>
              <a:rPr lang="en-US" sz="1200" b="0" i="0" kern="1200" dirty="0" smtClean="0">
                <a:solidFill>
                  <a:schemeClr val="tx1"/>
                </a:solidFill>
                <a:effectLst/>
                <a:latin typeface="+mn-lt"/>
                <a:ea typeface="+mn-ea"/>
                <a:cs typeface="+mn-cs"/>
              </a:rPr>
              <a:t>during a 5-minute period, 95% of the API requests had a latency (response time) of less than 100 milliseconds</a:t>
            </a:r>
            <a:endParaRPr lang="en-US" dirty="0"/>
          </a:p>
        </p:txBody>
      </p:sp>
      <p:sp>
        <p:nvSpPr>
          <p:cNvPr id="4" name="Slide Number Placeholder 3"/>
          <p:cNvSpPr>
            <a:spLocks noGrp="1"/>
          </p:cNvSpPr>
          <p:nvPr>
            <p:ph type="sldNum" sz="quarter" idx="10"/>
          </p:nvPr>
        </p:nvSpPr>
        <p:spPr/>
        <p:txBody>
          <a:bodyPr/>
          <a:lstStyle/>
          <a:p>
            <a:fld id="{AEADAAAE-4DF3-4C3E-9952-49A0380B74A6}" type="slidenum">
              <a:rPr lang="en-US" smtClean="0"/>
              <a:t>30</a:t>
            </a:fld>
            <a:endParaRPr lang="en-US"/>
          </a:p>
        </p:txBody>
      </p:sp>
    </p:spTree>
    <p:extLst>
      <p:ext uri="{BB962C8B-B14F-4D97-AF65-F5344CB8AC3E}">
        <p14:creationId xmlns:p14="http://schemas.microsoft.com/office/powerpoint/2010/main" val="2317527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https://en.wikipedia.org/wiki/Risk_matrix</a:t>
            </a:r>
            <a:endParaRPr lang="en-US" dirty="0"/>
          </a:p>
        </p:txBody>
      </p:sp>
      <p:sp>
        <p:nvSpPr>
          <p:cNvPr id="4" name="Slide Number Placeholder 3"/>
          <p:cNvSpPr>
            <a:spLocks noGrp="1"/>
          </p:cNvSpPr>
          <p:nvPr>
            <p:ph type="sldNum" sz="quarter" idx="10"/>
          </p:nvPr>
        </p:nvSpPr>
        <p:spPr/>
        <p:txBody>
          <a:bodyPr/>
          <a:lstStyle/>
          <a:p>
            <a:fld id="{AEADAAAE-4DF3-4C3E-9952-49A0380B74A6}" type="slidenum">
              <a:rPr lang="en-US" smtClean="0"/>
              <a:t>33</a:t>
            </a:fld>
            <a:endParaRPr lang="en-US"/>
          </a:p>
        </p:txBody>
      </p:sp>
    </p:spTree>
    <p:extLst>
      <p:ext uri="{BB962C8B-B14F-4D97-AF65-F5344CB8AC3E}">
        <p14:creationId xmlns:p14="http://schemas.microsoft.com/office/powerpoint/2010/main" val="103018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METRICS</a:t>
            </a:r>
            <a:endParaRPr lang="en-US" dirty="0"/>
          </a:p>
        </p:txBody>
      </p:sp>
      <p:sp>
        <p:nvSpPr>
          <p:cNvPr id="4" name="Slide Number Placeholder 3"/>
          <p:cNvSpPr>
            <a:spLocks noGrp="1"/>
          </p:cNvSpPr>
          <p:nvPr>
            <p:ph type="sldNum" sz="quarter" idx="10"/>
          </p:nvPr>
        </p:nvSpPr>
        <p:spPr/>
        <p:txBody>
          <a:bodyPr/>
          <a:lstStyle/>
          <a:p>
            <a:fld id="{AEADAAAE-4DF3-4C3E-9952-49A0380B74A6}" type="slidenum">
              <a:rPr lang="en-US" smtClean="0"/>
              <a:t>36</a:t>
            </a:fld>
            <a:endParaRPr lang="en-US"/>
          </a:p>
        </p:txBody>
      </p:sp>
    </p:spTree>
    <p:extLst>
      <p:ext uri="{BB962C8B-B14F-4D97-AF65-F5344CB8AC3E}">
        <p14:creationId xmlns:p14="http://schemas.microsoft.com/office/powerpoint/2010/main" val="24475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we can improve reliability</a:t>
            </a:r>
            <a:r>
              <a:rPr lang="en-US" sz="1200" b="0" i="0" kern="1200" dirty="0" smtClean="0">
                <a:solidFill>
                  <a:schemeClr val="tx1"/>
                </a:solidFill>
                <a:effectLst/>
                <a:latin typeface="+mn-lt"/>
                <a:ea typeface="+mn-ea"/>
                <a:cs typeface="+mn-cs"/>
              </a:rPr>
              <a:t> by increasing the </a:t>
            </a:r>
            <a:r>
              <a:rPr lang="en-US" sz="1200" b="1" i="0" kern="1200" dirty="0" smtClean="0">
                <a:solidFill>
                  <a:schemeClr val="tx1"/>
                </a:solidFill>
                <a:effectLst/>
                <a:latin typeface="+mn-lt"/>
                <a:ea typeface="+mn-ea"/>
                <a:cs typeface="+mn-cs"/>
              </a:rPr>
              <a:t>time between failures</a:t>
            </a:r>
            <a:r>
              <a:rPr lang="en-US" sz="1200" b="0" i="0" kern="1200" dirty="0" smtClean="0">
                <a:solidFill>
                  <a:schemeClr val="tx1"/>
                </a:solidFill>
                <a:effectLst/>
                <a:latin typeface="+mn-lt"/>
                <a:ea typeface="+mn-ea"/>
                <a:cs typeface="+mn-cs"/>
              </a:rPr>
              <a:t>, decreasing the </a:t>
            </a:r>
            <a:r>
              <a:rPr lang="en-US" sz="1200" b="1" i="0" kern="1200" dirty="0" smtClean="0">
                <a:solidFill>
                  <a:schemeClr val="tx1"/>
                </a:solidFill>
                <a:effectLst/>
                <a:latin typeface="+mn-lt"/>
                <a:ea typeface="+mn-ea"/>
                <a:cs typeface="+mn-cs"/>
              </a:rPr>
              <a:t>time-to-detect</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time-to-repair</a:t>
            </a:r>
            <a:r>
              <a:rPr lang="en-US" sz="1200" b="0" i="0" kern="1200" dirty="0" smtClean="0">
                <a:solidFill>
                  <a:schemeClr val="tx1"/>
                </a:solidFill>
                <a:effectLst/>
                <a:latin typeface="+mn-lt"/>
                <a:ea typeface="+mn-ea"/>
                <a:cs typeface="+mn-cs"/>
              </a:rPr>
              <a:t>, and of course, </a:t>
            </a:r>
            <a:r>
              <a:rPr lang="en-US" sz="1200" b="1" i="0" kern="1200" dirty="0" smtClean="0">
                <a:solidFill>
                  <a:schemeClr val="tx1"/>
                </a:solidFill>
                <a:effectLst/>
                <a:latin typeface="+mn-lt"/>
                <a:ea typeface="+mn-ea"/>
                <a:cs typeface="+mn-cs"/>
              </a:rPr>
              <a:t>reducing the impact of the outages</a:t>
            </a:r>
            <a:r>
              <a:rPr lang="en-US" sz="1200" b="0" i="0" kern="1200" dirty="0" smtClean="0">
                <a:solidFill>
                  <a:schemeClr val="tx1"/>
                </a:solidFill>
                <a:effectLst/>
                <a:latin typeface="+mn-lt"/>
                <a:ea typeface="+mn-ea"/>
                <a:cs typeface="+mn-cs"/>
              </a:rPr>
              <a:t> in the first place</a:t>
            </a:r>
            <a:endParaRPr lang="en-US" dirty="0"/>
          </a:p>
        </p:txBody>
      </p:sp>
      <p:sp>
        <p:nvSpPr>
          <p:cNvPr id="4" name="Slide Number Placeholder 3"/>
          <p:cNvSpPr>
            <a:spLocks noGrp="1"/>
          </p:cNvSpPr>
          <p:nvPr>
            <p:ph type="sldNum" sz="quarter" idx="10"/>
          </p:nvPr>
        </p:nvSpPr>
        <p:spPr/>
        <p:txBody>
          <a:bodyPr/>
          <a:lstStyle/>
          <a:p>
            <a:fld id="{AEADAAAE-4DF3-4C3E-9952-49A0380B74A6}" type="slidenum">
              <a:rPr lang="en-US" smtClean="0"/>
              <a:t>38</a:t>
            </a:fld>
            <a:endParaRPr lang="en-US"/>
          </a:p>
        </p:txBody>
      </p:sp>
    </p:spTree>
    <p:extLst>
      <p:ext uri="{BB962C8B-B14F-4D97-AF65-F5344CB8AC3E}">
        <p14:creationId xmlns:p14="http://schemas.microsoft.com/office/powerpoint/2010/main" val="1498858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https://docs.google.com/spreadsheets/d/1XTsPG79XCCiaOEMj8K4mgPg39ZWB1l5fzDc1aDjLW2Y/view#gid=847168250</a:t>
            </a:r>
            <a:endParaRPr lang="en-US" dirty="0"/>
          </a:p>
        </p:txBody>
      </p:sp>
      <p:sp>
        <p:nvSpPr>
          <p:cNvPr id="4" name="Slide Number Placeholder 3"/>
          <p:cNvSpPr>
            <a:spLocks noGrp="1"/>
          </p:cNvSpPr>
          <p:nvPr>
            <p:ph type="sldNum" sz="quarter" idx="10"/>
          </p:nvPr>
        </p:nvSpPr>
        <p:spPr/>
        <p:txBody>
          <a:bodyPr/>
          <a:lstStyle/>
          <a:p>
            <a:fld id="{AEADAAAE-4DF3-4C3E-9952-49A0380B74A6}" type="slidenum">
              <a:rPr lang="en-US" smtClean="0"/>
              <a:t>42</a:t>
            </a:fld>
            <a:endParaRPr lang="en-US"/>
          </a:p>
        </p:txBody>
      </p:sp>
    </p:spTree>
    <p:extLst>
      <p:ext uri="{BB962C8B-B14F-4D97-AF65-F5344CB8AC3E}">
        <p14:creationId xmlns:p14="http://schemas.microsoft.com/office/powerpoint/2010/main" val="2617744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Weekly PMs</a:t>
            </a:r>
            <a:r>
              <a:rPr lang="en-US" sz="1200" b="0" i="0" kern="1200" dirty="0" smtClean="0">
                <a:solidFill>
                  <a:schemeClr val="tx1"/>
                </a:solidFill>
                <a:effectLst/>
                <a:latin typeface="+mn-lt"/>
                <a:ea typeface="+mn-ea"/>
                <a:cs typeface="+mn-cs"/>
              </a:rPr>
              <a:t>: "PM" stands for preventive maintenance. Preventive maintenance involves performing routine inspections, servicing, and repairs on equipment to prevent breakdowns and prolong its operational life. </a:t>
            </a:r>
            <a:endParaRPr lang="en-US" dirty="0"/>
          </a:p>
        </p:txBody>
      </p:sp>
      <p:sp>
        <p:nvSpPr>
          <p:cNvPr id="4" name="Slide Number Placeholder 3"/>
          <p:cNvSpPr>
            <a:spLocks noGrp="1"/>
          </p:cNvSpPr>
          <p:nvPr>
            <p:ph type="sldNum" sz="quarter" idx="10"/>
          </p:nvPr>
        </p:nvSpPr>
        <p:spPr/>
        <p:txBody>
          <a:bodyPr/>
          <a:lstStyle/>
          <a:p>
            <a:fld id="{AEADAAAE-4DF3-4C3E-9952-49A0380B74A6}" type="slidenum">
              <a:rPr lang="en-US" smtClean="0"/>
              <a:t>11</a:t>
            </a:fld>
            <a:endParaRPr lang="en-US"/>
          </a:p>
        </p:txBody>
      </p:sp>
    </p:spTree>
    <p:extLst>
      <p:ext uri="{BB962C8B-B14F-4D97-AF65-F5344CB8AC3E}">
        <p14:creationId xmlns:p14="http://schemas.microsoft.com/office/powerpoint/2010/main" val="2711557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Quantifying unplanned downtime as a request success rate also makes this availability metric more amenable for use in systems that do not typically serve end users directly</a:t>
            </a:r>
          </a:p>
          <a:p>
            <a:r>
              <a:rPr lang="en-US" sz="1200" b="0" i="0" kern="1200" dirty="0" smtClean="0">
                <a:solidFill>
                  <a:schemeClr val="tx1"/>
                </a:solidFill>
                <a:effectLst/>
                <a:latin typeface="+mn-lt"/>
                <a:ea typeface="+mn-ea"/>
                <a:cs typeface="+mn-cs"/>
              </a:rPr>
              <a:t> measures the return on an investment over a period.</a:t>
            </a:r>
            <a:endParaRPr lang="en-US" dirty="0"/>
          </a:p>
        </p:txBody>
      </p:sp>
      <p:sp>
        <p:nvSpPr>
          <p:cNvPr id="4" name="Slide Number Placeholder 3"/>
          <p:cNvSpPr>
            <a:spLocks noGrp="1"/>
          </p:cNvSpPr>
          <p:nvPr>
            <p:ph type="sldNum" sz="quarter" idx="10"/>
          </p:nvPr>
        </p:nvSpPr>
        <p:spPr/>
        <p:txBody>
          <a:bodyPr/>
          <a:lstStyle/>
          <a:p>
            <a:fld id="{AEADAAAE-4DF3-4C3E-9952-49A0380B74A6}" type="slidenum">
              <a:rPr lang="en-US" smtClean="0"/>
              <a:t>14</a:t>
            </a:fld>
            <a:endParaRPr lang="en-US"/>
          </a:p>
        </p:txBody>
      </p:sp>
    </p:spTree>
    <p:extLst>
      <p:ext uri="{BB962C8B-B14F-4D97-AF65-F5344CB8AC3E}">
        <p14:creationId xmlns:p14="http://schemas.microsoft.com/office/powerpoint/2010/main" val="1889918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6 zeroes in 1 million. 1 followed by six zeroes is 1,000,000.</a:t>
            </a:r>
            <a:endParaRPr lang="en-US" dirty="0"/>
          </a:p>
        </p:txBody>
      </p:sp>
      <p:sp>
        <p:nvSpPr>
          <p:cNvPr id="4" name="Slide Number Placeholder 3"/>
          <p:cNvSpPr>
            <a:spLocks noGrp="1"/>
          </p:cNvSpPr>
          <p:nvPr>
            <p:ph type="sldNum" sz="quarter" idx="10"/>
          </p:nvPr>
        </p:nvSpPr>
        <p:spPr/>
        <p:txBody>
          <a:bodyPr/>
          <a:lstStyle/>
          <a:p>
            <a:fld id="{AEADAAAE-4DF3-4C3E-9952-49A0380B74A6}" type="slidenum">
              <a:rPr lang="en-US" smtClean="0"/>
              <a:t>15</a:t>
            </a:fld>
            <a:endParaRPr lang="en-US"/>
          </a:p>
        </p:txBody>
      </p:sp>
    </p:spTree>
    <p:extLst>
      <p:ext uri="{BB962C8B-B14F-4D97-AF65-F5344CB8AC3E}">
        <p14:creationId xmlns:p14="http://schemas.microsoft.com/office/powerpoint/2010/main" val="1291871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6 zeroes in 1 million. 1 followed by six zeroes is 1,000,000.</a:t>
            </a:r>
          </a:p>
          <a:p>
            <a:r>
              <a:rPr lang="en-US" sz="1200" b="0" i="0" kern="1200" dirty="0" smtClean="0">
                <a:solidFill>
                  <a:schemeClr val="tx1"/>
                </a:solidFill>
                <a:effectLst/>
                <a:latin typeface="+mn-lt"/>
                <a:ea typeface="+mn-ea"/>
                <a:cs typeface="+mn-cs"/>
              </a:rPr>
              <a:t>if the cost of the necessary infrastructure, technology, or operational changes to achieve this level of availability is less than the projected increase in revenue ($900 in this case), then it's considered a beneficial investment.</a:t>
            </a:r>
          </a:p>
          <a:p>
            <a:r>
              <a:rPr lang="en-US" sz="1200" b="0" i="0" kern="1200" dirty="0" smtClean="0">
                <a:solidFill>
                  <a:schemeClr val="tx1"/>
                </a:solidFill>
                <a:effectLst/>
                <a:latin typeface="+mn-lt"/>
                <a:ea typeface="+mn-ea"/>
                <a:cs typeface="+mn-cs"/>
              </a:rPr>
              <a:t>If the cost is greater than $900, the costs will exceed the projected increase in revenue</a:t>
            </a:r>
            <a:endParaRPr lang="en-US" dirty="0"/>
          </a:p>
        </p:txBody>
      </p:sp>
      <p:sp>
        <p:nvSpPr>
          <p:cNvPr id="4" name="Slide Number Placeholder 3"/>
          <p:cNvSpPr>
            <a:spLocks noGrp="1"/>
          </p:cNvSpPr>
          <p:nvPr>
            <p:ph type="sldNum" sz="quarter" idx="10"/>
          </p:nvPr>
        </p:nvSpPr>
        <p:spPr/>
        <p:txBody>
          <a:bodyPr/>
          <a:lstStyle/>
          <a:p>
            <a:fld id="{AEADAAAE-4DF3-4C3E-9952-49A0380B74A6}" type="slidenum">
              <a:rPr lang="en-US" smtClean="0"/>
              <a:t>19</a:t>
            </a:fld>
            <a:endParaRPr lang="en-US"/>
          </a:p>
        </p:txBody>
      </p:sp>
    </p:spTree>
    <p:extLst>
      <p:ext uri="{BB962C8B-B14F-4D97-AF65-F5344CB8AC3E}">
        <p14:creationId xmlns:p14="http://schemas.microsoft.com/office/powerpoint/2010/main" val="1272429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ITSM stands for Information Technology Service Management</a:t>
            </a:r>
          </a:p>
          <a:p>
            <a:r>
              <a:rPr lang="en-US" sz="1200" b="0" i="0" kern="1200" dirty="0" smtClean="0">
                <a:solidFill>
                  <a:schemeClr val="tx1"/>
                </a:solidFill>
                <a:effectLst/>
                <a:latin typeface="+mn-lt"/>
                <a:ea typeface="+mn-ea"/>
                <a:cs typeface="+mn-cs"/>
              </a:rPr>
              <a:t>The Problem Management team is a specific team within an organization responsible </a:t>
            </a:r>
          </a:p>
          <a:p>
            <a:r>
              <a:rPr lang="en-US" sz="1200" b="0" i="0" kern="1200" dirty="0" smtClean="0">
                <a:solidFill>
                  <a:schemeClr val="tx1"/>
                </a:solidFill>
                <a:effectLst/>
                <a:latin typeface="+mn-lt"/>
                <a:ea typeface="+mn-ea"/>
                <a:cs typeface="+mn-cs"/>
              </a:rPr>
              <a:t>for managing the lifecycle of problems identified within the IT infrastructure and services.</a:t>
            </a:r>
          </a:p>
          <a:p>
            <a:r>
              <a:rPr lang="en-US" sz="1200" b="0" i="0" kern="1200" dirty="0" smtClean="0">
                <a:solidFill>
                  <a:schemeClr val="tx1"/>
                </a:solidFill>
                <a:effectLst/>
                <a:latin typeface="+mn-lt"/>
                <a:ea typeface="+mn-ea"/>
                <a:cs typeface="+mn-cs"/>
              </a:rPr>
              <a:t>Internal user inside organization</a:t>
            </a:r>
            <a:r>
              <a:rPr lang="en-US" sz="1200" b="0" i="0" kern="1200" baseline="0" dirty="0" smtClean="0">
                <a:solidFill>
                  <a:schemeClr val="tx1"/>
                </a:solidFill>
                <a:effectLst/>
                <a:latin typeface="+mn-lt"/>
                <a:ea typeface="+mn-ea"/>
                <a:cs typeface="+mn-cs"/>
              </a:rPr>
              <a:t> external outside organization</a:t>
            </a:r>
            <a:endParaRPr lang="en-US" dirty="0"/>
          </a:p>
        </p:txBody>
      </p:sp>
      <p:sp>
        <p:nvSpPr>
          <p:cNvPr id="4" name="Slide Number Placeholder 3"/>
          <p:cNvSpPr>
            <a:spLocks noGrp="1"/>
          </p:cNvSpPr>
          <p:nvPr>
            <p:ph type="sldNum" sz="quarter" idx="10"/>
          </p:nvPr>
        </p:nvSpPr>
        <p:spPr/>
        <p:txBody>
          <a:bodyPr/>
          <a:lstStyle/>
          <a:p>
            <a:fld id="{AEADAAAE-4DF3-4C3E-9952-49A0380B74A6}" type="slidenum">
              <a:rPr lang="en-US" smtClean="0"/>
              <a:t>22</a:t>
            </a:fld>
            <a:endParaRPr lang="en-US"/>
          </a:p>
        </p:txBody>
      </p:sp>
    </p:spTree>
    <p:extLst>
      <p:ext uri="{BB962C8B-B14F-4D97-AF65-F5344CB8AC3E}">
        <p14:creationId xmlns:p14="http://schemas.microsoft.com/office/powerpoint/2010/main" val="485104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question is how do I balance the proper amounts of change and stability?</a:t>
            </a:r>
            <a:endParaRPr lang="en-US" dirty="0"/>
          </a:p>
        </p:txBody>
      </p:sp>
      <p:sp>
        <p:nvSpPr>
          <p:cNvPr id="4" name="Slide Number Placeholder 3"/>
          <p:cNvSpPr>
            <a:spLocks noGrp="1"/>
          </p:cNvSpPr>
          <p:nvPr>
            <p:ph type="sldNum" sz="quarter" idx="10"/>
          </p:nvPr>
        </p:nvSpPr>
        <p:spPr/>
        <p:txBody>
          <a:bodyPr/>
          <a:lstStyle/>
          <a:p>
            <a:fld id="{AEADAAAE-4DF3-4C3E-9952-49A0380B74A6}" type="slidenum">
              <a:rPr lang="en-US" smtClean="0"/>
              <a:t>23</a:t>
            </a:fld>
            <a:endParaRPr lang="en-US"/>
          </a:p>
        </p:txBody>
      </p:sp>
    </p:spTree>
    <p:extLst>
      <p:ext uri="{BB962C8B-B14F-4D97-AF65-F5344CB8AC3E}">
        <p14:creationId xmlns:p14="http://schemas.microsoft.com/office/powerpoint/2010/main" val="3051198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Error budgets are the prescriptive, quantitative measurements for how much risk a service is willing to tolerate. </a:t>
            </a:r>
          </a:p>
          <a:p>
            <a:r>
              <a:rPr lang="en-US" dirty="0" smtClean="0"/>
              <a:t>Error budgets are the byproduct of the agreed-upon SLOs (Service Level Objectives) between product owners and systems engineers.</a:t>
            </a:r>
          </a:p>
          <a:p>
            <a:r>
              <a:rPr lang="en-US" dirty="0" smtClean="0"/>
              <a:t>An error budget works in a similar way to a monetary budget.</a:t>
            </a:r>
          </a:p>
          <a:p>
            <a:r>
              <a:rPr lang="en-US" dirty="0" smtClean="0"/>
              <a:t>A certain amount of errors or downtime is allocated to each service. As long as the number of errors or downtime of the service does not exceed the error budget, then the service is considered to be reliable enough.</a:t>
            </a:r>
          </a:p>
          <a:p>
            <a:endParaRPr lang="en-US" dirty="0"/>
          </a:p>
        </p:txBody>
      </p:sp>
      <p:sp>
        <p:nvSpPr>
          <p:cNvPr id="4" name="Slide Number Placeholder 3"/>
          <p:cNvSpPr>
            <a:spLocks noGrp="1"/>
          </p:cNvSpPr>
          <p:nvPr>
            <p:ph type="sldNum" sz="quarter" idx="10"/>
          </p:nvPr>
        </p:nvSpPr>
        <p:spPr/>
        <p:txBody>
          <a:bodyPr/>
          <a:lstStyle/>
          <a:p>
            <a:fld id="{AEADAAAE-4DF3-4C3E-9952-49A0380B74A6}" type="slidenum">
              <a:rPr lang="en-US" smtClean="0"/>
              <a:t>24</a:t>
            </a:fld>
            <a:endParaRPr lang="en-US"/>
          </a:p>
        </p:txBody>
      </p:sp>
    </p:spTree>
    <p:extLst>
      <p:ext uri="{BB962C8B-B14F-4D97-AF65-F5344CB8AC3E}">
        <p14:creationId xmlns:p14="http://schemas.microsoft.com/office/powerpoint/2010/main" val="3711441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calculate the maximum allowable downtime per month based on a specified error budget, you follow these steps:</a:t>
            </a:r>
          </a:p>
          <a:p>
            <a:r>
              <a:rPr lang="en-US" sz="1200" b="1" i="0" kern="1200" dirty="0" smtClean="0">
                <a:solidFill>
                  <a:schemeClr val="tx1"/>
                </a:solidFill>
                <a:effectLst/>
                <a:latin typeface="+mn-lt"/>
                <a:ea typeface="+mn-ea"/>
                <a:cs typeface="+mn-cs"/>
              </a:rPr>
              <a:t>Determine the Error Budget:</a:t>
            </a:r>
            <a:r>
              <a:rPr lang="en-US" sz="1200" b="0" i="0" kern="1200" dirty="0" smtClean="0">
                <a:solidFill>
                  <a:schemeClr val="tx1"/>
                </a:solidFill>
                <a:effectLst/>
                <a:latin typeface="+mn-lt"/>
                <a:ea typeface="+mn-ea"/>
                <a:cs typeface="+mn-cs"/>
              </a:rPr>
              <a:t> The error budget is given as 0.01%, which means the allowed percentage of errors or downtime.</a:t>
            </a:r>
          </a:p>
          <a:p>
            <a:r>
              <a:rPr lang="en-US" sz="1200" b="1" i="0" kern="1200" dirty="0" smtClean="0">
                <a:solidFill>
                  <a:schemeClr val="tx1"/>
                </a:solidFill>
                <a:effectLst/>
                <a:latin typeface="+mn-lt"/>
                <a:ea typeface="+mn-ea"/>
                <a:cs typeface="+mn-cs"/>
              </a:rPr>
              <a:t>Convert Error Budget to a Decimal:</a:t>
            </a:r>
            <a:r>
              <a:rPr lang="en-US" sz="1200" b="0" i="0" kern="1200" dirty="0" smtClean="0">
                <a:solidFill>
                  <a:schemeClr val="tx1"/>
                </a:solidFill>
                <a:effectLst/>
                <a:latin typeface="+mn-lt"/>
                <a:ea typeface="+mn-ea"/>
                <a:cs typeface="+mn-cs"/>
              </a:rPr>
              <a:t> Convert the error budget from a percentage to a decimal by dividing by 100. In this case, it's 0.01% or 0.0001 (0.01 / 100 = 0.0001).</a:t>
            </a:r>
          </a:p>
          <a:p>
            <a:r>
              <a:rPr lang="en-US" sz="1200" b="1" i="0" kern="1200" dirty="0" smtClean="0">
                <a:solidFill>
                  <a:schemeClr val="tx1"/>
                </a:solidFill>
                <a:effectLst/>
                <a:latin typeface="+mn-lt"/>
                <a:ea typeface="+mn-ea"/>
                <a:cs typeface="+mn-cs"/>
              </a:rPr>
              <a:t>Calculate Total Time in a Month:</a:t>
            </a:r>
            <a:r>
              <a:rPr lang="en-US" sz="1200" b="0" i="0" kern="1200" dirty="0" smtClean="0">
                <a:solidFill>
                  <a:schemeClr val="tx1"/>
                </a:solidFill>
                <a:effectLst/>
                <a:latin typeface="+mn-lt"/>
                <a:ea typeface="+mn-ea"/>
                <a:cs typeface="+mn-cs"/>
              </a:rPr>
              <a:t> There are different ways to express a month in terms of minutes, but a common approach is to use 30 days and assume each day has 24 hours, each hour has 60 minutes: Total time in a month = 30 days * 24 hours per day * 60 minutes per hour</a:t>
            </a:r>
          </a:p>
          <a:p>
            <a:r>
              <a:rPr lang="en-US" sz="1200" b="1" i="0" kern="1200" dirty="0" smtClean="0">
                <a:solidFill>
                  <a:schemeClr val="tx1"/>
                </a:solidFill>
                <a:effectLst/>
                <a:latin typeface="+mn-lt"/>
                <a:ea typeface="+mn-ea"/>
                <a:cs typeface="+mn-cs"/>
              </a:rPr>
              <a:t>Calculate Maximum Allowable Downtime:</a:t>
            </a:r>
            <a:r>
              <a:rPr lang="en-US" sz="1200" b="0" i="0" kern="1200" dirty="0" smtClean="0">
                <a:solidFill>
                  <a:schemeClr val="tx1"/>
                </a:solidFill>
                <a:effectLst/>
                <a:latin typeface="+mn-lt"/>
                <a:ea typeface="+mn-ea"/>
                <a:cs typeface="+mn-cs"/>
              </a:rPr>
              <a:t> Multiply the total time in a month by the error budget (as a decimal) to find the maximum allowable downtime: Maximum allowable downtime = Total time in a month * Error budget (as a decimal)</a:t>
            </a:r>
          </a:p>
          <a:p>
            <a:r>
              <a:rPr lang="en-US" sz="1200" b="0" i="0" kern="1200" dirty="0" smtClean="0">
                <a:solidFill>
                  <a:schemeClr val="tx1"/>
                </a:solidFill>
                <a:effectLst/>
                <a:latin typeface="+mn-lt"/>
                <a:ea typeface="+mn-ea"/>
                <a:cs typeface="+mn-cs"/>
              </a:rPr>
              <a:t>Let's do the calculations:</a:t>
            </a:r>
          </a:p>
          <a:p>
            <a:r>
              <a:rPr lang="en-US" sz="1200" b="0" i="0" kern="1200" dirty="0" smtClean="0">
                <a:solidFill>
                  <a:schemeClr val="tx1"/>
                </a:solidFill>
                <a:effectLst/>
                <a:latin typeface="+mn-lt"/>
                <a:ea typeface="+mn-ea"/>
                <a:cs typeface="+mn-cs"/>
              </a:rPr>
              <a:t>Total time in a month = 30 days * 24 hours/day * 60 minutes/hour = 43,200 minutes</a:t>
            </a:r>
          </a:p>
          <a:p>
            <a:r>
              <a:rPr lang="en-US" sz="1200" b="0" i="0" kern="1200" dirty="0" smtClean="0">
                <a:solidFill>
                  <a:schemeClr val="tx1"/>
                </a:solidFill>
                <a:effectLst/>
                <a:latin typeface="+mn-lt"/>
                <a:ea typeface="+mn-ea"/>
                <a:cs typeface="+mn-cs"/>
              </a:rPr>
              <a:t>Maximum allowable downtime = Total time in a month * Error budget = 43,200 minutes * 0.0001 = 4.32 minutes</a:t>
            </a:r>
          </a:p>
          <a:p>
            <a:r>
              <a:rPr lang="en-US" sz="1200" b="0" i="0" kern="1200" dirty="0" smtClean="0">
                <a:solidFill>
                  <a:schemeClr val="tx1"/>
                </a:solidFill>
                <a:effectLst/>
                <a:latin typeface="+mn-lt"/>
                <a:ea typeface="+mn-ea"/>
                <a:cs typeface="+mn-cs"/>
              </a:rPr>
              <a:t>So, the maximum allowable downtime per month, given the error budget of 0.01%, is approximately 4.32 minutes. This means the service can only be down for about 4.32 minutes in a month to meet the specified availability target. In the statement, it was rounded to four and a half minutes for simplicity.</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ADAAAE-4DF3-4C3E-9952-49A0380B74A6}" type="slidenum">
              <a:rPr lang="en-US" smtClean="0"/>
              <a:t>26</a:t>
            </a:fld>
            <a:endParaRPr lang="en-US"/>
          </a:p>
        </p:txBody>
      </p:sp>
    </p:spTree>
    <p:extLst>
      <p:ext uri="{BB962C8B-B14F-4D97-AF65-F5344CB8AC3E}">
        <p14:creationId xmlns:p14="http://schemas.microsoft.com/office/powerpoint/2010/main" val="3762666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444D6B4-A8B7-4A06-9A7E-93F0F54B2AF0}" type="datetimeFigureOut">
              <a:rPr lang="en-US" smtClean="0"/>
              <a:t>10-Mar-24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C006C0C-3AE2-4CD0-B52B-52D9C61EC30E}" type="slidenum">
              <a:rPr lang="en-US" smtClean="0"/>
              <a:t>‹#›</a:t>
            </a:fld>
            <a:endParaRPr lang="en-US"/>
          </a:p>
        </p:txBody>
      </p:sp>
    </p:spTree>
    <p:extLst>
      <p:ext uri="{BB962C8B-B14F-4D97-AF65-F5344CB8AC3E}">
        <p14:creationId xmlns:p14="http://schemas.microsoft.com/office/powerpoint/2010/main" val="3040869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444D6B4-A8B7-4A06-9A7E-93F0F54B2AF0}" type="datetimeFigureOut">
              <a:rPr lang="en-US" smtClean="0"/>
              <a:t>10-Mar-24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006C0C-3AE2-4CD0-B52B-52D9C61EC30E}" type="slidenum">
              <a:rPr lang="en-US" smtClean="0"/>
              <a:t>‹#›</a:t>
            </a:fld>
            <a:endParaRPr lang="en-US"/>
          </a:p>
        </p:txBody>
      </p:sp>
    </p:spTree>
    <p:extLst>
      <p:ext uri="{BB962C8B-B14F-4D97-AF65-F5344CB8AC3E}">
        <p14:creationId xmlns:p14="http://schemas.microsoft.com/office/powerpoint/2010/main" val="2182849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444D6B4-A8B7-4A06-9A7E-93F0F54B2AF0}" type="datetimeFigureOut">
              <a:rPr lang="en-US" smtClean="0"/>
              <a:t>10-Mar-24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006C0C-3AE2-4CD0-B52B-52D9C61EC30E}" type="slidenum">
              <a:rPr lang="en-US" smtClean="0"/>
              <a:t>‹#›</a:t>
            </a:fld>
            <a:endParaRPr lang="en-US"/>
          </a:p>
        </p:txBody>
      </p:sp>
    </p:spTree>
    <p:extLst>
      <p:ext uri="{BB962C8B-B14F-4D97-AF65-F5344CB8AC3E}">
        <p14:creationId xmlns:p14="http://schemas.microsoft.com/office/powerpoint/2010/main" val="2017767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444D6B4-A8B7-4A06-9A7E-93F0F54B2AF0}" type="datetimeFigureOut">
              <a:rPr lang="en-US" smtClean="0"/>
              <a:t>10-Mar-24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006C0C-3AE2-4CD0-B52B-52D9C61EC30E}" type="slidenum">
              <a:rPr lang="en-US" smtClean="0"/>
              <a:t>‹#›</a:t>
            </a:fld>
            <a:endParaRPr lang="en-US"/>
          </a:p>
        </p:txBody>
      </p:sp>
    </p:spTree>
    <p:extLst>
      <p:ext uri="{BB962C8B-B14F-4D97-AF65-F5344CB8AC3E}">
        <p14:creationId xmlns:p14="http://schemas.microsoft.com/office/powerpoint/2010/main" val="3191927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444D6B4-A8B7-4A06-9A7E-93F0F54B2AF0}" type="datetimeFigureOut">
              <a:rPr lang="en-US" smtClean="0"/>
              <a:t>10-Mar-24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006C0C-3AE2-4CD0-B52B-52D9C61EC30E}" type="slidenum">
              <a:rPr lang="en-US" smtClean="0"/>
              <a:t>‹#›</a:t>
            </a:fld>
            <a:endParaRPr lang="en-US"/>
          </a:p>
        </p:txBody>
      </p:sp>
    </p:spTree>
    <p:extLst>
      <p:ext uri="{BB962C8B-B14F-4D97-AF65-F5344CB8AC3E}">
        <p14:creationId xmlns:p14="http://schemas.microsoft.com/office/powerpoint/2010/main" val="803112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444D6B4-A8B7-4A06-9A7E-93F0F54B2AF0}" type="datetimeFigureOut">
              <a:rPr lang="en-US" smtClean="0"/>
              <a:t>10-Mar-24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006C0C-3AE2-4CD0-B52B-52D9C61EC30E}" type="slidenum">
              <a:rPr lang="en-US" smtClean="0"/>
              <a:t>‹#›</a:t>
            </a:fld>
            <a:endParaRPr lang="en-US"/>
          </a:p>
        </p:txBody>
      </p:sp>
    </p:spTree>
    <p:extLst>
      <p:ext uri="{BB962C8B-B14F-4D97-AF65-F5344CB8AC3E}">
        <p14:creationId xmlns:p14="http://schemas.microsoft.com/office/powerpoint/2010/main" val="2906881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444D6B4-A8B7-4A06-9A7E-93F0F54B2AF0}" type="datetimeFigureOut">
              <a:rPr lang="en-US" smtClean="0"/>
              <a:t>10-Mar-24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C006C0C-3AE2-4CD0-B52B-52D9C61EC30E}" type="slidenum">
              <a:rPr lang="en-US" smtClean="0"/>
              <a:t>‹#›</a:t>
            </a:fld>
            <a:endParaRPr lang="en-US"/>
          </a:p>
        </p:txBody>
      </p:sp>
    </p:spTree>
    <p:extLst>
      <p:ext uri="{BB962C8B-B14F-4D97-AF65-F5344CB8AC3E}">
        <p14:creationId xmlns:p14="http://schemas.microsoft.com/office/powerpoint/2010/main" val="56839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444D6B4-A8B7-4A06-9A7E-93F0F54B2AF0}" type="datetimeFigureOut">
              <a:rPr lang="en-US" smtClean="0"/>
              <a:t>10-Mar-24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06C0C-3AE2-4CD0-B52B-52D9C61EC30E}" type="slidenum">
              <a:rPr lang="en-US" smtClean="0"/>
              <a:t>‹#›</a:t>
            </a:fld>
            <a:endParaRPr lang="en-US"/>
          </a:p>
        </p:txBody>
      </p:sp>
    </p:spTree>
    <p:extLst>
      <p:ext uri="{BB962C8B-B14F-4D97-AF65-F5344CB8AC3E}">
        <p14:creationId xmlns:p14="http://schemas.microsoft.com/office/powerpoint/2010/main" val="30863261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444D6B4-A8B7-4A06-9A7E-93F0F54B2AF0}" type="datetimeFigureOut">
              <a:rPr lang="en-US" smtClean="0"/>
              <a:t>10-Mar-24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006C0C-3AE2-4CD0-B52B-52D9C61EC30E}" type="slidenum">
              <a:rPr lang="en-US" smtClean="0"/>
              <a:t>‹#›</a:t>
            </a:fld>
            <a:endParaRPr lang="en-US"/>
          </a:p>
        </p:txBody>
      </p:sp>
    </p:spTree>
    <p:extLst>
      <p:ext uri="{BB962C8B-B14F-4D97-AF65-F5344CB8AC3E}">
        <p14:creationId xmlns:p14="http://schemas.microsoft.com/office/powerpoint/2010/main" val="3561571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44D6B4-A8B7-4A06-9A7E-93F0F54B2AF0}" type="datetimeFigureOut">
              <a:rPr lang="en-US" smtClean="0"/>
              <a:t>10-Mar-24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06C0C-3AE2-4CD0-B52B-52D9C61EC30E}" type="slidenum">
              <a:rPr lang="en-US" smtClean="0"/>
              <a:t>‹#›</a:t>
            </a:fld>
            <a:endParaRPr lang="en-US"/>
          </a:p>
        </p:txBody>
      </p:sp>
    </p:spTree>
    <p:extLst>
      <p:ext uri="{BB962C8B-B14F-4D97-AF65-F5344CB8AC3E}">
        <p14:creationId xmlns:p14="http://schemas.microsoft.com/office/powerpoint/2010/main" val="3578762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444D6B4-A8B7-4A06-9A7E-93F0F54B2AF0}" type="datetimeFigureOut">
              <a:rPr lang="en-US" smtClean="0"/>
              <a:t>10-Mar-24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006C0C-3AE2-4CD0-B52B-52D9C61EC30E}" type="slidenum">
              <a:rPr lang="en-US" smtClean="0"/>
              <a:t>‹#›</a:t>
            </a:fld>
            <a:endParaRPr lang="en-US"/>
          </a:p>
        </p:txBody>
      </p:sp>
    </p:spTree>
    <p:extLst>
      <p:ext uri="{BB962C8B-B14F-4D97-AF65-F5344CB8AC3E}">
        <p14:creationId xmlns:p14="http://schemas.microsoft.com/office/powerpoint/2010/main" val="2244257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44D6B4-A8B7-4A06-9A7E-93F0F54B2AF0}" type="datetimeFigureOut">
              <a:rPr lang="en-US" smtClean="0"/>
              <a:t>10-Mar-24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006C0C-3AE2-4CD0-B52B-52D9C61EC30E}" type="slidenum">
              <a:rPr lang="en-US" smtClean="0"/>
              <a:t>‹#›</a:t>
            </a:fld>
            <a:endParaRPr lang="en-US"/>
          </a:p>
        </p:txBody>
      </p:sp>
    </p:spTree>
    <p:extLst>
      <p:ext uri="{BB962C8B-B14F-4D97-AF65-F5344CB8AC3E}">
        <p14:creationId xmlns:p14="http://schemas.microsoft.com/office/powerpoint/2010/main" val="3618059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44D6B4-A8B7-4A06-9A7E-93F0F54B2AF0}" type="datetimeFigureOut">
              <a:rPr lang="en-US" smtClean="0"/>
              <a:t>10-Mar-24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006C0C-3AE2-4CD0-B52B-52D9C61EC30E}" type="slidenum">
              <a:rPr lang="en-US" smtClean="0"/>
              <a:t>‹#›</a:t>
            </a:fld>
            <a:endParaRPr lang="en-US"/>
          </a:p>
        </p:txBody>
      </p:sp>
    </p:spTree>
    <p:extLst>
      <p:ext uri="{BB962C8B-B14F-4D97-AF65-F5344CB8AC3E}">
        <p14:creationId xmlns:p14="http://schemas.microsoft.com/office/powerpoint/2010/main" val="24038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44D6B4-A8B7-4A06-9A7E-93F0F54B2AF0}" type="datetimeFigureOut">
              <a:rPr lang="en-US" smtClean="0"/>
              <a:t>10-Mar-24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006C0C-3AE2-4CD0-B52B-52D9C61EC30E}" type="slidenum">
              <a:rPr lang="en-US" smtClean="0"/>
              <a:t>‹#›</a:t>
            </a:fld>
            <a:endParaRPr lang="en-US"/>
          </a:p>
        </p:txBody>
      </p:sp>
    </p:spTree>
    <p:extLst>
      <p:ext uri="{BB962C8B-B14F-4D97-AF65-F5344CB8AC3E}">
        <p14:creationId xmlns:p14="http://schemas.microsoft.com/office/powerpoint/2010/main" val="1567032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44D6B4-A8B7-4A06-9A7E-93F0F54B2AF0}" type="datetimeFigureOut">
              <a:rPr lang="en-US" smtClean="0"/>
              <a:t>10-Mar-24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C006C0C-3AE2-4CD0-B52B-52D9C61EC30E}" type="slidenum">
              <a:rPr lang="en-US" smtClean="0"/>
              <a:t>‹#›</a:t>
            </a:fld>
            <a:endParaRPr lang="en-US"/>
          </a:p>
        </p:txBody>
      </p:sp>
    </p:spTree>
    <p:extLst>
      <p:ext uri="{BB962C8B-B14F-4D97-AF65-F5344CB8AC3E}">
        <p14:creationId xmlns:p14="http://schemas.microsoft.com/office/powerpoint/2010/main" val="2057284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444D6B4-A8B7-4A06-9A7E-93F0F54B2AF0}" type="datetimeFigureOut">
              <a:rPr lang="en-US" smtClean="0"/>
              <a:t>10-Mar-24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006C0C-3AE2-4CD0-B52B-52D9C61EC30E}" type="slidenum">
              <a:rPr lang="en-US" smtClean="0"/>
              <a:t>‹#›</a:t>
            </a:fld>
            <a:endParaRPr lang="en-US"/>
          </a:p>
        </p:txBody>
      </p:sp>
    </p:spTree>
    <p:extLst>
      <p:ext uri="{BB962C8B-B14F-4D97-AF65-F5344CB8AC3E}">
        <p14:creationId xmlns:p14="http://schemas.microsoft.com/office/powerpoint/2010/main" val="4292677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444D6B4-A8B7-4A06-9A7E-93F0F54B2AF0}" type="datetimeFigureOut">
              <a:rPr lang="en-US" smtClean="0"/>
              <a:t>10-Mar-24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006C0C-3AE2-4CD0-B52B-52D9C61EC30E}" type="slidenum">
              <a:rPr lang="en-US" smtClean="0"/>
              <a:t>‹#›</a:t>
            </a:fld>
            <a:endParaRPr lang="en-US"/>
          </a:p>
        </p:txBody>
      </p:sp>
    </p:spTree>
    <p:extLst>
      <p:ext uri="{BB962C8B-B14F-4D97-AF65-F5344CB8AC3E}">
        <p14:creationId xmlns:p14="http://schemas.microsoft.com/office/powerpoint/2010/main" val="1432656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444D6B4-A8B7-4A06-9A7E-93F0F54B2AF0}" type="datetimeFigureOut">
              <a:rPr lang="en-US" smtClean="0"/>
              <a:t>10-Mar-24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C006C0C-3AE2-4CD0-B52B-52D9C61EC30E}" type="slidenum">
              <a:rPr lang="en-US" smtClean="0"/>
              <a:t>‹#›</a:t>
            </a:fld>
            <a:endParaRPr lang="en-US"/>
          </a:p>
        </p:txBody>
      </p:sp>
    </p:spTree>
    <p:extLst>
      <p:ext uri="{BB962C8B-B14F-4D97-AF65-F5344CB8AC3E}">
        <p14:creationId xmlns:p14="http://schemas.microsoft.com/office/powerpoint/2010/main" val="15065411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www.sumologic.com/glossary/sli-service-level-indicator/" TargetMode="External"/><Relationship Id="rId2" Type="http://schemas.openxmlformats.org/officeDocument/2006/relationships/hyperlink" Target="https://www.sumologic.com/glossary/slo-service-level-objectiv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sumologic.com/glossary/sla-service-level-agreeme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cloud.google.com/blog/products/management-tools/sre-error-budgets-and-maintenance-windows" TargetMode="External"/><Relationship Id="rId2" Type="http://schemas.openxmlformats.org/officeDocument/2006/relationships/hyperlink" Target="https://sre.google/workbook/error-budget-policy/"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cloud.google.com/blog/products/devops-sre/how-sres-analyze-risks-to-evaluate-slos" TargetMode="External"/><Relationship Id="rId2" Type="http://schemas.openxmlformats.org/officeDocument/2006/relationships/hyperlink" Target="file:///C:\Users\Dell\Downloads\CRE%20Risk%20Analysis%20Template%20-%20Public.xls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Principles OF SRE</a:t>
            </a:r>
            <a:endParaRPr lang="en-US" dirty="0"/>
          </a:p>
        </p:txBody>
      </p:sp>
      <p:sp>
        <p:nvSpPr>
          <p:cNvPr id="3" name="Subtitle 2"/>
          <p:cNvSpPr>
            <a:spLocks noGrp="1"/>
          </p:cNvSpPr>
          <p:nvPr>
            <p:ph type="subTitle" idx="1"/>
          </p:nvPr>
        </p:nvSpPr>
        <p:spPr/>
        <p:txBody>
          <a:bodyPr/>
          <a:lstStyle/>
          <a:p>
            <a:r>
              <a:rPr lang="en-US" b="1" dirty="0" smtClean="0"/>
              <a:t>Site RELIABILITY ENGINEERING</a:t>
            </a:r>
            <a:endParaRPr lang="en-US" b="1" dirty="0"/>
          </a:p>
        </p:txBody>
      </p:sp>
    </p:spTree>
    <p:extLst>
      <p:ext uri="{BB962C8B-B14F-4D97-AF65-F5344CB8AC3E}">
        <p14:creationId xmlns:p14="http://schemas.microsoft.com/office/powerpoint/2010/main" val="1733205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Time-based availability</a:t>
            </a:r>
          </a:p>
        </p:txBody>
      </p:sp>
      <p:sp>
        <p:nvSpPr>
          <p:cNvPr id="3" name="Content Placeholder 2"/>
          <p:cNvSpPr>
            <a:spLocks noGrp="1"/>
          </p:cNvSpPr>
          <p:nvPr>
            <p:ph idx="1"/>
          </p:nvPr>
        </p:nvSpPr>
        <p:spPr>
          <a:xfrm>
            <a:off x="1090708" y="2482273"/>
            <a:ext cx="8825659" cy="3766127"/>
          </a:xfrm>
        </p:spPr>
        <p:txBody>
          <a:bodyPr/>
          <a:lstStyle/>
          <a:p>
            <a:r>
              <a:rPr lang="en-US" dirty="0"/>
              <a:t>For most services, the most straightforward way of representing </a:t>
            </a:r>
            <a:r>
              <a:rPr lang="en-US" b="1" dirty="0"/>
              <a:t>risk tolerance</a:t>
            </a:r>
            <a:r>
              <a:rPr lang="en-US" dirty="0"/>
              <a:t> is in terms of the </a:t>
            </a:r>
            <a:r>
              <a:rPr lang="en-US" b="1" dirty="0"/>
              <a:t>acceptable level of unplanned downtime</a:t>
            </a:r>
            <a:r>
              <a:rPr lang="en-US" dirty="0"/>
              <a:t>. </a:t>
            </a:r>
            <a:endParaRPr lang="en-US" dirty="0" smtClean="0"/>
          </a:p>
          <a:p>
            <a:r>
              <a:rPr lang="en-US" dirty="0" smtClean="0"/>
              <a:t>Unplanned </a:t>
            </a:r>
            <a:r>
              <a:rPr lang="en-US" dirty="0"/>
              <a:t>downtime is captured by the desired level of service availability, usually expressed in terms of the number of "nines" we would like to provide: 99.9%, 99.99%, or 99.999% availability. </a:t>
            </a:r>
            <a:endParaRPr lang="en-US" dirty="0" smtClean="0"/>
          </a:p>
          <a:p>
            <a:r>
              <a:rPr lang="en-US" dirty="0" smtClean="0"/>
              <a:t>Each </a:t>
            </a:r>
            <a:r>
              <a:rPr lang="en-US" dirty="0"/>
              <a:t>additional nine corresponds to an order of magnitude improvement toward 100% availability. For serving systems, this metric is traditionally calculated based on the proportion of system uptime (see Time-based availability).</a:t>
            </a:r>
          </a:p>
          <a:p>
            <a:endParaRPr lang="en-US" dirty="0"/>
          </a:p>
          <a:p>
            <a:r>
              <a:rPr lang="en-US" dirty="0"/>
              <a:t>Time-based availability</a:t>
            </a:r>
          </a:p>
          <a:p>
            <a:endParaRPr lang="en-US" dirty="0"/>
          </a:p>
        </p:txBody>
      </p:sp>
      <p:pic>
        <p:nvPicPr>
          <p:cNvPr id="2052" name="Picture 4" descr="https://lh3.googleusercontent.com/a3KcNq4YhUaJjp2HXuhNTap3CqAk-3s_NOZILk4hhqe0p4q99fP7mgOjrqOhl2aJniSerd_jT8wv0PH9kGtkucgRHP7D1FWBm5hBpA=s3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5484" y="5645995"/>
            <a:ext cx="3086100"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680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lnSpcReduction="10000"/>
          </a:bodyPr>
          <a:lstStyle/>
          <a:p>
            <a:pPr fontAlgn="t"/>
            <a:r>
              <a:rPr lang="en-US" dirty="0"/>
              <a:t>For example, let’s say you’re trying to calculate the availability of a critical production asset. That asset ran for 200 hours in a single month. That asset also had two hours of unplanned downtime because of a breakdown, and eight hours of downtime for weekly PMs. That equals 10 hours of total downtime.</a:t>
            </a:r>
          </a:p>
          <a:p>
            <a:pPr fontAlgn="t"/>
            <a:r>
              <a:rPr lang="en-US" dirty="0"/>
              <a:t>Here is how to calculate the availability of that asset:</a:t>
            </a:r>
          </a:p>
          <a:p>
            <a:pPr fontAlgn="t"/>
            <a:r>
              <a:rPr lang="en-US" b="1" dirty="0"/>
              <a:t>Availability = 200 ÷ (200 + 10)</a:t>
            </a:r>
            <a:endParaRPr lang="en-US" dirty="0"/>
          </a:p>
          <a:p>
            <a:pPr fontAlgn="t"/>
            <a:r>
              <a:rPr lang="en-US" b="1" dirty="0"/>
              <a:t>Availability = 200 ÷ 210</a:t>
            </a:r>
            <a:endParaRPr lang="en-US" dirty="0"/>
          </a:p>
          <a:p>
            <a:pPr fontAlgn="t"/>
            <a:r>
              <a:rPr lang="en-US" b="1" dirty="0"/>
              <a:t>Availability = 0.952</a:t>
            </a:r>
            <a:endParaRPr lang="en-US" dirty="0"/>
          </a:p>
          <a:p>
            <a:pPr fontAlgn="t"/>
            <a:r>
              <a:rPr lang="en-US" b="1" dirty="0"/>
              <a:t>Availability = 95.2%</a:t>
            </a:r>
            <a:endParaRPr lang="en-US" dirty="0"/>
          </a:p>
          <a:p>
            <a:endParaRPr lang="en-US" dirty="0"/>
          </a:p>
        </p:txBody>
      </p:sp>
    </p:spTree>
    <p:extLst>
      <p:ext uri="{BB962C8B-B14F-4D97-AF65-F5344CB8AC3E}">
        <p14:creationId xmlns:p14="http://schemas.microsoft.com/office/powerpoint/2010/main" val="264379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Time-based availability</a:t>
            </a:r>
          </a:p>
        </p:txBody>
      </p:sp>
      <p:sp>
        <p:nvSpPr>
          <p:cNvPr id="3" name="Content Placeholder 2"/>
          <p:cNvSpPr>
            <a:spLocks noGrp="1"/>
          </p:cNvSpPr>
          <p:nvPr>
            <p:ph idx="1"/>
          </p:nvPr>
        </p:nvSpPr>
        <p:spPr/>
        <p:txBody>
          <a:bodyPr/>
          <a:lstStyle/>
          <a:p>
            <a:r>
              <a:rPr lang="en-US" dirty="0"/>
              <a:t>Using this formula over the period of a year, we can calculate the acceptable number of minutes of downtime to reach a given number of nines of availability. </a:t>
            </a:r>
            <a:endParaRPr lang="en-US" dirty="0" smtClean="0"/>
          </a:p>
          <a:p>
            <a:r>
              <a:rPr lang="en-US" dirty="0" smtClean="0"/>
              <a:t>For </a:t>
            </a:r>
            <a:r>
              <a:rPr lang="en-US" dirty="0"/>
              <a:t>example, a system with an availability target of 99.99% can be down for up to 52.56 minutes in a year and stay within its availability target</a:t>
            </a:r>
          </a:p>
        </p:txBody>
      </p:sp>
    </p:spTree>
    <p:extLst>
      <p:ext uri="{BB962C8B-B14F-4D97-AF65-F5344CB8AC3E}">
        <p14:creationId xmlns:p14="http://schemas.microsoft.com/office/powerpoint/2010/main" val="546554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tretch>
            <a:fillRect/>
          </a:stretch>
        </p:blipFill>
        <p:spPr>
          <a:xfrm>
            <a:off x="660400" y="371158"/>
            <a:ext cx="8964613" cy="1000125"/>
          </a:xfrm>
          <a:prstGeom prst="rect">
            <a:avLst/>
          </a:prstGeom>
        </p:spPr>
      </p:pic>
      <p:sp>
        <p:nvSpPr>
          <p:cNvPr id="5" name="Rectangle 4"/>
          <p:cNvSpPr/>
          <p:nvPr/>
        </p:nvSpPr>
        <p:spPr>
          <a:xfrm>
            <a:off x="904240" y="1153498"/>
            <a:ext cx="10972800" cy="2169825"/>
          </a:xfrm>
          <a:prstGeom prst="rect">
            <a:avLst/>
          </a:prstGeom>
        </p:spPr>
        <p:txBody>
          <a:bodyPr wrap="square">
            <a:spAutoFit/>
          </a:bodyPr>
          <a:lstStyle/>
          <a:p>
            <a:pPr>
              <a:lnSpc>
                <a:spcPct val="150000"/>
              </a:lnSpc>
              <a:buFont typeface="Arial" panose="020B0604020202020204" pitchFamily="34" charset="0"/>
              <a:buChar char="•"/>
            </a:pPr>
            <a:r>
              <a:rPr lang="en-US" dirty="0" smtClean="0">
                <a:solidFill>
                  <a:srgbClr val="0D0D0D"/>
                </a:solidFill>
                <a:latin typeface="KaTeX_Main"/>
              </a:rPr>
              <a:t> Availability</a:t>
            </a:r>
            <a:r>
              <a:rPr lang="en-US" dirty="0">
                <a:solidFill>
                  <a:srgbClr val="0D0D0D"/>
                </a:solidFill>
                <a:latin typeface="KaTeX_Main"/>
              </a:rPr>
              <a:t> %Availability %</a:t>
            </a:r>
            <a:r>
              <a:rPr lang="en-US" dirty="0">
                <a:solidFill>
                  <a:srgbClr val="0D0D0D"/>
                </a:solidFill>
                <a:latin typeface="Söhne"/>
              </a:rPr>
              <a:t>: This represents the target availability percentage of the system. For example, if the target availability is 99.99%, then the availability percentage would be 99.99.</a:t>
            </a:r>
          </a:p>
          <a:p>
            <a:pPr>
              <a:lnSpc>
                <a:spcPct val="150000"/>
              </a:lnSpc>
              <a:buFont typeface="Arial" panose="020B0604020202020204" pitchFamily="34" charset="0"/>
              <a:buChar char="•"/>
            </a:pPr>
            <a:r>
              <a:rPr lang="en-US" dirty="0" smtClean="0">
                <a:solidFill>
                  <a:srgbClr val="0D0D0D"/>
                </a:solidFill>
                <a:latin typeface="Söhne"/>
              </a:rPr>
              <a:t> 365</a:t>
            </a:r>
            <a:r>
              <a:rPr lang="en-US" dirty="0">
                <a:solidFill>
                  <a:srgbClr val="0D0D0D"/>
                </a:solidFill>
                <a:latin typeface="Söhne"/>
              </a:rPr>
              <a:t>: This represents the number of days in a year.</a:t>
            </a:r>
          </a:p>
          <a:p>
            <a:pPr>
              <a:lnSpc>
                <a:spcPct val="150000"/>
              </a:lnSpc>
              <a:buFont typeface="Arial" panose="020B0604020202020204" pitchFamily="34" charset="0"/>
              <a:buChar char="•"/>
            </a:pPr>
            <a:r>
              <a:rPr lang="en-US" dirty="0" smtClean="0">
                <a:solidFill>
                  <a:srgbClr val="0D0D0D"/>
                </a:solidFill>
                <a:latin typeface="Söhne"/>
              </a:rPr>
              <a:t> 24</a:t>
            </a:r>
            <a:r>
              <a:rPr lang="en-US" dirty="0">
                <a:solidFill>
                  <a:srgbClr val="0D0D0D"/>
                </a:solidFill>
                <a:latin typeface="Söhne"/>
              </a:rPr>
              <a:t>: This represents the number of hours in a day.</a:t>
            </a:r>
          </a:p>
          <a:p>
            <a:pPr>
              <a:lnSpc>
                <a:spcPct val="150000"/>
              </a:lnSpc>
              <a:buFont typeface="Arial" panose="020B0604020202020204" pitchFamily="34" charset="0"/>
              <a:buChar char="•"/>
            </a:pPr>
            <a:r>
              <a:rPr lang="en-US" dirty="0" smtClean="0">
                <a:solidFill>
                  <a:srgbClr val="0D0D0D"/>
                </a:solidFill>
                <a:latin typeface="Söhne"/>
              </a:rPr>
              <a:t> 60</a:t>
            </a:r>
            <a:r>
              <a:rPr lang="en-US" dirty="0">
                <a:solidFill>
                  <a:srgbClr val="0D0D0D"/>
                </a:solidFill>
                <a:latin typeface="Söhne"/>
              </a:rPr>
              <a:t>: This represents the number of minutes in an hour.</a:t>
            </a:r>
            <a:endParaRPr lang="en-US" b="0" i="0" dirty="0">
              <a:solidFill>
                <a:srgbClr val="0D0D0D"/>
              </a:solidFill>
              <a:effectLst/>
              <a:latin typeface="Söhne"/>
            </a:endParaRPr>
          </a:p>
        </p:txBody>
      </p:sp>
      <p:sp>
        <p:nvSpPr>
          <p:cNvPr id="6" name="Rectangle 5"/>
          <p:cNvSpPr/>
          <p:nvPr/>
        </p:nvSpPr>
        <p:spPr>
          <a:xfrm>
            <a:off x="2397760" y="3713818"/>
            <a:ext cx="10891520" cy="2308324"/>
          </a:xfrm>
          <a:prstGeom prst="rect">
            <a:avLst/>
          </a:prstGeom>
        </p:spPr>
        <p:txBody>
          <a:bodyPr wrap="square">
            <a:spAutoFit/>
          </a:bodyPr>
          <a:lstStyle/>
          <a:p>
            <a:pPr>
              <a:lnSpc>
                <a:spcPct val="200000"/>
              </a:lnSpc>
            </a:pPr>
            <a:r>
              <a:rPr lang="en-US" dirty="0">
                <a:solidFill>
                  <a:srgbClr val="0D0D0D"/>
                </a:solidFill>
                <a:latin typeface="KaTeX_Main"/>
              </a:rPr>
              <a:t>Downtime (minutes/year</a:t>
            </a:r>
            <a:r>
              <a:rPr lang="en-US" dirty="0" smtClean="0">
                <a:solidFill>
                  <a:srgbClr val="0D0D0D"/>
                </a:solidFill>
                <a:latin typeface="KaTeX_Main"/>
              </a:rPr>
              <a:t>)=(100</a:t>
            </a:r>
            <a:r>
              <a:rPr lang="en-US" dirty="0">
                <a:solidFill>
                  <a:srgbClr val="0D0D0D"/>
                </a:solidFill>
                <a:latin typeface="KaTeX_Main"/>
              </a:rPr>
              <a:t>−99.99)</a:t>
            </a:r>
            <a:r>
              <a:rPr lang="en-US" dirty="0" smtClean="0">
                <a:solidFill>
                  <a:srgbClr val="0D0D0D"/>
                </a:solidFill>
                <a:latin typeface="KaTeX_Main"/>
              </a:rPr>
              <a:t>​/100×(365×24×60)</a:t>
            </a:r>
            <a:endParaRPr lang="en-US" dirty="0">
              <a:solidFill>
                <a:srgbClr val="0D0D0D"/>
              </a:solidFill>
              <a:latin typeface="Söhne"/>
            </a:endParaRPr>
          </a:p>
          <a:p>
            <a:pPr>
              <a:lnSpc>
                <a:spcPct val="200000"/>
              </a:lnSpc>
            </a:pPr>
            <a:r>
              <a:rPr lang="en-US" dirty="0">
                <a:solidFill>
                  <a:srgbClr val="0D0D0D"/>
                </a:solidFill>
                <a:latin typeface="KaTeX_Main"/>
              </a:rPr>
              <a:t>Downtime (minutes/year)=</a:t>
            </a:r>
            <a:r>
              <a:rPr lang="en-US" dirty="0" smtClean="0">
                <a:solidFill>
                  <a:srgbClr val="0D0D0D"/>
                </a:solidFill>
                <a:latin typeface="KaTeX_Main"/>
              </a:rPr>
              <a:t>0.01/100×(365×24×60)</a:t>
            </a:r>
          </a:p>
          <a:p>
            <a:pPr>
              <a:lnSpc>
                <a:spcPct val="200000"/>
              </a:lnSpc>
            </a:pPr>
            <a:r>
              <a:rPr lang="en-US" dirty="0" smtClean="0">
                <a:solidFill>
                  <a:srgbClr val="0D0D0D"/>
                </a:solidFill>
                <a:latin typeface="KaTeX_Main"/>
              </a:rPr>
              <a:t>Downtime</a:t>
            </a:r>
            <a:r>
              <a:rPr lang="en-US" dirty="0">
                <a:solidFill>
                  <a:srgbClr val="0D0D0D"/>
                </a:solidFill>
                <a:latin typeface="KaTeX_Main"/>
              </a:rPr>
              <a:t> (minutes/year)=</a:t>
            </a:r>
            <a:r>
              <a:rPr lang="en-US" dirty="0" smtClean="0">
                <a:solidFill>
                  <a:srgbClr val="0D0D0D"/>
                </a:solidFill>
                <a:latin typeface="KaTeX_Main"/>
              </a:rPr>
              <a:t>0.0001×365×24×60</a:t>
            </a:r>
          </a:p>
          <a:p>
            <a:pPr>
              <a:lnSpc>
                <a:spcPct val="200000"/>
              </a:lnSpc>
            </a:pPr>
            <a:r>
              <a:rPr lang="en-US" dirty="0" smtClean="0">
                <a:solidFill>
                  <a:srgbClr val="0D0D0D"/>
                </a:solidFill>
                <a:latin typeface="KaTeX_Main"/>
              </a:rPr>
              <a:t>Downtime</a:t>
            </a:r>
            <a:r>
              <a:rPr lang="en-US" dirty="0">
                <a:solidFill>
                  <a:srgbClr val="0D0D0D"/>
                </a:solidFill>
                <a:latin typeface="KaTeX_Main"/>
              </a:rPr>
              <a:t> (minutes/year)=52.56 </a:t>
            </a:r>
            <a:r>
              <a:rPr lang="en-US" dirty="0" smtClean="0">
                <a:solidFill>
                  <a:srgbClr val="0D0D0D"/>
                </a:solidFill>
                <a:latin typeface="KaTeX_Main"/>
              </a:rPr>
              <a:t>minutes/year</a:t>
            </a:r>
            <a:endParaRPr lang="en-US" b="0" i="0" dirty="0">
              <a:solidFill>
                <a:srgbClr val="0D0D0D"/>
              </a:solidFill>
              <a:effectLst/>
              <a:latin typeface="Söhne"/>
            </a:endParaRPr>
          </a:p>
        </p:txBody>
      </p:sp>
    </p:spTree>
    <p:extLst>
      <p:ext uri="{BB962C8B-B14F-4D97-AF65-F5344CB8AC3E}">
        <p14:creationId xmlns:p14="http://schemas.microsoft.com/office/powerpoint/2010/main" val="245838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Aggregate Availability</a:t>
            </a:r>
            <a:endParaRPr lang="en-US" dirty="0"/>
          </a:p>
        </p:txBody>
      </p:sp>
      <p:sp>
        <p:nvSpPr>
          <p:cNvPr id="3" name="Content Placeholder 2"/>
          <p:cNvSpPr>
            <a:spLocks noGrp="1"/>
          </p:cNvSpPr>
          <p:nvPr>
            <p:ph idx="1"/>
          </p:nvPr>
        </p:nvSpPr>
        <p:spPr/>
        <p:txBody>
          <a:bodyPr/>
          <a:lstStyle/>
          <a:p>
            <a:r>
              <a:rPr lang="en-US" dirty="0" smtClean="0"/>
              <a:t>Instead </a:t>
            </a:r>
            <a:r>
              <a:rPr lang="en-US" dirty="0"/>
              <a:t>of using metrics around uptime, </a:t>
            </a:r>
            <a:r>
              <a:rPr lang="en-US" dirty="0" smtClean="0"/>
              <a:t>Google </a:t>
            </a:r>
            <a:r>
              <a:rPr lang="en-US" dirty="0"/>
              <a:t>define availability in terms of the </a:t>
            </a:r>
            <a:r>
              <a:rPr lang="en-US" b="1" dirty="0"/>
              <a:t>request success rate</a:t>
            </a:r>
          </a:p>
          <a:p>
            <a:r>
              <a:rPr lang="en-US" dirty="0" smtClean="0"/>
              <a:t>Aggregate </a:t>
            </a:r>
            <a:r>
              <a:rPr lang="en-US" dirty="0"/>
              <a:t>availability shows how this yield-based metric is calculated over a rolling window (i.e., proportion of successful requests over a one-day window</a:t>
            </a:r>
            <a:r>
              <a:rPr lang="en-US" dirty="0" smtClean="0"/>
              <a:t>).</a:t>
            </a:r>
            <a:endParaRPr lang="en-US" dirty="0"/>
          </a:p>
          <a:p>
            <a:r>
              <a:rPr lang="en-US" dirty="0"/>
              <a:t>Aggregate </a:t>
            </a:r>
            <a:r>
              <a:rPr lang="en-US" dirty="0" smtClean="0"/>
              <a:t>availability</a:t>
            </a:r>
          </a:p>
          <a:p>
            <a:endParaRPr lang="en-US" dirty="0"/>
          </a:p>
          <a:p>
            <a:r>
              <a:rPr lang="en-US" dirty="0"/>
              <a:t>For example, a system that serves 2.5M requests in a day with a daily availability target of 99.99% can serve up to 250 errors and still hit its target for that given </a:t>
            </a:r>
            <a:r>
              <a:rPr lang="en-US" dirty="0" smtClean="0"/>
              <a:t>day.</a:t>
            </a:r>
            <a:endParaRPr lang="en-US" dirty="0"/>
          </a:p>
          <a:p>
            <a:endParaRPr lang="en-US" dirty="0"/>
          </a:p>
        </p:txBody>
      </p:sp>
      <p:pic>
        <p:nvPicPr>
          <p:cNvPr id="6" name="Picture 5"/>
          <p:cNvPicPr>
            <a:picLocks noChangeAspect="1"/>
          </p:cNvPicPr>
          <p:nvPr/>
        </p:nvPicPr>
        <p:blipFill>
          <a:blip r:embed="rId3"/>
          <a:stretch>
            <a:fillRect/>
          </a:stretch>
        </p:blipFill>
        <p:spPr>
          <a:xfrm>
            <a:off x="4731326" y="4294475"/>
            <a:ext cx="3747655" cy="628718"/>
          </a:xfrm>
          <a:prstGeom prst="rect">
            <a:avLst/>
          </a:prstGeom>
        </p:spPr>
      </p:pic>
    </p:spTree>
    <p:extLst>
      <p:ext uri="{BB962C8B-B14F-4D97-AF65-F5344CB8AC3E}">
        <p14:creationId xmlns:p14="http://schemas.microsoft.com/office/powerpoint/2010/main" val="21583555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83272" y="470217"/>
            <a:ext cx="9427602" cy="911543"/>
          </a:xfrm>
          <a:prstGeom prst="rect">
            <a:avLst/>
          </a:prstGeom>
        </p:spPr>
      </p:pic>
      <p:sp>
        <p:nvSpPr>
          <p:cNvPr id="5" name="Rectangle 4"/>
          <p:cNvSpPr/>
          <p:nvPr/>
        </p:nvSpPr>
        <p:spPr>
          <a:xfrm>
            <a:off x="783272" y="2099995"/>
            <a:ext cx="8025448" cy="3330142"/>
          </a:xfrm>
          <a:prstGeom prst="rect">
            <a:avLst/>
          </a:prstGeom>
        </p:spPr>
        <p:txBody>
          <a:bodyPr wrap="square">
            <a:spAutoFit/>
          </a:bodyPr>
          <a:lstStyle/>
          <a:p>
            <a:pPr marL="285750" indent="-285750">
              <a:lnSpc>
                <a:spcPct val="200000"/>
              </a:lnSpc>
              <a:buFont typeface="Wingdings" panose="05000000000000000000" pitchFamily="2" charset="2"/>
              <a:buChar char="Ø"/>
            </a:pPr>
            <a:r>
              <a:rPr lang="en-US" dirty="0">
                <a:solidFill>
                  <a:srgbClr val="0D0D0D"/>
                </a:solidFill>
                <a:latin typeface="Söhne"/>
              </a:rPr>
              <a:t>Total requests per day = 2.5 million</a:t>
            </a:r>
          </a:p>
          <a:p>
            <a:pPr marL="285750" indent="-285750">
              <a:lnSpc>
                <a:spcPct val="200000"/>
              </a:lnSpc>
              <a:buFont typeface="Wingdings" panose="05000000000000000000" pitchFamily="2" charset="2"/>
              <a:buChar char="Ø"/>
            </a:pPr>
            <a:r>
              <a:rPr lang="en-US" dirty="0">
                <a:solidFill>
                  <a:srgbClr val="0D0D0D"/>
                </a:solidFill>
                <a:latin typeface="Söhne"/>
              </a:rPr>
              <a:t>Availability target = 99.99% or </a:t>
            </a:r>
            <a:r>
              <a:rPr lang="en-US" dirty="0" smtClean="0">
                <a:solidFill>
                  <a:srgbClr val="0D0D0D"/>
                </a:solidFill>
                <a:latin typeface="Söhne"/>
              </a:rPr>
              <a:t>0.9999</a:t>
            </a:r>
          </a:p>
          <a:p>
            <a:pPr marL="285750" indent="-285750">
              <a:lnSpc>
                <a:spcPct val="200000"/>
              </a:lnSpc>
              <a:buFont typeface="Wingdings" panose="05000000000000000000" pitchFamily="2" charset="2"/>
              <a:buChar char="Ø"/>
            </a:pPr>
            <a:r>
              <a:rPr lang="en-US" dirty="0"/>
              <a:t>Max Allowable Errors=2.5</a:t>
            </a:r>
            <a:r>
              <a:rPr lang="en-US" i="1" dirty="0"/>
              <a:t>M</a:t>
            </a:r>
            <a:r>
              <a:rPr lang="en-US" dirty="0"/>
              <a:t>×(1−0.9999) </a:t>
            </a:r>
            <a:endParaRPr lang="en-US" dirty="0" smtClean="0"/>
          </a:p>
          <a:p>
            <a:pPr marL="285750" indent="-285750">
              <a:lnSpc>
                <a:spcPct val="200000"/>
              </a:lnSpc>
              <a:buFont typeface="Wingdings" panose="05000000000000000000" pitchFamily="2" charset="2"/>
              <a:buChar char="Ø"/>
            </a:pPr>
            <a:r>
              <a:rPr lang="en-US" dirty="0" smtClean="0"/>
              <a:t>Max</a:t>
            </a:r>
            <a:r>
              <a:rPr lang="en-US" dirty="0"/>
              <a:t> Allowable </a:t>
            </a:r>
            <a:r>
              <a:rPr lang="en-US" dirty="0" smtClean="0"/>
              <a:t>Errors=2.5M×0.0001</a:t>
            </a:r>
          </a:p>
          <a:p>
            <a:pPr marL="285750" indent="-285750">
              <a:lnSpc>
                <a:spcPct val="200000"/>
              </a:lnSpc>
              <a:buFont typeface="Wingdings" panose="05000000000000000000" pitchFamily="2" charset="2"/>
              <a:buChar char="Ø"/>
            </a:pPr>
            <a:r>
              <a:rPr lang="en-US" dirty="0" smtClean="0"/>
              <a:t>Max</a:t>
            </a:r>
            <a:r>
              <a:rPr lang="en-US" dirty="0"/>
              <a:t> Allowable </a:t>
            </a:r>
            <a:r>
              <a:rPr lang="en-US" dirty="0" smtClean="0"/>
              <a:t>Errors=2500,000×0.0001 </a:t>
            </a:r>
          </a:p>
          <a:p>
            <a:pPr marL="285750" indent="-285750">
              <a:lnSpc>
                <a:spcPct val="200000"/>
              </a:lnSpc>
              <a:buFont typeface="Wingdings" panose="05000000000000000000" pitchFamily="2" charset="2"/>
              <a:buChar char="Ø"/>
            </a:pPr>
            <a:r>
              <a:rPr lang="en-US" dirty="0" smtClean="0"/>
              <a:t>Max</a:t>
            </a:r>
            <a:r>
              <a:rPr lang="en-US" dirty="0"/>
              <a:t> Allowable </a:t>
            </a:r>
            <a:r>
              <a:rPr lang="en-US" dirty="0" smtClean="0"/>
              <a:t>Errors=250</a:t>
            </a:r>
            <a:endParaRPr lang="en-US" b="0" i="0" dirty="0">
              <a:solidFill>
                <a:srgbClr val="0D0D0D"/>
              </a:solidFill>
              <a:effectLst/>
              <a:latin typeface="Söhne"/>
            </a:endParaRPr>
          </a:p>
        </p:txBody>
      </p:sp>
    </p:spTree>
    <p:extLst>
      <p:ext uri="{BB962C8B-B14F-4D97-AF65-F5344CB8AC3E}">
        <p14:creationId xmlns:p14="http://schemas.microsoft.com/office/powerpoint/2010/main" val="165844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Tolerance of Services</a:t>
            </a:r>
          </a:p>
        </p:txBody>
      </p:sp>
      <p:sp>
        <p:nvSpPr>
          <p:cNvPr id="3" name="Content Placeholder 2"/>
          <p:cNvSpPr>
            <a:spLocks noGrp="1"/>
          </p:cNvSpPr>
          <p:nvPr>
            <p:ph idx="1"/>
          </p:nvPr>
        </p:nvSpPr>
        <p:spPr/>
        <p:txBody>
          <a:bodyPr/>
          <a:lstStyle/>
          <a:p>
            <a:r>
              <a:rPr lang="en-US" dirty="0"/>
              <a:t>What does it mean to identify the risk tolerance of a service</a:t>
            </a:r>
            <a:r>
              <a:rPr lang="en-US" dirty="0" smtClean="0"/>
              <a:t>?</a:t>
            </a:r>
          </a:p>
          <a:p>
            <a:pPr lvl="1"/>
            <a:r>
              <a:rPr lang="en-US" sz="1800" dirty="0"/>
              <a:t>In a formal environment or in the case of safety-critical systems, the risk tolerance of services is typically built directly into the basic product or service definition. At Google, services’ risk tolerance tends to be less clearly defined</a:t>
            </a:r>
          </a:p>
        </p:txBody>
      </p:sp>
    </p:spTree>
    <p:extLst>
      <p:ext uri="{BB962C8B-B14F-4D97-AF65-F5344CB8AC3E}">
        <p14:creationId xmlns:p14="http://schemas.microsoft.com/office/powerpoint/2010/main" val="28696555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t>
            </a:r>
            <a:r>
              <a:rPr lang="en-US" dirty="0"/>
              <a:t>tolerance of services</a:t>
            </a:r>
          </a:p>
        </p:txBody>
      </p:sp>
      <p:sp>
        <p:nvSpPr>
          <p:cNvPr id="3" name="Content Placeholder 2"/>
          <p:cNvSpPr>
            <a:spLocks noGrp="1"/>
          </p:cNvSpPr>
          <p:nvPr>
            <p:ph idx="1"/>
          </p:nvPr>
        </p:nvSpPr>
        <p:spPr/>
        <p:txBody>
          <a:bodyPr/>
          <a:lstStyle/>
          <a:p>
            <a:r>
              <a:rPr lang="en-US" dirty="0"/>
              <a:t>There are many factors to consider when assessing the risk tolerance of services, such as the following:</a:t>
            </a:r>
          </a:p>
          <a:p>
            <a:pPr lvl="1"/>
            <a:r>
              <a:rPr lang="en-US" sz="1800" dirty="0"/>
              <a:t>What level of availability is required?</a:t>
            </a:r>
          </a:p>
          <a:p>
            <a:pPr lvl="1"/>
            <a:r>
              <a:rPr lang="en-US" sz="1800" dirty="0"/>
              <a:t>Do different types of failures have different effects on the service?</a:t>
            </a:r>
          </a:p>
          <a:p>
            <a:pPr lvl="1"/>
            <a:r>
              <a:rPr lang="en-US" sz="1800" dirty="0"/>
              <a:t>How can we use the service cost to help locate a service on the risk continuum?</a:t>
            </a:r>
          </a:p>
          <a:p>
            <a:pPr lvl="1"/>
            <a:r>
              <a:rPr lang="en-US" sz="1800" dirty="0"/>
              <a:t>What </a:t>
            </a:r>
            <a:r>
              <a:rPr lang="en-US" dirty="0"/>
              <a:t>other service metrics are important to take into account?</a:t>
            </a:r>
          </a:p>
          <a:p>
            <a:endParaRPr lang="en-US" dirty="0"/>
          </a:p>
        </p:txBody>
      </p:sp>
    </p:spTree>
    <p:extLst>
      <p:ext uri="{BB962C8B-B14F-4D97-AF65-F5344CB8AC3E}">
        <p14:creationId xmlns:p14="http://schemas.microsoft.com/office/powerpoint/2010/main" val="34315794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level of availability</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target level of availability for a given Google service usually depends on the function it provides and how the service is positioned in the marketplace. The following list includes issues to consider:</a:t>
            </a:r>
          </a:p>
          <a:p>
            <a:pPr lvl="1"/>
            <a:r>
              <a:rPr lang="en-US" dirty="0"/>
              <a:t>What level of service will the users expect?</a:t>
            </a:r>
          </a:p>
          <a:p>
            <a:pPr lvl="1"/>
            <a:r>
              <a:rPr lang="en-US" dirty="0"/>
              <a:t>Does this service tie directly to revenue (either our revenue, or our customers’ revenue)?</a:t>
            </a:r>
          </a:p>
          <a:p>
            <a:pPr lvl="1"/>
            <a:r>
              <a:rPr lang="en-US" dirty="0"/>
              <a:t>Is this a paid service, or is it free?</a:t>
            </a:r>
          </a:p>
          <a:p>
            <a:pPr lvl="1"/>
            <a:r>
              <a:rPr lang="en-US" dirty="0"/>
              <a:t>If there are competitors in the marketplace, what level of service do those competitors provide?</a:t>
            </a:r>
          </a:p>
          <a:p>
            <a:pPr lvl="1"/>
            <a:r>
              <a:rPr lang="en-US" dirty="0"/>
              <a:t>Is this service targeted at consumers, or at enterprises?</a:t>
            </a:r>
          </a:p>
          <a:p>
            <a:endParaRPr lang="en-US" dirty="0"/>
          </a:p>
        </p:txBody>
      </p:sp>
    </p:spTree>
    <p:extLst>
      <p:ext uri="{BB962C8B-B14F-4D97-AF65-F5344CB8AC3E}">
        <p14:creationId xmlns:p14="http://schemas.microsoft.com/office/powerpoint/2010/main" val="447752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a:t>
            </a:r>
            <a:r>
              <a:rPr lang="en-US" dirty="0"/>
              <a:t/>
            </a:r>
            <a:br>
              <a:rPr lang="en-US" dirty="0"/>
            </a:br>
            <a:endParaRPr lang="en-US" dirty="0"/>
          </a:p>
        </p:txBody>
      </p:sp>
      <p:sp>
        <p:nvSpPr>
          <p:cNvPr id="3" name="Content Placeholder 2"/>
          <p:cNvSpPr>
            <a:spLocks noGrp="1"/>
          </p:cNvSpPr>
          <p:nvPr>
            <p:ph idx="1"/>
          </p:nvPr>
        </p:nvSpPr>
        <p:spPr>
          <a:xfrm>
            <a:off x="1154954" y="2254102"/>
            <a:ext cx="9541399" cy="4008474"/>
          </a:xfrm>
        </p:spPr>
        <p:txBody>
          <a:bodyPr>
            <a:normAutofit lnSpcReduction="10000"/>
          </a:bodyPr>
          <a:lstStyle/>
          <a:p>
            <a:r>
              <a:rPr lang="en-US" dirty="0"/>
              <a:t>Cost is often the key factor in determining the appropriate availability target for a </a:t>
            </a:r>
            <a:r>
              <a:rPr lang="en-US" dirty="0" smtClean="0"/>
              <a:t>service</a:t>
            </a:r>
          </a:p>
          <a:p>
            <a:r>
              <a:rPr lang="en-US" dirty="0"/>
              <a:t>In determining the availability target for each service, we ask questions such as:</a:t>
            </a:r>
          </a:p>
          <a:p>
            <a:pPr lvl="1"/>
            <a:r>
              <a:rPr lang="en-US" dirty="0"/>
              <a:t>If we were to build and operate these systems at one more nine of availability, what would our incremental increase in revenue be?</a:t>
            </a:r>
          </a:p>
          <a:p>
            <a:pPr lvl="1"/>
            <a:r>
              <a:rPr lang="en-US" dirty="0"/>
              <a:t>Does this additional revenue offset the cost of reaching that level of reliability?</a:t>
            </a:r>
          </a:p>
          <a:p>
            <a:r>
              <a:rPr lang="en-US" dirty="0"/>
              <a:t>To make this trade-off equation more concrete, consider the following cost/benefit for an example service where each request has equal value:</a:t>
            </a:r>
          </a:p>
          <a:p>
            <a:pPr lvl="1"/>
            <a:r>
              <a:rPr lang="en-US" dirty="0"/>
              <a:t>Proposed improvement in availability target: 99.9% → 99.99%</a:t>
            </a:r>
          </a:p>
          <a:p>
            <a:pPr lvl="1"/>
            <a:r>
              <a:rPr lang="en-US" dirty="0"/>
              <a:t>Proposed increase in availability: 0.09%</a:t>
            </a:r>
          </a:p>
          <a:p>
            <a:pPr lvl="1"/>
            <a:r>
              <a:rPr lang="en-US" dirty="0"/>
              <a:t>Service revenue: $1M</a:t>
            </a:r>
          </a:p>
          <a:p>
            <a:pPr lvl="1"/>
            <a:r>
              <a:rPr lang="en-US" dirty="0"/>
              <a:t>Value of improved availability: $1M * 0.0009 = $900</a:t>
            </a:r>
          </a:p>
          <a:p>
            <a:endParaRPr lang="en-US" dirty="0"/>
          </a:p>
        </p:txBody>
      </p:sp>
    </p:spTree>
    <p:extLst>
      <p:ext uri="{BB962C8B-B14F-4D97-AF65-F5344CB8AC3E}">
        <p14:creationId xmlns:p14="http://schemas.microsoft.com/office/powerpoint/2010/main" val="662570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4248" y="877455"/>
            <a:ext cx="6856459" cy="5142345"/>
          </a:xfrm>
        </p:spPr>
      </p:pic>
    </p:spTree>
    <p:extLst>
      <p:ext uri="{BB962C8B-B14F-4D97-AF65-F5344CB8AC3E}">
        <p14:creationId xmlns:p14="http://schemas.microsoft.com/office/powerpoint/2010/main" val="33089575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prioritize and communicate risks</a:t>
            </a:r>
            <a:endParaRPr lang="en-US" dirty="0"/>
          </a:p>
        </p:txBody>
      </p:sp>
      <p:sp>
        <p:nvSpPr>
          <p:cNvPr id="3" name="Content Placeholder 2"/>
          <p:cNvSpPr>
            <a:spLocks noGrp="1"/>
          </p:cNvSpPr>
          <p:nvPr>
            <p:ph idx="1"/>
          </p:nvPr>
        </p:nvSpPr>
        <p:spPr/>
        <p:txBody>
          <a:bodyPr/>
          <a:lstStyle/>
          <a:p>
            <a:r>
              <a:rPr lang="en-US" dirty="0"/>
              <a:t>The number of risks identified for each application varies greatly depending on the maturity of your application and team and target level for reliability or performance. </a:t>
            </a:r>
            <a:endParaRPr lang="en-US" dirty="0" smtClean="0"/>
          </a:p>
          <a:p>
            <a:r>
              <a:rPr lang="en-US" dirty="0" smtClean="0"/>
              <a:t>But </a:t>
            </a:r>
            <a:r>
              <a:rPr lang="en-US" dirty="0"/>
              <a:t>whether we identify </a:t>
            </a:r>
            <a:r>
              <a:rPr lang="en-US" dirty="0"/>
              <a:t>5</a:t>
            </a:r>
            <a:r>
              <a:rPr lang="en-US" dirty="0" smtClean="0"/>
              <a:t> </a:t>
            </a:r>
            <a:r>
              <a:rPr lang="en-US" dirty="0"/>
              <a:t>risks or 50, two fundamental facts remain true: </a:t>
            </a:r>
            <a:endParaRPr lang="en-US" dirty="0" smtClean="0"/>
          </a:p>
          <a:p>
            <a:r>
              <a:rPr lang="en-US" b="1" dirty="0" smtClean="0"/>
              <a:t>Some </a:t>
            </a:r>
            <a:r>
              <a:rPr lang="en-US" b="1" dirty="0"/>
              <a:t>risks are worse than others, and you have a finite amount of engineering time to address them</a:t>
            </a:r>
            <a:r>
              <a:rPr lang="en-US" b="1" dirty="0" smtClean="0"/>
              <a:t>.</a:t>
            </a:r>
          </a:p>
          <a:p>
            <a:r>
              <a:rPr lang="en-US" b="1" dirty="0"/>
              <a:t>You need a process to communicate the relative importance of the risks and to provide guidance on which risks should be addressed first</a:t>
            </a:r>
          </a:p>
        </p:txBody>
      </p:sp>
    </p:spTree>
    <p:extLst>
      <p:ext uri="{BB962C8B-B14F-4D97-AF65-F5344CB8AC3E}">
        <p14:creationId xmlns:p14="http://schemas.microsoft.com/office/powerpoint/2010/main" val="445728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Budgets</a:t>
            </a:r>
            <a:endParaRPr lang="en-US" dirty="0"/>
          </a:p>
        </p:txBody>
      </p:sp>
      <p:sp>
        <p:nvSpPr>
          <p:cNvPr id="3" name="Content Placeholder 2"/>
          <p:cNvSpPr>
            <a:spLocks noGrp="1"/>
          </p:cNvSpPr>
          <p:nvPr>
            <p:ph idx="1"/>
          </p:nvPr>
        </p:nvSpPr>
        <p:spPr/>
        <p:txBody>
          <a:bodyPr/>
          <a:lstStyle/>
          <a:p>
            <a:r>
              <a:rPr lang="en-US" dirty="0"/>
              <a:t>An error budget is how much downtime a system can afford without upsetting customers, </a:t>
            </a:r>
            <a:endParaRPr lang="en-US" dirty="0" smtClean="0"/>
          </a:p>
          <a:p>
            <a:r>
              <a:rPr lang="en-US" dirty="0" smtClean="0"/>
              <a:t>or</a:t>
            </a:r>
            <a:r>
              <a:rPr lang="en-US" dirty="0"/>
              <a:t>, </a:t>
            </a:r>
            <a:endParaRPr lang="en-US" dirty="0" smtClean="0"/>
          </a:p>
          <a:p>
            <a:r>
              <a:rPr lang="en-US" dirty="0" smtClean="0"/>
              <a:t>in </a:t>
            </a:r>
            <a:r>
              <a:rPr lang="en-US" dirty="0"/>
              <a:t>other words, the margin of error permitted by a service level objective (SLO).</a:t>
            </a:r>
          </a:p>
        </p:txBody>
      </p:sp>
      <p:sp>
        <p:nvSpPr>
          <p:cNvPr id="4" name="AutoShape 2" descr="Site Reliability Engineering Culture Patterns – Boost SRE work | SREpat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Site Reliability Engineering Culture Patterns – Boost SRE work | SREpa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1964" y="4193880"/>
            <a:ext cx="3352801" cy="2403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4608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tech teams need and use error budgets?</a:t>
            </a:r>
            <a:br>
              <a:rPr lang="en-US" b="1" dirty="0"/>
            </a:b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46283" y="1988168"/>
            <a:ext cx="7619748" cy="4281991"/>
          </a:xfrm>
        </p:spPr>
      </p:pic>
    </p:spTree>
    <p:extLst>
      <p:ext uri="{BB962C8B-B14F-4D97-AF65-F5344CB8AC3E}">
        <p14:creationId xmlns:p14="http://schemas.microsoft.com/office/powerpoint/2010/main" val="17504265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the purpose of an error budget?</a:t>
            </a:r>
            <a:br>
              <a:rPr lang="en-US" b="1" dirty="0"/>
            </a:br>
            <a:endParaRPr lang="en-US" dirty="0"/>
          </a:p>
        </p:txBody>
      </p:sp>
      <p:sp>
        <p:nvSpPr>
          <p:cNvPr id="3" name="Content Placeholder 2"/>
          <p:cNvSpPr>
            <a:spLocks noGrp="1"/>
          </p:cNvSpPr>
          <p:nvPr>
            <p:ph idx="1"/>
          </p:nvPr>
        </p:nvSpPr>
        <p:spPr/>
        <p:txBody>
          <a:bodyPr/>
          <a:lstStyle/>
          <a:p>
            <a:r>
              <a:rPr lang="en-US" dirty="0"/>
              <a:t>B</a:t>
            </a:r>
            <a:r>
              <a:rPr lang="en-US" dirty="0" smtClean="0"/>
              <a:t>alance </a:t>
            </a:r>
            <a:r>
              <a:rPr lang="en-US" dirty="0"/>
              <a:t>between </a:t>
            </a:r>
            <a:r>
              <a:rPr lang="en-US" b="1" dirty="0"/>
              <a:t>releasing new features </a:t>
            </a:r>
            <a:r>
              <a:rPr lang="en-US" dirty="0"/>
              <a:t>and </a:t>
            </a:r>
            <a:r>
              <a:rPr lang="en-US" b="1" dirty="0"/>
              <a:t>maintaining an acceptable level of availability</a:t>
            </a:r>
            <a:r>
              <a:rPr lang="en-US" dirty="0"/>
              <a:t> to customers. </a:t>
            </a:r>
            <a:endParaRPr lang="en-US" dirty="0" smtClean="0"/>
          </a:p>
          <a:p>
            <a:r>
              <a:rPr lang="en-US" dirty="0" smtClean="0"/>
              <a:t>An </a:t>
            </a:r>
            <a:r>
              <a:rPr lang="en-US" dirty="0"/>
              <a:t>error budget tracks if a company is meeting contractual promises for a system or service and prevents it from pursuing too much innovation at the expense of that system or service’s </a:t>
            </a:r>
            <a:r>
              <a:rPr lang="en-US" b="1" dirty="0"/>
              <a:t>reliability</a:t>
            </a:r>
            <a:r>
              <a:rPr lang="en-US" dirty="0"/>
              <a:t>.</a:t>
            </a:r>
          </a:p>
          <a:p>
            <a:r>
              <a:rPr lang="en-US" dirty="0" err="1" smtClean="0"/>
              <a:t>Eroor</a:t>
            </a:r>
            <a:r>
              <a:rPr lang="en-US" dirty="0" smtClean="0"/>
              <a:t> budget </a:t>
            </a:r>
            <a:r>
              <a:rPr lang="en-US" dirty="0"/>
              <a:t>serves as a </a:t>
            </a:r>
            <a:r>
              <a:rPr lang="en-US" b="1" dirty="0"/>
              <a:t>data point for deciding </a:t>
            </a:r>
            <a:r>
              <a:rPr lang="en-US" dirty="0"/>
              <a:t>when to </a:t>
            </a:r>
            <a:r>
              <a:rPr lang="en-US" b="1" dirty="0"/>
              <a:t>accelerate innovation </a:t>
            </a:r>
            <a:r>
              <a:rPr lang="en-US" dirty="0"/>
              <a:t>or </a:t>
            </a:r>
            <a:r>
              <a:rPr lang="en-US" b="1" dirty="0"/>
              <a:t>implement freezes</a:t>
            </a:r>
            <a:r>
              <a:rPr lang="en-US" dirty="0"/>
              <a:t>. </a:t>
            </a:r>
            <a:endParaRPr lang="en-US" dirty="0" smtClean="0"/>
          </a:p>
          <a:p>
            <a:r>
              <a:rPr lang="en-US" dirty="0" smtClean="0"/>
              <a:t>When </a:t>
            </a:r>
            <a:r>
              <a:rPr lang="en-US" dirty="0"/>
              <a:t>a company exceeds its error budget, SRE teams can pause innovation to eliminate persistent causes of errors from the system.</a:t>
            </a:r>
          </a:p>
          <a:p>
            <a:endParaRPr lang="en-US" dirty="0"/>
          </a:p>
        </p:txBody>
      </p:sp>
    </p:spTree>
    <p:extLst>
      <p:ext uri="{BB962C8B-B14F-4D97-AF65-F5344CB8AC3E}">
        <p14:creationId xmlns:p14="http://schemas.microsoft.com/office/powerpoint/2010/main" val="31434568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Budgets</a:t>
            </a:r>
            <a:endParaRPr lang="en-US" dirty="0"/>
          </a:p>
        </p:txBody>
      </p:sp>
      <p:pic>
        <p:nvPicPr>
          <p:cNvPr id="4" name="Content Placeholder 3"/>
          <p:cNvPicPr>
            <a:picLocks noGrp="1" noChangeAspect="1"/>
          </p:cNvPicPr>
          <p:nvPr>
            <p:ph idx="1"/>
          </p:nvPr>
        </p:nvPicPr>
        <p:blipFill rotWithShape="1">
          <a:blip r:embed="rId3"/>
          <a:srcRect r="1048" b="1882"/>
          <a:stretch/>
        </p:blipFill>
        <p:spPr>
          <a:xfrm>
            <a:off x="2606875" y="2339137"/>
            <a:ext cx="5693063" cy="4162147"/>
          </a:xfrm>
          <a:prstGeom prst="rect">
            <a:avLst/>
          </a:prstGeom>
        </p:spPr>
      </p:pic>
    </p:spTree>
    <p:extLst>
      <p:ext uri="{BB962C8B-B14F-4D97-AF65-F5344CB8AC3E}">
        <p14:creationId xmlns:p14="http://schemas.microsoft.com/office/powerpoint/2010/main" val="21204260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principles</a:t>
            </a:r>
          </a:p>
        </p:txBody>
      </p:sp>
      <p:sp>
        <p:nvSpPr>
          <p:cNvPr id="3" name="Content Placeholder 2"/>
          <p:cNvSpPr>
            <a:spLocks noGrp="1"/>
          </p:cNvSpPr>
          <p:nvPr>
            <p:ph idx="1"/>
          </p:nvPr>
        </p:nvSpPr>
        <p:spPr>
          <a:xfrm>
            <a:off x="1154954" y="2603500"/>
            <a:ext cx="9616879" cy="3416300"/>
          </a:xfrm>
        </p:spPr>
        <p:txBody>
          <a:bodyPr/>
          <a:lstStyle/>
          <a:p>
            <a:r>
              <a:rPr lang="en-US" dirty="0"/>
              <a:t>Risk and error budgets are directly related to </a:t>
            </a:r>
            <a:r>
              <a:rPr lang="en-US" dirty="0" smtClean="0"/>
              <a:t>many </a:t>
            </a:r>
            <a:r>
              <a:rPr lang="en-US" dirty="0"/>
              <a:t>DevOps principles</a:t>
            </a:r>
            <a:r>
              <a:rPr lang="en-US" dirty="0" smtClean="0"/>
              <a:t>. </a:t>
            </a:r>
          </a:p>
          <a:p>
            <a:pPr lvl="1"/>
            <a:r>
              <a:rPr lang="en-US" sz="2000" dirty="0" smtClean="0"/>
              <a:t>Error </a:t>
            </a:r>
            <a:r>
              <a:rPr lang="en-US" sz="2000" dirty="0"/>
              <a:t>budgets clearly define that </a:t>
            </a:r>
            <a:r>
              <a:rPr lang="en-US" sz="2000" b="1" dirty="0"/>
              <a:t>"accidents are normal" </a:t>
            </a:r>
            <a:r>
              <a:rPr lang="en-US" sz="2000" dirty="0"/>
              <a:t>by quantifying accidents and risk. </a:t>
            </a:r>
            <a:endParaRPr lang="en-US" sz="2000" dirty="0" smtClean="0"/>
          </a:p>
          <a:p>
            <a:pPr lvl="1"/>
            <a:r>
              <a:rPr lang="en-US" sz="2000" dirty="0" smtClean="0"/>
              <a:t>Error </a:t>
            </a:r>
            <a:r>
              <a:rPr lang="en-US" sz="2000" dirty="0"/>
              <a:t>budgets also enforce that "</a:t>
            </a:r>
            <a:r>
              <a:rPr lang="en-US" sz="2000" b="1" dirty="0"/>
              <a:t>change should be gradual", </a:t>
            </a:r>
            <a:r>
              <a:rPr lang="en-US" sz="2000" dirty="0"/>
              <a:t>because non-gradual changes could quickly break the SLO and prevent further development for the quarter. </a:t>
            </a:r>
            <a:endParaRPr lang="en-US" sz="2000" dirty="0" smtClean="0"/>
          </a:p>
          <a:p>
            <a:pPr lvl="1"/>
            <a:r>
              <a:rPr lang="en-US" sz="2000" dirty="0" smtClean="0"/>
              <a:t>This </a:t>
            </a:r>
            <a:r>
              <a:rPr lang="en-US" sz="2000" dirty="0"/>
              <a:t>is why we say class SRE implements DevOps.</a:t>
            </a:r>
          </a:p>
        </p:txBody>
      </p:sp>
    </p:spTree>
    <p:extLst>
      <p:ext uri="{BB962C8B-B14F-4D97-AF65-F5344CB8AC3E}">
        <p14:creationId xmlns:p14="http://schemas.microsoft.com/office/powerpoint/2010/main" val="37540607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Budgets</a:t>
            </a:r>
            <a:endParaRPr lang="en-US" dirty="0"/>
          </a:p>
        </p:txBody>
      </p:sp>
      <p:sp>
        <p:nvSpPr>
          <p:cNvPr id="3" name="Content Placeholder 2"/>
          <p:cNvSpPr>
            <a:spLocks noGrp="1"/>
          </p:cNvSpPr>
          <p:nvPr>
            <p:ph idx="1"/>
          </p:nvPr>
        </p:nvSpPr>
        <p:spPr>
          <a:xfrm>
            <a:off x="1154954" y="2603500"/>
            <a:ext cx="9732786" cy="3416300"/>
          </a:xfrm>
        </p:spPr>
        <p:txBody>
          <a:bodyPr/>
          <a:lstStyle/>
          <a:p>
            <a:r>
              <a:rPr lang="en-US" dirty="0"/>
              <a:t>P</a:t>
            </a:r>
            <a:r>
              <a:rPr lang="en-US" dirty="0" smtClean="0"/>
              <a:t>icking </a:t>
            </a:r>
            <a:r>
              <a:rPr lang="en-US" dirty="0"/>
              <a:t>the right amount is critical. Even small changes to an error budget can have a significant effect. </a:t>
            </a:r>
            <a:endParaRPr lang="en-US" dirty="0" smtClean="0"/>
          </a:p>
          <a:p>
            <a:endParaRPr lang="en-US" dirty="0" smtClean="0"/>
          </a:p>
          <a:p>
            <a:r>
              <a:rPr lang="en-US" dirty="0" smtClean="0"/>
              <a:t>Let's </a:t>
            </a:r>
            <a:r>
              <a:rPr lang="en-US" dirty="0"/>
              <a:t>say that you wanted to ensure that a service was highly available and set the error budget at </a:t>
            </a:r>
            <a:r>
              <a:rPr lang="en-US" b="1" dirty="0"/>
              <a:t>0.01%. </a:t>
            </a:r>
            <a:r>
              <a:rPr lang="en-US" dirty="0"/>
              <a:t>That would mean that your service could only be down </a:t>
            </a:r>
            <a:r>
              <a:rPr lang="en-US" b="1" dirty="0"/>
              <a:t>for four and a half minutes per month. </a:t>
            </a:r>
            <a:endParaRPr lang="en-US" b="1" dirty="0" smtClean="0"/>
          </a:p>
        </p:txBody>
      </p:sp>
    </p:spTree>
    <p:extLst>
      <p:ext uri="{BB962C8B-B14F-4D97-AF65-F5344CB8AC3E}">
        <p14:creationId xmlns:p14="http://schemas.microsoft.com/office/powerpoint/2010/main" val="12468805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10363" y="264337"/>
            <a:ext cx="10675087" cy="5774956"/>
          </a:xfrm>
        </p:spPr>
        <p:txBody>
          <a:bodyPr/>
          <a:lstStyle/>
          <a:p>
            <a:r>
              <a:rPr lang="en-US" b="1" dirty="0">
                <a:solidFill>
                  <a:schemeClr val="tx1"/>
                </a:solidFill>
              </a:rPr>
              <a:t>Calculate Maximum Allowable Downtime:</a:t>
            </a:r>
            <a:r>
              <a:rPr lang="en-US" dirty="0">
                <a:solidFill>
                  <a:schemeClr val="tx1"/>
                </a:solidFill>
              </a:rPr>
              <a:t> </a:t>
            </a:r>
            <a:r>
              <a:rPr lang="en-US" dirty="0" smtClean="0">
                <a:solidFill>
                  <a:schemeClr val="tx1"/>
                </a:solidFill>
              </a:rPr>
              <a:t>Total </a:t>
            </a:r>
            <a:r>
              <a:rPr lang="en-US" dirty="0">
                <a:solidFill>
                  <a:schemeClr val="tx1"/>
                </a:solidFill>
              </a:rPr>
              <a:t>time in a month * Error budget (as a decimal)</a:t>
            </a:r>
          </a:p>
          <a:p>
            <a:r>
              <a:rPr lang="en-US" dirty="0">
                <a:solidFill>
                  <a:schemeClr val="tx1"/>
                </a:solidFill>
              </a:rPr>
              <a:t>Total time in a month = 30 days * 24 hours/day * 60 minutes/hour = 43,200 </a:t>
            </a:r>
            <a:r>
              <a:rPr lang="en-US" dirty="0" smtClean="0">
                <a:solidFill>
                  <a:schemeClr val="tx1"/>
                </a:solidFill>
              </a:rPr>
              <a:t>minutes</a:t>
            </a:r>
          </a:p>
          <a:p>
            <a:r>
              <a:rPr lang="en-US" dirty="0">
                <a:solidFill>
                  <a:schemeClr val="tx1"/>
                </a:solidFill>
              </a:rPr>
              <a:t>Error budget (as a decimal) </a:t>
            </a:r>
            <a:r>
              <a:rPr lang="en-US" dirty="0" smtClean="0">
                <a:solidFill>
                  <a:schemeClr val="tx1"/>
                </a:solidFill>
              </a:rPr>
              <a:t>=0.01% = 0.01 </a:t>
            </a:r>
            <a:r>
              <a:rPr lang="en-US" dirty="0">
                <a:solidFill>
                  <a:schemeClr val="tx1"/>
                </a:solidFill>
              </a:rPr>
              <a:t>/ 100 = </a:t>
            </a:r>
            <a:r>
              <a:rPr lang="en-US" dirty="0" smtClean="0">
                <a:solidFill>
                  <a:schemeClr val="tx1"/>
                </a:solidFill>
              </a:rPr>
              <a:t>0.0001</a:t>
            </a:r>
          </a:p>
          <a:p>
            <a:endParaRPr lang="en-US" dirty="0">
              <a:solidFill>
                <a:schemeClr val="tx1"/>
              </a:solidFill>
            </a:endParaRPr>
          </a:p>
          <a:p>
            <a:r>
              <a:rPr lang="en-US" b="1" dirty="0" smtClean="0">
                <a:solidFill>
                  <a:schemeClr val="tx1"/>
                </a:solidFill>
              </a:rPr>
              <a:t>Maximum </a:t>
            </a:r>
            <a:r>
              <a:rPr lang="en-US" b="1" dirty="0">
                <a:solidFill>
                  <a:schemeClr val="tx1"/>
                </a:solidFill>
              </a:rPr>
              <a:t>Allowable Downtime:</a:t>
            </a:r>
            <a:r>
              <a:rPr lang="en-US" dirty="0">
                <a:solidFill>
                  <a:schemeClr val="tx1"/>
                </a:solidFill>
              </a:rPr>
              <a:t> </a:t>
            </a:r>
            <a:r>
              <a:rPr lang="en-US" dirty="0" smtClean="0">
                <a:solidFill>
                  <a:schemeClr val="tx1"/>
                </a:solidFill>
              </a:rPr>
              <a:t>43,200 </a:t>
            </a:r>
            <a:r>
              <a:rPr lang="en-US" dirty="0">
                <a:solidFill>
                  <a:schemeClr val="tx1"/>
                </a:solidFill>
              </a:rPr>
              <a:t>minutes * 0.0001 = 4.32 </a:t>
            </a:r>
            <a:r>
              <a:rPr lang="en-US" dirty="0" smtClean="0">
                <a:solidFill>
                  <a:schemeClr val="tx1"/>
                </a:solidFill>
              </a:rPr>
              <a:t>minutes</a:t>
            </a:r>
          </a:p>
          <a:p>
            <a:endParaRPr lang="en-US" dirty="0">
              <a:solidFill>
                <a:schemeClr val="tx1"/>
              </a:solidFill>
            </a:endParaRPr>
          </a:p>
          <a:p>
            <a:r>
              <a:rPr lang="en-US" dirty="0"/>
              <a:t>Now with a budget the small, your team is going to be mostly focused on reliability, changes will be limited. One small problem could consume the entire budget. </a:t>
            </a:r>
            <a:r>
              <a:rPr lang="en-US" b="1" dirty="0"/>
              <a:t>However, if you're willing to accept a larger 1% error </a:t>
            </a:r>
            <a:r>
              <a:rPr lang="en-US" b="1" dirty="0" smtClean="0"/>
              <a:t>budget, your </a:t>
            </a:r>
            <a:r>
              <a:rPr lang="en-US" b="1" dirty="0"/>
              <a:t>service can now be down for up </a:t>
            </a:r>
            <a:endParaRPr lang="en-US" b="1" dirty="0"/>
          </a:p>
          <a:p>
            <a:r>
              <a:rPr lang="en-US" b="1" dirty="0">
                <a:solidFill>
                  <a:schemeClr val="tx1"/>
                </a:solidFill>
              </a:rPr>
              <a:t>Maximum Allowable Downtime:</a:t>
            </a:r>
            <a:r>
              <a:rPr lang="en-US" dirty="0">
                <a:solidFill>
                  <a:schemeClr val="tx1"/>
                </a:solidFill>
              </a:rPr>
              <a:t> 43,200 minutes * </a:t>
            </a:r>
            <a:r>
              <a:rPr lang="en-US" dirty="0" smtClean="0">
                <a:solidFill>
                  <a:schemeClr val="tx1"/>
                </a:solidFill>
              </a:rPr>
              <a:t>0.01 </a:t>
            </a:r>
            <a:r>
              <a:rPr lang="en-US" dirty="0">
                <a:solidFill>
                  <a:schemeClr val="tx1"/>
                </a:solidFill>
              </a:rPr>
              <a:t>= </a:t>
            </a:r>
            <a:r>
              <a:rPr lang="en-US" dirty="0" smtClean="0">
                <a:solidFill>
                  <a:schemeClr val="tx1"/>
                </a:solidFill>
              </a:rPr>
              <a:t>432 minutes =432/60 = 7.2 hours</a:t>
            </a:r>
          </a:p>
          <a:p>
            <a:r>
              <a:rPr lang="en-US" b="1" dirty="0"/>
              <a:t>This would allow for more frequent and riskier change.</a:t>
            </a:r>
          </a:p>
          <a:p>
            <a:endParaRPr lang="en-US" dirty="0">
              <a:solidFill>
                <a:schemeClr val="tx1"/>
              </a:solidFill>
            </a:endParaRPr>
          </a:p>
          <a:p>
            <a:endParaRPr lang="en-US" b="1" dirty="0">
              <a:solidFill>
                <a:schemeClr val="tx1"/>
              </a:solidFill>
            </a:endParaRPr>
          </a:p>
          <a:p>
            <a:endParaRPr lang="en-US" dirty="0">
              <a:solidFill>
                <a:schemeClr val="tx1"/>
              </a:solidFill>
            </a:endParaRPr>
          </a:p>
          <a:p>
            <a:endParaRPr lang="en-US" dirty="0"/>
          </a:p>
        </p:txBody>
      </p:sp>
    </p:spTree>
    <p:extLst>
      <p:ext uri="{BB962C8B-B14F-4D97-AF65-F5344CB8AC3E}">
        <p14:creationId xmlns:p14="http://schemas.microsoft.com/office/powerpoint/2010/main" val="328848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Error budgets and SLO</a:t>
            </a:r>
            <a:br>
              <a:rPr lang="en-US" b="1" dirty="0"/>
            </a:br>
            <a:endParaRPr lang="en-US" dirty="0"/>
          </a:p>
        </p:txBody>
      </p:sp>
      <p:sp>
        <p:nvSpPr>
          <p:cNvPr id="3" name="Content Placeholder 2"/>
          <p:cNvSpPr>
            <a:spLocks noGrp="1"/>
          </p:cNvSpPr>
          <p:nvPr>
            <p:ph idx="1"/>
          </p:nvPr>
        </p:nvSpPr>
        <p:spPr/>
        <p:txBody>
          <a:bodyPr/>
          <a:lstStyle/>
          <a:p>
            <a:r>
              <a:rPr lang="en-US" dirty="0" smtClean="0"/>
              <a:t>Error </a:t>
            </a:r>
            <a:r>
              <a:rPr lang="en-US" dirty="0"/>
              <a:t>budgets can be measured in relation to availability or uptime, both of which are defined by a company’s Service Level Objective (SLO). In other words, an error budget is 1 minus the SLO of the service. A 99.9% SLO service has a 0.1% error budget</a:t>
            </a:r>
            <a:r>
              <a:rPr lang="en-US" dirty="0" smtClean="0"/>
              <a:t>.</a:t>
            </a:r>
          </a:p>
          <a:p>
            <a:r>
              <a:rPr lang="en-US" b="1" dirty="0"/>
              <a:t>Error budgets and SLI</a:t>
            </a:r>
          </a:p>
          <a:p>
            <a:r>
              <a:rPr lang="en-US" dirty="0" smtClean="0"/>
              <a:t> </a:t>
            </a:r>
            <a:r>
              <a:rPr lang="en-US" dirty="0"/>
              <a:t>As part of operationalizing </a:t>
            </a:r>
            <a:r>
              <a:rPr lang="en-US" dirty="0">
                <a:hlinkClick r:id="rId2"/>
              </a:rPr>
              <a:t>SLOs</a:t>
            </a:r>
            <a:r>
              <a:rPr lang="en-US" dirty="0"/>
              <a:t>, SRE teams translate </a:t>
            </a:r>
            <a:r>
              <a:rPr lang="en-US" dirty="0">
                <a:hlinkClick r:id="rId3"/>
              </a:rPr>
              <a:t>SLI</a:t>
            </a:r>
            <a:r>
              <a:rPr lang="en-US" dirty="0"/>
              <a:t> percentages in terms of days and hours for software engineers. </a:t>
            </a:r>
            <a:endParaRPr lang="en-US" dirty="0" smtClean="0"/>
          </a:p>
          <a:p>
            <a:r>
              <a:rPr lang="en-US" dirty="0" smtClean="0"/>
              <a:t>Service-level </a:t>
            </a:r>
            <a:r>
              <a:rPr lang="en-US" dirty="0"/>
              <a:t>indicators (SLIs) are the measures that indicate if an SLO is met or not. The SLI ranges from 0% to 100%, where 0% means nothing works, and 100% means nothing is broken.</a:t>
            </a:r>
          </a:p>
          <a:p>
            <a:endParaRPr lang="en-US" dirty="0"/>
          </a:p>
        </p:txBody>
      </p:sp>
    </p:spTree>
    <p:extLst>
      <p:ext uri="{BB962C8B-B14F-4D97-AF65-F5344CB8AC3E}">
        <p14:creationId xmlns:p14="http://schemas.microsoft.com/office/powerpoint/2010/main" val="35026132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Error budgets and SLA</a:t>
            </a:r>
          </a:p>
        </p:txBody>
      </p:sp>
      <p:sp>
        <p:nvSpPr>
          <p:cNvPr id="3" name="Content Placeholder 2"/>
          <p:cNvSpPr>
            <a:spLocks noGrp="1"/>
          </p:cNvSpPr>
          <p:nvPr>
            <p:ph idx="1"/>
          </p:nvPr>
        </p:nvSpPr>
        <p:spPr/>
        <p:txBody>
          <a:bodyPr>
            <a:normAutofit lnSpcReduction="10000"/>
          </a:bodyPr>
          <a:lstStyle/>
          <a:p>
            <a:r>
              <a:rPr lang="en-US" dirty="0" smtClean="0"/>
              <a:t>Some </a:t>
            </a:r>
            <a:r>
              <a:rPr lang="en-US" dirty="0"/>
              <a:t>downtime is inevitable, which is why </a:t>
            </a:r>
            <a:r>
              <a:rPr lang="en-US" dirty="0">
                <a:hlinkClick r:id="rId2"/>
              </a:rPr>
              <a:t>Service-level agreements (SLA)</a:t>
            </a:r>
            <a:r>
              <a:rPr lang="en-US" dirty="0"/>
              <a:t> should never promise 100% uptime. When an SLO is not met, the terms of a company’s SLA kick in.</a:t>
            </a:r>
          </a:p>
          <a:p>
            <a:r>
              <a:rPr lang="en-US" dirty="0"/>
              <a:t>Suppose a company has an SLA of 98% and an SLO of 99% availability. The error budget would be 1%, and that 1% in a 28-day window is 6.72 hours of downtime. </a:t>
            </a:r>
            <a:endParaRPr lang="en-US" dirty="0" smtClean="0"/>
          </a:p>
          <a:p>
            <a:r>
              <a:rPr lang="en-US" dirty="0" smtClean="0"/>
              <a:t>If </a:t>
            </a:r>
            <a:r>
              <a:rPr lang="en-US" dirty="0"/>
              <a:t>the SLI dips below 99% during that 28-day window, then it’s used up all of its error budgets and is no longer meeting the SLO.</a:t>
            </a:r>
          </a:p>
          <a:p>
            <a:r>
              <a:rPr lang="en-US" dirty="0"/>
              <a:t>If availability is above the number promised by the SLA/SLO, an SRE team can release new features and take risks. But if it’s below the target, releases halt until the target numbers are back on track.</a:t>
            </a:r>
          </a:p>
          <a:p>
            <a:endParaRPr lang="en-US" dirty="0"/>
          </a:p>
        </p:txBody>
      </p:sp>
    </p:spTree>
    <p:extLst>
      <p:ext uri="{BB962C8B-B14F-4D97-AF65-F5344CB8AC3E}">
        <p14:creationId xmlns:p14="http://schemas.microsoft.com/office/powerpoint/2010/main" val="1929172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a:t>
            </a:r>
            <a:endParaRPr lang="en-US" dirty="0"/>
          </a:p>
        </p:txBody>
      </p:sp>
      <p:sp>
        <p:nvSpPr>
          <p:cNvPr id="3" name="Content Placeholder 2"/>
          <p:cNvSpPr>
            <a:spLocks noGrp="1"/>
          </p:cNvSpPr>
          <p:nvPr>
            <p:ph idx="1"/>
          </p:nvPr>
        </p:nvSpPr>
        <p:spPr/>
        <p:txBody>
          <a:bodyPr/>
          <a:lstStyle/>
          <a:p>
            <a:r>
              <a:rPr lang="en-US" dirty="0"/>
              <a:t>R</a:t>
            </a:r>
            <a:r>
              <a:rPr lang="en-US" dirty="0" smtClean="0"/>
              <a:t>isk </a:t>
            </a:r>
            <a:r>
              <a:rPr lang="en-US" dirty="0"/>
              <a:t>is the possibility of something bad happening. </a:t>
            </a:r>
            <a:endParaRPr lang="en-US" dirty="0" smtClean="0"/>
          </a:p>
          <a:p>
            <a:r>
              <a:rPr lang="en-US" dirty="0" smtClean="0"/>
              <a:t>Risk </a:t>
            </a:r>
            <a:r>
              <a:rPr lang="en-US" dirty="0"/>
              <a:t>involves uncertainty about the effects/implications of an activity with respect to something that humans value, often focusing on negative, undesirable consequences. </a:t>
            </a:r>
          </a:p>
        </p:txBody>
      </p:sp>
      <p:pic>
        <p:nvPicPr>
          <p:cNvPr id="2050" name="Picture 2" descr="Risk: What It Means in Investing, How to Measure and Manage I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1727" y="3738880"/>
            <a:ext cx="4222113" cy="2814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1175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the components of error budgets?</a:t>
            </a:r>
            <a:br>
              <a:rPr lang="en-US" b="1" dirty="0"/>
            </a:br>
            <a:endParaRPr lang="en-US" dirty="0"/>
          </a:p>
        </p:txBody>
      </p:sp>
      <p:sp>
        <p:nvSpPr>
          <p:cNvPr id="3" name="Content Placeholder 2"/>
          <p:cNvSpPr>
            <a:spLocks noGrp="1"/>
          </p:cNvSpPr>
          <p:nvPr>
            <p:ph idx="1"/>
          </p:nvPr>
        </p:nvSpPr>
        <p:spPr>
          <a:xfrm>
            <a:off x="1041992" y="2339163"/>
            <a:ext cx="10217888" cy="3838353"/>
          </a:xfrm>
        </p:spPr>
        <p:txBody>
          <a:bodyPr>
            <a:normAutofit fontScale="85000" lnSpcReduction="20000"/>
          </a:bodyPr>
          <a:lstStyle/>
          <a:p>
            <a:r>
              <a:rPr lang="en-US" dirty="0" smtClean="0"/>
              <a:t>Error </a:t>
            </a:r>
            <a:r>
              <a:rPr lang="en-US" dirty="0"/>
              <a:t>Budgets first depend on establishing an SLO (Service Level Objective). SLOs are made up of an objective, a SLI (Service Level Indicator), and a timeframe.</a:t>
            </a:r>
          </a:p>
          <a:p>
            <a:pPr lvl="1"/>
            <a:r>
              <a:rPr lang="en-US" b="1" dirty="0"/>
              <a:t>Objective</a:t>
            </a:r>
            <a:r>
              <a:rPr lang="en-US" dirty="0"/>
              <a:t>: The desired level of </a:t>
            </a:r>
            <a:r>
              <a:rPr lang="en-US" dirty="0" err="1"/>
              <a:t>succcess</a:t>
            </a:r>
            <a:r>
              <a:rPr lang="en-US" dirty="0"/>
              <a:t>, noted as a percentage</a:t>
            </a:r>
          </a:p>
          <a:p>
            <a:pPr lvl="1"/>
            <a:r>
              <a:rPr lang="en-US" b="1" dirty="0"/>
              <a:t>SLI</a:t>
            </a:r>
            <a:r>
              <a:rPr lang="en-US" dirty="0"/>
              <a:t>: an evaluation used to distinguish number of failed events</a:t>
            </a:r>
          </a:p>
          <a:p>
            <a:pPr lvl="1"/>
            <a:r>
              <a:rPr lang="en-US" b="1" dirty="0"/>
              <a:t>Timeframe</a:t>
            </a:r>
            <a:r>
              <a:rPr lang="en-US" dirty="0"/>
              <a:t>: enforcing a </a:t>
            </a:r>
            <a:r>
              <a:rPr lang="en-US" dirty="0" err="1"/>
              <a:t>recency</a:t>
            </a:r>
            <a:r>
              <a:rPr lang="en-US" dirty="0"/>
              <a:t> bias to the SLI</a:t>
            </a:r>
          </a:p>
          <a:p>
            <a:r>
              <a:rPr lang="en-US" dirty="0"/>
              <a:t>Here is an example of these elements:</a:t>
            </a:r>
          </a:p>
          <a:p>
            <a:pPr lvl="1"/>
            <a:r>
              <a:rPr lang="en-US" b="1" dirty="0"/>
              <a:t>Objective</a:t>
            </a:r>
            <a:r>
              <a:rPr lang="en-US" dirty="0"/>
              <a:t>: 99.95%</a:t>
            </a:r>
          </a:p>
          <a:p>
            <a:pPr lvl="1"/>
            <a:r>
              <a:rPr lang="en-US" b="1" dirty="0"/>
              <a:t>SLI</a:t>
            </a:r>
            <a:r>
              <a:rPr lang="en-US" dirty="0"/>
              <a:t>: </a:t>
            </a:r>
            <a:r>
              <a:rPr lang="en-US" dirty="0" smtClean="0"/>
              <a:t>95 </a:t>
            </a:r>
            <a:r>
              <a:rPr lang="en-US" dirty="0"/>
              <a:t>percentile latency of </a:t>
            </a:r>
            <a:r>
              <a:rPr lang="en-US" dirty="0" err="1"/>
              <a:t>api</a:t>
            </a:r>
            <a:r>
              <a:rPr lang="en-US" dirty="0"/>
              <a:t> requests over 5 </a:t>
            </a:r>
            <a:r>
              <a:rPr lang="en-US" dirty="0" err="1"/>
              <a:t>mins</a:t>
            </a:r>
            <a:r>
              <a:rPr lang="en-US" dirty="0"/>
              <a:t> is &lt; 100ms</a:t>
            </a:r>
          </a:p>
          <a:p>
            <a:pPr lvl="1"/>
            <a:r>
              <a:rPr lang="en-US" b="1" dirty="0"/>
              <a:t>Timeframe</a:t>
            </a:r>
            <a:r>
              <a:rPr lang="en-US" dirty="0"/>
              <a:t>: previous 28 days</a:t>
            </a:r>
          </a:p>
          <a:p>
            <a:r>
              <a:rPr lang="en-US" dirty="0"/>
              <a:t>Taken all together, the above example SLO would be: </a:t>
            </a:r>
            <a:r>
              <a:rPr lang="en-US" b="1" i="1" dirty="0"/>
              <a:t>99.95% of the 95th percentile latency of </a:t>
            </a:r>
            <a:r>
              <a:rPr lang="en-US" b="1" i="1" dirty="0" err="1"/>
              <a:t>api</a:t>
            </a:r>
            <a:r>
              <a:rPr lang="en-US" b="1" i="1" dirty="0"/>
              <a:t> requests over 5 </a:t>
            </a:r>
            <a:r>
              <a:rPr lang="en-US" b="1" i="1" dirty="0" err="1"/>
              <a:t>mins</a:t>
            </a:r>
            <a:r>
              <a:rPr lang="en-US" b="1" i="1" dirty="0"/>
              <a:t> is &lt; 100ms over the previous 28 days</a:t>
            </a:r>
            <a:endParaRPr lang="en-US" dirty="0"/>
          </a:p>
          <a:p>
            <a:r>
              <a:rPr lang="en-US" dirty="0"/>
              <a:t>The Error Budget is then </a:t>
            </a:r>
            <a:r>
              <a:rPr lang="en-US" b="1" dirty="0"/>
              <a:t>1 - Objective of the SLO</a:t>
            </a:r>
            <a:r>
              <a:rPr lang="en-US" dirty="0"/>
              <a:t>, in this case (1 - .9995 = .0005). </a:t>
            </a:r>
            <a:endParaRPr lang="en-US" dirty="0" smtClean="0"/>
          </a:p>
          <a:p>
            <a:r>
              <a:rPr lang="en-US" dirty="0" smtClean="0"/>
              <a:t>Using </a:t>
            </a:r>
            <a:r>
              <a:rPr lang="en-US" dirty="0"/>
              <a:t>our 28 day timeframe, </a:t>
            </a:r>
            <a:r>
              <a:rPr lang="en-US" b="1" dirty="0"/>
              <a:t>the "budget" for errors is 20.16 minutes</a:t>
            </a:r>
            <a:r>
              <a:rPr lang="en-US" dirty="0"/>
              <a:t> (.0005 * (28 * 24 * 60))</a:t>
            </a:r>
          </a:p>
          <a:p>
            <a:endParaRPr lang="en-US" dirty="0"/>
          </a:p>
        </p:txBody>
      </p:sp>
    </p:spTree>
    <p:extLst>
      <p:ext uri="{BB962C8B-B14F-4D97-AF65-F5344CB8AC3E}">
        <p14:creationId xmlns:p14="http://schemas.microsoft.com/office/powerpoint/2010/main" val="30687029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Readings</a:t>
            </a:r>
            <a:endParaRPr lang="en-US" dirty="0"/>
          </a:p>
        </p:txBody>
      </p:sp>
      <p:sp>
        <p:nvSpPr>
          <p:cNvPr id="3" name="Content Placeholder 2"/>
          <p:cNvSpPr>
            <a:spLocks noGrp="1"/>
          </p:cNvSpPr>
          <p:nvPr>
            <p:ph idx="1"/>
          </p:nvPr>
        </p:nvSpPr>
        <p:spPr/>
        <p:txBody>
          <a:bodyPr/>
          <a:lstStyle/>
          <a:p>
            <a:r>
              <a:rPr lang="en-US" dirty="0">
                <a:hlinkClick r:id="rId2"/>
              </a:rPr>
              <a:t>https://sre.google/workbook/error-budget-policy</a:t>
            </a:r>
            <a:r>
              <a:rPr lang="en-US" dirty="0" smtClean="0">
                <a:hlinkClick r:id="rId2"/>
              </a:rPr>
              <a:t>/</a:t>
            </a:r>
            <a:endParaRPr lang="en-US" dirty="0" smtClean="0"/>
          </a:p>
          <a:p>
            <a:r>
              <a:rPr lang="en-US" dirty="0">
                <a:hlinkClick r:id="rId3"/>
              </a:rPr>
              <a:t>https://</a:t>
            </a:r>
            <a:r>
              <a:rPr lang="en-US" dirty="0" smtClean="0">
                <a:hlinkClick r:id="rId3"/>
              </a:rPr>
              <a:t>cloud.google.com/blog/products/management-tools/sre-error-budgets-and-maintenance-windows</a:t>
            </a:r>
            <a:endParaRPr lang="en-US" dirty="0" smtClean="0"/>
          </a:p>
          <a:p>
            <a:r>
              <a:rPr lang="en-US" dirty="0" smtClean="0"/>
              <a:t>Book Chapter 2 </a:t>
            </a:r>
            <a:r>
              <a:rPr lang="da-DK" dirty="0" smtClean="0"/>
              <a:t>Motivation </a:t>
            </a:r>
            <a:r>
              <a:rPr lang="da-DK" dirty="0"/>
              <a:t>for Error Budgets </a:t>
            </a:r>
            <a:r>
              <a:rPr lang="da-DK" dirty="0" smtClean="0"/>
              <a:t>|</a:t>
            </a:r>
            <a:r>
              <a:rPr lang="en-US" dirty="0"/>
              <a:t> Page</a:t>
            </a:r>
            <a:r>
              <a:rPr lang="da-DK" dirty="0" smtClean="0"/>
              <a:t> </a:t>
            </a:r>
            <a:r>
              <a:rPr lang="da-DK" dirty="0"/>
              <a:t>33 </a:t>
            </a:r>
            <a:r>
              <a:rPr lang="da-DK" dirty="0" smtClean="0"/>
              <a:t>pdf Page 59</a:t>
            </a:r>
            <a:endParaRPr lang="en-US" dirty="0"/>
          </a:p>
        </p:txBody>
      </p:sp>
    </p:spTree>
    <p:extLst>
      <p:ext uri="{BB962C8B-B14F-4D97-AF65-F5344CB8AC3E}">
        <p14:creationId xmlns:p14="http://schemas.microsoft.com/office/powerpoint/2010/main" val="10326256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smtClean="0"/>
              <a:t>Risk Matrix</a:t>
            </a:r>
            <a:endParaRPr lang="en-US" sz="4000" b="1" dirty="0"/>
          </a:p>
        </p:txBody>
      </p:sp>
      <p:sp>
        <p:nvSpPr>
          <p:cNvPr id="2" name="Content Placeholder 1"/>
          <p:cNvSpPr>
            <a:spLocks noGrp="1"/>
          </p:cNvSpPr>
          <p:nvPr>
            <p:ph idx="1"/>
          </p:nvPr>
        </p:nvSpPr>
        <p:spPr/>
        <p:txBody>
          <a:bodyPr/>
          <a:lstStyle/>
          <a:p>
            <a:r>
              <a:rPr lang="en-US" dirty="0" smtClean="0"/>
              <a:t>Each </a:t>
            </a:r>
            <a:r>
              <a:rPr lang="en-US" dirty="0"/>
              <a:t>risk has many properties that can be used to evaluate its relative importance. In discussions internally and with customers, two properties in particular stand out as most relevant:</a:t>
            </a:r>
            <a:br>
              <a:rPr lang="en-US" dirty="0"/>
            </a:br>
            <a:endParaRPr lang="en-US" dirty="0" smtClean="0"/>
          </a:p>
          <a:p>
            <a:pPr lvl="1"/>
            <a:r>
              <a:rPr lang="en-US" sz="2000" dirty="0" smtClean="0"/>
              <a:t>The </a:t>
            </a:r>
            <a:r>
              <a:rPr lang="en-US" sz="2000" dirty="0"/>
              <a:t>likelihood of the risk occurring in a given time period.</a:t>
            </a:r>
          </a:p>
          <a:p>
            <a:pPr lvl="1"/>
            <a:r>
              <a:rPr lang="en-US" sz="2000" dirty="0"/>
              <a:t>The impact that would be felt if the risk materializes</a:t>
            </a:r>
            <a:r>
              <a:rPr lang="en-US" sz="1800" dirty="0"/>
              <a:t>.</a:t>
            </a:r>
          </a:p>
          <a:p>
            <a:r>
              <a:rPr lang="en-US" dirty="0"/>
              <a:t>We began by defining three levels for each property, which are represented in the following 3x3 </a:t>
            </a:r>
            <a:r>
              <a:rPr lang="en-US" dirty="0" smtClean="0"/>
              <a:t>table.</a:t>
            </a:r>
            <a:endParaRPr lang="en-US" dirty="0"/>
          </a:p>
        </p:txBody>
      </p:sp>
    </p:spTree>
    <p:extLst>
      <p:ext uri="{BB962C8B-B14F-4D97-AF65-F5344CB8AC3E}">
        <p14:creationId xmlns:p14="http://schemas.microsoft.com/office/powerpoint/2010/main" val="20051406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Risk</a:t>
            </a:r>
            <a:r>
              <a:rPr lang="en-US" dirty="0" smtClean="0"/>
              <a:t> </a:t>
            </a:r>
            <a:r>
              <a:rPr lang="en-US" b="1" dirty="0" smtClean="0"/>
              <a:t>Matrix</a:t>
            </a:r>
            <a:endParaRPr lang="en-US" b="1" dirty="0"/>
          </a:p>
        </p:txBody>
      </p:sp>
      <p:sp>
        <p:nvSpPr>
          <p:cNvPr id="6" name="Rectangle 5"/>
          <p:cNvSpPr/>
          <p:nvPr/>
        </p:nvSpPr>
        <p:spPr>
          <a:xfrm>
            <a:off x="804530" y="2307841"/>
            <a:ext cx="6096000" cy="1200329"/>
          </a:xfrm>
          <a:prstGeom prst="rect">
            <a:avLst/>
          </a:prstGeom>
        </p:spPr>
        <p:txBody>
          <a:bodyPr>
            <a:spAutoFit/>
          </a:bodyPr>
          <a:lstStyle/>
          <a:p>
            <a:pPr lvl="0" defTabSz="914400" eaLnBrk="0" fontAlgn="base" hangingPunct="0">
              <a:spcBef>
                <a:spcPct val="0"/>
              </a:spcBef>
              <a:spcAft>
                <a:spcPct val="0"/>
              </a:spcAft>
            </a:pPr>
            <a:r>
              <a:rPr lang="en-US" altLang="en-US" dirty="0">
                <a:solidFill>
                  <a:srgbClr val="5F6368"/>
                </a:solidFill>
                <a:latin typeface="Arial" panose="020B0604020202020204" pitchFamily="34" charset="0"/>
              </a:rPr>
              <a:t>Example table with representative risks for each category: The row headers represent likelihood and column headers represent impact.</a:t>
            </a:r>
            <a:endParaRPr lang="en-US" altLang="en-US" dirty="0">
              <a:latin typeface="Arial" panose="020B0604020202020204" pitchFamily="34" charset="0"/>
            </a:endParaRPr>
          </a:p>
          <a:p>
            <a:pPr lvl="0" defTabSz="914400" eaLnBrk="0" fontAlgn="base" hangingPunct="0">
              <a:spcBef>
                <a:spcPct val="0"/>
              </a:spcBef>
              <a:spcAft>
                <a:spcPct val="0"/>
              </a:spcAft>
            </a:pPr>
            <a:endParaRPr lang="en-US" altLang="en-US" dirty="0">
              <a:latin typeface="Arial" panose="020B0604020202020204" pitchFamily="34" charset="0"/>
            </a:endParaRPr>
          </a:p>
        </p:txBody>
      </p:sp>
      <p:graphicFrame>
        <p:nvGraphicFramePr>
          <p:cNvPr id="8" name="Content Placeholder 7"/>
          <p:cNvGraphicFramePr>
            <a:graphicFrameLocks noGrp="1"/>
          </p:cNvGraphicFramePr>
          <p:nvPr>
            <p:ph idx="1"/>
          </p:nvPr>
        </p:nvGraphicFramePr>
        <p:xfrm>
          <a:off x="4456870" y="3232846"/>
          <a:ext cx="7058192" cy="3423801"/>
        </p:xfrm>
        <a:graphic>
          <a:graphicData uri="http://schemas.openxmlformats.org/drawingml/2006/table">
            <a:tbl>
              <a:tblPr/>
              <a:tblGrid>
                <a:gridCol w="1764548">
                  <a:extLst>
                    <a:ext uri="{9D8B030D-6E8A-4147-A177-3AD203B41FA5}">
                      <a16:colId xmlns:a16="http://schemas.microsoft.com/office/drawing/2014/main" xmlns="" val="680352084"/>
                    </a:ext>
                  </a:extLst>
                </a:gridCol>
                <a:gridCol w="1764548">
                  <a:extLst>
                    <a:ext uri="{9D8B030D-6E8A-4147-A177-3AD203B41FA5}">
                      <a16:colId xmlns:a16="http://schemas.microsoft.com/office/drawing/2014/main" xmlns="" val="3148821628"/>
                    </a:ext>
                  </a:extLst>
                </a:gridCol>
                <a:gridCol w="1764548">
                  <a:extLst>
                    <a:ext uri="{9D8B030D-6E8A-4147-A177-3AD203B41FA5}">
                      <a16:colId xmlns:a16="http://schemas.microsoft.com/office/drawing/2014/main" xmlns="" val="1378302785"/>
                    </a:ext>
                  </a:extLst>
                </a:gridCol>
                <a:gridCol w="1764548">
                  <a:extLst>
                    <a:ext uri="{9D8B030D-6E8A-4147-A177-3AD203B41FA5}">
                      <a16:colId xmlns:a16="http://schemas.microsoft.com/office/drawing/2014/main" xmlns="" val="1123970909"/>
                    </a:ext>
                  </a:extLst>
                </a:gridCol>
              </a:tblGrid>
              <a:tr h="213519">
                <a:tc>
                  <a:txBody>
                    <a:bodyPr/>
                    <a:lstStyle/>
                    <a:p>
                      <a:endParaRPr lang="en-US" sz="1100">
                        <a:effectLst/>
                      </a:endParaRPr>
                    </a:p>
                  </a:txBody>
                  <a:tcPr marL="53380" marR="53380" marT="26690" marB="26690" anchor="ctr">
                    <a:lnL>
                      <a:noFill/>
                    </a:lnL>
                    <a:lnR>
                      <a:noFill/>
                    </a:lnR>
                    <a:lnT>
                      <a:noFill/>
                    </a:lnT>
                    <a:lnB>
                      <a:noFill/>
                    </a:lnB>
                    <a:solidFill>
                      <a:srgbClr val="FFFFFF"/>
                    </a:solidFill>
                  </a:tcPr>
                </a:tc>
                <a:tc>
                  <a:txBody>
                    <a:bodyPr/>
                    <a:lstStyle/>
                    <a:p>
                      <a:r>
                        <a:rPr lang="en-US" sz="1100">
                          <a:effectLst/>
                        </a:rPr>
                        <a:t>Catastrophic</a:t>
                      </a:r>
                    </a:p>
                  </a:txBody>
                  <a:tcPr marL="53380" marR="53380" marT="26690" marB="26690" anchor="ctr">
                    <a:lnL>
                      <a:noFill/>
                    </a:lnL>
                    <a:lnR>
                      <a:noFill/>
                    </a:lnR>
                    <a:lnT>
                      <a:noFill/>
                    </a:lnT>
                    <a:lnB>
                      <a:noFill/>
                    </a:lnB>
                    <a:solidFill>
                      <a:srgbClr val="FFFFFF"/>
                    </a:solidFill>
                  </a:tcPr>
                </a:tc>
                <a:tc>
                  <a:txBody>
                    <a:bodyPr/>
                    <a:lstStyle/>
                    <a:p>
                      <a:r>
                        <a:rPr lang="en-US" sz="1100">
                          <a:effectLst/>
                        </a:rPr>
                        <a:t>Damaging</a:t>
                      </a:r>
                    </a:p>
                  </a:txBody>
                  <a:tcPr marL="53380" marR="53380" marT="26690" marB="26690" anchor="ctr">
                    <a:lnL>
                      <a:noFill/>
                    </a:lnL>
                    <a:lnR>
                      <a:noFill/>
                    </a:lnR>
                    <a:lnT>
                      <a:noFill/>
                    </a:lnT>
                    <a:lnB>
                      <a:noFill/>
                    </a:lnB>
                    <a:solidFill>
                      <a:srgbClr val="FFFFFF"/>
                    </a:solidFill>
                  </a:tcPr>
                </a:tc>
                <a:tc>
                  <a:txBody>
                    <a:bodyPr/>
                    <a:lstStyle/>
                    <a:p>
                      <a:r>
                        <a:rPr lang="en-US" sz="1100">
                          <a:effectLst/>
                        </a:rPr>
                        <a:t>Minimal</a:t>
                      </a:r>
                    </a:p>
                  </a:txBody>
                  <a:tcPr marL="53380" marR="53380" marT="26690" marB="26690" anchor="ctr">
                    <a:lnL>
                      <a:noFill/>
                    </a:lnL>
                    <a:lnR>
                      <a:noFill/>
                    </a:lnR>
                    <a:lnT>
                      <a:noFill/>
                    </a:lnT>
                    <a:lnB>
                      <a:noFill/>
                    </a:lnB>
                    <a:solidFill>
                      <a:srgbClr val="FFFFFF"/>
                    </a:solidFill>
                  </a:tcPr>
                </a:tc>
                <a:extLst>
                  <a:ext uri="{0D108BD9-81ED-4DB2-BD59-A6C34878D82A}">
                    <a16:rowId xmlns:a16="http://schemas.microsoft.com/office/drawing/2014/main" xmlns="" val="2861127439"/>
                  </a:ext>
                </a:extLst>
              </a:tr>
              <a:tr h="854075">
                <a:tc>
                  <a:txBody>
                    <a:bodyPr/>
                    <a:lstStyle/>
                    <a:p>
                      <a:r>
                        <a:rPr lang="en-US" sz="1100">
                          <a:effectLst/>
                        </a:rPr>
                        <a:t>Frequent</a:t>
                      </a:r>
                    </a:p>
                  </a:txBody>
                  <a:tcPr marL="53380" marR="53380" marT="26690" marB="26690" anchor="ctr">
                    <a:lnL>
                      <a:noFill/>
                    </a:lnL>
                    <a:lnR>
                      <a:noFill/>
                    </a:lnR>
                    <a:lnT>
                      <a:noFill/>
                    </a:lnT>
                    <a:lnB>
                      <a:noFill/>
                    </a:lnB>
                    <a:solidFill>
                      <a:srgbClr val="FFFFFF"/>
                    </a:solidFill>
                  </a:tcPr>
                </a:tc>
                <a:tc>
                  <a:txBody>
                    <a:bodyPr/>
                    <a:lstStyle/>
                    <a:p>
                      <a:r>
                        <a:rPr lang="en-US" sz="1100">
                          <a:effectLst/>
                        </a:rPr>
                        <a:t>Overload results in slow or dropped requests during the peak hour each day.</a:t>
                      </a:r>
                    </a:p>
                  </a:txBody>
                  <a:tcPr marL="53380" marR="53380" marT="26690" marB="26690" anchor="ctr">
                    <a:lnL>
                      <a:noFill/>
                    </a:lnL>
                    <a:lnR>
                      <a:noFill/>
                    </a:lnR>
                    <a:lnT>
                      <a:noFill/>
                    </a:lnT>
                    <a:lnB>
                      <a:noFill/>
                    </a:lnB>
                    <a:solidFill>
                      <a:srgbClr val="FFFFFF"/>
                    </a:solidFill>
                  </a:tcPr>
                </a:tc>
                <a:tc>
                  <a:txBody>
                    <a:bodyPr/>
                    <a:lstStyle/>
                    <a:p>
                      <a:r>
                        <a:rPr lang="en-US" sz="1100">
                          <a:effectLst/>
                        </a:rPr>
                        <a:t>The wrong server is turned off and requests are dropped.</a:t>
                      </a:r>
                    </a:p>
                  </a:txBody>
                  <a:tcPr marL="53380" marR="53380" marT="26690" marB="26690" anchor="ctr">
                    <a:lnL>
                      <a:noFill/>
                    </a:lnL>
                    <a:lnR>
                      <a:noFill/>
                    </a:lnR>
                    <a:lnT>
                      <a:noFill/>
                    </a:lnT>
                    <a:lnB>
                      <a:noFill/>
                    </a:lnB>
                    <a:solidFill>
                      <a:srgbClr val="FFFFFF"/>
                    </a:solidFill>
                  </a:tcPr>
                </a:tc>
                <a:tc>
                  <a:txBody>
                    <a:bodyPr/>
                    <a:lstStyle/>
                    <a:p>
                      <a:r>
                        <a:rPr lang="en-US" sz="1100">
                          <a:effectLst/>
                        </a:rPr>
                        <a:t>Restarts for weekly upgrades drop in-progress requests (i.e., no lame ducking).</a:t>
                      </a:r>
                    </a:p>
                  </a:txBody>
                  <a:tcPr marL="53380" marR="53380" marT="26690" marB="26690" anchor="ctr">
                    <a:lnL>
                      <a:noFill/>
                    </a:lnL>
                    <a:lnR>
                      <a:noFill/>
                    </a:lnR>
                    <a:lnT>
                      <a:noFill/>
                    </a:lnT>
                    <a:lnB>
                      <a:noFill/>
                    </a:lnB>
                    <a:solidFill>
                      <a:srgbClr val="FFFFFF"/>
                    </a:solidFill>
                  </a:tcPr>
                </a:tc>
                <a:extLst>
                  <a:ext uri="{0D108BD9-81ED-4DB2-BD59-A6C34878D82A}">
                    <a16:rowId xmlns:a16="http://schemas.microsoft.com/office/drawing/2014/main" xmlns="" val="3383888307"/>
                  </a:ext>
                </a:extLst>
              </a:tr>
              <a:tr h="854075">
                <a:tc>
                  <a:txBody>
                    <a:bodyPr/>
                    <a:lstStyle/>
                    <a:p>
                      <a:r>
                        <a:rPr lang="en-US" sz="1100">
                          <a:effectLst/>
                        </a:rPr>
                        <a:t>Common</a:t>
                      </a:r>
                    </a:p>
                  </a:txBody>
                  <a:tcPr marL="53380" marR="53380" marT="26690" marB="26690" anchor="ctr">
                    <a:lnL>
                      <a:noFill/>
                    </a:lnL>
                    <a:lnR>
                      <a:noFill/>
                    </a:lnR>
                    <a:lnT>
                      <a:noFill/>
                    </a:lnT>
                    <a:lnB>
                      <a:noFill/>
                    </a:lnB>
                    <a:solidFill>
                      <a:srgbClr val="FFFFFF"/>
                    </a:solidFill>
                  </a:tcPr>
                </a:tc>
                <a:tc>
                  <a:txBody>
                    <a:bodyPr/>
                    <a:lstStyle/>
                    <a:p>
                      <a:r>
                        <a:rPr lang="en-US" sz="1100">
                          <a:effectLst/>
                        </a:rPr>
                        <a:t>A bad release takes the entire service down. Rollback is not tested.</a:t>
                      </a:r>
                    </a:p>
                  </a:txBody>
                  <a:tcPr marL="53380" marR="53380" marT="26690" marB="26690" anchor="ctr">
                    <a:lnL>
                      <a:noFill/>
                    </a:lnL>
                    <a:lnR>
                      <a:noFill/>
                    </a:lnR>
                    <a:lnT>
                      <a:noFill/>
                    </a:lnT>
                    <a:lnB>
                      <a:noFill/>
                    </a:lnB>
                    <a:solidFill>
                      <a:srgbClr val="FFFFFF"/>
                    </a:solidFill>
                  </a:tcPr>
                </a:tc>
                <a:tc>
                  <a:txBody>
                    <a:bodyPr/>
                    <a:lstStyle/>
                    <a:p>
                      <a:r>
                        <a:rPr lang="en-US" sz="1100">
                          <a:effectLst/>
                        </a:rPr>
                        <a:t>Users report an outage before monitoring and alerting notifies the operator.</a:t>
                      </a:r>
                    </a:p>
                  </a:txBody>
                  <a:tcPr marL="53380" marR="53380" marT="26690" marB="26690" anchor="ctr">
                    <a:lnL>
                      <a:noFill/>
                    </a:lnL>
                    <a:lnR>
                      <a:noFill/>
                    </a:lnR>
                    <a:lnT>
                      <a:noFill/>
                    </a:lnT>
                    <a:lnB>
                      <a:noFill/>
                    </a:lnB>
                    <a:solidFill>
                      <a:srgbClr val="FFFFFF"/>
                    </a:solidFill>
                  </a:tcPr>
                </a:tc>
                <a:tc>
                  <a:txBody>
                    <a:bodyPr/>
                    <a:lstStyle/>
                    <a:p>
                      <a:r>
                        <a:rPr lang="en-US" sz="1100">
                          <a:effectLst/>
                        </a:rPr>
                        <a:t>A daylight savings bug drops requests.</a:t>
                      </a:r>
                    </a:p>
                  </a:txBody>
                  <a:tcPr marL="53380" marR="53380" marT="26690" marB="26690" anchor="ctr">
                    <a:lnL>
                      <a:noFill/>
                    </a:lnL>
                    <a:lnR>
                      <a:noFill/>
                    </a:lnR>
                    <a:lnT>
                      <a:noFill/>
                    </a:lnT>
                    <a:lnB>
                      <a:noFill/>
                    </a:lnB>
                    <a:solidFill>
                      <a:srgbClr val="FFFFFF"/>
                    </a:solidFill>
                  </a:tcPr>
                </a:tc>
                <a:extLst>
                  <a:ext uri="{0D108BD9-81ED-4DB2-BD59-A6C34878D82A}">
                    <a16:rowId xmlns:a16="http://schemas.microsoft.com/office/drawing/2014/main" xmlns="" val="2581428250"/>
                  </a:ext>
                </a:extLst>
              </a:tr>
              <a:tr h="1494631">
                <a:tc>
                  <a:txBody>
                    <a:bodyPr/>
                    <a:lstStyle/>
                    <a:p>
                      <a:r>
                        <a:rPr lang="en-US" sz="1100">
                          <a:effectLst/>
                        </a:rPr>
                        <a:t>Rare</a:t>
                      </a:r>
                    </a:p>
                  </a:txBody>
                  <a:tcPr marL="53380" marR="53380" marT="26690" marB="26690" anchor="ctr">
                    <a:lnL>
                      <a:noFill/>
                    </a:lnL>
                    <a:lnR>
                      <a:noFill/>
                    </a:lnR>
                    <a:lnT>
                      <a:noFill/>
                    </a:lnT>
                    <a:lnB>
                      <a:noFill/>
                    </a:lnB>
                    <a:solidFill>
                      <a:srgbClr val="FFFFFF"/>
                    </a:solidFill>
                  </a:tcPr>
                </a:tc>
                <a:tc>
                  <a:txBody>
                    <a:bodyPr/>
                    <a:lstStyle/>
                    <a:p>
                      <a:r>
                        <a:rPr lang="en-US" sz="1100">
                          <a:effectLst/>
                        </a:rPr>
                        <a:t>There is a physical failure in the hosting location that requires complete restoration from a backup or disaster recovery plan.</a:t>
                      </a:r>
                    </a:p>
                  </a:txBody>
                  <a:tcPr marL="53380" marR="53380" marT="26690" marB="26690" anchor="ctr">
                    <a:lnL>
                      <a:noFill/>
                    </a:lnL>
                    <a:lnR>
                      <a:noFill/>
                    </a:lnR>
                    <a:lnT>
                      <a:noFill/>
                    </a:lnT>
                    <a:lnB>
                      <a:noFill/>
                    </a:lnB>
                    <a:solidFill>
                      <a:srgbClr val="FFFFFF"/>
                    </a:solidFill>
                  </a:tcPr>
                </a:tc>
                <a:tc>
                  <a:txBody>
                    <a:bodyPr/>
                    <a:lstStyle/>
                    <a:p>
                      <a:r>
                        <a:rPr lang="en-US" sz="1100">
                          <a:effectLst/>
                        </a:rPr>
                        <a:t>Overload results in a cascading failure. Manual intervention is required to halt or fix the issue.</a:t>
                      </a:r>
                    </a:p>
                  </a:txBody>
                  <a:tcPr marL="53380" marR="53380" marT="26690" marB="26690" anchor="ctr">
                    <a:lnL>
                      <a:noFill/>
                    </a:lnL>
                    <a:lnR>
                      <a:noFill/>
                    </a:lnR>
                    <a:lnT>
                      <a:noFill/>
                    </a:lnT>
                    <a:lnB>
                      <a:noFill/>
                    </a:lnB>
                    <a:solidFill>
                      <a:srgbClr val="FFFFFF"/>
                    </a:solidFill>
                  </a:tcPr>
                </a:tc>
                <a:tc>
                  <a:txBody>
                    <a:bodyPr/>
                    <a:lstStyle/>
                    <a:p>
                      <a:r>
                        <a:rPr lang="en-US" sz="1100" dirty="0">
                          <a:effectLst/>
                        </a:rPr>
                        <a:t>A leap year bug causes all servers to restart and drop requests.</a:t>
                      </a:r>
                    </a:p>
                  </a:txBody>
                  <a:tcPr marL="53380" marR="53380" marT="26690" marB="26690" anchor="ctr">
                    <a:lnL>
                      <a:noFill/>
                    </a:lnL>
                    <a:lnR>
                      <a:noFill/>
                    </a:lnR>
                    <a:lnT>
                      <a:noFill/>
                    </a:lnT>
                    <a:lnB>
                      <a:noFill/>
                    </a:lnB>
                    <a:solidFill>
                      <a:srgbClr val="FFFFFF"/>
                    </a:solidFill>
                  </a:tcPr>
                </a:tc>
                <a:extLst>
                  <a:ext uri="{0D108BD9-81ED-4DB2-BD59-A6C34878D82A}">
                    <a16:rowId xmlns:a16="http://schemas.microsoft.com/office/drawing/2014/main" xmlns="" val="2541975379"/>
                  </a:ext>
                </a:extLst>
              </a:tr>
            </a:tbl>
          </a:graphicData>
        </a:graphic>
      </p:graphicFrame>
    </p:spTree>
    <p:extLst>
      <p:ext uri="{BB962C8B-B14F-4D97-AF65-F5344CB8AC3E}">
        <p14:creationId xmlns:p14="http://schemas.microsoft.com/office/powerpoint/2010/main" val="12122291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Notes</a:t>
            </a:r>
            <a:endParaRPr lang="en-US" dirty="0"/>
          </a:p>
        </p:txBody>
      </p:sp>
      <p:sp>
        <p:nvSpPr>
          <p:cNvPr id="3" name="Content Placeholder 2"/>
          <p:cNvSpPr>
            <a:spLocks noGrp="1"/>
          </p:cNvSpPr>
          <p:nvPr>
            <p:ph idx="1"/>
          </p:nvPr>
        </p:nvSpPr>
        <p:spPr>
          <a:xfrm>
            <a:off x="1154954" y="2392326"/>
            <a:ext cx="10445167" cy="4040372"/>
          </a:xfrm>
        </p:spPr>
        <p:txBody>
          <a:bodyPr>
            <a:normAutofit lnSpcReduction="10000"/>
          </a:bodyPr>
          <a:lstStyle/>
          <a:p>
            <a:r>
              <a:rPr lang="en-US" dirty="0"/>
              <a:t>Our customers told us that the table of risks was a good overview and was easy to grasp. However, we struggled to explain the relative importance of entries in the list based on the cells in the table:</a:t>
            </a:r>
            <a:br>
              <a:rPr lang="en-US" dirty="0"/>
            </a:br>
            <a:endParaRPr lang="en-US" dirty="0"/>
          </a:p>
          <a:p>
            <a:pPr lvl="1"/>
            <a:r>
              <a:rPr lang="en-US" dirty="0"/>
              <a:t>The distribution of risks across the cells was extremely uneven. Most risks ended up in the “common, damaging” cell, which doesn’t help to explain relative importance of the items within each cell.</a:t>
            </a:r>
          </a:p>
          <a:p>
            <a:pPr lvl="1"/>
            <a:r>
              <a:rPr lang="en-US" dirty="0"/>
              <a:t>Assigning a risk to a cell (and its subsequent position in the list of risks) is subjective and depends on the </a:t>
            </a:r>
            <a:r>
              <a:rPr lang="en-US" b="1" dirty="0"/>
              <a:t>reliability target of the application</a:t>
            </a:r>
            <a:r>
              <a:rPr lang="en-US" dirty="0"/>
              <a:t>. For example, the “frequent, catastrophic” example of dropping traffic for a few minutes during a release is catastrophic at four nines, but less so at two nines.</a:t>
            </a:r>
          </a:p>
          <a:p>
            <a:pPr lvl="1"/>
            <a:r>
              <a:rPr lang="en-US" dirty="0"/>
              <a:t>Ordering the cells into a ranking is not straightforward. Is it more important to handle a “rare, catastrophic” risk, or a “frequent, minimal” risk? The answer is not clear from the names or definitions of the categories alone. Further, the desired order can change from matrix to matrix depending on the number of items in each cell.</a:t>
            </a:r>
          </a:p>
          <a:p>
            <a:endParaRPr lang="en-US" dirty="0"/>
          </a:p>
        </p:txBody>
      </p:sp>
    </p:spTree>
    <p:extLst>
      <p:ext uri="{BB962C8B-B14F-4D97-AF65-F5344CB8AC3E}">
        <p14:creationId xmlns:p14="http://schemas.microsoft.com/office/powerpoint/2010/main" val="33802512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a:t>
            </a:r>
            <a:endParaRPr lang="en-US" dirty="0"/>
          </a:p>
        </p:txBody>
      </p:sp>
      <p:sp>
        <p:nvSpPr>
          <p:cNvPr id="3" name="Content Placeholder 2"/>
          <p:cNvSpPr>
            <a:spLocks noGrp="1"/>
          </p:cNvSpPr>
          <p:nvPr>
            <p:ph idx="1"/>
          </p:nvPr>
        </p:nvSpPr>
        <p:spPr/>
        <p:txBody>
          <a:bodyPr/>
          <a:lstStyle/>
          <a:p>
            <a:r>
              <a:rPr lang="en-US" dirty="0" smtClean="0"/>
              <a:t>SO WHAT TO DO THAN??</a:t>
            </a:r>
            <a:endParaRPr lang="en-US" dirty="0"/>
          </a:p>
        </p:txBody>
      </p:sp>
    </p:spTree>
    <p:extLst>
      <p:ext uri="{BB962C8B-B14F-4D97-AF65-F5344CB8AC3E}">
        <p14:creationId xmlns:p14="http://schemas.microsoft.com/office/powerpoint/2010/main" val="37345034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isk </a:t>
            </a:r>
            <a:r>
              <a:rPr lang="en-US" dirty="0"/>
              <a:t>A</a:t>
            </a:r>
            <a:r>
              <a:rPr lang="en-US" dirty="0" smtClean="0"/>
              <a:t>ssessment Field :Expected Loss</a:t>
            </a:r>
            <a:endParaRPr lang="en-US" dirty="0"/>
          </a:p>
        </p:txBody>
      </p:sp>
      <p:sp>
        <p:nvSpPr>
          <p:cNvPr id="3" name="Content Placeholder 2"/>
          <p:cNvSpPr>
            <a:spLocks noGrp="1"/>
          </p:cNvSpPr>
          <p:nvPr>
            <p:ph idx="1"/>
          </p:nvPr>
        </p:nvSpPr>
        <p:spPr/>
        <p:txBody>
          <a:bodyPr/>
          <a:lstStyle/>
          <a:p>
            <a:r>
              <a:rPr lang="en-US" dirty="0"/>
              <a:t>A</a:t>
            </a:r>
            <a:r>
              <a:rPr lang="en-US" dirty="0" smtClean="0"/>
              <a:t>nother </a:t>
            </a:r>
            <a:r>
              <a:rPr lang="en-US" dirty="0"/>
              <a:t>useful model: using </a:t>
            </a:r>
            <a:r>
              <a:rPr lang="en-US" b="1" i="1" dirty="0"/>
              <a:t>impact</a:t>
            </a:r>
            <a:r>
              <a:rPr lang="en-US" b="1" dirty="0"/>
              <a:t> and </a:t>
            </a:r>
            <a:r>
              <a:rPr lang="en-US" b="1" i="1" dirty="0"/>
              <a:t>likelihood</a:t>
            </a:r>
            <a:r>
              <a:rPr lang="en-US" b="1" dirty="0"/>
              <a:t> to </a:t>
            </a:r>
            <a:r>
              <a:rPr lang="en-US" dirty="0"/>
              <a:t>calculate the </a:t>
            </a:r>
            <a:r>
              <a:rPr lang="en-US" b="1" dirty="0"/>
              <a:t>expected loss </a:t>
            </a:r>
            <a:r>
              <a:rPr lang="en-US" dirty="0"/>
              <a:t>from a risk. </a:t>
            </a:r>
            <a:endParaRPr lang="en-US" dirty="0" smtClean="0"/>
          </a:p>
          <a:p>
            <a:r>
              <a:rPr lang="en-US" dirty="0" smtClean="0"/>
              <a:t>Expressed </a:t>
            </a:r>
            <a:r>
              <a:rPr lang="en-US" dirty="0"/>
              <a:t>as a numeric quantity, this expected loss value is great way to explain the relative importance of our list of risks</a:t>
            </a:r>
            <a:r>
              <a:rPr lang="en-US" dirty="0" smtClean="0"/>
              <a:t>.</a:t>
            </a:r>
          </a:p>
          <a:p>
            <a:endParaRPr lang="en-US" dirty="0"/>
          </a:p>
          <a:p>
            <a:endParaRPr lang="en-US" dirty="0" smtClean="0"/>
          </a:p>
          <a:p>
            <a:r>
              <a:rPr lang="en-US" b="1" i="1" dirty="0"/>
              <a:t>How do we convert qualitative concepts of impact and likelihood to quantified values that we can use to calculate expected loss?</a:t>
            </a:r>
          </a:p>
        </p:txBody>
      </p:sp>
    </p:spTree>
    <p:extLst>
      <p:ext uri="{BB962C8B-B14F-4D97-AF65-F5344CB8AC3E}">
        <p14:creationId xmlns:p14="http://schemas.microsoft.com/office/powerpoint/2010/main" val="117456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Losses</a:t>
            </a:r>
            <a:endParaRPr lang="en-US" dirty="0"/>
          </a:p>
        </p:txBody>
      </p:sp>
      <p:sp>
        <p:nvSpPr>
          <p:cNvPr id="3" name="Content Placeholder 2"/>
          <p:cNvSpPr>
            <a:spLocks noGrp="1"/>
          </p:cNvSpPr>
          <p:nvPr>
            <p:ph idx="1"/>
          </p:nvPr>
        </p:nvSpPr>
        <p:spPr/>
        <p:txBody>
          <a:bodyPr/>
          <a:lstStyle/>
          <a:p>
            <a:r>
              <a:rPr lang="en-US" dirty="0"/>
              <a:t>the concepts of </a:t>
            </a:r>
            <a:r>
              <a:rPr lang="en-US" b="1" dirty="0"/>
              <a:t>Mean Time Between Failure (MTBF), Mean Time To Recover </a:t>
            </a:r>
            <a:r>
              <a:rPr lang="en-US" dirty="0"/>
              <a:t>(MTTR), and </a:t>
            </a:r>
            <a:r>
              <a:rPr lang="en-US" b="1" dirty="0"/>
              <a:t>error budget</a:t>
            </a:r>
            <a:r>
              <a:rPr lang="en-US" dirty="0"/>
              <a:t>. </a:t>
            </a:r>
            <a:endParaRPr lang="en-US" dirty="0" smtClean="0"/>
          </a:p>
          <a:p>
            <a:r>
              <a:rPr lang="en-US" dirty="0" smtClean="0"/>
              <a:t>The </a:t>
            </a:r>
            <a:r>
              <a:rPr lang="en-US" dirty="0"/>
              <a:t>MTBF of a risk provides a measure of likelihood (i.e., how long it takes for the risk to cause a failure), </a:t>
            </a:r>
            <a:endParaRPr lang="en-US" dirty="0" smtClean="0"/>
          </a:p>
          <a:p>
            <a:r>
              <a:rPr lang="en-US" dirty="0" smtClean="0"/>
              <a:t>the </a:t>
            </a:r>
            <a:r>
              <a:rPr lang="en-US" dirty="0"/>
              <a:t>MTTR provides a measure of impact (i.e., how long we expect the failure to last before recovering), </a:t>
            </a:r>
            <a:endParaRPr lang="en-US" dirty="0" smtClean="0"/>
          </a:p>
          <a:p>
            <a:r>
              <a:rPr lang="en-US" dirty="0" smtClean="0"/>
              <a:t>and </a:t>
            </a:r>
            <a:r>
              <a:rPr lang="en-US" dirty="0"/>
              <a:t>the error budget is the expected number of downtime minutes per year that you're willing to allow (a.k.a. accepted loss).</a:t>
            </a:r>
          </a:p>
        </p:txBody>
      </p:sp>
    </p:spTree>
    <p:extLst>
      <p:ext uri="{BB962C8B-B14F-4D97-AF65-F5344CB8AC3E}">
        <p14:creationId xmlns:p14="http://schemas.microsoft.com/office/powerpoint/2010/main" val="33424112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descr="https://storage.googleapis.com/gweb-cloudblog-publish/images/SRE_e5I0CIV.max-908x511.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43156" y="2603500"/>
            <a:ext cx="8250001"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2334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Loss-How?</a:t>
            </a:r>
            <a:endParaRPr lang="en-US" dirty="0"/>
          </a:p>
        </p:txBody>
      </p:sp>
      <p:sp>
        <p:nvSpPr>
          <p:cNvPr id="3" name="Content Placeholder 2"/>
          <p:cNvSpPr>
            <a:spLocks noGrp="1"/>
          </p:cNvSpPr>
          <p:nvPr>
            <p:ph idx="1"/>
          </p:nvPr>
        </p:nvSpPr>
        <p:spPr/>
        <p:txBody>
          <a:bodyPr/>
          <a:lstStyle/>
          <a:p>
            <a:r>
              <a:rPr lang="en-US" dirty="0"/>
              <a:t>E</a:t>
            </a:r>
            <a:r>
              <a:rPr lang="en-US" dirty="0" smtClean="0"/>
              <a:t>xperience </a:t>
            </a:r>
            <a:r>
              <a:rPr lang="en-US" dirty="0"/>
              <a:t>and judgement to estimate each risk’s MTBF (counted in days) and the subsequent MTTR (counted in minutes out of SLO). </a:t>
            </a:r>
            <a:endParaRPr lang="en-US" dirty="0" smtClean="0"/>
          </a:p>
          <a:p>
            <a:r>
              <a:rPr lang="en-US" dirty="0" smtClean="0"/>
              <a:t>Using </a:t>
            </a:r>
            <a:r>
              <a:rPr lang="en-US" dirty="0"/>
              <a:t>these two values, </a:t>
            </a:r>
            <a:r>
              <a:rPr lang="en-US" dirty="0" smtClean="0"/>
              <a:t>the </a:t>
            </a:r>
            <a:r>
              <a:rPr lang="en-US" dirty="0"/>
              <a:t>expected loss in minutes for each </a:t>
            </a:r>
            <a:r>
              <a:rPr lang="en-US" dirty="0" smtClean="0"/>
              <a:t>risk is estimated </a:t>
            </a:r>
            <a:r>
              <a:rPr lang="en-US" dirty="0"/>
              <a:t>over a fixed period of time, and generate the desired ranking</a:t>
            </a:r>
            <a:r>
              <a:rPr lang="en-US" dirty="0" smtClean="0"/>
              <a:t>.</a:t>
            </a:r>
          </a:p>
          <a:p>
            <a:endParaRPr lang="en-US" dirty="0"/>
          </a:p>
          <a:p>
            <a:r>
              <a:rPr lang="en-US" dirty="0"/>
              <a:t>Mean Time Between Failures (</a:t>
            </a:r>
            <a:r>
              <a:rPr lang="en-US" b="1" dirty="0"/>
              <a:t>MTBF</a:t>
            </a:r>
            <a:r>
              <a:rPr lang="en-US" dirty="0"/>
              <a:t>): </a:t>
            </a:r>
            <a:r>
              <a:rPr lang="en-US" b="1" dirty="0"/>
              <a:t>total uptime / # of failures</a:t>
            </a:r>
            <a:r>
              <a:rPr lang="en-US" dirty="0"/>
              <a:t>. This is the average time between failures.</a:t>
            </a:r>
          </a:p>
          <a:p>
            <a:r>
              <a:rPr lang="en-US" dirty="0"/>
              <a:t>Mean Time to Repair (</a:t>
            </a:r>
            <a:r>
              <a:rPr lang="en-US" b="1" dirty="0"/>
              <a:t>MTTR</a:t>
            </a:r>
            <a:r>
              <a:rPr lang="en-US" dirty="0"/>
              <a:t>): </a:t>
            </a:r>
            <a:r>
              <a:rPr lang="en-US" b="1" dirty="0"/>
              <a:t>total downtime / # of failures</a:t>
            </a:r>
            <a:r>
              <a:rPr lang="en-US" dirty="0"/>
              <a:t>. This is the average time taken to recover from a failure.</a:t>
            </a:r>
          </a:p>
          <a:p>
            <a:endParaRPr lang="en-US" dirty="0"/>
          </a:p>
        </p:txBody>
      </p:sp>
    </p:spTree>
    <p:extLst>
      <p:ext uri="{BB962C8B-B14F-4D97-AF65-F5344CB8AC3E}">
        <p14:creationId xmlns:p14="http://schemas.microsoft.com/office/powerpoint/2010/main" val="18113442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Embracing Risk</a:t>
            </a:r>
            <a:endParaRPr lang="en-US" dirty="0"/>
          </a:p>
        </p:txBody>
      </p:sp>
      <p:sp>
        <p:nvSpPr>
          <p:cNvPr id="3" name="Content Placeholder 2"/>
          <p:cNvSpPr>
            <a:spLocks noGrp="1"/>
          </p:cNvSpPr>
          <p:nvPr>
            <p:ph idx="1"/>
          </p:nvPr>
        </p:nvSpPr>
        <p:spPr/>
        <p:txBody>
          <a:bodyPr/>
          <a:lstStyle/>
          <a:p>
            <a:r>
              <a:rPr lang="en-US" dirty="0" smtClean="0"/>
              <a:t>Embracing Risk</a:t>
            </a:r>
          </a:p>
          <a:p>
            <a:r>
              <a:rPr lang="en-US" dirty="0" smtClean="0"/>
              <a:t>Managing </a:t>
            </a:r>
            <a:r>
              <a:rPr lang="en-US" dirty="0"/>
              <a:t>Risk </a:t>
            </a:r>
            <a:endParaRPr lang="en-US" dirty="0" smtClean="0"/>
          </a:p>
          <a:p>
            <a:r>
              <a:rPr lang="en-US" dirty="0" smtClean="0"/>
              <a:t>Measuring </a:t>
            </a:r>
            <a:r>
              <a:rPr lang="en-US" dirty="0"/>
              <a:t>Service Risk </a:t>
            </a:r>
          </a:p>
          <a:p>
            <a:r>
              <a:rPr lang="en-US" dirty="0" smtClean="0"/>
              <a:t>Risk </a:t>
            </a:r>
            <a:r>
              <a:rPr lang="en-US" dirty="0"/>
              <a:t>Tolerance of Services </a:t>
            </a:r>
            <a:r>
              <a:rPr lang="en-US" dirty="0" smtClean="0"/>
              <a:t> </a:t>
            </a:r>
            <a:endParaRPr lang="en-US" dirty="0"/>
          </a:p>
          <a:p>
            <a:r>
              <a:rPr lang="en-US" dirty="0" smtClean="0"/>
              <a:t>Motivation </a:t>
            </a:r>
            <a:r>
              <a:rPr lang="en-US" dirty="0"/>
              <a:t>for Error Budgets</a:t>
            </a:r>
          </a:p>
        </p:txBody>
      </p:sp>
    </p:spTree>
    <p:extLst>
      <p:ext uri="{BB962C8B-B14F-4D97-AF65-F5344CB8AC3E}">
        <p14:creationId xmlns:p14="http://schemas.microsoft.com/office/powerpoint/2010/main" val="37391781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Ranking</a:t>
            </a:r>
            <a:endParaRPr lang="en-US" dirty="0"/>
          </a:p>
        </p:txBody>
      </p:sp>
      <p:sp>
        <p:nvSpPr>
          <p:cNvPr id="3" name="Content Placeholder 2"/>
          <p:cNvSpPr>
            <a:spLocks noGrp="1"/>
          </p:cNvSpPr>
          <p:nvPr>
            <p:ph idx="1"/>
          </p:nvPr>
        </p:nvSpPr>
        <p:spPr>
          <a:xfrm>
            <a:off x="1154954" y="2392326"/>
            <a:ext cx="10211251" cy="4082902"/>
          </a:xfrm>
        </p:spPr>
        <p:txBody>
          <a:bodyPr>
            <a:normAutofit/>
          </a:bodyPr>
          <a:lstStyle/>
          <a:p>
            <a:r>
              <a:rPr lang="en-US" dirty="0"/>
              <a:t>C</a:t>
            </a:r>
            <a:r>
              <a:rPr lang="en-US" dirty="0" smtClean="0"/>
              <a:t>alculating </a:t>
            </a:r>
            <a:r>
              <a:rPr lang="en-US" dirty="0"/>
              <a:t>expected losses over a year is a</a:t>
            </a:r>
            <a:r>
              <a:rPr lang="en-US" dirty="0" smtClean="0"/>
              <a:t> is useful </a:t>
            </a:r>
            <a:r>
              <a:rPr lang="en-US" dirty="0"/>
              <a:t>timeframe for risk-ranking, and developed a </a:t>
            </a:r>
            <a:r>
              <a:rPr lang="en-US" dirty="0" smtClean="0"/>
              <a:t>three-color </a:t>
            </a:r>
            <a:r>
              <a:rPr lang="en-US" dirty="0"/>
              <a:t>traffic light system to provide high-level guidance and quick visual feedback on the magnitude of each risk vs. the error budget:</a:t>
            </a:r>
            <a:br>
              <a:rPr lang="en-US" dirty="0"/>
            </a:br>
            <a:endParaRPr lang="en-US" dirty="0"/>
          </a:p>
          <a:p>
            <a:pPr lvl="1"/>
            <a:r>
              <a:rPr lang="en-US" b="1" dirty="0"/>
              <a:t>Red</a:t>
            </a:r>
            <a:r>
              <a:rPr lang="en-US" dirty="0"/>
              <a:t>: This risk is unacceptable, as it falls above the acceptable error budget for a single risk (we typically use 25%), and therefore, can have a major impact on your reliability in a single event.</a:t>
            </a:r>
          </a:p>
          <a:p>
            <a:pPr lvl="1"/>
            <a:r>
              <a:rPr lang="en-US" b="1" dirty="0"/>
              <a:t>Amber</a:t>
            </a:r>
            <a:r>
              <a:rPr lang="en-US" dirty="0"/>
              <a:t>: This risk should not be acceptable, as it’s a major consumer of your error budget and therefore, needs to be addressed. You may be able to accept some amber risks by addressing some less urgent (green) risks to buy back budget.</a:t>
            </a:r>
          </a:p>
          <a:p>
            <a:pPr lvl="1"/>
            <a:r>
              <a:rPr lang="en-US" b="1" dirty="0"/>
              <a:t>Green</a:t>
            </a:r>
            <a:r>
              <a:rPr lang="en-US" dirty="0"/>
              <a:t>: This is an acceptable risk. It's not a major consumer of your error budget, and in aggregate, does not cause your application to exceed the error budget. You don't have to address green risks, but may wish to do so to give yourself more budget to cover unexpected risks, or to accept amber risks that are hard to mitigate or eliminate.</a:t>
            </a:r>
          </a:p>
          <a:p>
            <a:endParaRPr lang="en-US" dirty="0"/>
          </a:p>
        </p:txBody>
      </p:sp>
    </p:spTree>
    <p:extLst>
      <p:ext uri="{BB962C8B-B14F-4D97-AF65-F5344CB8AC3E}">
        <p14:creationId xmlns:p14="http://schemas.microsoft.com/office/powerpoint/2010/main" val="33585670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hree-color </a:t>
            </a:r>
            <a:r>
              <a:rPr lang="en-US" dirty="0"/>
              <a:t>traffic light system</a:t>
            </a:r>
          </a:p>
        </p:txBody>
      </p:sp>
      <p:sp>
        <p:nvSpPr>
          <p:cNvPr id="3" name="Content Placeholder 2"/>
          <p:cNvSpPr>
            <a:spLocks noGrp="1"/>
          </p:cNvSpPr>
          <p:nvPr>
            <p:ph idx="1"/>
          </p:nvPr>
        </p:nvSpPr>
        <p:spPr/>
        <p:txBody>
          <a:bodyPr/>
          <a:lstStyle/>
          <a:p>
            <a:r>
              <a:rPr lang="en-US" dirty="0"/>
              <a:t>Based on the </a:t>
            </a:r>
            <a:r>
              <a:rPr lang="en-US" dirty="0" smtClean="0"/>
              <a:t>three-color </a:t>
            </a:r>
            <a:r>
              <a:rPr lang="en-US" dirty="0"/>
              <a:t>traffic light system</a:t>
            </a:r>
            <a:r>
              <a:rPr lang="en-US" dirty="0" smtClean="0"/>
              <a:t>, </a:t>
            </a:r>
            <a:r>
              <a:rPr lang="en-US" dirty="0"/>
              <a:t>the following table demonstrates how we rank and </a:t>
            </a:r>
            <a:r>
              <a:rPr lang="en-US" dirty="0" smtClean="0"/>
              <a:t>color </a:t>
            </a:r>
            <a:r>
              <a:rPr lang="en-US" dirty="0"/>
              <a:t>the risks given a 3-nines availability target. The risks are a combination of those in the original matrix and some additional examples to help illustrate the amber category.</a:t>
            </a:r>
          </a:p>
        </p:txBody>
      </p:sp>
    </p:spTree>
    <p:extLst>
      <p:ext uri="{BB962C8B-B14F-4D97-AF65-F5344CB8AC3E}">
        <p14:creationId xmlns:p14="http://schemas.microsoft.com/office/powerpoint/2010/main" val="41473578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rotWithShape="1">
          <a:blip r:embed="rId3"/>
          <a:srcRect l="31847" t="23075" r="31564" b="22149"/>
          <a:stretch/>
        </p:blipFill>
        <p:spPr>
          <a:xfrm>
            <a:off x="627320" y="391597"/>
            <a:ext cx="11255137" cy="5722124"/>
          </a:xfrm>
          <a:prstGeom prst="rect">
            <a:avLst/>
          </a:prstGeom>
        </p:spPr>
      </p:pic>
    </p:spTree>
    <p:extLst>
      <p:ext uri="{BB962C8B-B14F-4D97-AF65-F5344CB8AC3E}">
        <p14:creationId xmlns:p14="http://schemas.microsoft.com/office/powerpoint/2010/main" val="24764383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MTTD and MTTR</a:t>
            </a:r>
            <a:endParaRPr lang="en-US" dirty="0"/>
          </a:p>
        </p:txBody>
      </p:sp>
      <p:sp>
        <p:nvSpPr>
          <p:cNvPr id="3" name="Content Placeholder 2"/>
          <p:cNvSpPr>
            <a:spLocks noGrp="1"/>
          </p:cNvSpPr>
          <p:nvPr>
            <p:ph idx="1"/>
          </p:nvPr>
        </p:nvSpPr>
        <p:spPr/>
        <p:txBody>
          <a:bodyPr>
            <a:normAutofit fontScale="92500"/>
          </a:bodyPr>
          <a:lstStyle/>
          <a:p>
            <a:r>
              <a:rPr lang="en-US" dirty="0"/>
              <a:t>T</a:t>
            </a:r>
            <a:r>
              <a:rPr lang="en-US" dirty="0" smtClean="0"/>
              <a:t>o </a:t>
            </a:r>
            <a:r>
              <a:rPr lang="en-US" dirty="0"/>
              <a:t>introduce additional granularity into the calculation of MTBF and MTTR values, for more accurate estimates. First, we split MTTR into two components:</a:t>
            </a:r>
            <a:br>
              <a:rPr lang="en-US" dirty="0"/>
            </a:br>
            <a:endParaRPr lang="en-US" dirty="0"/>
          </a:p>
          <a:p>
            <a:pPr lvl="1"/>
            <a:r>
              <a:rPr lang="en-US" b="1" dirty="0"/>
              <a:t>Mean Time To Detect (MTTD): </a:t>
            </a:r>
            <a:r>
              <a:rPr lang="en-US" dirty="0"/>
              <a:t>The time between when the risk first manifests and when the issue is brought to the attention of someone (or something) capable of remediating it.</a:t>
            </a:r>
          </a:p>
          <a:p>
            <a:pPr lvl="1"/>
            <a:r>
              <a:rPr lang="en-US" b="1" dirty="0"/>
              <a:t>Mean Time To Repair (MTTR): </a:t>
            </a:r>
            <a:r>
              <a:rPr lang="en-US" dirty="0"/>
              <a:t>Redefined to mean the time between when the issue is brought to the attention of someone capable of remediating it and when it is actually remediated.</a:t>
            </a:r>
          </a:p>
          <a:p>
            <a:r>
              <a:rPr lang="en-US" dirty="0"/>
              <a:t>This granularity is driven by the realization that, often, the time to notice an issue and the time to fix it differ significantly. It’s easier to assess and ensure estimates are consistent across risks with these figures separately specified.</a:t>
            </a:r>
          </a:p>
          <a:p>
            <a:endParaRPr lang="en-US" dirty="0"/>
          </a:p>
        </p:txBody>
      </p:sp>
    </p:spTree>
    <p:extLst>
      <p:ext uri="{BB962C8B-B14F-4D97-AF65-F5344CB8AC3E}">
        <p14:creationId xmlns:p14="http://schemas.microsoft.com/office/powerpoint/2010/main" val="35975305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Annual Expected Loss</a:t>
            </a:r>
            <a:endParaRPr lang="en-US" dirty="0"/>
          </a:p>
        </p:txBody>
      </p:sp>
      <p:sp>
        <p:nvSpPr>
          <p:cNvPr id="3" name="Content Placeholder 2"/>
          <p:cNvSpPr>
            <a:spLocks noGrp="1"/>
          </p:cNvSpPr>
          <p:nvPr>
            <p:ph idx="1"/>
          </p:nvPr>
        </p:nvSpPr>
        <p:spPr>
          <a:xfrm>
            <a:off x="1154954" y="2444011"/>
            <a:ext cx="8825659" cy="3416300"/>
          </a:xfrm>
        </p:spPr>
        <p:txBody>
          <a:bodyPr/>
          <a:lstStyle/>
          <a:p>
            <a:r>
              <a:rPr lang="en-US" dirty="0"/>
              <a:t>(MTTD + MTTR) * (365.25 / MTBF) * percent of affected </a:t>
            </a:r>
            <a:r>
              <a:rPr lang="en-US" dirty="0" smtClean="0"/>
              <a:t>users</a:t>
            </a:r>
          </a:p>
          <a:p>
            <a:endParaRPr lang="en-US" dirty="0"/>
          </a:p>
          <a:p>
            <a:endParaRPr lang="en-US" dirty="0"/>
          </a:p>
        </p:txBody>
      </p:sp>
      <p:pic>
        <p:nvPicPr>
          <p:cNvPr id="4" name="Picture 2" descr="https://storage.googleapis.com/gweb-cloudblog-publish/images/SRE_e5I0CIV.max-908x5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156" y="3530008"/>
            <a:ext cx="8250001" cy="2489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8835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a:bodyPr>
          <a:lstStyle/>
          <a:p>
            <a:r>
              <a:rPr lang="en-US" dirty="0"/>
              <a:t>These metrics can be computed historically (e.g., over the past 3 months, or year) and combined as </a:t>
            </a:r>
            <a:endParaRPr lang="en-US" dirty="0" smtClean="0"/>
          </a:p>
          <a:p>
            <a:pPr lvl="1"/>
            <a:r>
              <a:rPr lang="en-US" b="1" dirty="0" smtClean="0"/>
              <a:t>(</a:t>
            </a:r>
            <a:r>
              <a:rPr lang="en-US" sz="1700" b="1" dirty="0"/>
              <a:t>Total Period / MTBF) * MTTR</a:t>
            </a:r>
            <a:r>
              <a:rPr lang="en-US" sz="1700" dirty="0"/>
              <a:t> to give an expected downtime value</a:t>
            </a:r>
            <a:r>
              <a:rPr lang="en-US" sz="1700" dirty="0" smtClean="0"/>
              <a:t>.</a:t>
            </a:r>
          </a:p>
          <a:p>
            <a:r>
              <a:rPr lang="en-US" dirty="0" smtClean="0"/>
              <a:t> </a:t>
            </a:r>
            <a:r>
              <a:rPr lang="en-US" dirty="0"/>
              <a:t>Continuing with the above example, if the historical MTBF is calculated to be 10 days, and the historical MTTR is calculated to be 20 minutes, then you would expect to see 60 minutes of downtime </a:t>
            </a:r>
            <a:endParaRPr lang="en-US" dirty="0" smtClean="0"/>
          </a:p>
          <a:p>
            <a:r>
              <a:rPr lang="en-US" dirty="0" smtClean="0"/>
              <a:t>((</a:t>
            </a:r>
            <a:r>
              <a:rPr lang="en-US" dirty="0"/>
              <a:t>30 days / 10 days) * 20 minutes) </a:t>
            </a:r>
            <a:endParaRPr lang="en-US" dirty="0" smtClean="0"/>
          </a:p>
          <a:p>
            <a:r>
              <a:rPr lang="en-US" dirty="0" smtClean="0"/>
              <a:t>clearly </a:t>
            </a:r>
            <a:r>
              <a:rPr lang="en-US" dirty="0"/>
              <a:t>outside the </a:t>
            </a:r>
            <a:r>
              <a:rPr lang="en-US" b="1" dirty="0"/>
              <a:t>44-minute error budget </a:t>
            </a:r>
            <a:r>
              <a:rPr lang="en-US" dirty="0"/>
              <a:t>for a three-nines availability target. </a:t>
            </a:r>
            <a:endParaRPr lang="en-US" dirty="0" smtClean="0"/>
          </a:p>
          <a:p>
            <a:r>
              <a:rPr lang="en-US" dirty="0" smtClean="0"/>
              <a:t>To </a:t>
            </a:r>
            <a:r>
              <a:rPr lang="en-US" dirty="0"/>
              <a:t>meet the target would require decreasing the MTBF (say to every 20 days) or decreasing the MTTR (say to 10 minutes), or a combination of both.</a:t>
            </a:r>
          </a:p>
        </p:txBody>
      </p:sp>
    </p:spTree>
    <p:extLst>
      <p:ext uri="{BB962C8B-B14F-4D97-AF65-F5344CB8AC3E}">
        <p14:creationId xmlns:p14="http://schemas.microsoft.com/office/powerpoint/2010/main" val="32023878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Risk Analysis Assignment 1</a:t>
            </a:r>
            <a:endParaRPr lang="en-US" b="1" dirty="0"/>
          </a:p>
        </p:txBody>
      </p:sp>
      <p:sp>
        <p:nvSpPr>
          <p:cNvPr id="3" name="Content Placeholder 2"/>
          <p:cNvSpPr>
            <a:spLocks noGrp="1"/>
          </p:cNvSpPr>
          <p:nvPr>
            <p:ph idx="1"/>
          </p:nvPr>
        </p:nvSpPr>
        <p:spPr/>
        <p:txBody>
          <a:bodyPr/>
          <a:lstStyle/>
          <a:p>
            <a:r>
              <a:rPr lang="en-US" dirty="0" smtClean="0">
                <a:hlinkClick r:id="rId2" action="ppaction://hlinkfile"/>
              </a:rPr>
              <a:t>C:\Users\Dell\Downloads\CRE Risk Analysis Template - Public.xlsx</a:t>
            </a:r>
            <a:endParaRPr lang="en-US" dirty="0" smtClean="0"/>
          </a:p>
          <a:p>
            <a:endParaRPr lang="en-US" b="1" dirty="0" smtClean="0"/>
          </a:p>
          <a:p>
            <a:r>
              <a:rPr lang="en-US" b="1" dirty="0" smtClean="0"/>
              <a:t>Resources:</a:t>
            </a:r>
          </a:p>
          <a:p>
            <a:r>
              <a:rPr lang="en-US" dirty="0" smtClean="0">
                <a:hlinkClick r:id="rId3"/>
              </a:rPr>
              <a:t>https</a:t>
            </a:r>
            <a:r>
              <a:rPr lang="en-US" dirty="0">
                <a:hlinkClick r:id="rId3"/>
              </a:rPr>
              <a:t>://</a:t>
            </a:r>
            <a:r>
              <a:rPr lang="en-US" dirty="0" smtClean="0">
                <a:hlinkClick r:id="rId3"/>
              </a:rPr>
              <a:t>cloud.google.com/blog/products/devops-sre/how-sres-analyze-risks-to-evaluate-slos</a:t>
            </a:r>
            <a:endParaRPr lang="en-US" dirty="0" smtClean="0"/>
          </a:p>
          <a:p>
            <a:r>
              <a:rPr lang="en-US" dirty="0" smtClean="0"/>
              <a:t>Scenario: Take any Google's service such as email, drive etc. carry out risk analysis and fill in the template provided calculate downtime and assess whether they meet the error budget or not.</a:t>
            </a:r>
            <a:endParaRPr lang="en-US" dirty="0"/>
          </a:p>
        </p:txBody>
      </p:sp>
    </p:spTree>
    <p:extLst>
      <p:ext uri="{BB962C8B-B14F-4D97-AF65-F5344CB8AC3E}">
        <p14:creationId xmlns:p14="http://schemas.microsoft.com/office/powerpoint/2010/main" val="2939772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SRE Principles</a:t>
            </a:r>
            <a:endParaRPr lang="en-US" dirty="0"/>
          </a:p>
        </p:txBody>
      </p:sp>
      <p:sp>
        <p:nvSpPr>
          <p:cNvPr id="3" name="Content Placeholder 2"/>
          <p:cNvSpPr>
            <a:spLocks noGrp="1"/>
          </p:cNvSpPr>
          <p:nvPr>
            <p:ph idx="1"/>
          </p:nvPr>
        </p:nvSpPr>
        <p:spPr/>
        <p:txBody>
          <a:bodyPr/>
          <a:lstStyle/>
          <a:p>
            <a:r>
              <a:rPr lang="en-US" dirty="0"/>
              <a:t>D</a:t>
            </a:r>
            <a:r>
              <a:rPr lang="en-US" dirty="0" smtClean="0"/>
              <a:t>ifference </a:t>
            </a:r>
            <a:r>
              <a:rPr lang="en-US" dirty="0"/>
              <a:t>between high reliability </a:t>
            </a:r>
            <a:r>
              <a:rPr lang="en-US" dirty="0" smtClean="0"/>
              <a:t>an </a:t>
            </a:r>
            <a:r>
              <a:rPr lang="en-US" dirty="0"/>
              <a:t>extreme reliability in a service, </a:t>
            </a:r>
            <a:r>
              <a:rPr lang="en-US" dirty="0" smtClean="0"/>
              <a:t>??</a:t>
            </a:r>
          </a:p>
          <a:p>
            <a:endParaRPr lang="en-US" dirty="0" smtClean="0"/>
          </a:p>
          <a:p>
            <a:r>
              <a:rPr lang="en-US" dirty="0" smtClean="0"/>
              <a:t>Extreme </a:t>
            </a:r>
            <a:r>
              <a:rPr lang="en-US" dirty="0"/>
              <a:t>reliability </a:t>
            </a:r>
            <a:r>
              <a:rPr lang="en-US" b="1" dirty="0"/>
              <a:t>comes at a cost</a:t>
            </a:r>
            <a:r>
              <a:rPr lang="en-US" dirty="0"/>
              <a:t>: maximizing stability limits how fast new features can be developed and how quickly products can be delivered to users, and dramatically increases their cost, which in turn reduces the numbers of features a team can afford to </a:t>
            </a:r>
            <a:r>
              <a:rPr lang="en-US" dirty="0" smtClean="0"/>
              <a:t>offer.</a:t>
            </a:r>
          </a:p>
          <a:p>
            <a:r>
              <a:rPr lang="en-US" dirty="0"/>
              <a:t>Site Reliability Engineering seeks to balance the </a:t>
            </a:r>
            <a:r>
              <a:rPr lang="en-US" b="1" dirty="0"/>
              <a:t>risk of unavailability </a:t>
            </a:r>
            <a:r>
              <a:rPr lang="en-US" dirty="0"/>
              <a:t>with the goals of </a:t>
            </a:r>
            <a:r>
              <a:rPr lang="en-US" b="1" dirty="0"/>
              <a:t>rapid innovation and efficient service </a:t>
            </a:r>
            <a:r>
              <a:rPr lang="en-US" dirty="0"/>
              <a:t>operations, </a:t>
            </a:r>
            <a:endParaRPr lang="en-US" dirty="0" smtClean="0"/>
          </a:p>
          <a:p>
            <a:pPr lvl="1"/>
            <a:r>
              <a:rPr lang="en-US" dirty="0" smtClean="0"/>
              <a:t>so </a:t>
            </a:r>
            <a:r>
              <a:rPr lang="en-US" dirty="0"/>
              <a:t>that users’ overall happiness—with features, service, and performance—is optimized.</a:t>
            </a:r>
          </a:p>
        </p:txBody>
      </p:sp>
    </p:spTree>
    <p:extLst>
      <p:ext uri="{BB962C8B-B14F-4D97-AF65-F5344CB8AC3E}">
        <p14:creationId xmlns:p14="http://schemas.microsoft.com/office/powerpoint/2010/main" val="2832290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Embrace Risk</a:t>
            </a:r>
            <a:endParaRPr lang="en-US" dirty="0"/>
          </a:p>
        </p:txBody>
      </p:sp>
      <p:sp>
        <p:nvSpPr>
          <p:cNvPr id="3" name="Content Placeholder 2"/>
          <p:cNvSpPr>
            <a:spLocks noGrp="1"/>
          </p:cNvSpPr>
          <p:nvPr>
            <p:ph idx="1"/>
          </p:nvPr>
        </p:nvSpPr>
        <p:spPr/>
        <p:txBody>
          <a:bodyPr/>
          <a:lstStyle/>
          <a:p>
            <a:r>
              <a:rPr lang="en-US" dirty="0"/>
              <a:t>In SRE, </a:t>
            </a:r>
            <a:r>
              <a:rPr lang="en-US" dirty="0" smtClean="0"/>
              <a:t>service </a:t>
            </a:r>
            <a:r>
              <a:rPr lang="en-US" dirty="0"/>
              <a:t>reliability </a:t>
            </a:r>
            <a:r>
              <a:rPr lang="en-US" dirty="0" smtClean="0"/>
              <a:t>is managed largely </a:t>
            </a:r>
            <a:r>
              <a:rPr lang="en-US" dirty="0"/>
              <a:t>by </a:t>
            </a:r>
            <a:r>
              <a:rPr lang="en-US" b="1" dirty="0"/>
              <a:t>managing risk</a:t>
            </a:r>
            <a:r>
              <a:rPr lang="en-US" dirty="0"/>
              <a:t>. </a:t>
            </a:r>
            <a:endParaRPr lang="en-US" dirty="0" smtClean="0"/>
          </a:p>
          <a:p>
            <a:r>
              <a:rPr lang="en-US" dirty="0" smtClean="0"/>
              <a:t>conceptualize </a:t>
            </a:r>
            <a:r>
              <a:rPr lang="en-US" dirty="0"/>
              <a:t>risk as a continuum. </a:t>
            </a:r>
            <a:endParaRPr lang="en-US" dirty="0" smtClean="0"/>
          </a:p>
          <a:p>
            <a:pPr lvl="1"/>
            <a:r>
              <a:rPr lang="en-US" dirty="0"/>
              <a:t> something that keeps on going, changing slowly over time</a:t>
            </a:r>
            <a:endParaRPr lang="en-US" dirty="0" smtClean="0"/>
          </a:p>
          <a:p>
            <a:r>
              <a:rPr lang="en-US" dirty="0" smtClean="0"/>
              <a:t> Giving equal </a:t>
            </a:r>
            <a:r>
              <a:rPr lang="en-US" dirty="0"/>
              <a:t>importance to figuring out </a:t>
            </a:r>
            <a:r>
              <a:rPr lang="en-US" b="1" dirty="0"/>
              <a:t>how to engineer greater reliability </a:t>
            </a:r>
            <a:r>
              <a:rPr lang="en-US" dirty="0"/>
              <a:t>into Google systems and </a:t>
            </a:r>
            <a:r>
              <a:rPr lang="en-US" b="1" dirty="0"/>
              <a:t>identifying the appropriate level of tolerance </a:t>
            </a:r>
            <a:r>
              <a:rPr lang="en-US" dirty="0"/>
              <a:t>for the </a:t>
            </a:r>
            <a:r>
              <a:rPr lang="en-US" dirty="0" smtClean="0"/>
              <a:t>running services.</a:t>
            </a:r>
            <a:endParaRPr lang="en-US" dirty="0"/>
          </a:p>
        </p:txBody>
      </p:sp>
    </p:spTree>
    <p:extLst>
      <p:ext uri="{BB962C8B-B14F-4D97-AF65-F5344CB8AC3E}">
        <p14:creationId xmlns:p14="http://schemas.microsoft.com/office/powerpoint/2010/main" val="20701129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Embracing Risks</a:t>
            </a:r>
            <a:endParaRPr lang="en-US" dirty="0"/>
          </a:p>
        </p:txBody>
      </p:sp>
      <p:sp>
        <p:nvSpPr>
          <p:cNvPr id="3" name="Content Placeholder 2"/>
          <p:cNvSpPr>
            <a:spLocks noGrp="1"/>
          </p:cNvSpPr>
          <p:nvPr>
            <p:ph idx="1"/>
          </p:nvPr>
        </p:nvSpPr>
        <p:spPr>
          <a:xfrm>
            <a:off x="1154954" y="2326640"/>
            <a:ext cx="10518886" cy="4531360"/>
          </a:xfrm>
        </p:spPr>
        <p:txBody>
          <a:bodyPr>
            <a:normAutofit/>
          </a:bodyPr>
          <a:lstStyle/>
          <a:p>
            <a:r>
              <a:rPr lang="en-US" dirty="0" smtClean="0"/>
              <a:t>As teams build </a:t>
            </a:r>
            <a:r>
              <a:rPr lang="en-US" dirty="0"/>
              <a:t>systems, cost does not increase linearly as reliability increments—an incremental improvement in reliability may cost 100x more than the previous increment. The costliness has two dimensions:</a:t>
            </a:r>
          </a:p>
          <a:p>
            <a:endParaRPr lang="en-US" dirty="0"/>
          </a:p>
          <a:p>
            <a:r>
              <a:rPr lang="en-US" b="1" dirty="0"/>
              <a:t>The cost of redundant machine/compute resources</a:t>
            </a:r>
          </a:p>
          <a:p>
            <a:pPr lvl="1"/>
            <a:r>
              <a:rPr lang="en-US" dirty="0"/>
              <a:t>The cost associated with redundant equipment that, </a:t>
            </a:r>
          </a:p>
          <a:p>
            <a:pPr lvl="1"/>
            <a:r>
              <a:rPr lang="en-US" dirty="0" smtClean="0"/>
              <a:t>allows </a:t>
            </a:r>
            <a:r>
              <a:rPr lang="en-US" dirty="0"/>
              <a:t>us to take systems offline for routine or unforeseen maintenance, or provides space for us to store parity code blocks that provide a minimum data durability guarantee.</a:t>
            </a:r>
          </a:p>
          <a:p>
            <a:r>
              <a:rPr lang="en-US" b="1" dirty="0"/>
              <a:t>The opportunity cost</a:t>
            </a:r>
          </a:p>
          <a:p>
            <a:pPr lvl="1"/>
            <a:r>
              <a:rPr lang="en-US" dirty="0"/>
              <a:t>the cost to an organization when engineering resources are allocated towards building systems or features that prioritize risk reduction rather than directly enhancing end-user experience.</a:t>
            </a:r>
          </a:p>
        </p:txBody>
      </p:sp>
    </p:spTree>
    <p:extLst>
      <p:ext uri="{BB962C8B-B14F-4D97-AF65-F5344CB8AC3E}">
        <p14:creationId xmlns:p14="http://schemas.microsoft.com/office/powerpoint/2010/main" val="3053537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Risk</a:t>
            </a:r>
            <a:endParaRPr lang="en-US" dirty="0"/>
          </a:p>
        </p:txBody>
      </p:sp>
      <p:sp>
        <p:nvSpPr>
          <p:cNvPr id="3" name="Content Placeholder 2"/>
          <p:cNvSpPr>
            <a:spLocks noGrp="1"/>
          </p:cNvSpPr>
          <p:nvPr>
            <p:ph idx="1"/>
          </p:nvPr>
        </p:nvSpPr>
        <p:spPr/>
        <p:txBody>
          <a:bodyPr/>
          <a:lstStyle/>
          <a:p>
            <a:r>
              <a:rPr lang="en-US" dirty="0"/>
              <a:t>G</a:t>
            </a:r>
            <a:r>
              <a:rPr lang="en-US" dirty="0" smtClean="0"/>
              <a:t>oal </a:t>
            </a:r>
            <a:r>
              <a:rPr lang="en-US" dirty="0"/>
              <a:t>is to explicitly align the risk taken by a given service with the risk the business is willing to bear. </a:t>
            </a:r>
            <a:r>
              <a:rPr lang="en-US" dirty="0" smtClean="0"/>
              <a:t>strive </a:t>
            </a:r>
            <a:r>
              <a:rPr lang="en-US" dirty="0"/>
              <a:t>to make a service reliable enough, but no </a:t>
            </a:r>
            <a:r>
              <a:rPr lang="en-US" b="1" dirty="0"/>
              <a:t>more</a:t>
            </a:r>
            <a:r>
              <a:rPr lang="en-US" dirty="0"/>
              <a:t> reliable than it needs to be</a:t>
            </a:r>
            <a:r>
              <a:rPr lang="en-US" dirty="0" smtClean="0"/>
              <a:t>.</a:t>
            </a:r>
          </a:p>
          <a:p>
            <a:endParaRPr lang="en-US" dirty="0"/>
          </a:p>
          <a:p>
            <a:r>
              <a:rPr lang="en-US" dirty="0"/>
              <a:t>Extreme availability produces diminishing returns as user experience becomes dominated by less reliable components like cellular networks or </a:t>
            </a:r>
            <a:r>
              <a:rPr lang="en-US" dirty="0" err="1"/>
              <a:t>WiFi</a:t>
            </a:r>
            <a:r>
              <a:rPr lang="en-US" dirty="0"/>
              <a:t>. While </a:t>
            </a:r>
            <a:r>
              <a:rPr lang="en-US" dirty="0" smtClean="0"/>
              <a:t>one want </a:t>
            </a:r>
            <a:r>
              <a:rPr lang="en-US" dirty="0"/>
              <a:t>to reduce the risk of system failure, </a:t>
            </a:r>
            <a:r>
              <a:rPr lang="en-US" dirty="0" smtClean="0"/>
              <a:t>they </a:t>
            </a:r>
            <a:r>
              <a:rPr lang="en-US" dirty="0"/>
              <a:t>also have to accept risk in order to deliver new products and features.</a:t>
            </a:r>
          </a:p>
        </p:txBody>
      </p:sp>
    </p:spTree>
    <p:extLst>
      <p:ext uri="{BB962C8B-B14F-4D97-AF65-F5344CB8AC3E}">
        <p14:creationId xmlns:p14="http://schemas.microsoft.com/office/powerpoint/2010/main" val="2733837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Service Risk</a:t>
            </a:r>
            <a:br>
              <a:rPr lang="en-US" dirty="0"/>
            </a:br>
            <a:endParaRPr lang="en-US" dirty="0"/>
          </a:p>
        </p:txBody>
      </p:sp>
      <p:sp>
        <p:nvSpPr>
          <p:cNvPr id="3" name="Content Placeholder 2"/>
          <p:cNvSpPr>
            <a:spLocks noGrp="1"/>
          </p:cNvSpPr>
          <p:nvPr>
            <p:ph idx="1"/>
          </p:nvPr>
        </p:nvSpPr>
        <p:spPr/>
        <p:txBody>
          <a:bodyPr/>
          <a:lstStyle/>
          <a:p>
            <a:r>
              <a:rPr lang="en-US" dirty="0"/>
              <a:t>I</a:t>
            </a:r>
            <a:r>
              <a:rPr lang="en-US" dirty="0" smtClean="0"/>
              <a:t>dentifying </a:t>
            </a:r>
            <a:r>
              <a:rPr lang="en-US" dirty="0"/>
              <a:t>an objective metric to represent the property of a system </a:t>
            </a:r>
            <a:r>
              <a:rPr lang="en-US" dirty="0" smtClean="0"/>
              <a:t>want </a:t>
            </a:r>
            <a:r>
              <a:rPr lang="en-US" dirty="0"/>
              <a:t>to </a:t>
            </a:r>
            <a:r>
              <a:rPr lang="en-US" dirty="0" smtClean="0"/>
              <a:t>optimize</a:t>
            </a:r>
          </a:p>
          <a:p>
            <a:r>
              <a:rPr lang="en-US" dirty="0"/>
              <a:t>Service failures can have many potential effects, including user dissatisfaction, harm, or loss of trust; direct or indirect revenue loss; brand or reputational impact; and undesirable press coverage</a:t>
            </a:r>
            <a:r>
              <a:rPr lang="en-US" dirty="0" smtClean="0"/>
              <a:t>.</a:t>
            </a:r>
          </a:p>
          <a:p>
            <a:r>
              <a:rPr lang="en-US" dirty="0"/>
              <a:t> To make this problem tractable and consistent across many types of </a:t>
            </a:r>
            <a:r>
              <a:rPr lang="en-US" dirty="0" smtClean="0"/>
              <a:t>systems, focus  is on</a:t>
            </a:r>
            <a:r>
              <a:rPr lang="en-US" dirty="0"/>
              <a:t> </a:t>
            </a:r>
            <a:r>
              <a:rPr lang="en-US" b="1" dirty="0"/>
              <a:t>unplanned downtime</a:t>
            </a:r>
            <a:endParaRPr lang="en-US" dirty="0"/>
          </a:p>
        </p:txBody>
      </p:sp>
    </p:spTree>
    <p:extLst>
      <p:ext uri="{BB962C8B-B14F-4D97-AF65-F5344CB8AC3E}">
        <p14:creationId xmlns:p14="http://schemas.microsoft.com/office/powerpoint/2010/main" val="23076241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1078</TotalTime>
  <Words>3158</Words>
  <Application>Microsoft Office PowerPoint</Application>
  <PresentationFormat>Widescreen</PresentationFormat>
  <Paragraphs>280</Paragraphs>
  <Slides>46</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Century Gothic</vt:lpstr>
      <vt:lpstr>KaTeX_Main</vt:lpstr>
      <vt:lpstr>Söhne</vt:lpstr>
      <vt:lpstr>Wingdings</vt:lpstr>
      <vt:lpstr>Wingdings 3</vt:lpstr>
      <vt:lpstr>Ion Boardroom</vt:lpstr>
      <vt:lpstr>Principles OF SRE</vt:lpstr>
      <vt:lpstr>PowerPoint Presentation</vt:lpstr>
      <vt:lpstr>Risk</vt:lpstr>
      <vt:lpstr>Embracing Risk</vt:lpstr>
      <vt:lpstr>SRE Principles</vt:lpstr>
      <vt:lpstr>Embrace Risk</vt:lpstr>
      <vt:lpstr>Embracing Risks</vt:lpstr>
      <vt:lpstr>Managing Risk</vt:lpstr>
      <vt:lpstr>Measuring Service Risk </vt:lpstr>
      <vt:lpstr>Time-based availability</vt:lpstr>
      <vt:lpstr>Example</vt:lpstr>
      <vt:lpstr>Time-based availability</vt:lpstr>
      <vt:lpstr>PowerPoint Presentation</vt:lpstr>
      <vt:lpstr>Aggregate Availability</vt:lpstr>
      <vt:lpstr>PowerPoint Presentation</vt:lpstr>
      <vt:lpstr>Risk Tolerance of Services</vt:lpstr>
      <vt:lpstr>Risk tolerance of services</vt:lpstr>
      <vt:lpstr>Target level of availability </vt:lpstr>
      <vt:lpstr>Cost </vt:lpstr>
      <vt:lpstr>How to prioritize and communicate risks</vt:lpstr>
      <vt:lpstr>Error Budgets</vt:lpstr>
      <vt:lpstr>Why tech teams need and use error budgets? </vt:lpstr>
      <vt:lpstr>What is the purpose of an error budget? </vt:lpstr>
      <vt:lpstr>Error Budgets</vt:lpstr>
      <vt:lpstr>DevOps principles</vt:lpstr>
      <vt:lpstr>Error Budgets</vt:lpstr>
      <vt:lpstr>PowerPoint Presentation</vt:lpstr>
      <vt:lpstr>Error budgets and SLO </vt:lpstr>
      <vt:lpstr>Error budgets and SLA</vt:lpstr>
      <vt:lpstr>What are the components of error budgets? </vt:lpstr>
      <vt:lpstr>Further Readings</vt:lpstr>
      <vt:lpstr>Risk Matrix</vt:lpstr>
      <vt:lpstr>Risk Matrix</vt:lpstr>
      <vt:lpstr>Take Notes</vt:lpstr>
      <vt:lpstr>Risk Management</vt:lpstr>
      <vt:lpstr>Risk Assessment Field :Expected Loss</vt:lpstr>
      <vt:lpstr>Expected Losses</vt:lpstr>
      <vt:lpstr>PowerPoint Presentation</vt:lpstr>
      <vt:lpstr>Expected Loss-How?</vt:lpstr>
      <vt:lpstr>Risk Ranking</vt:lpstr>
      <vt:lpstr>Three-color traffic light system</vt:lpstr>
      <vt:lpstr>PowerPoint Presentation</vt:lpstr>
      <vt:lpstr>MTTD and MTTR</vt:lpstr>
      <vt:lpstr>Annual Expected Loss</vt:lpstr>
      <vt:lpstr>Example</vt:lpstr>
      <vt:lpstr>Risk Analysis Assignment 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SRE</dc:title>
  <dc:creator>Uzma Kiran</dc:creator>
  <cp:lastModifiedBy>Microsoft account</cp:lastModifiedBy>
  <cp:revision>65</cp:revision>
  <dcterms:created xsi:type="dcterms:W3CDTF">2023-09-22T08:00:19Z</dcterms:created>
  <dcterms:modified xsi:type="dcterms:W3CDTF">2024-03-10T19:03:09Z</dcterms:modified>
</cp:coreProperties>
</file>