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6" r:id="rId2"/>
    <p:sldId id="344" r:id="rId3"/>
    <p:sldId id="281" r:id="rId4"/>
    <p:sldId id="282" r:id="rId5"/>
    <p:sldId id="280" r:id="rId6"/>
    <p:sldId id="283" r:id="rId7"/>
    <p:sldId id="286" r:id="rId8"/>
    <p:sldId id="287" r:id="rId9"/>
    <p:sldId id="288" r:id="rId10"/>
    <p:sldId id="261" r:id="rId11"/>
    <p:sldId id="262" r:id="rId12"/>
    <p:sldId id="264" r:id="rId13"/>
    <p:sldId id="265" r:id="rId14"/>
    <p:sldId id="266" r:id="rId15"/>
    <p:sldId id="268" r:id="rId16"/>
    <p:sldId id="267" r:id="rId17"/>
    <p:sldId id="290" r:id="rId18"/>
    <p:sldId id="291" r:id="rId19"/>
    <p:sldId id="269" r:id="rId20"/>
    <p:sldId id="292" r:id="rId21"/>
    <p:sldId id="270" r:id="rId22"/>
    <p:sldId id="271" r:id="rId23"/>
    <p:sldId id="272" r:id="rId24"/>
    <p:sldId id="273" r:id="rId25"/>
    <p:sldId id="274" r:id="rId26"/>
    <p:sldId id="275" r:id="rId27"/>
    <p:sldId id="345" r:id="rId28"/>
    <p:sldId id="276" r:id="rId29"/>
    <p:sldId id="278" r:id="rId30"/>
    <p:sldId id="279" r:id="rId31"/>
    <p:sldId id="294"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4" r:id="rId70"/>
    <p:sldId id="335" r:id="rId71"/>
    <p:sldId id="336" r:id="rId72"/>
    <p:sldId id="337" r:id="rId73"/>
    <p:sldId id="338" r:id="rId74"/>
    <p:sldId id="343" r:id="rId75"/>
    <p:sldId id="339" r:id="rId76"/>
    <p:sldId id="340" r:id="rId77"/>
    <p:sldId id="342"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061" autoAdjust="0"/>
  </p:normalViewPr>
  <p:slideViewPr>
    <p:cSldViewPr snapToGrid="0">
      <p:cViewPr varScale="1">
        <p:scale>
          <a:sx n="69" d="100"/>
          <a:sy n="69" d="100"/>
        </p:scale>
        <p:origin x="120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CA7EFA-729C-4676-AF6F-3078DBE78CE1}" type="datetimeFigureOut">
              <a:rPr lang="en-US" smtClean="0"/>
              <a:t>19-Mar-24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F2289-685A-447F-88C8-D423D31546EB}" type="slidenum">
              <a:rPr lang="en-US" smtClean="0"/>
              <a:t>‹#›</a:t>
            </a:fld>
            <a:endParaRPr lang="en-US"/>
          </a:p>
        </p:txBody>
      </p:sp>
    </p:spTree>
    <p:extLst>
      <p:ext uri="{BB962C8B-B14F-4D97-AF65-F5344CB8AC3E}">
        <p14:creationId xmlns:p14="http://schemas.microsoft.com/office/powerpoint/2010/main" val="15930867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re.google/workbook/implementing-slos/#ch02fn3"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file:///D:\Fall2023\SRE\BOOKS\art-of-slos-handbook-a4.pdf"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BF2289-685A-447F-88C8-D423D31546EB}" type="slidenum">
              <a:rPr lang="en-US" smtClean="0"/>
              <a:t>10</a:t>
            </a:fld>
            <a:endParaRPr lang="en-US"/>
          </a:p>
        </p:txBody>
      </p:sp>
    </p:spTree>
    <p:extLst>
      <p:ext uri="{BB962C8B-B14F-4D97-AF65-F5344CB8AC3E}">
        <p14:creationId xmlns:p14="http://schemas.microsoft.com/office/powerpoint/2010/main" val="401866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Greenfield development refers to the process of creating a new project, system, or infrastructure from scratch, typically in an area that has not been developed or built on before.</a:t>
            </a:r>
            <a:endParaRPr lang="en-US" dirty="0"/>
          </a:p>
        </p:txBody>
      </p:sp>
      <p:sp>
        <p:nvSpPr>
          <p:cNvPr id="4" name="Slide Number Placeholder 3"/>
          <p:cNvSpPr>
            <a:spLocks noGrp="1"/>
          </p:cNvSpPr>
          <p:nvPr>
            <p:ph type="sldNum" sz="quarter" idx="10"/>
          </p:nvPr>
        </p:nvSpPr>
        <p:spPr/>
        <p:txBody>
          <a:bodyPr/>
          <a:lstStyle/>
          <a:p>
            <a:fld id="{1EBF2289-685A-447F-88C8-D423D31546EB}" type="slidenum">
              <a:rPr lang="en-US" smtClean="0"/>
              <a:t>11</a:t>
            </a:fld>
            <a:endParaRPr lang="en-US"/>
          </a:p>
        </p:txBody>
      </p:sp>
    </p:spTree>
    <p:extLst>
      <p:ext uri="{BB962C8B-B14F-4D97-AF65-F5344CB8AC3E}">
        <p14:creationId xmlns:p14="http://schemas.microsoft.com/office/powerpoint/2010/main" val="4100538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Feature velocity refers to the rate at which new features or functionalities are developed, implemented, and deployed within a software development process</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Our </a:t>
            </a:r>
            <a:r>
              <a:rPr lang="en-US" sz="1200" b="0" i="0" kern="1200" dirty="0" smtClean="0">
                <a:solidFill>
                  <a:schemeClr val="tx1"/>
                </a:solidFill>
                <a:effectLst/>
                <a:latin typeface="+mn-lt"/>
                <a:ea typeface="+mn-ea"/>
                <a:cs typeface="+mn-cs"/>
              </a:rPr>
              <a:t>experience has shown that 100% reliability is the wrong target:</a:t>
            </a:r>
          </a:p>
          <a:p>
            <a:r>
              <a:rPr lang="en-US" sz="1200" b="0" i="0" kern="1200" dirty="0" smtClean="0">
                <a:solidFill>
                  <a:schemeClr val="tx1"/>
                </a:solidFill>
                <a:effectLst/>
                <a:latin typeface="+mn-lt"/>
                <a:ea typeface="+mn-ea"/>
                <a:cs typeface="+mn-cs"/>
              </a:rPr>
              <a:t>If your SLO is aligned with customer satisfaction, 100% is not a reasonable goal. Even with redundant components, automated health checking, and fast failover, there is a nonzero probability that one or more components will fail simultaneously, resulting in less than 100% availability.</a:t>
            </a:r>
          </a:p>
          <a:p>
            <a:r>
              <a:rPr lang="en-US" sz="1200" b="0" i="0" kern="1200" dirty="0" smtClean="0">
                <a:solidFill>
                  <a:schemeClr val="tx1"/>
                </a:solidFill>
                <a:effectLst/>
                <a:latin typeface="+mn-lt"/>
                <a:ea typeface="+mn-ea"/>
                <a:cs typeface="+mn-cs"/>
              </a:rPr>
              <a:t>Even if you could achieve 100% reliability within your system, your customers would not experience 100% reliability. The chain of systems between you and your customers is often long and complex, and any of these components can fail.</a:t>
            </a:r>
            <a:r>
              <a:rPr lang="en-US" sz="1200" b="0" i="0" u="none" strike="noStrike" kern="1200" baseline="30000" dirty="0" smtClean="0">
                <a:solidFill>
                  <a:schemeClr val="tx1"/>
                </a:solidFill>
                <a:effectLst/>
                <a:latin typeface="+mn-lt"/>
                <a:ea typeface="+mn-ea"/>
                <a:cs typeface="+mn-cs"/>
                <a:hlinkClick r:id="rId3"/>
              </a:rPr>
              <a:t>3</a:t>
            </a:r>
            <a:r>
              <a:rPr lang="en-US" sz="1200" b="0" i="0" kern="1200" dirty="0" smtClean="0">
                <a:solidFill>
                  <a:schemeClr val="tx1"/>
                </a:solidFill>
                <a:effectLst/>
                <a:latin typeface="+mn-lt"/>
                <a:ea typeface="+mn-ea"/>
                <a:cs typeface="+mn-cs"/>
              </a:rPr>
              <a:t> This also means that as you go from 99% to 99.9% to 99.99% reliability, each extra nine comes at an increased cost, but the marginal utility to your customers steadily approaches zero.</a:t>
            </a:r>
          </a:p>
          <a:p>
            <a:r>
              <a:rPr lang="en-US" sz="1200" b="0" i="0" kern="1200" dirty="0" smtClean="0">
                <a:solidFill>
                  <a:schemeClr val="tx1"/>
                </a:solidFill>
                <a:effectLst/>
                <a:latin typeface="+mn-lt"/>
                <a:ea typeface="+mn-ea"/>
                <a:cs typeface="+mn-cs"/>
              </a:rPr>
              <a:t>If you do manage to create an experience that is 100% reliable for your customers, and want to maintain that level of reliability, you can never update or improve your service. The number one source of outages is change: pushing new features, applying security patches, deploying new hardware, and scaling up to meet customer demand will impact that 100% target. Sooner or later, your service will stagnate and your customers will go elsewhere, which is not great for anyone’s bottom line.</a:t>
            </a:r>
          </a:p>
          <a:p>
            <a:r>
              <a:rPr lang="en-US" sz="1200" b="0" i="0" kern="1200" dirty="0" smtClean="0">
                <a:solidFill>
                  <a:schemeClr val="tx1"/>
                </a:solidFill>
                <a:effectLst/>
                <a:latin typeface="+mn-lt"/>
                <a:ea typeface="+mn-ea"/>
                <a:cs typeface="+mn-cs"/>
              </a:rPr>
              <a:t>An SLO of 100% means you only have time to be reactive. You literally cannot do anything other than react to &lt; 100% availability, which is guaranteed to happen. Reliability of 100% is not an engineering culture SLO—it’s an operations team SLO.</a:t>
            </a:r>
          </a:p>
          <a:p>
            <a:endParaRPr lang="en-US" dirty="0"/>
          </a:p>
        </p:txBody>
      </p:sp>
      <p:sp>
        <p:nvSpPr>
          <p:cNvPr id="4" name="Slide Number Placeholder 3"/>
          <p:cNvSpPr>
            <a:spLocks noGrp="1"/>
          </p:cNvSpPr>
          <p:nvPr>
            <p:ph type="sldNum" sz="quarter" idx="10"/>
          </p:nvPr>
        </p:nvSpPr>
        <p:spPr/>
        <p:txBody>
          <a:bodyPr/>
          <a:lstStyle/>
          <a:p>
            <a:fld id="{1EBF2289-685A-447F-88C8-D423D31546EB}" type="slidenum">
              <a:rPr lang="en-US" smtClean="0"/>
              <a:t>14</a:t>
            </a:fld>
            <a:endParaRPr lang="en-US"/>
          </a:p>
        </p:txBody>
      </p:sp>
    </p:spTree>
    <p:extLst>
      <p:ext uri="{BB962C8B-B14F-4D97-AF65-F5344CB8AC3E}">
        <p14:creationId xmlns:p14="http://schemas.microsoft.com/office/powerpoint/2010/main" val="2804609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gRPC</a:t>
            </a:r>
            <a:r>
              <a:rPr lang="en-US" sz="1200" b="0" i="0" kern="1200" dirty="0" smtClean="0">
                <a:solidFill>
                  <a:schemeClr val="tx1"/>
                </a:solidFill>
                <a:effectLst/>
                <a:latin typeface="+mn-lt"/>
                <a:ea typeface="+mn-ea"/>
                <a:cs typeface="+mn-cs"/>
              </a:rPr>
              <a:t> Remote Procedure Call, is an open-source remote procedure call</a:t>
            </a:r>
            <a:endParaRPr lang="en-US" dirty="0"/>
          </a:p>
        </p:txBody>
      </p:sp>
      <p:sp>
        <p:nvSpPr>
          <p:cNvPr id="4" name="Slide Number Placeholder 3"/>
          <p:cNvSpPr>
            <a:spLocks noGrp="1"/>
          </p:cNvSpPr>
          <p:nvPr>
            <p:ph type="sldNum" sz="quarter" idx="10"/>
          </p:nvPr>
        </p:nvSpPr>
        <p:spPr/>
        <p:txBody>
          <a:bodyPr/>
          <a:lstStyle/>
          <a:p>
            <a:fld id="{1EBF2289-685A-447F-88C8-D423D31546EB}" type="slidenum">
              <a:rPr lang="en-US" smtClean="0"/>
              <a:t>19</a:t>
            </a:fld>
            <a:endParaRPr lang="en-US"/>
          </a:p>
        </p:txBody>
      </p:sp>
    </p:spTree>
    <p:extLst>
      <p:ext uri="{BB962C8B-B14F-4D97-AF65-F5344CB8AC3E}">
        <p14:creationId xmlns:p14="http://schemas.microsoft.com/office/powerpoint/2010/main" val="2107740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art-of-slos-handbook-a4.pdf</a:t>
            </a:r>
            <a:endParaRPr lang="en-US" dirty="0"/>
          </a:p>
        </p:txBody>
      </p:sp>
      <p:sp>
        <p:nvSpPr>
          <p:cNvPr id="4" name="Slide Number Placeholder 3"/>
          <p:cNvSpPr>
            <a:spLocks noGrp="1"/>
          </p:cNvSpPr>
          <p:nvPr>
            <p:ph type="sldNum" sz="quarter" idx="10"/>
          </p:nvPr>
        </p:nvSpPr>
        <p:spPr/>
        <p:txBody>
          <a:bodyPr/>
          <a:lstStyle/>
          <a:p>
            <a:fld id="{1EBF2289-685A-447F-88C8-D423D31546EB}" type="slidenum">
              <a:rPr lang="en-US" smtClean="0"/>
              <a:t>32</a:t>
            </a:fld>
            <a:endParaRPr lang="en-US"/>
          </a:p>
        </p:txBody>
      </p:sp>
    </p:spTree>
    <p:extLst>
      <p:ext uri="{BB962C8B-B14F-4D97-AF65-F5344CB8AC3E}">
        <p14:creationId xmlns:p14="http://schemas.microsoft.com/office/powerpoint/2010/main" val="3634452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We're going to call a set of interactions to achieve a single goal a user </a:t>
            </a:r>
            <a:r>
              <a:rPr lang="en-US" dirty="0" err="1" smtClean="0"/>
              <a:t>journey一a</a:t>
            </a:r>
            <a:r>
              <a:rPr lang="en-US" dirty="0" smtClean="0"/>
              <a:t> term we've borrowed from the field of user experience research</a:t>
            </a:r>
            <a:endParaRPr lang="en-US" dirty="0"/>
          </a:p>
        </p:txBody>
      </p:sp>
      <p:sp>
        <p:nvSpPr>
          <p:cNvPr id="4" name="Slide Number Placeholder 3"/>
          <p:cNvSpPr>
            <a:spLocks noGrp="1"/>
          </p:cNvSpPr>
          <p:nvPr>
            <p:ph type="sldNum" sz="quarter" idx="10"/>
          </p:nvPr>
        </p:nvSpPr>
        <p:spPr/>
        <p:txBody>
          <a:bodyPr/>
          <a:lstStyle/>
          <a:p>
            <a:fld id="{1EBF2289-685A-447F-88C8-D423D31546EB}" type="slidenum">
              <a:rPr lang="en-US" smtClean="0"/>
              <a:t>49</a:t>
            </a:fld>
            <a:endParaRPr lang="en-US"/>
          </a:p>
        </p:txBody>
      </p:sp>
    </p:spTree>
    <p:extLst>
      <p:ext uri="{BB962C8B-B14F-4D97-AF65-F5344CB8AC3E}">
        <p14:creationId xmlns:p14="http://schemas.microsoft.com/office/powerpoint/2010/main" val="3949522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AAB06E01-8E84-4E4B-BE8A-666D72AC0D31}" type="datetimeFigureOut">
              <a:rPr lang="en-US" smtClean="0"/>
              <a:t>19-Mar-24</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5C4CD5D-6964-48E7-A812-4985D9C881F3}"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216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B06E01-8E84-4E4B-BE8A-666D72AC0D31}" type="datetimeFigureOut">
              <a:rPr lang="en-US" smtClean="0"/>
              <a:t>19-Mar-24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4CD5D-6964-48E7-A812-4985D9C881F3}" type="slidenum">
              <a:rPr lang="en-US" smtClean="0"/>
              <a:t>‹#›</a:t>
            </a:fld>
            <a:endParaRPr lang="en-US"/>
          </a:p>
        </p:txBody>
      </p:sp>
    </p:spTree>
    <p:extLst>
      <p:ext uri="{BB962C8B-B14F-4D97-AF65-F5344CB8AC3E}">
        <p14:creationId xmlns:p14="http://schemas.microsoft.com/office/powerpoint/2010/main" val="290583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B06E01-8E84-4E4B-BE8A-666D72AC0D31}" type="datetimeFigureOut">
              <a:rPr lang="en-US" smtClean="0"/>
              <a:t>19-Mar-24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4CD5D-6964-48E7-A812-4985D9C881F3}" type="slidenum">
              <a:rPr lang="en-US" smtClean="0"/>
              <a:t>‹#›</a:t>
            </a:fld>
            <a:endParaRPr lang="en-US"/>
          </a:p>
        </p:txBody>
      </p:sp>
    </p:spTree>
    <p:extLst>
      <p:ext uri="{BB962C8B-B14F-4D97-AF65-F5344CB8AC3E}">
        <p14:creationId xmlns:p14="http://schemas.microsoft.com/office/powerpoint/2010/main" val="189205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AB06E01-8E84-4E4B-BE8A-666D72AC0D31}" type="datetimeFigureOut">
              <a:rPr lang="en-US" smtClean="0"/>
              <a:t>19-Mar-24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4CD5D-6964-48E7-A812-4985D9C881F3}" type="slidenum">
              <a:rPr lang="en-US" smtClean="0"/>
              <a:t>‹#›</a:t>
            </a:fld>
            <a:endParaRPr lang="en-US"/>
          </a:p>
        </p:txBody>
      </p:sp>
    </p:spTree>
    <p:extLst>
      <p:ext uri="{BB962C8B-B14F-4D97-AF65-F5344CB8AC3E}">
        <p14:creationId xmlns:p14="http://schemas.microsoft.com/office/powerpoint/2010/main" val="2867438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AB06E01-8E84-4E4B-BE8A-666D72AC0D31}" type="datetimeFigureOut">
              <a:rPr lang="en-US" smtClean="0"/>
              <a:t>19-Mar-24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4CD5D-6964-48E7-A812-4985D9C881F3}"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7682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AB06E01-8E84-4E4B-BE8A-666D72AC0D31}" type="datetimeFigureOut">
              <a:rPr lang="en-US" smtClean="0"/>
              <a:t>19-Mar-24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4CD5D-6964-48E7-A812-4985D9C881F3}" type="slidenum">
              <a:rPr lang="en-US" smtClean="0"/>
              <a:t>‹#›</a:t>
            </a:fld>
            <a:endParaRPr lang="en-US"/>
          </a:p>
        </p:txBody>
      </p:sp>
    </p:spTree>
    <p:extLst>
      <p:ext uri="{BB962C8B-B14F-4D97-AF65-F5344CB8AC3E}">
        <p14:creationId xmlns:p14="http://schemas.microsoft.com/office/powerpoint/2010/main" val="268310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AB06E01-8E84-4E4B-BE8A-666D72AC0D31}" type="datetimeFigureOut">
              <a:rPr lang="en-US" smtClean="0"/>
              <a:t>19-Mar-24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4CD5D-6964-48E7-A812-4985D9C881F3}" type="slidenum">
              <a:rPr lang="en-US" smtClean="0"/>
              <a:t>‹#›</a:t>
            </a:fld>
            <a:endParaRPr lang="en-US"/>
          </a:p>
        </p:txBody>
      </p:sp>
    </p:spTree>
    <p:extLst>
      <p:ext uri="{BB962C8B-B14F-4D97-AF65-F5344CB8AC3E}">
        <p14:creationId xmlns:p14="http://schemas.microsoft.com/office/powerpoint/2010/main" val="348438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AB06E01-8E84-4E4B-BE8A-666D72AC0D31}" type="datetimeFigureOut">
              <a:rPr lang="en-US" smtClean="0"/>
              <a:t>19-Mar-24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4CD5D-6964-48E7-A812-4985D9C881F3}" type="slidenum">
              <a:rPr lang="en-US" smtClean="0"/>
              <a:t>‹#›</a:t>
            </a:fld>
            <a:endParaRPr lang="en-US"/>
          </a:p>
        </p:txBody>
      </p:sp>
    </p:spTree>
    <p:extLst>
      <p:ext uri="{BB962C8B-B14F-4D97-AF65-F5344CB8AC3E}">
        <p14:creationId xmlns:p14="http://schemas.microsoft.com/office/powerpoint/2010/main" val="138979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06E01-8E84-4E4B-BE8A-666D72AC0D31}" type="datetimeFigureOut">
              <a:rPr lang="en-US" smtClean="0"/>
              <a:t>19-Mar-24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C4CD5D-6964-48E7-A812-4985D9C881F3}" type="slidenum">
              <a:rPr lang="en-US" smtClean="0"/>
              <a:t>‹#›</a:t>
            </a:fld>
            <a:endParaRPr lang="en-US"/>
          </a:p>
        </p:txBody>
      </p:sp>
    </p:spTree>
    <p:extLst>
      <p:ext uri="{BB962C8B-B14F-4D97-AF65-F5344CB8AC3E}">
        <p14:creationId xmlns:p14="http://schemas.microsoft.com/office/powerpoint/2010/main" val="1191068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B06E01-8E84-4E4B-BE8A-666D72AC0D31}" type="datetimeFigureOut">
              <a:rPr lang="en-US" smtClean="0"/>
              <a:t>19-Mar-24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4CD5D-6964-48E7-A812-4985D9C881F3}" type="slidenum">
              <a:rPr lang="en-US" smtClean="0"/>
              <a:t>‹#›</a:t>
            </a:fld>
            <a:endParaRPr lang="en-US"/>
          </a:p>
        </p:txBody>
      </p:sp>
    </p:spTree>
    <p:extLst>
      <p:ext uri="{BB962C8B-B14F-4D97-AF65-F5344CB8AC3E}">
        <p14:creationId xmlns:p14="http://schemas.microsoft.com/office/powerpoint/2010/main" val="330915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AB06E01-8E84-4E4B-BE8A-666D72AC0D31}" type="datetimeFigureOut">
              <a:rPr lang="en-US" smtClean="0"/>
              <a:t>19-Mar-24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4CD5D-6964-48E7-A812-4985D9C881F3}" type="slidenum">
              <a:rPr lang="en-US" smtClean="0"/>
              <a:t>‹#›</a:t>
            </a:fld>
            <a:endParaRPr lang="en-US"/>
          </a:p>
        </p:txBody>
      </p:sp>
    </p:spTree>
    <p:extLst>
      <p:ext uri="{BB962C8B-B14F-4D97-AF65-F5344CB8AC3E}">
        <p14:creationId xmlns:p14="http://schemas.microsoft.com/office/powerpoint/2010/main" val="151571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AAB06E01-8E84-4E4B-BE8A-666D72AC0D31}" type="datetimeFigureOut">
              <a:rPr lang="en-US" smtClean="0"/>
              <a:t>19-Mar-24</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55C4CD5D-6964-48E7-A812-4985D9C881F3}" type="slidenum">
              <a:rPr lang="en-US" smtClean="0"/>
              <a:t>‹#›</a:t>
            </a:fld>
            <a:endParaRPr lang="en-US"/>
          </a:p>
        </p:txBody>
      </p:sp>
    </p:spTree>
    <p:extLst>
      <p:ext uri="{BB962C8B-B14F-4D97-AF65-F5344CB8AC3E}">
        <p14:creationId xmlns:p14="http://schemas.microsoft.com/office/powerpoint/2010/main" val="608495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hyperlink" Target="https://sre.google/workbook/implementing-slos/#ch02fn4"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14.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hyperlink" Target="mailto:user@example.com" TargetMode="External"/><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38.png"/><Relationship Id="rId3" Type="http://schemas.openxmlformats.org/officeDocument/2006/relationships/image" Target="../media/image18.png"/><Relationship Id="rId7" Type="http://schemas.openxmlformats.org/officeDocument/2006/relationships/image" Target="../media/image35.png"/><Relationship Id="rId12" Type="http://schemas.openxmlformats.org/officeDocument/2006/relationships/image" Target="../media/image37.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36.png"/><Relationship Id="rId5" Type="http://schemas.openxmlformats.org/officeDocument/2006/relationships/image" Target="../media/image20.png"/><Relationship Id="rId1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image" Target="../media/image34.png"/><Relationship Id="rId9" Type="http://schemas.openxmlformats.org/officeDocument/2006/relationships/image" Target="../media/image24.png"/><Relationship Id="rId14" Type="http://schemas.openxmlformats.org/officeDocument/2006/relationships/image" Target="../media/image2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3" Type="http://schemas.openxmlformats.org/officeDocument/2006/relationships/image" Target="../media/image18.png"/><Relationship Id="rId7" Type="http://schemas.openxmlformats.org/officeDocument/2006/relationships/image" Target="../media/image25.png"/><Relationship Id="rId12" Type="http://schemas.openxmlformats.org/officeDocument/2006/relationships/image" Target="../media/image2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8.png"/><Relationship Id="rId5" Type="http://schemas.openxmlformats.org/officeDocument/2006/relationships/image" Target="../media/image21.png"/><Relationship Id="rId10" Type="http://schemas.openxmlformats.org/officeDocument/2006/relationships/image" Target="../media/image37.png"/><Relationship Id="rId4" Type="http://schemas.openxmlformats.org/officeDocument/2006/relationships/image" Target="../media/image39.png"/><Relationship Id="rId9" Type="http://schemas.openxmlformats.org/officeDocument/2006/relationships/image" Target="../media/image36.png"/><Relationship Id="rId14"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28.png"/><Relationship Id="rId2" Type="http://schemas.openxmlformats.org/officeDocument/2006/relationships/image" Target="../media/image16.png"/><Relationship Id="rId16"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41.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hyperlink" Target="https://cre.page.link/art-of-slos" TargetMode="Externa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hyperlink" Target="https://docs.google.com/document/d/1bRkVu7tuow3K21669mzXEEhk1Ki-iukMFehZAR0dAvU/edit" TargetMode="External"/><Relationship Id="rId2" Type="http://schemas.openxmlformats.org/officeDocument/2006/relationships/hyperlink" Target="https://sre.google/workbook/implementing-slos/" TargetMode="External"/><Relationship Id="rId1" Type="http://schemas.openxmlformats.org/officeDocument/2006/relationships/slideLayout" Target="../slideLayouts/slideLayout2.xml"/><Relationship Id="rId5" Type="http://schemas.openxmlformats.org/officeDocument/2006/relationships/hyperlink" Target="https://cloud.google.com/blog/products/management-tools/practical-guide-to-setting-slos" TargetMode="External"/><Relationship Id="rId4" Type="http://schemas.openxmlformats.org/officeDocument/2006/relationships/hyperlink" Target="https://cloud.google.com/blog/products/devops-sre/sre-fundamentals-sli-vs-slo-vs-sla" TargetMode="External"/></Relationships>
</file>

<file path=ppt/slides/_rels/slide75.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hyperlink" Target="https://cre.page.link/coursera" TargetMode="Externa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landing.google.com/sre/books/" TargetMode="External"/><Relationship Id="rId1" Type="http://schemas.openxmlformats.org/officeDocument/2006/relationships/slideLayout" Target="../slideLayouts/slideLayout7.xml"/><Relationship Id="rId4" Type="http://schemas.openxmlformats.org/officeDocument/2006/relationships/image" Target="../media/image47.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SLO’s</a:t>
            </a:r>
            <a:endParaRPr lang="en-US" dirty="0"/>
          </a:p>
        </p:txBody>
      </p:sp>
      <p:sp>
        <p:nvSpPr>
          <p:cNvPr id="3" name="Subtitle 2"/>
          <p:cNvSpPr>
            <a:spLocks noGrp="1"/>
          </p:cNvSpPr>
          <p:nvPr>
            <p:ph type="subTitle" idx="1"/>
          </p:nvPr>
        </p:nvSpPr>
        <p:spPr/>
        <p:txBody>
          <a:bodyPr/>
          <a:lstStyle/>
          <a:p>
            <a:r>
              <a:rPr lang="en-US" b="1" dirty="0" smtClean="0"/>
              <a:t>Principles of SRE</a:t>
            </a:r>
            <a:endParaRPr lang="en-US" b="1" dirty="0"/>
          </a:p>
        </p:txBody>
      </p:sp>
    </p:spTree>
    <p:extLst>
      <p:ext uri="{BB962C8B-B14F-4D97-AF65-F5344CB8AC3E}">
        <p14:creationId xmlns:p14="http://schemas.microsoft.com/office/powerpoint/2010/main" val="892828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SREs Need SLOs</a:t>
            </a:r>
            <a:br>
              <a:rPr lang="en-US" dirty="0"/>
            </a:br>
            <a:endParaRPr lang="en-US" dirty="0"/>
          </a:p>
        </p:txBody>
      </p:sp>
      <p:sp>
        <p:nvSpPr>
          <p:cNvPr id="3" name="Content Placeholder 2"/>
          <p:cNvSpPr>
            <a:spLocks noGrp="1"/>
          </p:cNvSpPr>
          <p:nvPr>
            <p:ph idx="1"/>
          </p:nvPr>
        </p:nvSpPr>
        <p:spPr/>
        <p:txBody>
          <a:bodyPr/>
          <a:lstStyle/>
          <a:p>
            <a:r>
              <a:rPr lang="en-US" dirty="0" smtClean="0"/>
              <a:t>Read this source</a:t>
            </a:r>
          </a:p>
          <a:p>
            <a:r>
              <a:rPr lang="en-US" dirty="0" smtClean="0"/>
              <a:t>https</a:t>
            </a:r>
            <a:r>
              <a:rPr lang="en-US" dirty="0"/>
              <a:t>://www.dynatrace.com/news/blog/the-role-of-service-level-objectives-slos-in-sre/</a:t>
            </a:r>
            <a:endParaRPr lang="en-US" dirty="0"/>
          </a:p>
        </p:txBody>
      </p:sp>
    </p:spTree>
    <p:extLst>
      <p:ext uri="{BB962C8B-B14F-4D97-AF65-F5344CB8AC3E}">
        <p14:creationId xmlns:p14="http://schemas.microsoft.com/office/powerpoint/2010/main" val="720552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design SLO</a:t>
            </a:r>
            <a:endParaRPr lang="en-US" dirty="0"/>
          </a:p>
        </p:txBody>
      </p:sp>
      <p:sp>
        <p:nvSpPr>
          <p:cNvPr id="3" name="Content Placeholder 2"/>
          <p:cNvSpPr>
            <a:spLocks noGrp="1"/>
          </p:cNvSpPr>
          <p:nvPr>
            <p:ph idx="1"/>
          </p:nvPr>
        </p:nvSpPr>
        <p:spPr/>
        <p:txBody>
          <a:bodyPr>
            <a:normAutofit lnSpcReduction="10000"/>
          </a:bodyPr>
          <a:lstStyle/>
          <a:p>
            <a:r>
              <a:rPr lang="en-US" dirty="0"/>
              <a:t>let’s assume that your service is some form of code that has been compiled and released and is running on networked infrastructure that users access via the web. </a:t>
            </a:r>
            <a:endParaRPr lang="en-US" dirty="0" smtClean="0"/>
          </a:p>
          <a:p>
            <a:r>
              <a:rPr lang="en-US" dirty="0" smtClean="0"/>
              <a:t>Your </a:t>
            </a:r>
            <a:r>
              <a:rPr lang="en-US" dirty="0"/>
              <a:t>system’s maturity level might be one of the following:</a:t>
            </a:r>
          </a:p>
          <a:p>
            <a:pPr lvl="1"/>
            <a:r>
              <a:rPr lang="en-US" dirty="0"/>
              <a:t>A greenfield development, with nothing currently deployed</a:t>
            </a:r>
          </a:p>
          <a:p>
            <a:pPr lvl="1"/>
            <a:endParaRPr lang="en-US" dirty="0" smtClean="0"/>
          </a:p>
          <a:p>
            <a:pPr lvl="1"/>
            <a:r>
              <a:rPr lang="en-US" dirty="0" smtClean="0"/>
              <a:t>A </a:t>
            </a:r>
            <a:r>
              <a:rPr lang="en-US" dirty="0"/>
              <a:t>system in production with some monitoring to notify you when things go </a:t>
            </a:r>
            <a:r>
              <a:rPr lang="en-US" dirty="0" smtClean="0"/>
              <a:t>wrong</a:t>
            </a:r>
            <a:r>
              <a:rPr lang="en-US" dirty="0" smtClean="0"/>
              <a:t>, </a:t>
            </a:r>
          </a:p>
          <a:p>
            <a:pPr lvl="2"/>
            <a:r>
              <a:rPr lang="en-US" sz="2000" dirty="0" smtClean="0"/>
              <a:t>but </a:t>
            </a:r>
            <a:r>
              <a:rPr lang="en-US" sz="2000" dirty="0"/>
              <a:t>no formal objectives, no concept of an error budget, and an unspoken goal of 100% uptime</a:t>
            </a:r>
          </a:p>
          <a:p>
            <a:pPr lvl="1"/>
            <a:endParaRPr lang="en-US" dirty="0" smtClean="0"/>
          </a:p>
          <a:p>
            <a:pPr lvl="1"/>
            <a:r>
              <a:rPr lang="en-US" dirty="0" smtClean="0"/>
              <a:t>A </a:t>
            </a:r>
            <a:r>
              <a:rPr lang="en-US" dirty="0"/>
              <a:t>running deployment with an SLO below 100%, </a:t>
            </a:r>
            <a:endParaRPr lang="en-US" dirty="0" smtClean="0"/>
          </a:p>
          <a:p>
            <a:pPr lvl="2"/>
            <a:r>
              <a:rPr lang="en-US" sz="2000" dirty="0" smtClean="0"/>
              <a:t>but </a:t>
            </a:r>
            <a:r>
              <a:rPr lang="en-US" sz="2000" dirty="0"/>
              <a:t>without a common understanding about its importance or how to leverage it to make continuous improvement choices—in other words, an SLO without teeth</a:t>
            </a:r>
          </a:p>
          <a:p>
            <a:endParaRPr lang="en-US" dirty="0"/>
          </a:p>
        </p:txBody>
      </p:sp>
    </p:spTree>
    <p:extLst>
      <p:ext uri="{BB962C8B-B14F-4D97-AF65-F5344CB8AC3E}">
        <p14:creationId xmlns:p14="http://schemas.microsoft.com/office/powerpoint/2010/main" val="26498984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design SLO</a:t>
            </a:r>
          </a:p>
        </p:txBody>
      </p:sp>
      <p:sp>
        <p:nvSpPr>
          <p:cNvPr id="3" name="Content Placeholder 2"/>
          <p:cNvSpPr>
            <a:spLocks noGrp="1"/>
          </p:cNvSpPr>
          <p:nvPr>
            <p:ph idx="1"/>
          </p:nvPr>
        </p:nvSpPr>
        <p:spPr>
          <a:xfrm>
            <a:off x="1143000" y="2057400"/>
            <a:ext cx="9872871" cy="4392038"/>
          </a:xfrm>
        </p:spPr>
        <p:txBody>
          <a:bodyPr/>
          <a:lstStyle/>
          <a:p>
            <a:r>
              <a:rPr lang="en-US" dirty="0" smtClean="0"/>
              <a:t>In </a:t>
            </a:r>
            <a:r>
              <a:rPr lang="en-US" dirty="0"/>
              <a:t>order to adopt an error budget-based approach to Site Reliability Engineering, you need to reach a state where the following hold true:</a:t>
            </a:r>
          </a:p>
          <a:p>
            <a:pPr lvl="1"/>
            <a:endParaRPr lang="en-US" sz="2400" dirty="0" smtClean="0"/>
          </a:p>
          <a:p>
            <a:pPr lvl="1"/>
            <a:r>
              <a:rPr lang="en-US" sz="2400" dirty="0" smtClean="0"/>
              <a:t>There </a:t>
            </a:r>
            <a:r>
              <a:rPr lang="en-US" sz="2400" dirty="0"/>
              <a:t>are SLOs that </a:t>
            </a:r>
            <a:r>
              <a:rPr lang="en-US" sz="2400" b="1" u="sng" dirty="0"/>
              <a:t>all stakeholders in the organization have approved </a:t>
            </a:r>
            <a:r>
              <a:rPr lang="en-US" sz="2400" dirty="0"/>
              <a:t>as being fit for the product.</a:t>
            </a:r>
          </a:p>
          <a:p>
            <a:pPr lvl="1"/>
            <a:r>
              <a:rPr lang="en-US" sz="2400" dirty="0"/>
              <a:t>The people responsible for ensuring that the service meets its SLO have agreed that it is possible to meet this SLO under normal circumstances.</a:t>
            </a:r>
          </a:p>
          <a:p>
            <a:pPr lvl="1"/>
            <a:r>
              <a:rPr lang="en-US" sz="2400" dirty="0"/>
              <a:t>The organization has committed to using the error budget for decision making and prioritizing. This commitment is formalized in an error budget policy.</a:t>
            </a:r>
          </a:p>
          <a:p>
            <a:pPr lvl="1"/>
            <a:r>
              <a:rPr lang="en-US" sz="2400" dirty="0"/>
              <a:t>There is a process in place for refining the SLO</a:t>
            </a:r>
            <a:r>
              <a:rPr lang="en-US" dirty="0"/>
              <a:t>.</a:t>
            </a:r>
          </a:p>
          <a:p>
            <a:endParaRPr lang="en-US" dirty="0"/>
          </a:p>
        </p:txBody>
      </p:sp>
    </p:spTree>
    <p:extLst>
      <p:ext uri="{BB962C8B-B14F-4D97-AF65-F5344CB8AC3E}">
        <p14:creationId xmlns:p14="http://schemas.microsoft.com/office/powerpoint/2010/main" val="3688327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Reliability Targets and Error Budgets</a:t>
            </a:r>
            <a:br>
              <a:rPr lang="en-US" dirty="0"/>
            </a:br>
            <a:endParaRPr lang="en-US" dirty="0"/>
          </a:p>
        </p:txBody>
      </p:sp>
      <p:sp>
        <p:nvSpPr>
          <p:cNvPr id="3" name="Content Placeholder 2"/>
          <p:cNvSpPr>
            <a:spLocks noGrp="1"/>
          </p:cNvSpPr>
          <p:nvPr>
            <p:ph idx="1"/>
          </p:nvPr>
        </p:nvSpPr>
        <p:spPr>
          <a:xfrm>
            <a:off x="1143000" y="2057399"/>
            <a:ext cx="9872871" cy="4323945"/>
          </a:xfrm>
        </p:spPr>
        <p:txBody>
          <a:bodyPr>
            <a:normAutofit/>
          </a:bodyPr>
          <a:lstStyle/>
          <a:p>
            <a:pPr marL="45720" indent="0">
              <a:buNone/>
            </a:pPr>
            <a:endParaRPr lang="en-US" dirty="0"/>
          </a:p>
          <a:p>
            <a:r>
              <a:rPr lang="en-US" dirty="0"/>
              <a:t>An SLO sets a target level of reliability for the service’s customers. Above this threshold, almost all users should be happy with your service (assuming they are otherwise happy with the utility of the service</a:t>
            </a:r>
            <a:r>
              <a:rPr lang="en-US" dirty="0" smtClean="0"/>
              <a:t>).</a:t>
            </a:r>
          </a:p>
          <a:p>
            <a:r>
              <a:rPr lang="en-US" dirty="0"/>
              <a:t>Below this threshold, users are likely to start complaining or to stop using the </a:t>
            </a:r>
            <a:r>
              <a:rPr lang="en-US" dirty="0" smtClean="0"/>
              <a:t>service.</a:t>
            </a:r>
          </a:p>
          <a:p>
            <a:r>
              <a:rPr lang="en-US" sz="2400" b="1" dirty="0" smtClean="0"/>
              <a:t>Problem :</a:t>
            </a:r>
            <a:r>
              <a:rPr lang="en-US" sz="2400" b="1" dirty="0"/>
              <a:t>Customer happiness is a rather fuzzy concept; we can’t measure it precisely. Often we have very little visibility into it at all, so how do we begin? What do we use for our first SLO?</a:t>
            </a:r>
          </a:p>
        </p:txBody>
      </p:sp>
    </p:spTree>
    <p:extLst>
      <p:ext uri="{BB962C8B-B14F-4D97-AF65-F5344CB8AC3E}">
        <p14:creationId xmlns:p14="http://schemas.microsoft.com/office/powerpoint/2010/main" val="7792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endParaRPr lang="en-US" dirty="0"/>
          </a:p>
          <a:p>
            <a:r>
              <a:rPr lang="en-US" sz="2400" b="1" dirty="0" smtClean="0"/>
              <a:t>Can we have 100% Reliability as target???</a:t>
            </a:r>
          </a:p>
          <a:p>
            <a:endParaRPr lang="en-US" b="1" dirty="0"/>
          </a:p>
          <a:p>
            <a:r>
              <a:rPr lang="en-US" dirty="0"/>
              <a:t>Once you have an SLO target below 100%, it needs to be owned by someone in the organization who is empowered to make tradeoffs between feature velocity and reliability.</a:t>
            </a:r>
          </a:p>
          <a:p>
            <a:r>
              <a:rPr lang="en-US" dirty="0"/>
              <a:t> In a small organization, this may be the CTO; in larger organizations, this is normally the product owner (or product manager).</a:t>
            </a:r>
          </a:p>
          <a:p>
            <a:pPr lvl="1"/>
            <a:endParaRPr lang="en-US" b="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9247" y="339054"/>
            <a:ext cx="4457248" cy="2966006"/>
          </a:xfrm>
          <a:prstGeom prst="rect">
            <a:avLst/>
          </a:prstGeom>
        </p:spPr>
      </p:pic>
    </p:spTree>
    <p:extLst>
      <p:ext uri="{BB962C8B-B14F-4D97-AF65-F5344CB8AC3E}">
        <p14:creationId xmlns:p14="http://schemas.microsoft.com/office/powerpoint/2010/main" val="324405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normAutofit/>
          </a:bodyPr>
          <a:lstStyle/>
          <a:p>
            <a:pPr algn="ctr"/>
            <a:r>
              <a:rPr lang="en-US" sz="2400" b="1" dirty="0"/>
              <a:t>Once you agree that 100% is the wrong number, how do you determine the right number? And what are you measuring, anyway</a:t>
            </a:r>
            <a:r>
              <a:rPr lang="en-US" sz="2400" b="1" dirty="0" smtClean="0"/>
              <a:t>?</a:t>
            </a:r>
          </a:p>
          <a:p>
            <a:pPr algn="ctr"/>
            <a:endParaRPr lang="en-US" sz="2400" b="1" dirty="0"/>
          </a:p>
          <a:p>
            <a:pPr algn="ctr"/>
            <a:r>
              <a:rPr lang="en-US" sz="2400" b="1" dirty="0" smtClean="0"/>
              <a:t>SLI’s is the answer</a:t>
            </a:r>
            <a:endParaRPr lang="en-US" sz="2400" b="1" dirty="0"/>
          </a:p>
        </p:txBody>
      </p:sp>
    </p:spTree>
    <p:extLst>
      <p:ext uri="{BB962C8B-B14F-4D97-AF65-F5344CB8AC3E}">
        <p14:creationId xmlns:p14="http://schemas.microsoft.com/office/powerpoint/2010/main" val="3786758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to Measure: Using SLIs</a:t>
            </a:r>
            <a:br>
              <a:rPr lang="en-US" dirty="0"/>
            </a:br>
            <a:endParaRPr lang="en-US" dirty="0"/>
          </a:p>
        </p:txBody>
      </p:sp>
      <p:sp>
        <p:nvSpPr>
          <p:cNvPr id="3" name="Content Placeholder 2"/>
          <p:cNvSpPr>
            <a:spLocks noGrp="1"/>
          </p:cNvSpPr>
          <p:nvPr>
            <p:ph idx="1"/>
          </p:nvPr>
        </p:nvSpPr>
        <p:spPr/>
        <p:txBody>
          <a:bodyPr/>
          <a:lstStyle/>
          <a:p>
            <a:r>
              <a:rPr lang="en-US" dirty="0"/>
              <a:t>S</a:t>
            </a:r>
            <a:r>
              <a:rPr lang="en-US" dirty="0" smtClean="0"/>
              <a:t>ervice </a:t>
            </a:r>
            <a:r>
              <a:rPr lang="en-US" dirty="0"/>
              <a:t>L</a:t>
            </a:r>
            <a:r>
              <a:rPr lang="en-US" dirty="0" smtClean="0"/>
              <a:t>evel </a:t>
            </a:r>
            <a:r>
              <a:rPr lang="en-US" dirty="0"/>
              <a:t>I</a:t>
            </a:r>
            <a:r>
              <a:rPr lang="en-US" dirty="0" smtClean="0"/>
              <a:t>ndicators </a:t>
            </a:r>
            <a:r>
              <a:rPr lang="en-US" dirty="0"/>
              <a:t>come into play: an SLI is an </a:t>
            </a:r>
            <a:r>
              <a:rPr lang="en-US" i="1" dirty="0"/>
              <a:t>indicator</a:t>
            </a:r>
            <a:r>
              <a:rPr lang="en-US" dirty="0"/>
              <a:t> of the level of service that you are providing.</a:t>
            </a:r>
          </a:p>
        </p:txBody>
      </p:sp>
    </p:spTree>
    <p:extLst>
      <p:ext uri="{BB962C8B-B14F-4D97-AF65-F5344CB8AC3E}">
        <p14:creationId xmlns:p14="http://schemas.microsoft.com/office/powerpoint/2010/main" val="9199554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911350" y="1379774"/>
            <a:ext cx="8699500" cy="4168140"/>
            <a:chOff x="1433512" y="1034830"/>
            <a:chExt cx="6524625" cy="3126105"/>
          </a:xfrm>
        </p:grpSpPr>
        <p:sp>
          <p:nvSpPr>
            <p:cNvPr id="3" name="object 3"/>
            <p:cNvSpPr/>
            <p:nvPr/>
          </p:nvSpPr>
          <p:spPr>
            <a:xfrm>
              <a:off x="1581353" y="1034833"/>
              <a:ext cx="5986780" cy="3079750"/>
            </a:xfrm>
            <a:custGeom>
              <a:avLst/>
              <a:gdLst/>
              <a:ahLst/>
              <a:cxnLst/>
              <a:rect l="l" t="t" r="r" b="b"/>
              <a:pathLst>
                <a:path w="5986780" h="3079750">
                  <a:moveTo>
                    <a:pt x="1531391" y="0"/>
                  </a:moveTo>
                  <a:lnTo>
                    <a:pt x="0" y="0"/>
                  </a:lnTo>
                  <a:lnTo>
                    <a:pt x="0" y="3079381"/>
                  </a:lnTo>
                  <a:lnTo>
                    <a:pt x="1531391" y="3079381"/>
                  </a:lnTo>
                  <a:lnTo>
                    <a:pt x="1531391" y="0"/>
                  </a:lnTo>
                  <a:close/>
                </a:path>
                <a:path w="5986780" h="3079750">
                  <a:moveTo>
                    <a:pt x="5986348" y="0"/>
                  </a:moveTo>
                  <a:lnTo>
                    <a:pt x="4315739" y="0"/>
                  </a:lnTo>
                  <a:lnTo>
                    <a:pt x="4315739" y="3079381"/>
                  </a:lnTo>
                  <a:lnTo>
                    <a:pt x="5986348" y="3079381"/>
                  </a:lnTo>
                  <a:lnTo>
                    <a:pt x="5986348" y="0"/>
                  </a:lnTo>
                  <a:close/>
                </a:path>
              </a:pathLst>
            </a:custGeom>
            <a:solidFill>
              <a:srgbClr val="9FC5E7"/>
            </a:solidFill>
          </p:spPr>
          <p:txBody>
            <a:bodyPr wrap="square" lIns="0" tIns="0" rIns="0" bIns="0" rtlCol="0"/>
            <a:lstStyle/>
            <a:p>
              <a:endParaRPr sz="2400"/>
            </a:p>
          </p:txBody>
        </p:sp>
        <p:sp>
          <p:nvSpPr>
            <p:cNvPr id="4" name="object 4"/>
            <p:cNvSpPr/>
            <p:nvPr/>
          </p:nvSpPr>
          <p:spPr>
            <a:xfrm>
              <a:off x="3112749" y="1034830"/>
              <a:ext cx="2784475" cy="3079750"/>
            </a:xfrm>
            <a:custGeom>
              <a:avLst/>
              <a:gdLst/>
              <a:ahLst/>
              <a:cxnLst/>
              <a:rect l="l" t="t" r="r" b="b"/>
              <a:pathLst>
                <a:path w="2784475" h="3079750">
                  <a:moveTo>
                    <a:pt x="2784347" y="3079379"/>
                  </a:moveTo>
                  <a:lnTo>
                    <a:pt x="0" y="3079379"/>
                  </a:lnTo>
                  <a:lnTo>
                    <a:pt x="0" y="0"/>
                  </a:lnTo>
                  <a:lnTo>
                    <a:pt x="2784347" y="0"/>
                  </a:lnTo>
                  <a:lnTo>
                    <a:pt x="2784347" y="3079379"/>
                  </a:lnTo>
                  <a:close/>
                </a:path>
              </a:pathLst>
            </a:custGeom>
            <a:solidFill>
              <a:srgbClr val="E6B8AE"/>
            </a:solidFill>
          </p:spPr>
          <p:txBody>
            <a:bodyPr wrap="square" lIns="0" tIns="0" rIns="0" bIns="0" rtlCol="0"/>
            <a:lstStyle/>
            <a:p>
              <a:endParaRPr sz="2400"/>
            </a:p>
          </p:txBody>
        </p:sp>
        <p:sp>
          <p:nvSpPr>
            <p:cNvPr id="5" name="object 5"/>
            <p:cNvSpPr/>
            <p:nvPr/>
          </p:nvSpPr>
          <p:spPr>
            <a:xfrm>
              <a:off x="2214829" y="3607282"/>
              <a:ext cx="4647565" cy="222885"/>
            </a:xfrm>
            <a:custGeom>
              <a:avLst/>
              <a:gdLst/>
              <a:ahLst/>
              <a:cxnLst/>
              <a:rect l="l" t="t" r="r" b="b"/>
              <a:pathLst>
                <a:path w="4647565" h="222885">
                  <a:moveTo>
                    <a:pt x="58318" y="24104"/>
                  </a:moveTo>
                  <a:lnTo>
                    <a:pt x="57226" y="19177"/>
                  </a:lnTo>
                  <a:lnTo>
                    <a:pt x="54508" y="14795"/>
                  </a:lnTo>
                  <a:lnTo>
                    <a:pt x="51777" y="9855"/>
                  </a:lnTo>
                  <a:lnTo>
                    <a:pt x="47967" y="6578"/>
                  </a:lnTo>
                  <a:lnTo>
                    <a:pt x="43599" y="3835"/>
                  </a:lnTo>
                  <a:lnTo>
                    <a:pt x="38696" y="1092"/>
                  </a:lnTo>
                  <a:lnTo>
                    <a:pt x="34340" y="0"/>
                  </a:lnTo>
                  <a:lnTo>
                    <a:pt x="23977" y="0"/>
                  </a:lnTo>
                  <a:lnTo>
                    <a:pt x="19075" y="1092"/>
                  </a:lnTo>
                  <a:lnTo>
                    <a:pt x="14719" y="3835"/>
                  </a:lnTo>
                  <a:lnTo>
                    <a:pt x="9817" y="6578"/>
                  </a:lnTo>
                  <a:lnTo>
                    <a:pt x="6540" y="9855"/>
                  </a:lnTo>
                  <a:lnTo>
                    <a:pt x="3822" y="14795"/>
                  </a:lnTo>
                  <a:lnTo>
                    <a:pt x="1092" y="19177"/>
                  </a:lnTo>
                  <a:lnTo>
                    <a:pt x="0" y="23558"/>
                  </a:lnTo>
                  <a:lnTo>
                    <a:pt x="0" y="33972"/>
                  </a:lnTo>
                  <a:lnTo>
                    <a:pt x="14719" y="54787"/>
                  </a:lnTo>
                  <a:lnTo>
                    <a:pt x="19075" y="57531"/>
                  </a:lnTo>
                  <a:lnTo>
                    <a:pt x="23977" y="58635"/>
                  </a:lnTo>
                  <a:lnTo>
                    <a:pt x="34340" y="58635"/>
                  </a:lnTo>
                  <a:lnTo>
                    <a:pt x="58318" y="34518"/>
                  </a:lnTo>
                  <a:lnTo>
                    <a:pt x="58318" y="29044"/>
                  </a:lnTo>
                  <a:lnTo>
                    <a:pt x="58318" y="24104"/>
                  </a:lnTo>
                  <a:close/>
                </a:path>
                <a:path w="4647565" h="222885">
                  <a:moveTo>
                    <a:pt x="234899" y="175831"/>
                  </a:moveTo>
                  <a:lnTo>
                    <a:pt x="230466" y="169722"/>
                  </a:lnTo>
                  <a:lnTo>
                    <a:pt x="225488" y="161950"/>
                  </a:lnTo>
                  <a:lnTo>
                    <a:pt x="216065" y="160274"/>
                  </a:lnTo>
                  <a:lnTo>
                    <a:pt x="174320" y="184505"/>
                  </a:lnTo>
                  <a:lnTo>
                    <a:pt x="132448" y="191376"/>
                  </a:lnTo>
                  <a:lnTo>
                    <a:pt x="110667" y="189636"/>
                  </a:lnTo>
                  <a:lnTo>
                    <a:pt x="90284" y="184505"/>
                  </a:lnTo>
                  <a:lnTo>
                    <a:pt x="71462" y="176149"/>
                  </a:lnTo>
                  <a:lnTo>
                    <a:pt x="54356" y="164719"/>
                  </a:lnTo>
                  <a:lnTo>
                    <a:pt x="48260" y="160274"/>
                  </a:lnTo>
                  <a:lnTo>
                    <a:pt x="38849" y="161950"/>
                  </a:lnTo>
                  <a:lnTo>
                    <a:pt x="33858" y="168059"/>
                  </a:lnTo>
                  <a:lnTo>
                    <a:pt x="29438" y="174167"/>
                  </a:lnTo>
                  <a:lnTo>
                    <a:pt x="31089" y="183603"/>
                  </a:lnTo>
                  <a:lnTo>
                    <a:pt x="81902" y="212483"/>
                  </a:lnTo>
                  <a:lnTo>
                    <a:pt x="132448" y="221373"/>
                  </a:lnTo>
                  <a:lnTo>
                    <a:pt x="157988" y="219316"/>
                  </a:lnTo>
                  <a:lnTo>
                    <a:pt x="182702" y="213245"/>
                  </a:lnTo>
                  <a:lnTo>
                    <a:pt x="205955" y="203327"/>
                  </a:lnTo>
                  <a:lnTo>
                    <a:pt x="227139" y="189712"/>
                  </a:lnTo>
                  <a:lnTo>
                    <a:pt x="233235" y="185267"/>
                  </a:lnTo>
                  <a:lnTo>
                    <a:pt x="234899" y="175831"/>
                  </a:lnTo>
                  <a:close/>
                </a:path>
                <a:path w="4647565" h="222885">
                  <a:moveTo>
                    <a:pt x="261886" y="24104"/>
                  </a:moveTo>
                  <a:lnTo>
                    <a:pt x="260794" y="19177"/>
                  </a:lnTo>
                  <a:lnTo>
                    <a:pt x="258064" y="14795"/>
                  </a:lnTo>
                  <a:lnTo>
                    <a:pt x="255346" y="9855"/>
                  </a:lnTo>
                  <a:lnTo>
                    <a:pt x="252069" y="6578"/>
                  </a:lnTo>
                  <a:lnTo>
                    <a:pt x="247167" y="3835"/>
                  </a:lnTo>
                  <a:lnTo>
                    <a:pt x="242811" y="1092"/>
                  </a:lnTo>
                  <a:lnTo>
                    <a:pt x="237909" y="0"/>
                  </a:lnTo>
                  <a:lnTo>
                    <a:pt x="227545" y="0"/>
                  </a:lnTo>
                  <a:lnTo>
                    <a:pt x="207378" y="14795"/>
                  </a:lnTo>
                  <a:lnTo>
                    <a:pt x="204660" y="19177"/>
                  </a:lnTo>
                  <a:lnTo>
                    <a:pt x="203568" y="23558"/>
                  </a:lnTo>
                  <a:lnTo>
                    <a:pt x="203568" y="33972"/>
                  </a:lnTo>
                  <a:lnTo>
                    <a:pt x="227545" y="58635"/>
                  </a:lnTo>
                  <a:lnTo>
                    <a:pt x="237909" y="58635"/>
                  </a:lnTo>
                  <a:lnTo>
                    <a:pt x="242811" y="57531"/>
                  </a:lnTo>
                  <a:lnTo>
                    <a:pt x="247167" y="54787"/>
                  </a:lnTo>
                  <a:lnTo>
                    <a:pt x="252069" y="52057"/>
                  </a:lnTo>
                  <a:lnTo>
                    <a:pt x="255346" y="48221"/>
                  </a:lnTo>
                  <a:lnTo>
                    <a:pt x="258064" y="43840"/>
                  </a:lnTo>
                  <a:lnTo>
                    <a:pt x="260794" y="38900"/>
                  </a:lnTo>
                  <a:lnTo>
                    <a:pt x="261886" y="34518"/>
                  </a:lnTo>
                  <a:lnTo>
                    <a:pt x="261886" y="29044"/>
                  </a:lnTo>
                  <a:lnTo>
                    <a:pt x="261886" y="24104"/>
                  </a:lnTo>
                  <a:close/>
                </a:path>
                <a:path w="4647565" h="222885">
                  <a:moveTo>
                    <a:pt x="2216188" y="24561"/>
                  </a:moveTo>
                  <a:lnTo>
                    <a:pt x="2215096" y="19634"/>
                  </a:lnTo>
                  <a:lnTo>
                    <a:pt x="2212378" y="15240"/>
                  </a:lnTo>
                  <a:lnTo>
                    <a:pt x="2209647" y="10312"/>
                  </a:lnTo>
                  <a:lnTo>
                    <a:pt x="2205837" y="7023"/>
                  </a:lnTo>
                  <a:lnTo>
                    <a:pt x="2201468" y="4292"/>
                  </a:lnTo>
                  <a:lnTo>
                    <a:pt x="2196566" y="1549"/>
                  </a:lnTo>
                  <a:lnTo>
                    <a:pt x="2192210" y="457"/>
                  </a:lnTo>
                  <a:lnTo>
                    <a:pt x="2181847" y="457"/>
                  </a:lnTo>
                  <a:lnTo>
                    <a:pt x="2176945" y="1549"/>
                  </a:lnTo>
                  <a:lnTo>
                    <a:pt x="2172589" y="4292"/>
                  </a:lnTo>
                  <a:lnTo>
                    <a:pt x="2167686" y="7023"/>
                  </a:lnTo>
                  <a:lnTo>
                    <a:pt x="2164410" y="10312"/>
                  </a:lnTo>
                  <a:lnTo>
                    <a:pt x="2161692" y="15240"/>
                  </a:lnTo>
                  <a:lnTo>
                    <a:pt x="2158962" y="19634"/>
                  </a:lnTo>
                  <a:lnTo>
                    <a:pt x="2157869" y="24015"/>
                  </a:lnTo>
                  <a:lnTo>
                    <a:pt x="2157869" y="34429"/>
                  </a:lnTo>
                  <a:lnTo>
                    <a:pt x="2172589" y="55245"/>
                  </a:lnTo>
                  <a:lnTo>
                    <a:pt x="2176945" y="57988"/>
                  </a:lnTo>
                  <a:lnTo>
                    <a:pt x="2181847" y="59080"/>
                  </a:lnTo>
                  <a:lnTo>
                    <a:pt x="2192210" y="59080"/>
                  </a:lnTo>
                  <a:lnTo>
                    <a:pt x="2216188" y="34975"/>
                  </a:lnTo>
                  <a:lnTo>
                    <a:pt x="2216188" y="29489"/>
                  </a:lnTo>
                  <a:lnTo>
                    <a:pt x="2216188" y="24561"/>
                  </a:lnTo>
                  <a:close/>
                </a:path>
                <a:path w="4647565" h="222885">
                  <a:moveTo>
                    <a:pt x="2392769" y="206832"/>
                  </a:moveTo>
                  <a:lnTo>
                    <a:pt x="2363825" y="179324"/>
                  </a:lnTo>
                  <a:lnTo>
                    <a:pt x="2315857" y="163347"/>
                  </a:lnTo>
                  <a:lnTo>
                    <a:pt x="2290318" y="161290"/>
                  </a:lnTo>
                  <a:lnTo>
                    <a:pt x="2264676" y="163601"/>
                  </a:lnTo>
                  <a:lnTo>
                    <a:pt x="2216327" y="180505"/>
                  </a:lnTo>
                  <a:lnTo>
                    <a:pt x="2187308" y="208495"/>
                  </a:lnTo>
                  <a:lnTo>
                    <a:pt x="2191728" y="214604"/>
                  </a:lnTo>
                  <a:lnTo>
                    <a:pt x="2196719" y="220713"/>
                  </a:lnTo>
                  <a:lnTo>
                    <a:pt x="2206129" y="222377"/>
                  </a:lnTo>
                  <a:lnTo>
                    <a:pt x="2212225" y="217944"/>
                  </a:lnTo>
                  <a:lnTo>
                    <a:pt x="2229332" y="206514"/>
                  </a:lnTo>
                  <a:lnTo>
                    <a:pt x="2248154" y="198158"/>
                  </a:lnTo>
                  <a:lnTo>
                    <a:pt x="2268537" y="193027"/>
                  </a:lnTo>
                  <a:lnTo>
                    <a:pt x="2290318" y="191274"/>
                  </a:lnTo>
                  <a:lnTo>
                    <a:pt x="2312009" y="193027"/>
                  </a:lnTo>
                  <a:lnTo>
                    <a:pt x="2332190" y="198158"/>
                  </a:lnTo>
                  <a:lnTo>
                    <a:pt x="2350820" y="206514"/>
                  </a:lnTo>
                  <a:lnTo>
                    <a:pt x="2367851" y="217944"/>
                  </a:lnTo>
                  <a:lnTo>
                    <a:pt x="2373934" y="222377"/>
                  </a:lnTo>
                  <a:lnTo>
                    <a:pt x="2383358" y="220713"/>
                  </a:lnTo>
                  <a:lnTo>
                    <a:pt x="2388336" y="212940"/>
                  </a:lnTo>
                  <a:lnTo>
                    <a:pt x="2392769" y="206832"/>
                  </a:lnTo>
                  <a:close/>
                </a:path>
                <a:path w="4647565" h="222885">
                  <a:moveTo>
                    <a:pt x="4443666" y="24561"/>
                  </a:moveTo>
                  <a:lnTo>
                    <a:pt x="4442574" y="19634"/>
                  </a:lnTo>
                  <a:lnTo>
                    <a:pt x="4439856" y="15240"/>
                  </a:lnTo>
                  <a:lnTo>
                    <a:pt x="4437126" y="10312"/>
                  </a:lnTo>
                  <a:lnTo>
                    <a:pt x="4433316" y="7023"/>
                  </a:lnTo>
                  <a:lnTo>
                    <a:pt x="4428947" y="4292"/>
                  </a:lnTo>
                  <a:lnTo>
                    <a:pt x="4424045" y="1549"/>
                  </a:lnTo>
                  <a:lnTo>
                    <a:pt x="4419689" y="457"/>
                  </a:lnTo>
                  <a:lnTo>
                    <a:pt x="4409325" y="457"/>
                  </a:lnTo>
                  <a:lnTo>
                    <a:pt x="4404423" y="1549"/>
                  </a:lnTo>
                  <a:lnTo>
                    <a:pt x="4400067" y="4292"/>
                  </a:lnTo>
                  <a:lnTo>
                    <a:pt x="4395165" y="7023"/>
                  </a:lnTo>
                  <a:lnTo>
                    <a:pt x="4391888" y="10312"/>
                  </a:lnTo>
                  <a:lnTo>
                    <a:pt x="4389171" y="15240"/>
                  </a:lnTo>
                  <a:lnTo>
                    <a:pt x="4386440" y="19634"/>
                  </a:lnTo>
                  <a:lnTo>
                    <a:pt x="4385348" y="24015"/>
                  </a:lnTo>
                  <a:lnTo>
                    <a:pt x="4385348" y="34429"/>
                  </a:lnTo>
                  <a:lnTo>
                    <a:pt x="4400067" y="55245"/>
                  </a:lnTo>
                  <a:lnTo>
                    <a:pt x="4404423" y="57988"/>
                  </a:lnTo>
                  <a:lnTo>
                    <a:pt x="4409325" y="59080"/>
                  </a:lnTo>
                  <a:lnTo>
                    <a:pt x="4419689" y="59080"/>
                  </a:lnTo>
                  <a:lnTo>
                    <a:pt x="4443666" y="34975"/>
                  </a:lnTo>
                  <a:lnTo>
                    <a:pt x="4443666" y="29489"/>
                  </a:lnTo>
                  <a:lnTo>
                    <a:pt x="4443666" y="24561"/>
                  </a:lnTo>
                  <a:close/>
                </a:path>
                <a:path w="4647565" h="222885">
                  <a:moveTo>
                    <a:pt x="4620247" y="176288"/>
                  </a:moveTo>
                  <a:lnTo>
                    <a:pt x="4615815" y="170180"/>
                  </a:lnTo>
                  <a:lnTo>
                    <a:pt x="4610836" y="162394"/>
                  </a:lnTo>
                  <a:lnTo>
                    <a:pt x="4601413" y="160731"/>
                  </a:lnTo>
                  <a:lnTo>
                    <a:pt x="4559668" y="184962"/>
                  </a:lnTo>
                  <a:lnTo>
                    <a:pt x="4517796" y="191833"/>
                  </a:lnTo>
                  <a:lnTo>
                    <a:pt x="4496016" y="190093"/>
                  </a:lnTo>
                  <a:lnTo>
                    <a:pt x="4475632" y="184962"/>
                  </a:lnTo>
                  <a:lnTo>
                    <a:pt x="4456811" y="176606"/>
                  </a:lnTo>
                  <a:lnTo>
                    <a:pt x="4439704" y="165176"/>
                  </a:lnTo>
                  <a:lnTo>
                    <a:pt x="4433608" y="160731"/>
                  </a:lnTo>
                  <a:lnTo>
                    <a:pt x="4424197" y="162394"/>
                  </a:lnTo>
                  <a:lnTo>
                    <a:pt x="4419206" y="168503"/>
                  </a:lnTo>
                  <a:lnTo>
                    <a:pt x="4414786" y="174612"/>
                  </a:lnTo>
                  <a:lnTo>
                    <a:pt x="4416437" y="184061"/>
                  </a:lnTo>
                  <a:lnTo>
                    <a:pt x="4467250" y="212940"/>
                  </a:lnTo>
                  <a:lnTo>
                    <a:pt x="4517796" y="221830"/>
                  </a:lnTo>
                  <a:lnTo>
                    <a:pt x="4543336" y="219773"/>
                  </a:lnTo>
                  <a:lnTo>
                    <a:pt x="4568050" y="213702"/>
                  </a:lnTo>
                  <a:lnTo>
                    <a:pt x="4591304" y="203784"/>
                  </a:lnTo>
                  <a:lnTo>
                    <a:pt x="4612487" y="190169"/>
                  </a:lnTo>
                  <a:lnTo>
                    <a:pt x="4618583" y="185724"/>
                  </a:lnTo>
                  <a:lnTo>
                    <a:pt x="4620247" y="176288"/>
                  </a:lnTo>
                  <a:close/>
                </a:path>
                <a:path w="4647565" h="222885">
                  <a:moveTo>
                    <a:pt x="4647235" y="24561"/>
                  </a:moveTo>
                  <a:lnTo>
                    <a:pt x="4646142" y="19634"/>
                  </a:lnTo>
                  <a:lnTo>
                    <a:pt x="4643412" y="15240"/>
                  </a:lnTo>
                  <a:lnTo>
                    <a:pt x="4640694" y="10312"/>
                  </a:lnTo>
                  <a:lnTo>
                    <a:pt x="4637417" y="7023"/>
                  </a:lnTo>
                  <a:lnTo>
                    <a:pt x="4632515" y="4292"/>
                  </a:lnTo>
                  <a:lnTo>
                    <a:pt x="4628159" y="1549"/>
                  </a:lnTo>
                  <a:lnTo>
                    <a:pt x="4623257" y="457"/>
                  </a:lnTo>
                  <a:lnTo>
                    <a:pt x="4612894" y="457"/>
                  </a:lnTo>
                  <a:lnTo>
                    <a:pt x="4592726" y="15240"/>
                  </a:lnTo>
                  <a:lnTo>
                    <a:pt x="4590008" y="19634"/>
                  </a:lnTo>
                  <a:lnTo>
                    <a:pt x="4588916" y="24015"/>
                  </a:lnTo>
                  <a:lnTo>
                    <a:pt x="4588916" y="34429"/>
                  </a:lnTo>
                  <a:lnTo>
                    <a:pt x="4612894" y="59080"/>
                  </a:lnTo>
                  <a:lnTo>
                    <a:pt x="4623257" y="59080"/>
                  </a:lnTo>
                  <a:lnTo>
                    <a:pt x="4628159" y="57988"/>
                  </a:lnTo>
                  <a:lnTo>
                    <a:pt x="4632515" y="55245"/>
                  </a:lnTo>
                  <a:lnTo>
                    <a:pt x="4637417" y="52514"/>
                  </a:lnTo>
                  <a:lnTo>
                    <a:pt x="4640694" y="48666"/>
                  </a:lnTo>
                  <a:lnTo>
                    <a:pt x="4643412" y="44284"/>
                  </a:lnTo>
                  <a:lnTo>
                    <a:pt x="4646142" y="39357"/>
                  </a:lnTo>
                  <a:lnTo>
                    <a:pt x="4647235" y="34975"/>
                  </a:lnTo>
                  <a:lnTo>
                    <a:pt x="4647235" y="29489"/>
                  </a:lnTo>
                  <a:lnTo>
                    <a:pt x="4647235" y="24561"/>
                  </a:lnTo>
                  <a:close/>
                </a:path>
              </a:pathLst>
            </a:custGeom>
            <a:solidFill>
              <a:srgbClr val="0072B2"/>
            </a:solidFill>
          </p:spPr>
          <p:txBody>
            <a:bodyPr wrap="square" lIns="0" tIns="0" rIns="0" bIns="0" rtlCol="0"/>
            <a:lstStyle/>
            <a:p>
              <a:endParaRPr sz="2400"/>
            </a:p>
          </p:txBody>
        </p:sp>
        <p:sp>
          <p:nvSpPr>
            <p:cNvPr id="6" name="object 6"/>
            <p:cNvSpPr/>
            <p:nvPr/>
          </p:nvSpPr>
          <p:spPr>
            <a:xfrm>
              <a:off x="1999005" y="3274390"/>
              <a:ext cx="5081905" cy="700405"/>
            </a:xfrm>
            <a:custGeom>
              <a:avLst/>
              <a:gdLst/>
              <a:ahLst/>
              <a:cxnLst/>
              <a:rect l="l" t="t" r="r" b="b"/>
              <a:pathLst>
                <a:path w="5081905" h="700404">
                  <a:moveTo>
                    <a:pt x="695985" y="350151"/>
                  </a:moveTo>
                  <a:lnTo>
                    <a:pt x="692810" y="302552"/>
                  </a:lnTo>
                  <a:lnTo>
                    <a:pt x="688987" y="283692"/>
                  </a:lnTo>
                  <a:lnTo>
                    <a:pt x="683577" y="256921"/>
                  </a:lnTo>
                  <a:lnTo>
                    <a:pt x="668680" y="213690"/>
                  </a:lnTo>
                  <a:lnTo>
                    <a:pt x="648538" y="173240"/>
                  </a:lnTo>
                  <a:lnTo>
                    <a:pt x="647103" y="171107"/>
                  </a:lnTo>
                  <a:lnTo>
                    <a:pt x="647103" y="357974"/>
                  </a:lnTo>
                  <a:lnTo>
                    <a:pt x="640969" y="386778"/>
                  </a:lnTo>
                  <a:lnTo>
                    <a:pt x="626414" y="410400"/>
                  </a:lnTo>
                  <a:lnTo>
                    <a:pt x="605396" y="426377"/>
                  </a:lnTo>
                  <a:lnTo>
                    <a:pt x="579894" y="432244"/>
                  </a:lnTo>
                  <a:lnTo>
                    <a:pt x="562749" y="476821"/>
                  </a:lnTo>
                  <a:lnTo>
                    <a:pt x="538937" y="517042"/>
                  </a:lnTo>
                  <a:lnTo>
                    <a:pt x="509231" y="552018"/>
                  </a:lnTo>
                  <a:lnTo>
                    <a:pt x="474395" y="580821"/>
                  </a:lnTo>
                  <a:lnTo>
                    <a:pt x="435165" y="602538"/>
                  </a:lnTo>
                  <a:lnTo>
                    <a:pt x="392315" y="616242"/>
                  </a:lnTo>
                  <a:lnTo>
                    <a:pt x="346608" y="621004"/>
                  </a:lnTo>
                  <a:lnTo>
                    <a:pt x="300685" y="616318"/>
                  </a:lnTo>
                  <a:lnTo>
                    <a:pt x="257695" y="602830"/>
                  </a:lnTo>
                  <a:lnTo>
                    <a:pt x="218401" y="581355"/>
                  </a:lnTo>
                  <a:lnTo>
                    <a:pt x="183565" y="552729"/>
                  </a:lnTo>
                  <a:lnTo>
                    <a:pt x="153924" y="517779"/>
                  </a:lnTo>
                  <a:lnTo>
                    <a:pt x="130251" y="477342"/>
                  </a:lnTo>
                  <a:lnTo>
                    <a:pt x="113309" y="432244"/>
                  </a:lnTo>
                  <a:lnTo>
                    <a:pt x="89230" y="424802"/>
                  </a:lnTo>
                  <a:lnTo>
                    <a:pt x="69850" y="408724"/>
                  </a:lnTo>
                  <a:lnTo>
                    <a:pt x="56921" y="385826"/>
                  </a:lnTo>
                  <a:lnTo>
                    <a:pt x="52209" y="357974"/>
                  </a:lnTo>
                  <a:lnTo>
                    <a:pt x="56375" y="331317"/>
                  </a:lnTo>
                  <a:lnTo>
                    <a:pt x="67970" y="309308"/>
                  </a:lnTo>
                  <a:lnTo>
                    <a:pt x="85725" y="293497"/>
                  </a:lnTo>
                  <a:lnTo>
                    <a:pt x="108318" y="285369"/>
                  </a:lnTo>
                  <a:lnTo>
                    <a:pt x="152488" y="250774"/>
                  </a:lnTo>
                  <a:lnTo>
                    <a:pt x="190106" y="212623"/>
                  </a:lnTo>
                  <a:lnTo>
                    <a:pt x="216255" y="173850"/>
                  </a:lnTo>
                  <a:lnTo>
                    <a:pt x="226072" y="137375"/>
                  </a:lnTo>
                  <a:lnTo>
                    <a:pt x="247789" y="166001"/>
                  </a:lnTo>
                  <a:lnTo>
                    <a:pt x="277063" y="193484"/>
                  </a:lnTo>
                  <a:lnTo>
                    <a:pt x="313156" y="218948"/>
                  </a:lnTo>
                  <a:lnTo>
                    <a:pt x="355346" y="241528"/>
                  </a:lnTo>
                  <a:lnTo>
                    <a:pt x="402907" y="260337"/>
                  </a:lnTo>
                  <a:lnTo>
                    <a:pt x="455091" y="274497"/>
                  </a:lnTo>
                  <a:lnTo>
                    <a:pt x="511187" y="283133"/>
                  </a:lnTo>
                  <a:lnTo>
                    <a:pt x="570445" y="285369"/>
                  </a:lnTo>
                  <a:lnTo>
                    <a:pt x="579894" y="283692"/>
                  </a:lnTo>
                  <a:lnTo>
                    <a:pt x="606094" y="289572"/>
                  </a:lnTo>
                  <a:lnTo>
                    <a:pt x="627456" y="305549"/>
                  </a:lnTo>
                  <a:lnTo>
                    <a:pt x="641832" y="329171"/>
                  </a:lnTo>
                  <a:lnTo>
                    <a:pt x="647103" y="357974"/>
                  </a:lnTo>
                  <a:lnTo>
                    <a:pt x="647103" y="171107"/>
                  </a:lnTo>
                  <a:lnTo>
                    <a:pt x="624497" y="137375"/>
                  </a:lnTo>
                  <a:lnTo>
                    <a:pt x="594194" y="102400"/>
                  </a:lnTo>
                  <a:lnTo>
                    <a:pt x="560806" y="72834"/>
                  </a:lnTo>
                  <a:lnTo>
                    <a:pt x="523836" y="47713"/>
                  </a:lnTo>
                  <a:lnTo>
                    <a:pt x="483679" y="27457"/>
                  </a:lnTo>
                  <a:lnTo>
                    <a:pt x="440753" y="12471"/>
                  </a:lnTo>
                  <a:lnTo>
                    <a:pt x="395478" y="3187"/>
                  </a:lnTo>
                  <a:lnTo>
                    <a:pt x="348272" y="0"/>
                  </a:lnTo>
                  <a:lnTo>
                    <a:pt x="300926" y="3187"/>
                  </a:lnTo>
                  <a:lnTo>
                    <a:pt x="255549" y="12471"/>
                  </a:lnTo>
                  <a:lnTo>
                    <a:pt x="212534" y="27457"/>
                  </a:lnTo>
                  <a:lnTo>
                    <a:pt x="172313" y="47713"/>
                  </a:lnTo>
                  <a:lnTo>
                    <a:pt x="135280" y="72834"/>
                  </a:lnTo>
                  <a:lnTo>
                    <a:pt x="101854" y="102400"/>
                  </a:lnTo>
                  <a:lnTo>
                    <a:pt x="72440" y="136017"/>
                  </a:lnTo>
                  <a:lnTo>
                    <a:pt x="47459" y="173240"/>
                  </a:lnTo>
                  <a:lnTo>
                    <a:pt x="27317" y="213690"/>
                  </a:lnTo>
                  <a:lnTo>
                    <a:pt x="12407" y="256921"/>
                  </a:lnTo>
                  <a:lnTo>
                    <a:pt x="3175" y="302552"/>
                  </a:lnTo>
                  <a:lnTo>
                    <a:pt x="0" y="350151"/>
                  </a:lnTo>
                  <a:lnTo>
                    <a:pt x="3175" y="397738"/>
                  </a:lnTo>
                  <a:lnTo>
                    <a:pt x="12407" y="443331"/>
                  </a:lnTo>
                  <a:lnTo>
                    <a:pt x="27317" y="486524"/>
                  </a:lnTo>
                  <a:lnTo>
                    <a:pt x="47459" y="526910"/>
                  </a:lnTo>
                  <a:lnTo>
                    <a:pt x="72440" y="564083"/>
                  </a:lnTo>
                  <a:lnTo>
                    <a:pt x="101854" y="597623"/>
                  </a:lnTo>
                  <a:lnTo>
                    <a:pt x="135280" y="627126"/>
                  </a:lnTo>
                  <a:lnTo>
                    <a:pt x="172313" y="652183"/>
                  </a:lnTo>
                  <a:lnTo>
                    <a:pt x="212534" y="672376"/>
                  </a:lnTo>
                  <a:lnTo>
                    <a:pt x="255549" y="687311"/>
                  </a:lnTo>
                  <a:lnTo>
                    <a:pt x="300926" y="696569"/>
                  </a:lnTo>
                  <a:lnTo>
                    <a:pt x="348272" y="699744"/>
                  </a:lnTo>
                  <a:lnTo>
                    <a:pt x="395478" y="696569"/>
                  </a:lnTo>
                  <a:lnTo>
                    <a:pt x="440753" y="687311"/>
                  </a:lnTo>
                  <a:lnTo>
                    <a:pt x="483679" y="672376"/>
                  </a:lnTo>
                  <a:lnTo>
                    <a:pt x="523836" y="652183"/>
                  </a:lnTo>
                  <a:lnTo>
                    <a:pt x="560806" y="627126"/>
                  </a:lnTo>
                  <a:lnTo>
                    <a:pt x="567728" y="621004"/>
                  </a:lnTo>
                  <a:lnTo>
                    <a:pt x="594194" y="597623"/>
                  </a:lnTo>
                  <a:lnTo>
                    <a:pt x="623582" y="564083"/>
                  </a:lnTo>
                  <a:lnTo>
                    <a:pt x="648538" y="526910"/>
                  </a:lnTo>
                  <a:lnTo>
                    <a:pt x="668680" y="486524"/>
                  </a:lnTo>
                  <a:lnTo>
                    <a:pt x="683577" y="443331"/>
                  </a:lnTo>
                  <a:lnTo>
                    <a:pt x="692810" y="397738"/>
                  </a:lnTo>
                  <a:lnTo>
                    <a:pt x="695985" y="350151"/>
                  </a:lnTo>
                  <a:close/>
                </a:path>
                <a:path w="5081905" h="700404">
                  <a:moveTo>
                    <a:pt x="2853855" y="350608"/>
                  </a:moveTo>
                  <a:lnTo>
                    <a:pt x="2850680" y="303009"/>
                  </a:lnTo>
                  <a:lnTo>
                    <a:pt x="2846857" y="284149"/>
                  </a:lnTo>
                  <a:lnTo>
                    <a:pt x="2841447" y="257378"/>
                  </a:lnTo>
                  <a:lnTo>
                    <a:pt x="2826550" y="214134"/>
                  </a:lnTo>
                  <a:lnTo>
                    <a:pt x="2806408" y="173697"/>
                  </a:lnTo>
                  <a:lnTo>
                    <a:pt x="2804972" y="171564"/>
                  </a:lnTo>
                  <a:lnTo>
                    <a:pt x="2804972" y="358419"/>
                  </a:lnTo>
                  <a:lnTo>
                    <a:pt x="2798838" y="387223"/>
                  </a:lnTo>
                  <a:lnTo>
                    <a:pt x="2784284" y="410845"/>
                  </a:lnTo>
                  <a:lnTo>
                    <a:pt x="2763266" y="426821"/>
                  </a:lnTo>
                  <a:lnTo>
                    <a:pt x="2737764" y="432701"/>
                  </a:lnTo>
                  <a:lnTo>
                    <a:pt x="2720619" y="477266"/>
                  </a:lnTo>
                  <a:lnTo>
                    <a:pt x="2696807" y="517499"/>
                  </a:lnTo>
                  <a:lnTo>
                    <a:pt x="2667101" y="552475"/>
                  </a:lnTo>
                  <a:lnTo>
                    <a:pt x="2632265" y="581279"/>
                  </a:lnTo>
                  <a:lnTo>
                    <a:pt x="2593035" y="602996"/>
                  </a:lnTo>
                  <a:lnTo>
                    <a:pt x="2550185" y="616686"/>
                  </a:lnTo>
                  <a:lnTo>
                    <a:pt x="2504478" y="621461"/>
                  </a:lnTo>
                  <a:lnTo>
                    <a:pt x="2458555" y="616775"/>
                  </a:lnTo>
                  <a:lnTo>
                    <a:pt x="2415565" y="603288"/>
                  </a:lnTo>
                  <a:lnTo>
                    <a:pt x="2376271" y="581812"/>
                  </a:lnTo>
                  <a:lnTo>
                    <a:pt x="2341435" y="553186"/>
                  </a:lnTo>
                  <a:lnTo>
                    <a:pt x="2311793" y="518236"/>
                  </a:lnTo>
                  <a:lnTo>
                    <a:pt x="2288121" y="477799"/>
                  </a:lnTo>
                  <a:lnTo>
                    <a:pt x="2271179" y="432701"/>
                  </a:lnTo>
                  <a:lnTo>
                    <a:pt x="2247100" y="425259"/>
                  </a:lnTo>
                  <a:lnTo>
                    <a:pt x="2227719" y="409168"/>
                  </a:lnTo>
                  <a:lnTo>
                    <a:pt x="2214791" y="386283"/>
                  </a:lnTo>
                  <a:lnTo>
                    <a:pt x="2210079" y="358419"/>
                  </a:lnTo>
                  <a:lnTo>
                    <a:pt x="2214245" y="331762"/>
                  </a:lnTo>
                  <a:lnTo>
                    <a:pt x="2225840" y="309765"/>
                  </a:lnTo>
                  <a:lnTo>
                    <a:pt x="2243594" y="293954"/>
                  </a:lnTo>
                  <a:lnTo>
                    <a:pt x="2266188" y="285826"/>
                  </a:lnTo>
                  <a:lnTo>
                    <a:pt x="2310358" y="251231"/>
                  </a:lnTo>
                  <a:lnTo>
                    <a:pt x="2347976" y="213080"/>
                  </a:lnTo>
                  <a:lnTo>
                    <a:pt x="2374125" y="174307"/>
                  </a:lnTo>
                  <a:lnTo>
                    <a:pt x="2383942" y="137833"/>
                  </a:lnTo>
                  <a:lnTo>
                    <a:pt x="2405659" y="166458"/>
                  </a:lnTo>
                  <a:lnTo>
                    <a:pt x="2434933" y="193941"/>
                  </a:lnTo>
                  <a:lnTo>
                    <a:pt x="2471026" y="219405"/>
                  </a:lnTo>
                  <a:lnTo>
                    <a:pt x="2513215" y="241985"/>
                  </a:lnTo>
                  <a:lnTo>
                    <a:pt x="2560777" y="260794"/>
                  </a:lnTo>
                  <a:lnTo>
                    <a:pt x="2612961" y="274955"/>
                  </a:lnTo>
                  <a:lnTo>
                    <a:pt x="2669057" y="283591"/>
                  </a:lnTo>
                  <a:lnTo>
                    <a:pt x="2728315" y="285826"/>
                  </a:lnTo>
                  <a:lnTo>
                    <a:pt x="2737764" y="284149"/>
                  </a:lnTo>
                  <a:lnTo>
                    <a:pt x="2763964" y="290017"/>
                  </a:lnTo>
                  <a:lnTo>
                    <a:pt x="2785326" y="305993"/>
                  </a:lnTo>
                  <a:lnTo>
                    <a:pt x="2799702" y="329615"/>
                  </a:lnTo>
                  <a:lnTo>
                    <a:pt x="2804972" y="358419"/>
                  </a:lnTo>
                  <a:lnTo>
                    <a:pt x="2804972" y="171564"/>
                  </a:lnTo>
                  <a:lnTo>
                    <a:pt x="2782366" y="137833"/>
                  </a:lnTo>
                  <a:lnTo>
                    <a:pt x="2781452" y="136461"/>
                  </a:lnTo>
                  <a:lnTo>
                    <a:pt x="2752064" y="102857"/>
                  </a:lnTo>
                  <a:lnTo>
                    <a:pt x="2718676" y="73291"/>
                  </a:lnTo>
                  <a:lnTo>
                    <a:pt x="2681706" y="48171"/>
                  </a:lnTo>
                  <a:lnTo>
                    <a:pt x="2641549" y="27914"/>
                  </a:lnTo>
                  <a:lnTo>
                    <a:pt x="2598623" y="12928"/>
                  </a:lnTo>
                  <a:lnTo>
                    <a:pt x="2553347" y="3632"/>
                  </a:lnTo>
                  <a:lnTo>
                    <a:pt x="2506141" y="444"/>
                  </a:lnTo>
                  <a:lnTo>
                    <a:pt x="2458796" y="3632"/>
                  </a:lnTo>
                  <a:lnTo>
                    <a:pt x="2413419" y="12928"/>
                  </a:lnTo>
                  <a:lnTo>
                    <a:pt x="2370404" y="27914"/>
                  </a:lnTo>
                  <a:lnTo>
                    <a:pt x="2330183" y="48171"/>
                  </a:lnTo>
                  <a:lnTo>
                    <a:pt x="2293150" y="73291"/>
                  </a:lnTo>
                  <a:lnTo>
                    <a:pt x="2259723" y="102857"/>
                  </a:lnTo>
                  <a:lnTo>
                    <a:pt x="2230310" y="136461"/>
                  </a:lnTo>
                  <a:lnTo>
                    <a:pt x="2205329" y="173697"/>
                  </a:lnTo>
                  <a:lnTo>
                    <a:pt x="2185187" y="214134"/>
                  </a:lnTo>
                  <a:lnTo>
                    <a:pt x="2170277" y="257378"/>
                  </a:lnTo>
                  <a:lnTo>
                    <a:pt x="2161044" y="303009"/>
                  </a:lnTo>
                  <a:lnTo>
                    <a:pt x="2157869" y="350608"/>
                  </a:lnTo>
                  <a:lnTo>
                    <a:pt x="2161044" y="398195"/>
                  </a:lnTo>
                  <a:lnTo>
                    <a:pt x="2170277" y="443788"/>
                  </a:lnTo>
                  <a:lnTo>
                    <a:pt x="2185187" y="486981"/>
                  </a:lnTo>
                  <a:lnTo>
                    <a:pt x="2205329" y="527367"/>
                  </a:lnTo>
                  <a:lnTo>
                    <a:pt x="2230310" y="564540"/>
                  </a:lnTo>
                  <a:lnTo>
                    <a:pt x="2259723" y="598081"/>
                  </a:lnTo>
                  <a:lnTo>
                    <a:pt x="2293150" y="627570"/>
                  </a:lnTo>
                  <a:lnTo>
                    <a:pt x="2330183" y="652627"/>
                  </a:lnTo>
                  <a:lnTo>
                    <a:pt x="2370404" y="672833"/>
                  </a:lnTo>
                  <a:lnTo>
                    <a:pt x="2413419" y="687768"/>
                  </a:lnTo>
                  <a:lnTo>
                    <a:pt x="2458796" y="697026"/>
                  </a:lnTo>
                  <a:lnTo>
                    <a:pt x="2506141" y="700201"/>
                  </a:lnTo>
                  <a:lnTo>
                    <a:pt x="2553347" y="697026"/>
                  </a:lnTo>
                  <a:lnTo>
                    <a:pt x="2598623" y="687768"/>
                  </a:lnTo>
                  <a:lnTo>
                    <a:pt x="2641549" y="672833"/>
                  </a:lnTo>
                  <a:lnTo>
                    <a:pt x="2681706" y="652627"/>
                  </a:lnTo>
                  <a:lnTo>
                    <a:pt x="2718676" y="627570"/>
                  </a:lnTo>
                  <a:lnTo>
                    <a:pt x="2752064" y="598081"/>
                  </a:lnTo>
                  <a:lnTo>
                    <a:pt x="2781452" y="564540"/>
                  </a:lnTo>
                  <a:lnTo>
                    <a:pt x="2806408" y="527367"/>
                  </a:lnTo>
                  <a:lnTo>
                    <a:pt x="2826550" y="486981"/>
                  </a:lnTo>
                  <a:lnTo>
                    <a:pt x="2841447" y="443788"/>
                  </a:lnTo>
                  <a:lnTo>
                    <a:pt x="2850680" y="398195"/>
                  </a:lnTo>
                  <a:lnTo>
                    <a:pt x="2853855" y="350608"/>
                  </a:lnTo>
                  <a:close/>
                </a:path>
                <a:path w="5081905" h="700404">
                  <a:moveTo>
                    <a:pt x="5081333" y="350608"/>
                  </a:moveTo>
                  <a:lnTo>
                    <a:pt x="5078158" y="303009"/>
                  </a:lnTo>
                  <a:lnTo>
                    <a:pt x="5074336" y="284149"/>
                  </a:lnTo>
                  <a:lnTo>
                    <a:pt x="5068925" y="257378"/>
                  </a:lnTo>
                  <a:lnTo>
                    <a:pt x="5054028" y="214134"/>
                  </a:lnTo>
                  <a:lnTo>
                    <a:pt x="5033886" y="173697"/>
                  </a:lnTo>
                  <a:lnTo>
                    <a:pt x="5032451" y="171564"/>
                  </a:lnTo>
                  <a:lnTo>
                    <a:pt x="5032451" y="358419"/>
                  </a:lnTo>
                  <a:lnTo>
                    <a:pt x="5026317" y="387223"/>
                  </a:lnTo>
                  <a:lnTo>
                    <a:pt x="5011763" y="410845"/>
                  </a:lnTo>
                  <a:lnTo>
                    <a:pt x="4990744" y="426821"/>
                  </a:lnTo>
                  <a:lnTo>
                    <a:pt x="4965243" y="432701"/>
                  </a:lnTo>
                  <a:lnTo>
                    <a:pt x="4948085" y="477266"/>
                  </a:lnTo>
                  <a:lnTo>
                    <a:pt x="4924285" y="517499"/>
                  </a:lnTo>
                  <a:lnTo>
                    <a:pt x="4894580" y="552475"/>
                  </a:lnTo>
                  <a:lnTo>
                    <a:pt x="4859744" y="581279"/>
                  </a:lnTo>
                  <a:lnTo>
                    <a:pt x="4820513" y="602996"/>
                  </a:lnTo>
                  <a:lnTo>
                    <a:pt x="4777664" y="616686"/>
                  </a:lnTo>
                  <a:lnTo>
                    <a:pt x="4731944" y="621461"/>
                  </a:lnTo>
                  <a:lnTo>
                    <a:pt x="4686033" y="616775"/>
                  </a:lnTo>
                  <a:lnTo>
                    <a:pt x="4643044" y="603288"/>
                  </a:lnTo>
                  <a:lnTo>
                    <a:pt x="4603750" y="581812"/>
                  </a:lnTo>
                  <a:lnTo>
                    <a:pt x="4568914" y="553186"/>
                  </a:lnTo>
                  <a:lnTo>
                    <a:pt x="4539272" y="518236"/>
                  </a:lnTo>
                  <a:lnTo>
                    <a:pt x="4515599" y="477799"/>
                  </a:lnTo>
                  <a:lnTo>
                    <a:pt x="4498657" y="432701"/>
                  </a:lnTo>
                  <a:lnTo>
                    <a:pt x="4474578" y="425259"/>
                  </a:lnTo>
                  <a:lnTo>
                    <a:pt x="4455198" y="409168"/>
                  </a:lnTo>
                  <a:lnTo>
                    <a:pt x="4442269" y="386283"/>
                  </a:lnTo>
                  <a:lnTo>
                    <a:pt x="4437558" y="358419"/>
                  </a:lnTo>
                  <a:lnTo>
                    <a:pt x="4441710" y="331762"/>
                  </a:lnTo>
                  <a:lnTo>
                    <a:pt x="4453318" y="309765"/>
                  </a:lnTo>
                  <a:lnTo>
                    <a:pt x="4471073" y="293954"/>
                  </a:lnTo>
                  <a:lnTo>
                    <a:pt x="4493666" y="285826"/>
                  </a:lnTo>
                  <a:lnTo>
                    <a:pt x="4537837" y="251231"/>
                  </a:lnTo>
                  <a:lnTo>
                    <a:pt x="4575454" y="213080"/>
                  </a:lnTo>
                  <a:lnTo>
                    <a:pt x="4601603" y="174307"/>
                  </a:lnTo>
                  <a:lnTo>
                    <a:pt x="4611421" y="137833"/>
                  </a:lnTo>
                  <a:lnTo>
                    <a:pt x="4633138" y="166458"/>
                  </a:lnTo>
                  <a:lnTo>
                    <a:pt x="4662411" y="193941"/>
                  </a:lnTo>
                  <a:lnTo>
                    <a:pt x="4698504" y="219405"/>
                  </a:lnTo>
                  <a:lnTo>
                    <a:pt x="4740694" y="241985"/>
                  </a:lnTo>
                  <a:lnTo>
                    <a:pt x="4788255" y="260794"/>
                  </a:lnTo>
                  <a:lnTo>
                    <a:pt x="4840440" y="274955"/>
                  </a:lnTo>
                  <a:lnTo>
                    <a:pt x="4896536" y="283591"/>
                  </a:lnTo>
                  <a:lnTo>
                    <a:pt x="4955794" y="285826"/>
                  </a:lnTo>
                  <a:lnTo>
                    <a:pt x="4965243" y="284149"/>
                  </a:lnTo>
                  <a:lnTo>
                    <a:pt x="4991443" y="290017"/>
                  </a:lnTo>
                  <a:lnTo>
                    <a:pt x="5012804" y="305993"/>
                  </a:lnTo>
                  <a:lnTo>
                    <a:pt x="5027180" y="329615"/>
                  </a:lnTo>
                  <a:lnTo>
                    <a:pt x="5032451" y="358419"/>
                  </a:lnTo>
                  <a:lnTo>
                    <a:pt x="5032451" y="171564"/>
                  </a:lnTo>
                  <a:lnTo>
                    <a:pt x="5009845" y="137833"/>
                  </a:lnTo>
                  <a:lnTo>
                    <a:pt x="5008931" y="136461"/>
                  </a:lnTo>
                  <a:lnTo>
                    <a:pt x="4979543" y="102857"/>
                  </a:lnTo>
                  <a:lnTo>
                    <a:pt x="4946154" y="73291"/>
                  </a:lnTo>
                  <a:lnTo>
                    <a:pt x="4909185" y="48171"/>
                  </a:lnTo>
                  <a:lnTo>
                    <a:pt x="4869027" y="27914"/>
                  </a:lnTo>
                  <a:lnTo>
                    <a:pt x="4826101" y="12928"/>
                  </a:lnTo>
                  <a:lnTo>
                    <a:pt x="4780826" y="3632"/>
                  </a:lnTo>
                  <a:lnTo>
                    <a:pt x="4733620" y="444"/>
                  </a:lnTo>
                  <a:lnTo>
                    <a:pt x="4686274" y="3632"/>
                  </a:lnTo>
                  <a:lnTo>
                    <a:pt x="4640897" y="12928"/>
                  </a:lnTo>
                  <a:lnTo>
                    <a:pt x="4597882" y="27914"/>
                  </a:lnTo>
                  <a:lnTo>
                    <a:pt x="4557661" y="48171"/>
                  </a:lnTo>
                  <a:lnTo>
                    <a:pt x="4520628" y="73291"/>
                  </a:lnTo>
                  <a:lnTo>
                    <a:pt x="4487202" y="102857"/>
                  </a:lnTo>
                  <a:lnTo>
                    <a:pt x="4457789" y="136461"/>
                  </a:lnTo>
                  <a:lnTo>
                    <a:pt x="4432808" y="173697"/>
                  </a:lnTo>
                  <a:lnTo>
                    <a:pt x="4412666" y="214134"/>
                  </a:lnTo>
                  <a:lnTo>
                    <a:pt x="4397756" y="257378"/>
                  </a:lnTo>
                  <a:lnTo>
                    <a:pt x="4388523" y="303009"/>
                  </a:lnTo>
                  <a:lnTo>
                    <a:pt x="4385348" y="350608"/>
                  </a:lnTo>
                  <a:lnTo>
                    <a:pt x="4388523" y="398195"/>
                  </a:lnTo>
                  <a:lnTo>
                    <a:pt x="4397756" y="443788"/>
                  </a:lnTo>
                  <a:lnTo>
                    <a:pt x="4412666" y="486981"/>
                  </a:lnTo>
                  <a:lnTo>
                    <a:pt x="4432808" y="527367"/>
                  </a:lnTo>
                  <a:lnTo>
                    <a:pt x="4457789" y="564540"/>
                  </a:lnTo>
                  <a:lnTo>
                    <a:pt x="4487202" y="598081"/>
                  </a:lnTo>
                  <a:lnTo>
                    <a:pt x="4520628" y="627570"/>
                  </a:lnTo>
                  <a:lnTo>
                    <a:pt x="4557661" y="652627"/>
                  </a:lnTo>
                  <a:lnTo>
                    <a:pt x="4597882" y="672833"/>
                  </a:lnTo>
                  <a:lnTo>
                    <a:pt x="4640897" y="687768"/>
                  </a:lnTo>
                  <a:lnTo>
                    <a:pt x="4686274" y="697026"/>
                  </a:lnTo>
                  <a:lnTo>
                    <a:pt x="4733620" y="700201"/>
                  </a:lnTo>
                  <a:lnTo>
                    <a:pt x="4780826" y="697026"/>
                  </a:lnTo>
                  <a:lnTo>
                    <a:pt x="4826101" y="687768"/>
                  </a:lnTo>
                  <a:lnTo>
                    <a:pt x="4869027" y="672833"/>
                  </a:lnTo>
                  <a:lnTo>
                    <a:pt x="4909185" y="652627"/>
                  </a:lnTo>
                  <a:lnTo>
                    <a:pt x="4946154" y="627570"/>
                  </a:lnTo>
                  <a:lnTo>
                    <a:pt x="4979543" y="598081"/>
                  </a:lnTo>
                  <a:lnTo>
                    <a:pt x="5008931" y="564540"/>
                  </a:lnTo>
                  <a:lnTo>
                    <a:pt x="5033886" y="527367"/>
                  </a:lnTo>
                  <a:lnTo>
                    <a:pt x="5054028" y="486981"/>
                  </a:lnTo>
                  <a:lnTo>
                    <a:pt x="5068925" y="443788"/>
                  </a:lnTo>
                  <a:lnTo>
                    <a:pt x="5078158" y="398195"/>
                  </a:lnTo>
                  <a:lnTo>
                    <a:pt x="5081333" y="350608"/>
                  </a:lnTo>
                  <a:close/>
                </a:path>
              </a:pathLst>
            </a:custGeom>
            <a:solidFill>
              <a:srgbClr val="D45E00"/>
            </a:solidFill>
          </p:spPr>
          <p:txBody>
            <a:bodyPr wrap="square" lIns="0" tIns="0" rIns="0" bIns="0" rtlCol="0"/>
            <a:lstStyle/>
            <a:p>
              <a:endParaRPr sz="2400"/>
            </a:p>
          </p:txBody>
        </p:sp>
        <p:sp>
          <p:nvSpPr>
            <p:cNvPr id="7" name="object 7"/>
            <p:cNvSpPr/>
            <p:nvPr/>
          </p:nvSpPr>
          <p:spPr>
            <a:xfrm>
              <a:off x="4576272" y="3607727"/>
              <a:ext cx="58419" cy="59055"/>
            </a:xfrm>
            <a:custGeom>
              <a:avLst/>
              <a:gdLst/>
              <a:ahLst/>
              <a:cxnLst/>
              <a:rect l="l" t="t" r="r" b="b"/>
              <a:pathLst>
                <a:path w="58420" h="59054">
                  <a:moveTo>
                    <a:pt x="34336" y="58632"/>
                  </a:moveTo>
                  <a:lnTo>
                    <a:pt x="23980" y="58632"/>
                  </a:lnTo>
                  <a:lnTo>
                    <a:pt x="19620" y="57536"/>
                  </a:lnTo>
                  <a:lnTo>
                    <a:pt x="0" y="33973"/>
                  </a:lnTo>
                  <a:lnTo>
                    <a:pt x="0" y="23562"/>
                  </a:lnTo>
                  <a:lnTo>
                    <a:pt x="1089" y="19178"/>
                  </a:lnTo>
                  <a:lnTo>
                    <a:pt x="3814" y="14794"/>
                  </a:lnTo>
                  <a:lnTo>
                    <a:pt x="6539" y="9862"/>
                  </a:lnTo>
                  <a:lnTo>
                    <a:pt x="10355" y="6575"/>
                  </a:lnTo>
                  <a:lnTo>
                    <a:pt x="14715" y="3835"/>
                  </a:lnTo>
                  <a:lnTo>
                    <a:pt x="19620" y="1095"/>
                  </a:lnTo>
                  <a:lnTo>
                    <a:pt x="23980" y="0"/>
                  </a:lnTo>
                  <a:lnTo>
                    <a:pt x="34336" y="0"/>
                  </a:lnTo>
                  <a:lnTo>
                    <a:pt x="39241" y="1095"/>
                  </a:lnTo>
                  <a:lnTo>
                    <a:pt x="43601" y="3835"/>
                  </a:lnTo>
                  <a:lnTo>
                    <a:pt x="48506" y="6575"/>
                  </a:lnTo>
                  <a:lnTo>
                    <a:pt x="51777" y="9862"/>
                  </a:lnTo>
                  <a:lnTo>
                    <a:pt x="54502" y="14794"/>
                  </a:lnTo>
                  <a:lnTo>
                    <a:pt x="57227" y="19178"/>
                  </a:lnTo>
                  <a:lnTo>
                    <a:pt x="58317" y="24110"/>
                  </a:lnTo>
                  <a:lnTo>
                    <a:pt x="58317" y="29042"/>
                  </a:lnTo>
                  <a:lnTo>
                    <a:pt x="58317" y="34521"/>
                  </a:lnTo>
                  <a:lnTo>
                    <a:pt x="43601" y="54796"/>
                  </a:lnTo>
                  <a:lnTo>
                    <a:pt x="39241" y="57536"/>
                  </a:lnTo>
                  <a:lnTo>
                    <a:pt x="34336" y="58632"/>
                  </a:lnTo>
                  <a:close/>
                </a:path>
              </a:pathLst>
            </a:custGeom>
            <a:solidFill>
              <a:srgbClr val="0072B2"/>
            </a:solidFill>
          </p:spPr>
          <p:txBody>
            <a:bodyPr wrap="square" lIns="0" tIns="0" rIns="0" bIns="0" rtlCol="0"/>
            <a:lstStyle/>
            <a:p>
              <a:endParaRPr sz="2400"/>
            </a:p>
          </p:txBody>
        </p:sp>
        <p:sp>
          <p:nvSpPr>
            <p:cNvPr id="8" name="object 8"/>
            <p:cNvSpPr/>
            <p:nvPr/>
          </p:nvSpPr>
          <p:spPr>
            <a:xfrm>
              <a:off x="1447800" y="4114209"/>
              <a:ext cx="6440170" cy="635"/>
            </a:xfrm>
            <a:custGeom>
              <a:avLst/>
              <a:gdLst/>
              <a:ahLst/>
              <a:cxnLst/>
              <a:rect l="l" t="t" r="r" b="b"/>
              <a:pathLst>
                <a:path w="6440170" h="635">
                  <a:moveTo>
                    <a:pt x="0" y="590"/>
                  </a:moveTo>
                  <a:lnTo>
                    <a:pt x="6439670" y="0"/>
                  </a:lnTo>
                </a:path>
              </a:pathLst>
            </a:custGeom>
            <a:ln w="28574">
              <a:solidFill>
                <a:srgbClr val="666666"/>
              </a:solidFill>
            </a:ln>
          </p:spPr>
          <p:txBody>
            <a:bodyPr wrap="square" lIns="0" tIns="0" rIns="0" bIns="0" rtlCol="0"/>
            <a:lstStyle/>
            <a:p>
              <a:endParaRPr sz="2400"/>
            </a:p>
          </p:txBody>
        </p:sp>
        <p:pic>
          <p:nvPicPr>
            <p:cNvPr id="9" name="object 9"/>
            <p:cNvPicPr/>
            <p:nvPr/>
          </p:nvPicPr>
          <p:blipFill>
            <a:blip r:embed="rId2" cstate="print"/>
            <a:stretch>
              <a:fillRect/>
            </a:stretch>
          </p:blipFill>
          <p:spPr>
            <a:xfrm>
              <a:off x="7841045" y="4067789"/>
              <a:ext cx="116868" cy="92844"/>
            </a:xfrm>
            <a:prstGeom prst="rect">
              <a:avLst/>
            </a:prstGeom>
          </p:spPr>
        </p:pic>
      </p:grpSp>
      <p:sp>
        <p:nvSpPr>
          <p:cNvPr id="10" name="object 10"/>
          <p:cNvSpPr txBox="1"/>
          <p:nvPr/>
        </p:nvSpPr>
        <p:spPr>
          <a:xfrm>
            <a:off x="10067947" y="5528625"/>
            <a:ext cx="492760" cy="304421"/>
          </a:xfrm>
          <a:prstGeom prst="rect">
            <a:avLst/>
          </a:prstGeom>
        </p:spPr>
        <p:txBody>
          <a:bodyPr vert="horz" wrap="square" lIns="0" tIns="16933" rIns="0" bIns="0" rtlCol="0">
            <a:spAutoFit/>
          </a:bodyPr>
          <a:lstStyle/>
          <a:p>
            <a:pPr marL="16933">
              <a:spcBef>
                <a:spcPts val="133"/>
              </a:spcBef>
            </a:pPr>
            <a:r>
              <a:rPr sz="1867" i="1" spc="-33" dirty="0">
                <a:solidFill>
                  <a:srgbClr val="666666"/>
                </a:solidFill>
                <a:latin typeface="Roboto"/>
                <a:cs typeface="Roboto"/>
              </a:rPr>
              <a:t>time</a:t>
            </a:r>
            <a:endParaRPr sz="1867">
              <a:latin typeface="Roboto"/>
              <a:cs typeface="Roboto"/>
            </a:endParaRPr>
          </a:p>
        </p:txBody>
      </p:sp>
      <p:sp>
        <p:nvSpPr>
          <p:cNvPr id="11" name="object 11"/>
          <p:cNvSpPr txBox="1">
            <a:spLocks noGrp="1"/>
          </p:cNvSpPr>
          <p:nvPr>
            <p:ph type="title"/>
          </p:nvPr>
        </p:nvSpPr>
        <p:spPr>
          <a:xfrm>
            <a:off x="4671592" y="515509"/>
            <a:ext cx="2409602" cy="694207"/>
          </a:xfrm>
          <a:prstGeom prst="rect">
            <a:avLst/>
          </a:prstGeom>
        </p:spPr>
        <p:txBody>
          <a:bodyPr vert="horz" wrap="square" lIns="0" tIns="16933" rIns="0" bIns="0" rtlCol="0" anchor="ctr">
            <a:spAutoFit/>
          </a:bodyPr>
          <a:lstStyle/>
          <a:p>
            <a:pPr marL="16933">
              <a:lnSpc>
                <a:spcPct val="100000"/>
              </a:lnSpc>
              <a:spcBef>
                <a:spcPts val="133"/>
              </a:spcBef>
            </a:pPr>
            <a:r>
              <a:rPr i="1" spc="-87" dirty="0">
                <a:solidFill>
                  <a:srgbClr val="666666"/>
                </a:solidFill>
                <a:latin typeface="Roboto"/>
                <a:cs typeface="Roboto"/>
              </a:rPr>
              <a:t>unhap</a:t>
            </a:r>
            <a:r>
              <a:rPr i="1" spc="-100" dirty="0">
                <a:solidFill>
                  <a:srgbClr val="666666"/>
                </a:solidFill>
                <a:latin typeface="Roboto"/>
                <a:cs typeface="Roboto"/>
              </a:rPr>
              <a:t>p</a:t>
            </a:r>
            <a:r>
              <a:rPr i="1" spc="-127" dirty="0">
                <a:solidFill>
                  <a:srgbClr val="666666"/>
                </a:solidFill>
                <a:latin typeface="Roboto"/>
                <a:cs typeface="Roboto"/>
              </a:rPr>
              <a:t>y</a:t>
            </a:r>
          </a:p>
        </p:txBody>
      </p:sp>
      <p:sp>
        <p:nvSpPr>
          <p:cNvPr id="12" name="object 12"/>
          <p:cNvSpPr txBox="1"/>
          <p:nvPr/>
        </p:nvSpPr>
        <p:spPr>
          <a:xfrm>
            <a:off x="5505695" y="1302659"/>
            <a:ext cx="992293" cy="509541"/>
          </a:xfrm>
          <a:prstGeom prst="rect">
            <a:avLst/>
          </a:prstGeom>
        </p:spPr>
        <p:txBody>
          <a:bodyPr vert="horz" wrap="square" lIns="0" tIns="16933" rIns="0" bIns="0" rtlCol="0">
            <a:spAutoFit/>
          </a:bodyPr>
          <a:lstStyle/>
          <a:p>
            <a:pPr>
              <a:spcBef>
                <a:spcPts val="133"/>
              </a:spcBef>
            </a:pPr>
            <a:r>
              <a:rPr sz="3200" i="1" spc="-67" dirty="0">
                <a:solidFill>
                  <a:srgbClr val="666666"/>
                </a:solidFill>
                <a:latin typeface="Roboto"/>
                <a:cs typeface="Roboto"/>
              </a:rPr>
              <a:t>users</a:t>
            </a:r>
            <a:endParaRPr sz="3200">
              <a:latin typeface="Roboto"/>
              <a:cs typeface="Roboto"/>
            </a:endParaRPr>
          </a:p>
        </p:txBody>
      </p:sp>
      <p:grpSp>
        <p:nvGrpSpPr>
          <p:cNvPr id="13" name="object 13"/>
          <p:cNvGrpSpPr/>
          <p:nvPr/>
        </p:nvGrpSpPr>
        <p:grpSpPr>
          <a:xfrm>
            <a:off x="4150333" y="1220877"/>
            <a:ext cx="3668607" cy="3106420"/>
            <a:chOff x="3130519" y="996614"/>
            <a:chExt cx="2751455" cy="2329815"/>
          </a:xfrm>
        </p:grpSpPr>
        <p:sp>
          <p:nvSpPr>
            <p:cNvPr id="14" name="object 14"/>
            <p:cNvSpPr/>
            <p:nvPr/>
          </p:nvSpPr>
          <p:spPr>
            <a:xfrm>
              <a:off x="3200962" y="1043037"/>
              <a:ext cx="2588895" cy="0"/>
            </a:xfrm>
            <a:custGeom>
              <a:avLst/>
              <a:gdLst/>
              <a:ahLst/>
              <a:cxnLst/>
              <a:rect l="l" t="t" r="r" b="b"/>
              <a:pathLst>
                <a:path w="2588895">
                  <a:moveTo>
                    <a:pt x="2588442" y="0"/>
                  </a:moveTo>
                  <a:lnTo>
                    <a:pt x="0" y="0"/>
                  </a:lnTo>
                </a:path>
              </a:pathLst>
            </a:custGeom>
            <a:ln w="28574">
              <a:solidFill>
                <a:srgbClr val="D45E00"/>
              </a:solidFill>
            </a:ln>
          </p:spPr>
          <p:txBody>
            <a:bodyPr wrap="square" lIns="0" tIns="0" rIns="0" bIns="0" rtlCol="0"/>
            <a:lstStyle/>
            <a:p>
              <a:endParaRPr sz="2400"/>
            </a:p>
          </p:txBody>
        </p:sp>
        <p:pic>
          <p:nvPicPr>
            <p:cNvPr id="15" name="object 15"/>
            <p:cNvPicPr/>
            <p:nvPr/>
          </p:nvPicPr>
          <p:blipFill>
            <a:blip r:embed="rId3" cstate="print"/>
            <a:stretch>
              <a:fillRect/>
            </a:stretch>
          </p:blipFill>
          <p:spPr>
            <a:xfrm>
              <a:off x="5742982" y="996614"/>
              <a:ext cx="116865" cy="92844"/>
            </a:xfrm>
            <a:prstGeom prst="rect">
              <a:avLst/>
            </a:prstGeom>
          </p:spPr>
        </p:pic>
        <p:pic>
          <p:nvPicPr>
            <p:cNvPr id="16" name="object 16"/>
            <p:cNvPicPr/>
            <p:nvPr/>
          </p:nvPicPr>
          <p:blipFill>
            <a:blip r:embed="rId4" cstate="print"/>
            <a:stretch>
              <a:fillRect/>
            </a:stretch>
          </p:blipFill>
          <p:spPr>
            <a:xfrm>
              <a:off x="3130519" y="996614"/>
              <a:ext cx="116865" cy="92844"/>
            </a:xfrm>
            <a:prstGeom prst="rect">
              <a:avLst/>
            </a:prstGeom>
          </p:spPr>
        </p:pic>
        <p:sp>
          <p:nvSpPr>
            <p:cNvPr id="17" name="object 17"/>
            <p:cNvSpPr/>
            <p:nvPr/>
          </p:nvSpPr>
          <p:spPr>
            <a:xfrm>
              <a:off x="3886357" y="2362209"/>
              <a:ext cx="1981200" cy="949960"/>
            </a:xfrm>
            <a:custGeom>
              <a:avLst/>
              <a:gdLst/>
              <a:ahLst/>
              <a:cxnLst/>
              <a:rect l="l" t="t" r="r" b="b"/>
              <a:pathLst>
                <a:path w="1981200" h="949960">
                  <a:moveTo>
                    <a:pt x="781881" y="949537"/>
                  </a:moveTo>
                  <a:lnTo>
                    <a:pt x="644427" y="811792"/>
                  </a:lnTo>
                  <a:lnTo>
                    <a:pt x="577589" y="800073"/>
                  </a:lnTo>
                  <a:lnTo>
                    <a:pt x="513777" y="786527"/>
                  </a:lnTo>
                  <a:lnTo>
                    <a:pt x="453109" y="771253"/>
                  </a:lnTo>
                  <a:lnTo>
                    <a:pt x="395702" y="754346"/>
                  </a:lnTo>
                  <a:lnTo>
                    <a:pt x="341675" y="735903"/>
                  </a:lnTo>
                  <a:lnTo>
                    <a:pt x="291146" y="716021"/>
                  </a:lnTo>
                  <a:lnTo>
                    <a:pt x="244233" y="694798"/>
                  </a:lnTo>
                  <a:lnTo>
                    <a:pt x="201054" y="672329"/>
                  </a:lnTo>
                  <a:lnTo>
                    <a:pt x="161728" y="648713"/>
                  </a:lnTo>
                  <a:lnTo>
                    <a:pt x="126373" y="624044"/>
                  </a:lnTo>
                  <a:lnTo>
                    <a:pt x="95107" y="598422"/>
                  </a:lnTo>
                  <a:lnTo>
                    <a:pt x="45315" y="544701"/>
                  </a:lnTo>
                  <a:lnTo>
                    <a:pt x="13297" y="488324"/>
                  </a:lnTo>
                  <a:lnTo>
                    <a:pt x="0" y="430067"/>
                  </a:lnTo>
                  <a:lnTo>
                    <a:pt x="666" y="400476"/>
                  </a:lnTo>
                  <a:lnTo>
                    <a:pt x="17222" y="340851"/>
                  </a:lnTo>
                  <a:lnTo>
                    <a:pt x="50812" y="286352"/>
                  </a:lnTo>
                  <a:lnTo>
                    <a:pt x="95397" y="239375"/>
                  </a:lnTo>
                  <a:lnTo>
                    <a:pt x="151999" y="195753"/>
                  </a:lnTo>
                  <a:lnTo>
                    <a:pt x="184484" y="175287"/>
                  </a:lnTo>
                  <a:lnTo>
                    <a:pt x="219589" y="155765"/>
                  </a:lnTo>
                  <a:lnTo>
                    <a:pt x="257185" y="137223"/>
                  </a:lnTo>
                  <a:lnTo>
                    <a:pt x="297142" y="119693"/>
                  </a:lnTo>
                  <a:lnTo>
                    <a:pt x="339334" y="103213"/>
                  </a:lnTo>
                  <a:lnTo>
                    <a:pt x="383631" y="87817"/>
                  </a:lnTo>
                  <a:lnTo>
                    <a:pt x="429906" y="73539"/>
                  </a:lnTo>
                  <a:lnTo>
                    <a:pt x="478029" y="60415"/>
                  </a:lnTo>
                  <a:lnTo>
                    <a:pt x="527872" y="48480"/>
                  </a:lnTo>
                  <a:lnTo>
                    <a:pt x="579308" y="37769"/>
                  </a:lnTo>
                  <a:lnTo>
                    <a:pt x="632208" y="28317"/>
                  </a:lnTo>
                  <a:lnTo>
                    <a:pt x="686442" y="20158"/>
                  </a:lnTo>
                  <a:lnTo>
                    <a:pt x="741884" y="13329"/>
                  </a:lnTo>
                  <a:lnTo>
                    <a:pt x="798405" y="7863"/>
                  </a:lnTo>
                  <a:lnTo>
                    <a:pt x="855875" y="3796"/>
                  </a:lnTo>
                  <a:lnTo>
                    <a:pt x="914168" y="1164"/>
                  </a:lnTo>
                  <a:lnTo>
                    <a:pt x="973154" y="0"/>
                  </a:lnTo>
                  <a:lnTo>
                    <a:pt x="1032705" y="339"/>
                  </a:lnTo>
                  <a:lnTo>
                    <a:pt x="1092693" y="2218"/>
                  </a:lnTo>
                  <a:lnTo>
                    <a:pt x="1152990" y="5671"/>
                  </a:lnTo>
                  <a:lnTo>
                    <a:pt x="1220707" y="11456"/>
                  </a:lnTo>
                  <a:lnTo>
                    <a:pt x="1286476" y="19102"/>
                  </a:lnTo>
                  <a:lnTo>
                    <a:pt x="1350157" y="28532"/>
                  </a:lnTo>
                  <a:lnTo>
                    <a:pt x="1411611" y="39673"/>
                  </a:lnTo>
                  <a:lnTo>
                    <a:pt x="1470700" y="52450"/>
                  </a:lnTo>
                  <a:lnTo>
                    <a:pt x="1527285" y="66789"/>
                  </a:lnTo>
                  <a:lnTo>
                    <a:pt x="1581226" y="82615"/>
                  </a:lnTo>
                  <a:lnTo>
                    <a:pt x="1632386" y="99855"/>
                  </a:lnTo>
                  <a:lnTo>
                    <a:pt x="1680624" y="118433"/>
                  </a:lnTo>
                  <a:lnTo>
                    <a:pt x="1725802" y="138276"/>
                  </a:lnTo>
                  <a:lnTo>
                    <a:pt x="1767781" y="159308"/>
                  </a:lnTo>
                  <a:lnTo>
                    <a:pt x="1806423" y="181456"/>
                  </a:lnTo>
                  <a:lnTo>
                    <a:pt x="1841587" y="204646"/>
                  </a:lnTo>
                  <a:lnTo>
                    <a:pt x="1873136" y="228801"/>
                  </a:lnTo>
                  <a:lnTo>
                    <a:pt x="1924832" y="279715"/>
                  </a:lnTo>
                  <a:lnTo>
                    <a:pt x="1960397" y="333603"/>
                  </a:lnTo>
                  <a:lnTo>
                    <a:pt x="1978722" y="389869"/>
                  </a:lnTo>
                  <a:lnTo>
                    <a:pt x="1981072" y="418709"/>
                  </a:lnTo>
                  <a:lnTo>
                    <a:pt x="1978695" y="447919"/>
                  </a:lnTo>
                  <a:lnTo>
                    <a:pt x="1961083" y="502976"/>
                  </a:lnTo>
                  <a:lnTo>
                    <a:pt x="1927317" y="555463"/>
                  </a:lnTo>
                  <a:lnTo>
                    <a:pt x="1878528" y="604920"/>
                  </a:lnTo>
                  <a:lnTo>
                    <a:pt x="1815850" y="650887"/>
                  </a:lnTo>
                  <a:lnTo>
                    <a:pt x="1779657" y="672419"/>
                  </a:lnTo>
                  <a:lnTo>
                    <a:pt x="1740415" y="692905"/>
                  </a:lnTo>
                  <a:lnTo>
                    <a:pt x="1698268" y="712290"/>
                  </a:lnTo>
                  <a:lnTo>
                    <a:pt x="1653356" y="730515"/>
                  </a:lnTo>
                  <a:lnTo>
                    <a:pt x="1605820" y="747524"/>
                  </a:lnTo>
                  <a:lnTo>
                    <a:pt x="1555803" y="763257"/>
                  </a:lnTo>
                  <a:lnTo>
                    <a:pt x="1503446" y="777659"/>
                  </a:lnTo>
                  <a:lnTo>
                    <a:pt x="1448890" y="790672"/>
                  </a:lnTo>
                  <a:lnTo>
                    <a:pt x="1392278" y="802238"/>
                  </a:lnTo>
                  <a:lnTo>
                    <a:pt x="1333750" y="812300"/>
                  </a:lnTo>
                  <a:lnTo>
                    <a:pt x="1273448" y="820800"/>
                  </a:lnTo>
                  <a:lnTo>
                    <a:pt x="1211514" y="827681"/>
                  </a:lnTo>
                  <a:lnTo>
                    <a:pt x="1148089" y="832886"/>
                  </a:lnTo>
                  <a:lnTo>
                    <a:pt x="1083315" y="836356"/>
                  </a:lnTo>
                  <a:lnTo>
                    <a:pt x="1017333" y="838036"/>
                  </a:lnTo>
                  <a:lnTo>
                    <a:pt x="781881" y="949537"/>
                  </a:lnTo>
                  <a:close/>
                </a:path>
              </a:pathLst>
            </a:custGeom>
            <a:ln w="28574">
              <a:solidFill>
                <a:srgbClr val="0072B2"/>
              </a:solidFill>
            </a:ln>
          </p:spPr>
          <p:txBody>
            <a:bodyPr wrap="square" lIns="0" tIns="0" rIns="0" bIns="0" rtlCol="0"/>
            <a:lstStyle/>
            <a:p>
              <a:endParaRPr sz="2400"/>
            </a:p>
          </p:txBody>
        </p:sp>
        <p:pic>
          <p:nvPicPr>
            <p:cNvPr id="18" name="object 18"/>
            <p:cNvPicPr/>
            <p:nvPr/>
          </p:nvPicPr>
          <p:blipFill>
            <a:blip r:embed="rId5" cstate="print"/>
            <a:stretch>
              <a:fillRect/>
            </a:stretch>
          </p:blipFill>
          <p:spPr>
            <a:xfrm>
              <a:off x="4024447" y="2586330"/>
              <a:ext cx="1670699" cy="369416"/>
            </a:xfrm>
            <a:prstGeom prst="rect">
              <a:avLst/>
            </a:prstGeom>
          </p:spPr>
        </p:pic>
      </p:grpSp>
      <p:sp>
        <p:nvSpPr>
          <p:cNvPr id="19" name="object 19"/>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r>
              <a:rPr spc="-33" dirty="0" smtClean="0"/>
              <a:t>-</a:t>
            </a:r>
            <a:endParaRPr spc="-33" dirty="0"/>
          </a:p>
        </p:txBody>
      </p:sp>
    </p:spTree>
    <p:extLst>
      <p:ext uri="{BB962C8B-B14F-4D97-AF65-F5344CB8AC3E}">
        <p14:creationId xmlns:p14="http://schemas.microsoft.com/office/powerpoint/2010/main" val="268735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819900" y="1345848"/>
            <a:ext cx="4726093" cy="2565400"/>
            <a:chOff x="5114925" y="1009386"/>
            <a:chExt cx="3544570" cy="1924050"/>
          </a:xfrm>
        </p:grpSpPr>
        <p:sp>
          <p:nvSpPr>
            <p:cNvPr id="3" name="object 3"/>
            <p:cNvSpPr/>
            <p:nvPr/>
          </p:nvSpPr>
          <p:spPr>
            <a:xfrm>
              <a:off x="7543799" y="1210500"/>
              <a:ext cx="914400" cy="1676400"/>
            </a:xfrm>
            <a:custGeom>
              <a:avLst/>
              <a:gdLst/>
              <a:ahLst/>
              <a:cxnLst/>
              <a:rect l="l" t="t" r="r" b="b"/>
              <a:pathLst>
                <a:path w="914400" h="1676400">
                  <a:moveTo>
                    <a:pt x="914399" y="1676399"/>
                  </a:moveTo>
                  <a:lnTo>
                    <a:pt x="0" y="1676399"/>
                  </a:lnTo>
                  <a:lnTo>
                    <a:pt x="0" y="0"/>
                  </a:lnTo>
                  <a:lnTo>
                    <a:pt x="914399" y="0"/>
                  </a:lnTo>
                  <a:lnTo>
                    <a:pt x="914399" y="1676399"/>
                  </a:lnTo>
                  <a:close/>
                </a:path>
              </a:pathLst>
            </a:custGeom>
            <a:solidFill>
              <a:srgbClr val="9FC5E7"/>
            </a:solidFill>
          </p:spPr>
          <p:txBody>
            <a:bodyPr wrap="square" lIns="0" tIns="0" rIns="0" bIns="0" rtlCol="0"/>
            <a:lstStyle/>
            <a:p>
              <a:endParaRPr sz="2400"/>
            </a:p>
          </p:txBody>
        </p:sp>
        <p:sp>
          <p:nvSpPr>
            <p:cNvPr id="4" name="object 4"/>
            <p:cNvSpPr/>
            <p:nvPr/>
          </p:nvSpPr>
          <p:spPr>
            <a:xfrm>
              <a:off x="6019799" y="1210500"/>
              <a:ext cx="1524000" cy="1676400"/>
            </a:xfrm>
            <a:custGeom>
              <a:avLst/>
              <a:gdLst/>
              <a:ahLst/>
              <a:cxnLst/>
              <a:rect l="l" t="t" r="r" b="b"/>
              <a:pathLst>
                <a:path w="1524000" h="1676400">
                  <a:moveTo>
                    <a:pt x="1523999" y="1676399"/>
                  </a:moveTo>
                  <a:lnTo>
                    <a:pt x="0" y="1676399"/>
                  </a:lnTo>
                  <a:lnTo>
                    <a:pt x="0" y="0"/>
                  </a:lnTo>
                  <a:lnTo>
                    <a:pt x="1523999" y="0"/>
                  </a:lnTo>
                  <a:lnTo>
                    <a:pt x="1523999" y="1676399"/>
                  </a:lnTo>
                  <a:close/>
                </a:path>
              </a:pathLst>
            </a:custGeom>
            <a:solidFill>
              <a:srgbClr val="E6B8AE"/>
            </a:solidFill>
          </p:spPr>
          <p:txBody>
            <a:bodyPr wrap="square" lIns="0" tIns="0" rIns="0" bIns="0" rtlCol="0"/>
            <a:lstStyle/>
            <a:p>
              <a:endParaRPr sz="2400"/>
            </a:p>
          </p:txBody>
        </p:sp>
        <p:sp>
          <p:nvSpPr>
            <p:cNvPr id="5" name="object 5"/>
            <p:cNvSpPr/>
            <p:nvPr/>
          </p:nvSpPr>
          <p:spPr>
            <a:xfrm>
              <a:off x="5181599" y="1210500"/>
              <a:ext cx="838200" cy="1676400"/>
            </a:xfrm>
            <a:custGeom>
              <a:avLst/>
              <a:gdLst/>
              <a:ahLst/>
              <a:cxnLst/>
              <a:rect l="l" t="t" r="r" b="b"/>
              <a:pathLst>
                <a:path w="838200" h="1676400">
                  <a:moveTo>
                    <a:pt x="838199" y="1676399"/>
                  </a:moveTo>
                  <a:lnTo>
                    <a:pt x="0" y="1676399"/>
                  </a:lnTo>
                  <a:lnTo>
                    <a:pt x="0" y="0"/>
                  </a:lnTo>
                  <a:lnTo>
                    <a:pt x="838199" y="0"/>
                  </a:lnTo>
                  <a:lnTo>
                    <a:pt x="838199" y="1676399"/>
                  </a:lnTo>
                  <a:close/>
                </a:path>
              </a:pathLst>
            </a:custGeom>
            <a:solidFill>
              <a:srgbClr val="9FC5E7"/>
            </a:solidFill>
          </p:spPr>
          <p:txBody>
            <a:bodyPr wrap="square" lIns="0" tIns="0" rIns="0" bIns="0" rtlCol="0"/>
            <a:lstStyle/>
            <a:p>
              <a:endParaRPr sz="2400"/>
            </a:p>
          </p:txBody>
        </p:sp>
        <p:sp>
          <p:nvSpPr>
            <p:cNvPr id="6" name="object 6"/>
            <p:cNvSpPr/>
            <p:nvPr/>
          </p:nvSpPr>
          <p:spPr>
            <a:xfrm>
              <a:off x="5528195" y="2610688"/>
              <a:ext cx="2543810" cy="121285"/>
            </a:xfrm>
            <a:custGeom>
              <a:avLst/>
              <a:gdLst/>
              <a:ahLst/>
              <a:cxnLst/>
              <a:rect l="l" t="t" r="r" b="b"/>
              <a:pathLst>
                <a:path w="2543809" h="121285">
                  <a:moveTo>
                    <a:pt x="31927" y="13119"/>
                  </a:moveTo>
                  <a:lnTo>
                    <a:pt x="31330" y="10439"/>
                  </a:lnTo>
                  <a:lnTo>
                    <a:pt x="29832" y="8051"/>
                  </a:lnTo>
                  <a:lnTo>
                    <a:pt x="28346" y="5372"/>
                  </a:lnTo>
                  <a:lnTo>
                    <a:pt x="26263" y="3581"/>
                  </a:lnTo>
                  <a:lnTo>
                    <a:pt x="23876" y="2082"/>
                  </a:lnTo>
                  <a:lnTo>
                    <a:pt x="21183" y="596"/>
                  </a:lnTo>
                  <a:lnTo>
                    <a:pt x="18796" y="0"/>
                  </a:lnTo>
                  <a:lnTo>
                    <a:pt x="13131" y="0"/>
                  </a:lnTo>
                  <a:lnTo>
                    <a:pt x="10452" y="596"/>
                  </a:lnTo>
                  <a:lnTo>
                    <a:pt x="8064" y="2082"/>
                  </a:lnTo>
                  <a:lnTo>
                    <a:pt x="5372" y="3581"/>
                  </a:lnTo>
                  <a:lnTo>
                    <a:pt x="3581" y="5372"/>
                  </a:lnTo>
                  <a:lnTo>
                    <a:pt x="2095" y="8051"/>
                  </a:lnTo>
                  <a:lnTo>
                    <a:pt x="596" y="10439"/>
                  </a:lnTo>
                  <a:lnTo>
                    <a:pt x="0" y="12827"/>
                  </a:lnTo>
                  <a:lnTo>
                    <a:pt x="0" y="18491"/>
                  </a:lnTo>
                  <a:lnTo>
                    <a:pt x="8064" y="29832"/>
                  </a:lnTo>
                  <a:lnTo>
                    <a:pt x="10452" y="31318"/>
                  </a:lnTo>
                  <a:lnTo>
                    <a:pt x="13131" y="31915"/>
                  </a:lnTo>
                  <a:lnTo>
                    <a:pt x="18796" y="31915"/>
                  </a:lnTo>
                  <a:lnTo>
                    <a:pt x="31927" y="18796"/>
                  </a:lnTo>
                  <a:lnTo>
                    <a:pt x="31927" y="15811"/>
                  </a:lnTo>
                  <a:lnTo>
                    <a:pt x="31927" y="13119"/>
                  </a:lnTo>
                  <a:close/>
                </a:path>
                <a:path w="2543809" h="121285">
                  <a:moveTo>
                    <a:pt x="128574" y="95719"/>
                  </a:moveTo>
                  <a:lnTo>
                    <a:pt x="126149" y="92392"/>
                  </a:lnTo>
                  <a:lnTo>
                    <a:pt x="123418" y="88163"/>
                  </a:lnTo>
                  <a:lnTo>
                    <a:pt x="118275" y="87249"/>
                  </a:lnTo>
                  <a:lnTo>
                    <a:pt x="72491" y="104190"/>
                  </a:lnTo>
                  <a:lnTo>
                    <a:pt x="60579" y="103238"/>
                  </a:lnTo>
                  <a:lnTo>
                    <a:pt x="49415" y="100444"/>
                  </a:lnTo>
                  <a:lnTo>
                    <a:pt x="39116" y="95897"/>
                  </a:lnTo>
                  <a:lnTo>
                    <a:pt x="29756" y="89674"/>
                  </a:lnTo>
                  <a:lnTo>
                    <a:pt x="26416" y="87249"/>
                  </a:lnTo>
                  <a:lnTo>
                    <a:pt x="21272" y="88163"/>
                  </a:lnTo>
                  <a:lnTo>
                    <a:pt x="18542" y="91490"/>
                  </a:lnTo>
                  <a:lnTo>
                    <a:pt x="16116" y="94818"/>
                  </a:lnTo>
                  <a:lnTo>
                    <a:pt x="17030" y="99949"/>
                  </a:lnTo>
                  <a:lnTo>
                    <a:pt x="58470" y="119253"/>
                  </a:lnTo>
                  <a:lnTo>
                    <a:pt x="72491" y="120510"/>
                  </a:lnTo>
                  <a:lnTo>
                    <a:pt x="86474" y="119392"/>
                  </a:lnTo>
                  <a:lnTo>
                    <a:pt x="99999" y="116090"/>
                  </a:lnTo>
                  <a:lnTo>
                    <a:pt x="112737" y="110693"/>
                  </a:lnTo>
                  <a:lnTo>
                    <a:pt x="124333" y="103276"/>
                  </a:lnTo>
                  <a:lnTo>
                    <a:pt x="127660" y="100863"/>
                  </a:lnTo>
                  <a:lnTo>
                    <a:pt x="128574" y="95719"/>
                  </a:lnTo>
                  <a:close/>
                </a:path>
                <a:path w="2543809" h="121285">
                  <a:moveTo>
                    <a:pt x="143344" y="13119"/>
                  </a:moveTo>
                  <a:lnTo>
                    <a:pt x="142748" y="10439"/>
                  </a:lnTo>
                  <a:lnTo>
                    <a:pt x="141262" y="8051"/>
                  </a:lnTo>
                  <a:lnTo>
                    <a:pt x="139763" y="5372"/>
                  </a:lnTo>
                  <a:lnTo>
                    <a:pt x="137972" y="3581"/>
                  </a:lnTo>
                  <a:lnTo>
                    <a:pt x="135293" y="2082"/>
                  </a:lnTo>
                  <a:lnTo>
                    <a:pt x="132905" y="596"/>
                  </a:lnTo>
                  <a:lnTo>
                    <a:pt x="130225" y="0"/>
                  </a:lnTo>
                  <a:lnTo>
                    <a:pt x="124548" y="0"/>
                  </a:lnTo>
                  <a:lnTo>
                    <a:pt x="113512" y="8051"/>
                  </a:lnTo>
                  <a:lnTo>
                    <a:pt x="112026" y="10439"/>
                  </a:lnTo>
                  <a:lnTo>
                    <a:pt x="111429" y="12827"/>
                  </a:lnTo>
                  <a:lnTo>
                    <a:pt x="111429" y="18491"/>
                  </a:lnTo>
                  <a:lnTo>
                    <a:pt x="124548" y="31915"/>
                  </a:lnTo>
                  <a:lnTo>
                    <a:pt x="130225" y="31915"/>
                  </a:lnTo>
                  <a:lnTo>
                    <a:pt x="132905" y="31318"/>
                  </a:lnTo>
                  <a:lnTo>
                    <a:pt x="135293" y="29832"/>
                  </a:lnTo>
                  <a:lnTo>
                    <a:pt x="137972" y="28333"/>
                  </a:lnTo>
                  <a:lnTo>
                    <a:pt x="139763" y="26250"/>
                  </a:lnTo>
                  <a:lnTo>
                    <a:pt x="141262" y="23863"/>
                  </a:lnTo>
                  <a:lnTo>
                    <a:pt x="142748" y="21183"/>
                  </a:lnTo>
                  <a:lnTo>
                    <a:pt x="143344" y="18796"/>
                  </a:lnTo>
                  <a:lnTo>
                    <a:pt x="143344" y="15811"/>
                  </a:lnTo>
                  <a:lnTo>
                    <a:pt x="143344" y="13119"/>
                  </a:lnTo>
                  <a:close/>
                </a:path>
                <a:path w="2543809" h="121285">
                  <a:moveTo>
                    <a:pt x="1213027" y="13373"/>
                  </a:moveTo>
                  <a:lnTo>
                    <a:pt x="1212430" y="10680"/>
                  </a:lnTo>
                  <a:lnTo>
                    <a:pt x="1210932" y="8293"/>
                  </a:lnTo>
                  <a:lnTo>
                    <a:pt x="1209446" y="5613"/>
                  </a:lnTo>
                  <a:lnTo>
                    <a:pt x="1207363" y="3822"/>
                  </a:lnTo>
                  <a:lnTo>
                    <a:pt x="1204976" y="2336"/>
                  </a:lnTo>
                  <a:lnTo>
                    <a:pt x="1202283" y="838"/>
                  </a:lnTo>
                  <a:lnTo>
                    <a:pt x="1199896" y="241"/>
                  </a:lnTo>
                  <a:lnTo>
                    <a:pt x="1194231" y="241"/>
                  </a:lnTo>
                  <a:lnTo>
                    <a:pt x="1191552" y="838"/>
                  </a:lnTo>
                  <a:lnTo>
                    <a:pt x="1189164" y="2336"/>
                  </a:lnTo>
                  <a:lnTo>
                    <a:pt x="1186472" y="3822"/>
                  </a:lnTo>
                  <a:lnTo>
                    <a:pt x="1184681" y="5613"/>
                  </a:lnTo>
                  <a:lnTo>
                    <a:pt x="1183195" y="8293"/>
                  </a:lnTo>
                  <a:lnTo>
                    <a:pt x="1181696" y="10680"/>
                  </a:lnTo>
                  <a:lnTo>
                    <a:pt x="1181100" y="13068"/>
                  </a:lnTo>
                  <a:lnTo>
                    <a:pt x="1181100" y="18745"/>
                  </a:lnTo>
                  <a:lnTo>
                    <a:pt x="1189164" y="30073"/>
                  </a:lnTo>
                  <a:lnTo>
                    <a:pt x="1191552" y="31572"/>
                  </a:lnTo>
                  <a:lnTo>
                    <a:pt x="1194231" y="32169"/>
                  </a:lnTo>
                  <a:lnTo>
                    <a:pt x="1199896" y="32169"/>
                  </a:lnTo>
                  <a:lnTo>
                    <a:pt x="1213027" y="19037"/>
                  </a:lnTo>
                  <a:lnTo>
                    <a:pt x="1213027" y="16052"/>
                  </a:lnTo>
                  <a:lnTo>
                    <a:pt x="1213027" y="13373"/>
                  </a:lnTo>
                  <a:close/>
                </a:path>
                <a:path w="2543809" h="121285">
                  <a:moveTo>
                    <a:pt x="1309674" y="112598"/>
                  </a:moveTo>
                  <a:lnTo>
                    <a:pt x="1267574" y="88925"/>
                  </a:lnTo>
                  <a:lnTo>
                    <a:pt x="1253591" y="87807"/>
                  </a:lnTo>
                  <a:lnTo>
                    <a:pt x="1239570" y="89065"/>
                  </a:lnTo>
                  <a:lnTo>
                    <a:pt x="1201458" y="105638"/>
                  </a:lnTo>
                  <a:lnTo>
                    <a:pt x="1197216" y="113499"/>
                  </a:lnTo>
                  <a:lnTo>
                    <a:pt x="1199642" y="116827"/>
                  </a:lnTo>
                  <a:lnTo>
                    <a:pt x="1202372" y="120154"/>
                  </a:lnTo>
                  <a:lnTo>
                    <a:pt x="1207516" y="121056"/>
                  </a:lnTo>
                  <a:lnTo>
                    <a:pt x="1210856" y="118643"/>
                  </a:lnTo>
                  <a:lnTo>
                    <a:pt x="1220216" y="112420"/>
                  </a:lnTo>
                  <a:lnTo>
                    <a:pt x="1230515" y="107873"/>
                  </a:lnTo>
                  <a:lnTo>
                    <a:pt x="1241679" y="105079"/>
                  </a:lnTo>
                  <a:lnTo>
                    <a:pt x="1253591" y="104127"/>
                  </a:lnTo>
                  <a:lnTo>
                    <a:pt x="1265466" y="105079"/>
                  </a:lnTo>
                  <a:lnTo>
                    <a:pt x="1276515" y="107873"/>
                  </a:lnTo>
                  <a:lnTo>
                    <a:pt x="1286713" y="112420"/>
                  </a:lnTo>
                  <a:lnTo>
                    <a:pt x="1296035" y="118643"/>
                  </a:lnTo>
                  <a:lnTo>
                    <a:pt x="1299375" y="121056"/>
                  </a:lnTo>
                  <a:lnTo>
                    <a:pt x="1304518" y="120154"/>
                  </a:lnTo>
                  <a:lnTo>
                    <a:pt x="1307249" y="115925"/>
                  </a:lnTo>
                  <a:lnTo>
                    <a:pt x="1309674" y="112598"/>
                  </a:lnTo>
                  <a:close/>
                </a:path>
                <a:path w="2543809" h="121285">
                  <a:moveTo>
                    <a:pt x="1324444" y="13373"/>
                  </a:moveTo>
                  <a:lnTo>
                    <a:pt x="1323848" y="10680"/>
                  </a:lnTo>
                  <a:lnTo>
                    <a:pt x="1322362" y="8293"/>
                  </a:lnTo>
                  <a:lnTo>
                    <a:pt x="1320863" y="5613"/>
                  </a:lnTo>
                  <a:lnTo>
                    <a:pt x="1319072" y="3822"/>
                  </a:lnTo>
                  <a:lnTo>
                    <a:pt x="1316393" y="2336"/>
                  </a:lnTo>
                  <a:lnTo>
                    <a:pt x="1314005" y="838"/>
                  </a:lnTo>
                  <a:lnTo>
                    <a:pt x="1311325" y="241"/>
                  </a:lnTo>
                  <a:lnTo>
                    <a:pt x="1305648" y="241"/>
                  </a:lnTo>
                  <a:lnTo>
                    <a:pt x="1294612" y="8293"/>
                  </a:lnTo>
                  <a:lnTo>
                    <a:pt x="1293126" y="10680"/>
                  </a:lnTo>
                  <a:lnTo>
                    <a:pt x="1292529" y="13068"/>
                  </a:lnTo>
                  <a:lnTo>
                    <a:pt x="1292529" y="18745"/>
                  </a:lnTo>
                  <a:lnTo>
                    <a:pt x="1305648" y="32169"/>
                  </a:lnTo>
                  <a:lnTo>
                    <a:pt x="1311325" y="32169"/>
                  </a:lnTo>
                  <a:lnTo>
                    <a:pt x="1314005" y="31572"/>
                  </a:lnTo>
                  <a:lnTo>
                    <a:pt x="1316393" y="30073"/>
                  </a:lnTo>
                  <a:lnTo>
                    <a:pt x="1319072" y="28587"/>
                  </a:lnTo>
                  <a:lnTo>
                    <a:pt x="1320863" y="26492"/>
                  </a:lnTo>
                  <a:lnTo>
                    <a:pt x="1322362" y="24104"/>
                  </a:lnTo>
                  <a:lnTo>
                    <a:pt x="1323848" y="21424"/>
                  </a:lnTo>
                  <a:lnTo>
                    <a:pt x="1324444" y="19037"/>
                  </a:lnTo>
                  <a:lnTo>
                    <a:pt x="1324444" y="16052"/>
                  </a:lnTo>
                  <a:lnTo>
                    <a:pt x="1324444" y="13373"/>
                  </a:lnTo>
                  <a:close/>
                </a:path>
                <a:path w="2543809" h="121285">
                  <a:moveTo>
                    <a:pt x="2432227" y="13373"/>
                  </a:moveTo>
                  <a:lnTo>
                    <a:pt x="2431631" y="10680"/>
                  </a:lnTo>
                  <a:lnTo>
                    <a:pt x="2430132" y="8293"/>
                  </a:lnTo>
                  <a:lnTo>
                    <a:pt x="2428646" y="5613"/>
                  </a:lnTo>
                  <a:lnTo>
                    <a:pt x="2426563" y="3822"/>
                  </a:lnTo>
                  <a:lnTo>
                    <a:pt x="2424176" y="2336"/>
                  </a:lnTo>
                  <a:lnTo>
                    <a:pt x="2421483" y="838"/>
                  </a:lnTo>
                  <a:lnTo>
                    <a:pt x="2419096" y="241"/>
                  </a:lnTo>
                  <a:lnTo>
                    <a:pt x="2413431" y="241"/>
                  </a:lnTo>
                  <a:lnTo>
                    <a:pt x="2410752" y="838"/>
                  </a:lnTo>
                  <a:lnTo>
                    <a:pt x="2408364" y="2336"/>
                  </a:lnTo>
                  <a:lnTo>
                    <a:pt x="2405672" y="3822"/>
                  </a:lnTo>
                  <a:lnTo>
                    <a:pt x="2403881" y="5613"/>
                  </a:lnTo>
                  <a:lnTo>
                    <a:pt x="2402395" y="8293"/>
                  </a:lnTo>
                  <a:lnTo>
                    <a:pt x="2400897" y="10680"/>
                  </a:lnTo>
                  <a:lnTo>
                    <a:pt x="2400300" y="13068"/>
                  </a:lnTo>
                  <a:lnTo>
                    <a:pt x="2400300" y="18745"/>
                  </a:lnTo>
                  <a:lnTo>
                    <a:pt x="2408364" y="30073"/>
                  </a:lnTo>
                  <a:lnTo>
                    <a:pt x="2410752" y="31572"/>
                  </a:lnTo>
                  <a:lnTo>
                    <a:pt x="2413431" y="32169"/>
                  </a:lnTo>
                  <a:lnTo>
                    <a:pt x="2419096" y="32169"/>
                  </a:lnTo>
                  <a:lnTo>
                    <a:pt x="2432227" y="19037"/>
                  </a:lnTo>
                  <a:lnTo>
                    <a:pt x="2432227" y="16052"/>
                  </a:lnTo>
                  <a:lnTo>
                    <a:pt x="2432227" y="13373"/>
                  </a:lnTo>
                  <a:close/>
                </a:path>
                <a:path w="2543809" h="121285">
                  <a:moveTo>
                    <a:pt x="2528874" y="95961"/>
                  </a:moveTo>
                  <a:lnTo>
                    <a:pt x="2526449" y="92646"/>
                  </a:lnTo>
                  <a:lnTo>
                    <a:pt x="2523718" y="88404"/>
                  </a:lnTo>
                  <a:lnTo>
                    <a:pt x="2518575" y="87503"/>
                  </a:lnTo>
                  <a:lnTo>
                    <a:pt x="2472791" y="104432"/>
                  </a:lnTo>
                  <a:lnTo>
                    <a:pt x="2460879" y="103479"/>
                  </a:lnTo>
                  <a:lnTo>
                    <a:pt x="2449715" y="100685"/>
                  </a:lnTo>
                  <a:lnTo>
                    <a:pt x="2439416" y="96139"/>
                  </a:lnTo>
                  <a:lnTo>
                    <a:pt x="2430056" y="89916"/>
                  </a:lnTo>
                  <a:lnTo>
                    <a:pt x="2426716" y="87503"/>
                  </a:lnTo>
                  <a:lnTo>
                    <a:pt x="2421572" y="88404"/>
                  </a:lnTo>
                  <a:lnTo>
                    <a:pt x="2418842" y="91732"/>
                  </a:lnTo>
                  <a:lnTo>
                    <a:pt x="2416416" y="95059"/>
                  </a:lnTo>
                  <a:lnTo>
                    <a:pt x="2417330" y="100203"/>
                  </a:lnTo>
                  <a:lnTo>
                    <a:pt x="2458770" y="119507"/>
                  </a:lnTo>
                  <a:lnTo>
                    <a:pt x="2472791" y="120764"/>
                  </a:lnTo>
                  <a:lnTo>
                    <a:pt x="2486774" y="119634"/>
                  </a:lnTo>
                  <a:lnTo>
                    <a:pt x="2500299" y="116332"/>
                  </a:lnTo>
                  <a:lnTo>
                    <a:pt x="2513038" y="110934"/>
                  </a:lnTo>
                  <a:lnTo>
                    <a:pt x="2524633" y="103530"/>
                  </a:lnTo>
                  <a:lnTo>
                    <a:pt x="2527960" y="101104"/>
                  </a:lnTo>
                  <a:lnTo>
                    <a:pt x="2528874" y="95961"/>
                  </a:lnTo>
                  <a:close/>
                </a:path>
                <a:path w="2543809" h="121285">
                  <a:moveTo>
                    <a:pt x="2543645" y="13373"/>
                  </a:moveTo>
                  <a:lnTo>
                    <a:pt x="2543048" y="10680"/>
                  </a:lnTo>
                  <a:lnTo>
                    <a:pt x="2541562" y="8293"/>
                  </a:lnTo>
                  <a:lnTo>
                    <a:pt x="2540063" y="5613"/>
                  </a:lnTo>
                  <a:lnTo>
                    <a:pt x="2538272" y="3822"/>
                  </a:lnTo>
                  <a:lnTo>
                    <a:pt x="2535593" y="2336"/>
                  </a:lnTo>
                  <a:lnTo>
                    <a:pt x="2533205" y="838"/>
                  </a:lnTo>
                  <a:lnTo>
                    <a:pt x="2530525" y="241"/>
                  </a:lnTo>
                  <a:lnTo>
                    <a:pt x="2524849" y="241"/>
                  </a:lnTo>
                  <a:lnTo>
                    <a:pt x="2513812" y="8293"/>
                  </a:lnTo>
                  <a:lnTo>
                    <a:pt x="2512326" y="10680"/>
                  </a:lnTo>
                  <a:lnTo>
                    <a:pt x="2511729" y="13068"/>
                  </a:lnTo>
                  <a:lnTo>
                    <a:pt x="2511729" y="18745"/>
                  </a:lnTo>
                  <a:lnTo>
                    <a:pt x="2524849" y="32169"/>
                  </a:lnTo>
                  <a:lnTo>
                    <a:pt x="2530525" y="32169"/>
                  </a:lnTo>
                  <a:lnTo>
                    <a:pt x="2533205" y="31572"/>
                  </a:lnTo>
                  <a:lnTo>
                    <a:pt x="2535593" y="30073"/>
                  </a:lnTo>
                  <a:lnTo>
                    <a:pt x="2538272" y="28587"/>
                  </a:lnTo>
                  <a:lnTo>
                    <a:pt x="2540063" y="26492"/>
                  </a:lnTo>
                  <a:lnTo>
                    <a:pt x="2541562" y="24104"/>
                  </a:lnTo>
                  <a:lnTo>
                    <a:pt x="2543048" y="21424"/>
                  </a:lnTo>
                  <a:lnTo>
                    <a:pt x="2543645" y="19037"/>
                  </a:lnTo>
                  <a:lnTo>
                    <a:pt x="2543645" y="16052"/>
                  </a:lnTo>
                  <a:lnTo>
                    <a:pt x="2543645" y="13373"/>
                  </a:lnTo>
                  <a:close/>
                </a:path>
              </a:pathLst>
            </a:custGeom>
            <a:solidFill>
              <a:srgbClr val="0072B2"/>
            </a:solidFill>
          </p:spPr>
          <p:txBody>
            <a:bodyPr wrap="square" lIns="0" tIns="0" rIns="0" bIns="0" rtlCol="0"/>
            <a:lstStyle/>
            <a:p>
              <a:endParaRPr sz="2400"/>
            </a:p>
          </p:txBody>
        </p:sp>
        <p:sp>
          <p:nvSpPr>
            <p:cNvPr id="7" name="object 7"/>
            <p:cNvSpPr/>
            <p:nvPr/>
          </p:nvSpPr>
          <p:spPr>
            <a:xfrm>
              <a:off x="5410073" y="2429459"/>
              <a:ext cx="2781300" cy="381635"/>
            </a:xfrm>
            <a:custGeom>
              <a:avLst/>
              <a:gdLst/>
              <a:ahLst/>
              <a:cxnLst/>
              <a:rect l="l" t="t" r="r" b="b"/>
              <a:pathLst>
                <a:path w="2781300" h="381635">
                  <a:moveTo>
                    <a:pt x="380936" y="190627"/>
                  </a:moveTo>
                  <a:lnTo>
                    <a:pt x="376783" y="154444"/>
                  </a:lnTo>
                  <a:lnTo>
                    <a:pt x="375920" y="146850"/>
                  </a:lnTo>
                  <a:lnTo>
                    <a:pt x="361607" y="106692"/>
                  </a:lnTo>
                  <a:lnTo>
                    <a:pt x="354190" y="95008"/>
                  </a:lnTo>
                  <a:lnTo>
                    <a:pt x="354190" y="194881"/>
                  </a:lnTo>
                  <a:lnTo>
                    <a:pt x="350837" y="210566"/>
                  </a:lnTo>
                  <a:lnTo>
                    <a:pt x="342861" y="223418"/>
                  </a:lnTo>
                  <a:lnTo>
                    <a:pt x="331355" y="232117"/>
                  </a:lnTo>
                  <a:lnTo>
                    <a:pt x="317398" y="235318"/>
                  </a:lnTo>
                  <a:lnTo>
                    <a:pt x="298564" y="276250"/>
                  </a:lnTo>
                  <a:lnTo>
                    <a:pt x="269519" y="308813"/>
                  </a:lnTo>
                  <a:lnTo>
                    <a:pt x="232486" y="330314"/>
                  </a:lnTo>
                  <a:lnTo>
                    <a:pt x="189712" y="338074"/>
                  </a:lnTo>
                  <a:lnTo>
                    <a:pt x="146761" y="330441"/>
                  </a:lnTo>
                  <a:lnTo>
                    <a:pt x="109677" y="309156"/>
                  </a:lnTo>
                  <a:lnTo>
                    <a:pt x="80683" y="276644"/>
                  </a:lnTo>
                  <a:lnTo>
                    <a:pt x="62014" y="235318"/>
                  </a:lnTo>
                  <a:lnTo>
                    <a:pt x="48844" y="231267"/>
                  </a:lnTo>
                  <a:lnTo>
                    <a:pt x="38227" y="222504"/>
                  </a:lnTo>
                  <a:lnTo>
                    <a:pt x="31153" y="210045"/>
                  </a:lnTo>
                  <a:lnTo>
                    <a:pt x="28575" y="194881"/>
                  </a:lnTo>
                  <a:lnTo>
                    <a:pt x="30848" y="180365"/>
                  </a:lnTo>
                  <a:lnTo>
                    <a:pt x="37198" y="168389"/>
                  </a:lnTo>
                  <a:lnTo>
                    <a:pt x="46913" y="159778"/>
                  </a:lnTo>
                  <a:lnTo>
                    <a:pt x="59283" y="155359"/>
                  </a:lnTo>
                  <a:lnTo>
                    <a:pt x="83464" y="136525"/>
                  </a:lnTo>
                  <a:lnTo>
                    <a:pt x="104051" y="115760"/>
                  </a:lnTo>
                  <a:lnTo>
                    <a:pt x="118364" y="94640"/>
                  </a:lnTo>
                  <a:lnTo>
                    <a:pt x="123736" y="74790"/>
                  </a:lnTo>
                  <a:lnTo>
                    <a:pt x="151650" y="105333"/>
                  </a:lnTo>
                  <a:lnTo>
                    <a:pt x="194500" y="131495"/>
                  </a:lnTo>
                  <a:lnTo>
                    <a:pt x="249085" y="149440"/>
                  </a:lnTo>
                  <a:lnTo>
                    <a:pt x="312229" y="155359"/>
                  </a:lnTo>
                  <a:lnTo>
                    <a:pt x="317398" y="154444"/>
                  </a:lnTo>
                  <a:lnTo>
                    <a:pt x="331736" y="157645"/>
                  </a:lnTo>
                  <a:lnTo>
                    <a:pt x="343433" y="166344"/>
                  </a:lnTo>
                  <a:lnTo>
                    <a:pt x="351307" y="179197"/>
                  </a:lnTo>
                  <a:lnTo>
                    <a:pt x="354190" y="194881"/>
                  </a:lnTo>
                  <a:lnTo>
                    <a:pt x="354190" y="95008"/>
                  </a:lnTo>
                  <a:lnTo>
                    <a:pt x="309689" y="41808"/>
                  </a:lnTo>
                  <a:lnTo>
                    <a:pt x="274358" y="19342"/>
                  </a:lnTo>
                  <a:lnTo>
                    <a:pt x="234289" y="5029"/>
                  </a:lnTo>
                  <a:lnTo>
                    <a:pt x="190627" y="0"/>
                  </a:lnTo>
                  <a:lnTo>
                    <a:pt x="146850" y="5029"/>
                  </a:lnTo>
                  <a:lnTo>
                    <a:pt x="106692" y="19342"/>
                  </a:lnTo>
                  <a:lnTo>
                    <a:pt x="71297" y="41808"/>
                  </a:lnTo>
                  <a:lnTo>
                    <a:pt x="41808" y="71310"/>
                  </a:lnTo>
                  <a:lnTo>
                    <a:pt x="19329" y="106692"/>
                  </a:lnTo>
                  <a:lnTo>
                    <a:pt x="5016" y="146850"/>
                  </a:lnTo>
                  <a:lnTo>
                    <a:pt x="0" y="190627"/>
                  </a:lnTo>
                  <a:lnTo>
                    <a:pt x="5016" y="234378"/>
                  </a:lnTo>
                  <a:lnTo>
                    <a:pt x="19329" y="274485"/>
                  </a:lnTo>
                  <a:lnTo>
                    <a:pt x="41808" y="309816"/>
                  </a:lnTo>
                  <a:lnTo>
                    <a:pt x="71297" y="339255"/>
                  </a:lnTo>
                  <a:lnTo>
                    <a:pt x="106692" y="361670"/>
                  </a:lnTo>
                  <a:lnTo>
                    <a:pt x="146850" y="375932"/>
                  </a:lnTo>
                  <a:lnTo>
                    <a:pt x="190627" y="380949"/>
                  </a:lnTo>
                  <a:lnTo>
                    <a:pt x="234289" y="375932"/>
                  </a:lnTo>
                  <a:lnTo>
                    <a:pt x="274358" y="361670"/>
                  </a:lnTo>
                  <a:lnTo>
                    <a:pt x="309689" y="339255"/>
                  </a:lnTo>
                  <a:lnTo>
                    <a:pt x="310870" y="338074"/>
                  </a:lnTo>
                  <a:lnTo>
                    <a:pt x="339153" y="309816"/>
                  </a:lnTo>
                  <a:lnTo>
                    <a:pt x="361607" y="274485"/>
                  </a:lnTo>
                  <a:lnTo>
                    <a:pt x="375920" y="234378"/>
                  </a:lnTo>
                  <a:lnTo>
                    <a:pt x="380936" y="190627"/>
                  </a:lnTo>
                  <a:close/>
                </a:path>
                <a:path w="2781300" h="381635">
                  <a:moveTo>
                    <a:pt x="1562036" y="190868"/>
                  </a:moveTo>
                  <a:lnTo>
                    <a:pt x="1557883" y="154686"/>
                  </a:lnTo>
                  <a:lnTo>
                    <a:pt x="1557020" y="147091"/>
                  </a:lnTo>
                  <a:lnTo>
                    <a:pt x="1542707" y="106946"/>
                  </a:lnTo>
                  <a:lnTo>
                    <a:pt x="1535290" y="95262"/>
                  </a:lnTo>
                  <a:lnTo>
                    <a:pt x="1535290" y="195122"/>
                  </a:lnTo>
                  <a:lnTo>
                    <a:pt x="1531937" y="210807"/>
                  </a:lnTo>
                  <a:lnTo>
                    <a:pt x="1523961" y="223672"/>
                  </a:lnTo>
                  <a:lnTo>
                    <a:pt x="1512455" y="232371"/>
                  </a:lnTo>
                  <a:lnTo>
                    <a:pt x="1498498" y="235559"/>
                  </a:lnTo>
                  <a:lnTo>
                    <a:pt x="1479664" y="276504"/>
                  </a:lnTo>
                  <a:lnTo>
                    <a:pt x="1450619" y="309054"/>
                  </a:lnTo>
                  <a:lnTo>
                    <a:pt x="1413586" y="330555"/>
                  </a:lnTo>
                  <a:lnTo>
                    <a:pt x="1370812" y="338328"/>
                  </a:lnTo>
                  <a:lnTo>
                    <a:pt x="1327861" y="330695"/>
                  </a:lnTo>
                  <a:lnTo>
                    <a:pt x="1290777" y="309397"/>
                  </a:lnTo>
                  <a:lnTo>
                    <a:pt x="1261783" y="276885"/>
                  </a:lnTo>
                  <a:lnTo>
                    <a:pt x="1243114" y="235559"/>
                  </a:lnTo>
                  <a:lnTo>
                    <a:pt x="1229944" y="231508"/>
                  </a:lnTo>
                  <a:lnTo>
                    <a:pt x="1219327" y="222758"/>
                  </a:lnTo>
                  <a:lnTo>
                    <a:pt x="1212253" y="210299"/>
                  </a:lnTo>
                  <a:lnTo>
                    <a:pt x="1209675" y="195122"/>
                  </a:lnTo>
                  <a:lnTo>
                    <a:pt x="1211948" y="180619"/>
                  </a:lnTo>
                  <a:lnTo>
                    <a:pt x="1218298" y="168643"/>
                  </a:lnTo>
                  <a:lnTo>
                    <a:pt x="1228013" y="160032"/>
                  </a:lnTo>
                  <a:lnTo>
                    <a:pt x="1240383" y="155600"/>
                  </a:lnTo>
                  <a:lnTo>
                    <a:pt x="1264564" y="136779"/>
                  </a:lnTo>
                  <a:lnTo>
                    <a:pt x="1285151" y="116001"/>
                  </a:lnTo>
                  <a:lnTo>
                    <a:pt x="1299464" y="94894"/>
                  </a:lnTo>
                  <a:lnTo>
                    <a:pt x="1304836" y="75031"/>
                  </a:lnTo>
                  <a:lnTo>
                    <a:pt x="1332750" y="105587"/>
                  </a:lnTo>
                  <a:lnTo>
                    <a:pt x="1375600" y="131737"/>
                  </a:lnTo>
                  <a:lnTo>
                    <a:pt x="1430185" y="149682"/>
                  </a:lnTo>
                  <a:lnTo>
                    <a:pt x="1493329" y="155600"/>
                  </a:lnTo>
                  <a:lnTo>
                    <a:pt x="1498498" y="154686"/>
                  </a:lnTo>
                  <a:lnTo>
                    <a:pt x="1512836" y="157886"/>
                  </a:lnTo>
                  <a:lnTo>
                    <a:pt x="1524533" y="166585"/>
                  </a:lnTo>
                  <a:lnTo>
                    <a:pt x="1532407" y="179451"/>
                  </a:lnTo>
                  <a:lnTo>
                    <a:pt x="1535290" y="195122"/>
                  </a:lnTo>
                  <a:lnTo>
                    <a:pt x="1535290" y="95262"/>
                  </a:lnTo>
                  <a:lnTo>
                    <a:pt x="1490789" y="42062"/>
                  </a:lnTo>
                  <a:lnTo>
                    <a:pt x="1455458" y="19583"/>
                  </a:lnTo>
                  <a:lnTo>
                    <a:pt x="1415389" y="5270"/>
                  </a:lnTo>
                  <a:lnTo>
                    <a:pt x="1371727" y="241"/>
                  </a:lnTo>
                  <a:lnTo>
                    <a:pt x="1327937" y="5270"/>
                  </a:lnTo>
                  <a:lnTo>
                    <a:pt x="1287792" y="19583"/>
                  </a:lnTo>
                  <a:lnTo>
                    <a:pt x="1252397" y="42062"/>
                  </a:lnTo>
                  <a:lnTo>
                    <a:pt x="1222908" y="71551"/>
                  </a:lnTo>
                  <a:lnTo>
                    <a:pt x="1200429" y="106946"/>
                  </a:lnTo>
                  <a:lnTo>
                    <a:pt x="1186116" y="147091"/>
                  </a:lnTo>
                  <a:lnTo>
                    <a:pt x="1181100" y="190868"/>
                  </a:lnTo>
                  <a:lnTo>
                    <a:pt x="1186116" y="234632"/>
                  </a:lnTo>
                  <a:lnTo>
                    <a:pt x="1200429" y="274739"/>
                  </a:lnTo>
                  <a:lnTo>
                    <a:pt x="1222908" y="310070"/>
                  </a:lnTo>
                  <a:lnTo>
                    <a:pt x="1252397" y="339496"/>
                  </a:lnTo>
                  <a:lnTo>
                    <a:pt x="1287792" y="361911"/>
                  </a:lnTo>
                  <a:lnTo>
                    <a:pt x="1327937" y="376186"/>
                  </a:lnTo>
                  <a:lnTo>
                    <a:pt x="1371727" y="381190"/>
                  </a:lnTo>
                  <a:lnTo>
                    <a:pt x="1415389" y="376186"/>
                  </a:lnTo>
                  <a:lnTo>
                    <a:pt x="1455458" y="361911"/>
                  </a:lnTo>
                  <a:lnTo>
                    <a:pt x="1490789" y="339496"/>
                  </a:lnTo>
                  <a:lnTo>
                    <a:pt x="1520253" y="310070"/>
                  </a:lnTo>
                  <a:lnTo>
                    <a:pt x="1542707" y="274739"/>
                  </a:lnTo>
                  <a:lnTo>
                    <a:pt x="1557020" y="234632"/>
                  </a:lnTo>
                  <a:lnTo>
                    <a:pt x="1562036" y="190868"/>
                  </a:lnTo>
                  <a:close/>
                </a:path>
                <a:path w="2781300" h="381635">
                  <a:moveTo>
                    <a:pt x="2781236" y="190868"/>
                  </a:moveTo>
                  <a:lnTo>
                    <a:pt x="2777083" y="154686"/>
                  </a:lnTo>
                  <a:lnTo>
                    <a:pt x="2776220" y="147091"/>
                  </a:lnTo>
                  <a:lnTo>
                    <a:pt x="2761907" y="106946"/>
                  </a:lnTo>
                  <a:lnTo>
                    <a:pt x="2754490" y="95262"/>
                  </a:lnTo>
                  <a:lnTo>
                    <a:pt x="2754490" y="195122"/>
                  </a:lnTo>
                  <a:lnTo>
                    <a:pt x="2751137" y="210807"/>
                  </a:lnTo>
                  <a:lnTo>
                    <a:pt x="2743162" y="223672"/>
                  </a:lnTo>
                  <a:lnTo>
                    <a:pt x="2731655" y="232371"/>
                  </a:lnTo>
                  <a:lnTo>
                    <a:pt x="2717698" y="235559"/>
                  </a:lnTo>
                  <a:lnTo>
                    <a:pt x="2698864" y="276504"/>
                  </a:lnTo>
                  <a:lnTo>
                    <a:pt x="2669819" y="309054"/>
                  </a:lnTo>
                  <a:lnTo>
                    <a:pt x="2632786" y="330555"/>
                  </a:lnTo>
                  <a:lnTo>
                    <a:pt x="2590012" y="338328"/>
                  </a:lnTo>
                  <a:lnTo>
                    <a:pt x="2547061" y="330695"/>
                  </a:lnTo>
                  <a:lnTo>
                    <a:pt x="2509977" y="309397"/>
                  </a:lnTo>
                  <a:lnTo>
                    <a:pt x="2480983" y="276885"/>
                  </a:lnTo>
                  <a:lnTo>
                    <a:pt x="2462314" y="235559"/>
                  </a:lnTo>
                  <a:lnTo>
                    <a:pt x="2449144" y="231508"/>
                  </a:lnTo>
                  <a:lnTo>
                    <a:pt x="2438527" y="222758"/>
                  </a:lnTo>
                  <a:lnTo>
                    <a:pt x="2431453" y="210299"/>
                  </a:lnTo>
                  <a:lnTo>
                    <a:pt x="2428875" y="195122"/>
                  </a:lnTo>
                  <a:lnTo>
                    <a:pt x="2431148" y="180619"/>
                  </a:lnTo>
                  <a:lnTo>
                    <a:pt x="2437498" y="168643"/>
                  </a:lnTo>
                  <a:lnTo>
                    <a:pt x="2447213" y="160032"/>
                  </a:lnTo>
                  <a:lnTo>
                    <a:pt x="2459583" y="155600"/>
                  </a:lnTo>
                  <a:lnTo>
                    <a:pt x="2483764" y="136779"/>
                  </a:lnTo>
                  <a:lnTo>
                    <a:pt x="2504351" y="116001"/>
                  </a:lnTo>
                  <a:lnTo>
                    <a:pt x="2518664" y="94894"/>
                  </a:lnTo>
                  <a:lnTo>
                    <a:pt x="2524036" y="75031"/>
                  </a:lnTo>
                  <a:lnTo>
                    <a:pt x="2551950" y="105587"/>
                  </a:lnTo>
                  <a:lnTo>
                    <a:pt x="2594800" y="131737"/>
                  </a:lnTo>
                  <a:lnTo>
                    <a:pt x="2649385" y="149682"/>
                  </a:lnTo>
                  <a:lnTo>
                    <a:pt x="2712529" y="155600"/>
                  </a:lnTo>
                  <a:lnTo>
                    <a:pt x="2717698" y="154686"/>
                  </a:lnTo>
                  <a:lnTo>
                    <a:pt x="2732036" y="157886"/>
                  </a:lnTo>
                  <a:lnTo>
                    <a:pt x="2743733" y="166585"/>
                  </a:lnTo>
                  <a:lnTo>
                    <a:pt x="2751607" y="179451"/>
                  </a:lnTo>
                  <a:lnTo>
                    <a:pt x="2754490" y="195122"/>
                  </a:lnTo>
                  <a:lnTo>
                    <a:pt x="2754490" y="95262"/>
                  </a:lnTo>
                  <a:lnTo>
                    <a:pt x="2709989" y="42062"/>
                  </a:lnTo>
                  <a:lnTo>
                    <a:pt x="2674658" y="19583"/>
                  </a:lnTo>
                  <a:lnTo>
                    <a:pt x="2634589" y="5270"/>
                  </a:lnTo>
                  <a:lnTo>
                    <a:pt x="2590927" y="241"/>
                  </a:lnTo>
                  <a:lnTo>
                    <a:pt x="2547137" y="5270"/>
                  </a:lnTo>
                  <a:lnTo>
                    <a:pt x="2506992" y="19583"/>
                  </a:lnTo>
                  <a:lnTo>
                    <a:pt x="2471597" y="42062"/>
                  </a:lnTo>
                  <a:lnTo>
                    <a:pt x="2442108" y="71551"/>
                  </a:lnTo>
                  <a:lnTo>
                    <a:pt x="2419629" y="106946"/>
                  </a:lnTo>
                  <a:lnTo>
                    <a:pt x="2405316" y="147091"/>
                  </a:lnTo>
                  <a:lnTo>
                    <a:pt x="2400300" y="190868"/>
                  </a:lnTo>
                  <a:lnTo>
                    <a:pt x="2405316" y="234632"/>
                  </a:lnTo>
                  <a:lnTo>
                    <a:pt x="2419629" y="274739"/>
                  </a:lnTo>
                  <a:lnTo>
                    <a:pt x="2442108" y="310070"/>
                  </a:lnTo>
                  <a:lnTo>
                    <a:pt x="2471597" y="339496"/>
                  </a:lnTo>
                  <a:lnTo>
                    <a:pt x="2506992" y="361911"/>
                  </a:lnTo>
                  <a:lnTo>
                    <a:pt x="2547137" y="376186"/>
                  </a:lnTo>
                  <a:lnTo>
                    <a:pt x="2590927" y="381190"/>
                  </a:lnTo>
                  <a:lnTo>
                    <a:pt x="2634589" y="376186"/>
                  </a:lnTo>
                  <a:lnTo>
                    <a:pt x="2674658" y="361911"/>
                  </a:lnTo>
                  <a:lnTo>
                    <a:pt x="2709989" y="339496"/>
                  </a:lnTo>
                  <a:lnTo>
                    <a:pt x="2739453" y="310070"/>
                  </a:lnTo>
                  <a:lnTo>
                    <a:pt x="2761907" y="274739"/>
                  </a:lnTo>
                  <a:lnTo>
                    <a:pt x="2776220" y="234632"/>
                  </a:lnTo>
                  <a:lnTo>
                    <a:pt x="2781236" y="190868"/>
                  </a:lnTo>
                  <a:close/>
                </a:path>
              </a:pathLst>
            </a:custGeom>
            <a:solidFill>
              <a:srgbClr val="D45E00"/>
            </a:solidFill>
          </p:spPr>
          <p:txBody>
            <a:bodyPr wrap="square" lIns="0" tIns="0" rIns="0" bIns="0" rtlCol="0"/>
            <a:lstStyle/>
            <a:p>
              <a:endParaRPr sz="2400"/>
            </a:p>
          </p:txBody>
        </p:sp>
        <p:pic>
          <p:nvPicPr>
            <p:cNvPr id="8" name="object 8"/>
            <p:cNvPicPr/>
            <p:nvPr/>
          </p:nvPicPr>
          <p:blipFill>
            <a:blip r:embed="rId2" cstate="print"/>
            <a:stretch>
              <a:fillRect/>
            </a:stretch>
          </p:blipFill>
          <p:spPr>
            <a:xfrm>
              <a:off x="5114925" y="1691775"/>
              <a:ext cx="3415500" cy="700616"/>
            </a:xfrm>
            <a:prstGeom prst="rect">
              <a:avLst/>
            </a:prstGeom>
          </p:spPr>
        </p:pic>
        <p:sp>
          <p:nvSpPr>
            <p:cNvPr id="9" name="object 9"/>
            <p:cNvSpPr/>
            <p:nvPr/>
          </p:nvSpPr>
          <p:spPr>
            <a:xfrm>
              <a:off x="5181599" y="1739400"/>
              <a:ext cx="3282315" cy="567690"/>
            </a:xfrm>
            <a:custGeom>
              <a:avLst/>
              <a:gdLst/>
              <a:ahLst/>
              <a:cxnLst/>
              <a:rect l="l" t="t" r="r" b="b"/>
              <a:pathLst>
                <a:path w="3282315" h="567689">
                  <a:moveTo>
                    <a:pt x="0" y="0"/>
                  </a:moveTo>
                  <a:lnTo>
                    <a:pt x="28739" y="2633"/>
                  </a:lnTo>
                  <a:lnTo>
                    <a:pt x="65551" y="4064"/>
                  </a:lnTo>
                  <a:lnTo>
                    <a:pt x="109061" y="4980"/>
                  </a:lnTo>
                  <a:lnTo>
                    <a:pt x="157896" y="6068"/>
                  </a:lnTo>
                  <a:lnTo>
                    <a:pt x="210680" y="8015"/>
                  </a:lnTo>
                  <a:lnTo>
                    <a:pt x="266041" y="11507"/>
                  </a:lnTo>
                  <a:lnTo>
                    <a:pt x="322604" y="17232"/>
                  </a:lnTo>
                  <a:lnTo>
                    <a:pt x="378996" y="25877"/>
                  </a:lnTo>
                  <a:lnTo>
                    <a:pt x="433841" y="38128"/>
                  </a:lnTo>
                  <a:lnTo>
                    <a:pt x="485767" y="54673"/>
                  </a:lnTo>
                  <a:lnTo>
                    <a:pt x="533399" y="76199"/>
                  </a:lnTo>
                  <a:lnTo>
                    <a:pt x="568042" y="98207"/>
                  </a:lnTo>
                  <a:lnTo>
                    <a:pt x="601380" y="125518"/>
                  </a:lnTo>
                  <a:lnTo>
                    <a:pt x="633662" y="157218"/>
                  </a:lnTo>
                  <a:lnTo>
                    <a:pt x="665139" y="192388"/>
                  </a:lnTo>
                  <a:lnTo>
                    <a:pt x="696060" y="230113"/>
                  </a:lnTo>
                  <a:lnTo>
                    <a:pt x="726676" y="269476"/>
                  </a:lnTo>
                  <a:lnTo>
                    <a:pt x="757237" y="309562"/>
                  </a:lnTo>
                  <a:lnTo>
                    <a:pt x="787992" y="349453"/>
                  </a:lnTo>
                  <a:lnTo>
                    <a:pt x="819191" y="388234"/>
                  </a:lnTo>
                  <a:lnTo>
                    <a:pt x="851085" y="424987"/>
                  </a:lnTo>
                  <a:lnTo>
                    <a:pt x="883922" y="458796"/>
                  </a:lnTo>
                  <a:lnTo>
                    <a:pt x="917954" y="488746"/>
                  </a:lnTo>
                  <a:lnTo>
                    <a:pt x="953430" y="513919"/>
                  </a:lnTo>
                  <a:lnTo>
                    <a:pt x="990599" y="533399"/>
                  </a:lnTo>
                  <a:lnTo>
                    <a:pt x="1032289" y="548383"/>
                  </a:lnTo>
                  <a:lnTo>
                    <a:pt x="1075228" y="558580"/>
                  </a:lnTo>
                  <a:lnTo>
                    <a:pt x="1119311" y="564615"/>
                  </a:lnTo>
                  <a:lnTo>
                    <a:pt x="1164434" y="567112"/>
                  </a:lnTo>
                  <a:lnTo>
                    <a:pt x="1210494" y="566696"/>
                  </a:lnTo>
                  <a:lnTo>
                    <a:pt x="1257386" y="563990"/>
                  </a:lnTo>
                  <a:lnTo>
                    <a:pt x="1305007" y="559620"/>
                  </a:lnTo>
                  <a:lnTo>
                    <a:pt x="1353252" y="554210"/>
                  </a:lnTo>
                  <a:lnTo>
                    <a:pt x="1402017" y="548383"/>
                  </a:lnTo>
                  <a:lnTo>
                    <a:pt x="1451198" y="542764"/>
                  </a:lnTo>
                  <a:lnTo>
                    <a:pt x="1500692" y="537978"/>
                  </a:lnTo>
                  <a:lnTo>
                    <a:pt x="1550394" y="534648"/>
                  </a:lnTo>
                  <a:lnTo>
                    <a:pt x="1600199" y="533399"/>
                  </a:lnTo>
                  <a:lnTo>
                    <a:pt x="1647380" y="534122"/>
                  </a:lnTo>
                  <a:lnTo>
                    <a:pt x="1696172" y="536065"/>
                  </a:lnTo>
                  <a:lnTo>
                    <a:pt x="1746240" y="538898"/>
                  </a:lnTo>
                  <a:lnTo>
                    <a:pt x="1797253" y="542286"/>
                  </a:lnTo>
                  <a:lnTo>
                    <a:pt x="1848877" y="545896"/>
                  </a:lnTo>
                  <a:lnTo>
                    <a:pt x="1900779" y="549395"/>
                  </a:lnTo>
                  <a:lnTo>
                    <a:pt x="1952624" y="552449"/>
                  </a:lnTo>
                  <a:lnTo>
                    <a:pt x="2004082" y="554727"/>
                  </a:lnTo>
                  <a:lnTo>
                    <a:pt x="2054817" y="555893"/>
                  </a:lnTo>
                  <a:lnTo>
                    <a:pt x="2104497" y="555615"/>
                  </a:lnTo>
                  <a:lnTo>
                    <a:pt x="2152788" y="553560"/>
                  </a:lnTo>
                  <a:lnTo>
                    <a:pt x="2199358" y="549395"/>
                  </a:lnTo>
                  <a:lnTo>
                    <a:pt x="2243873" y="542786"/>
                  </a:lnTo>
                  <a:lnTo>
                    <a:pt x="2285999" y="533399"/>
                  </a:lnTo>
                  <a:lnTo>
                    <a:pt x="2331843" y="518072"/>
                  </a:lnTo>
                  <a:lnTo>
                    <a:pt x="2374482" y="498058"/>
                  </a:lnTo>
                  <a:lnTo>
                    <a:pt x="2414457" y="474216"/>
                  </a:lnTo>
                  <a:lnTo>
                    <a:pt x="2452305" y="447401"/>
                  </a:lnTo>
                  <a:lnTo>
                    <a:pt x="2488566" y="418470"/>
                  </a:lnTo>
                  <a:lnTo>
                    <a:pt x="2523778" y="388278"/>
                  </a:lnTo>
                  <a:lnTo>
                    <a:pt x="2558480" y="357681"/>
                  </a:lnTo>
                  <a:lnTo>
                    <a:pt x="2593211" y="327537"/>
                  </a:lnTo>
                  <a:lnTo>
                    <a:pt x="2628509" y="298700"/>
                  </a:lnTo>
                  <a:lnTo>
                    <a:pt x="2664914" y="272027"/>
                  </a:lnTo>
                  <a:lnTo>
                    <a:pt x="2702965" y="248375"/>
                  </a:lnTo>
                  <a:lnTo>
                    <a:pt x="2743199" y="228599"/>
                  </a:lnTo>
                  <a:lnTo>
                    <a:pt x="2791149" y="210500"/>
                  </a:lnTo>
                  <a:lnTo>
                    <a:pt x="2843504" y="194390"/>
                  </a:lnTo>
                  <a:lnTo>
                    <a:pt x="2898867" y="180106"/>
                  </a:lnTo>
                  <a:lnTo>
                    <a:pt x="2955838" y="167487"/>
                  </a:lnTo>
                  <a:lnTo>
                    <a:pt x="3013018" y="156370"/>
                  </a:lnTo>
                  <a:lnTo>
                    <a:pt x="3069009" y="146594"/>
                  </a:lnTo>
                  <a:lnTo>
                    <a:pt x="3122410" y="137996"/>
                  </a:lnTo>
                  <a:lnTo>
                    <a:pt x="3171824" y="130415"/>
                  </a:lnTo>
                  <a:lnTo>
                    <a:pt x="3215852" y="123688"/>
                  </a:lnTo>
                  <a:lnTo>
                    <a:pt x="3253093" y="117654"/>
                  </a:lnTo>
                  <a:lnTo>
                    <a:pt x="3282149" y="112149"/>
                  </a:lnTo>
                </a:path>
              </a:pathLst>
            </a:custGeom>
            <a:ln w="19049">
              <a:solidFill>
                <a:srgbClr val="666666"/>
              </a:solidFill>
            </a:ln>
          </p:spPr>
          <p:txBody>
            <a:bodyPr wrap="square" lIns="0" tIns="0" rIns="0" bIns="0" rtlCol="0"/>
            <a:lstStyle/>
            <a:p>
              <a:endParaRPr sz="2400"/>
            </a:p>
          </p:txBody>
        </p:sp>
        <p:sp>
          <p:nvSpPr>
            <p:cNvPr id="10" name="object 10"/>
            <p:cNvSpPr/>
            <p:nvPr/>
          </p:nvSpPr>
          <p:spPr>
            <a:xfrm>
              <a:off x="5181599" y="1079829"/>
              <a:ext cx="0" cy="1807210"/>
            </a:xfrm>
            <a:custGeom>
              <a:avLst/>
              <a:gdLst/>
              <a:ahLst/>
              <a:cxnLst/>
              <a:rect l="l" t="t" r="r" b="b"/>
              <a:pathLst>
                <a:path h="1807210">
                  <a:moveTo>
                    <a:pt x="0" y="0"/>
                  </a:moveTo>
                  <a:lnTo>
                    <a:pt x="0" y="1807070"/>
                  </a:lnTo>
                </a:path>
              </a:pathLst>
            </a:custGeom>
            <a:ln w="28574">
              <a:solidFill>
                <a:srgbClr val="666666"/>
              </a:solidFill>
            </a:ln>
          </p:spPr>
          <p:txBody>
            <a:bodyPr wrap="square" lIns="0" tIns="0" rIns="0" bIns="0" rtlCol="0"/>
            <a:lstStyle/>
            <a:p>
              <a:endParaRPr sz="2400"/>
            </a:p>
          </p:txBody>
        </p:sp>
        <p:pic>
          <p:nvPicPr>
            <p:cNvPr id="11" name="object 11"/>
            <p:cNvPicPr/>
            <p:nvPr/>
          </p:nvPicPr>
          <p:blipFill>
            <a:blip r:embed="rId3" cstate="print"/>
            <a:stretch>
              <a:fillRect/>
            </a:stretch>
          </p:blipFill>
          <p:spPr>
            <a:xfrm>
              <a:off x="5135177" y="1009386"/>
              <a:ext cx="92844" cy="116865"/>
            </a:xfrm>
            <a:prstGeom prst="rect">
              <a:avLst/>
            </a:prstGeom>
          </p:spPr>
        </p:pic>
        <p:sp>
          <p:nvSpPr>
            <p:cNvPr id="12" name="object 12"/>
            <p:cNvSpPr/>
            <p:nvPr/>
          </p:nvSpPr>
          <p:spPr>
            <a:xfrm>
              <a:off x="5181599" y="2886900"/>
              <a:ext cx="3407410" cy="0"/>
            </a:xfrm>
            <a:custGeom>
              <a:avLst/>
              <a:gdLst/>
              <a:ahLst/>
              <a:cxnLst/>
              <a:rect l="l" t="t" r="r" b="b"/>
              <a:pathLst>
                <a:path w="3407409">
                  <a:moveTo>
                    <a:pt x="0" y="0"/>
                  </a:moveTo>
                  <a:lnTo>
                    <a:pt x="3407270" y="0"/>
                  </a:lnTo>
                </a:path>
              </a:pathLst>
            </a:custGeom>
            <a:ln w="28574">
              <a:solidFill>
                <a:srgbClr val="666666"/>
              </a:solidFill>
            </a:ln>
          </p:spPr>
          <p:txBody>
            <a:bodyPr wrap="square" lIns="0" tIns="0" rIns="0" bIns="0" rtlCol="0"/>
            <a:lstStyle/>
            <a:p>
              <a:endParaRPr sz="2400"/>
            </a:p>
          </p:txBody>
        </p:sp>
        <p:pic>
          <p:nvPicPr>
            <p:cNvPr id="13" name="object 13"/>
            <p:cNvPicPr/>
            <p:nvPr/>
          </p:nvPicPr>
          <p:blipFill>
            <a:blip r:embed="rId4" cstate="print"/>
            <a:stretch>
              <a:fillRect/>
            </a:stretch>
          </p:blipFill>
          <p:spPr>
            <a:xfrm>
              <a:off x="8542448" y="2840477"/>
              <a:ext cx="116864" cy="92844"/>
            </a:xfrm>
            <a:prstGeom prst="rect">
              <a:avLst/>
            </a:prstGeom>
          </p:spPr>
        </p:pic>
      </p:grpSp>
      <p:grpSp>
        <p:nvGrpSpPr>
          <p:cNvPr id="14" name="object 14"/>
          <p:cNvGrpSpPr/>
          <p:nvPr/>
        </p:nvGrpSpPr>
        <p:grpSpPr>
          <a:xfrm>
            <a:off x="832700" y="1351448"/>
            <a:ext cx="4726093" cy="2565400"/>
            <a:chOff x="624525" y="1013586"/>
            <a:chExt cx="3544570" cy="1924050"/>
          </a:xfrm>
        </p:grpSpPr>
        <p:sp>
          <p:nvSpPr>
            <p:cNvPr id="15" name="object 15"/>
            <p:cNvSpPr/>
            <p:nvPr/>
          </p:nvSpPr>
          <p:spPr>
            <a:xfrm>
              <a:off x="691197" y="1214703"/>
              <a:ext cx="3276600" cy="1676400"/>
            </a:xfrm>
            <a:custGeom>
              <a:avLst/>
              <a:gdLst/>
              <a:ahLst/>
              <a:cxnLst/>
              <a:rect l="l" t="t" r="r" b="b"/>
              <a:pathLst>
                <a:path w="3276600" h="1676400">
                  <a:moveTo>
                    <a:pt x="838200" y="0"/>
                  </a:moveTo>
                  <a:lnTo>
                    <a:pt x="0" y="0"/>
                  </a:lnTo>
                  <a:lnTo>
                    <a:pt x="0" y="1676400"/>
                  </a:lnTo>
                  <a:lnTo>
                    <a:pt x="838200" y="1676400"/>
                  </a:lnTo>
                  <a:lnTo>
                    <a:pt x="838200" y="0"/>
                  </a:lnTo>
                  <a:close/>
                </a:path>
                <a:path w="3276600" h="1676400">
                  <a:moveTo>
                    <a:pt x="3276600" y="0"/>
                  </a:moveTo>
                  <a:lnTo>
                    <a:pt x="2362200" y="0"/>
                  </a:lnTo>
                  <a:lnTo>
                    <a:pt x="2362200" y="1676400"/>
                  </a:lnTo>
                  <a:lnTo>
                    <a:pt x="3276600" y="1676400"/>
                  </a:lnTo>
                  <a:lnTo>
                    <a:pt x="3276600" y="0"/>
                  </a:lnTo>
                  <a:close/>
                </a:path>
              </a:pathLst>
            </a:custGeom>
            <a:solidFill>
              <a:srgbClr val="9FC5E7"/>
            </a:solidFill>
          </p:spPr>
          <p:txBody>
            <a:bodyPr wrap="square" lIns="0" tIns="0" rIns="0" bIns="0" rtlCol="0"/>
            <a:lstStyle/>
            <a:p>
              <a:endParaRPr sz="2400"/>
            </a:p>
          </p:txBody>
        </p:sp>
        <p:sp>
          <p:nvSpPr>
            <p:cNvPr id="16" name="object 16"/>
            <p:cNvSpPr/>
            <p:nvPr/>
          </p:nvSpPr>
          <p:spPr>
            <a:xfrm>
              <a:off x="1529400" y="1214699"/>
              <a:ext cx="1524000" cy="1676400"/>
            </a:xfrm>
            <a:custGeom>
              <a:avLst/>
              <a:gdLst/>
              <a:ahLst/>
              <a:cxnLst/>
              <a:rect l="l" t="t" r="r" b="b"/>
              <a:pathLst>
                <a:path w="1524000" h="1676400">
                  <a:moveTo>
                    <a:pt x="1523999" y="1676399"/>
                  </a:moveTo>
                  <a:lnTo>
                    <a:pt x="0" y="1676399"/>
                  </a:lnTo>
                  <a:lnTo>
                    <a:pt x="0" y="0"/>
                  </a:lnTo>
                  <a:lnTo>
                    <a:pt x="1523999" y="0"/>
                  </a:lnTo>
                  <a:lnTo>
                    <a:pt x="1523999" y="1676399"/>
                  </a:lnTo>
                  <a:close/>
                </a:path>
              </a:pathLst>
            </a:custGeom>
            <a:solidFill>
              <a:srgbClr val="E6B8AE"/>
            </a:solidFill>
          </p:spPr>
          <p:txBody>
            <a:bodyPr wrap="square" lIns="0" tIns="0" rIns="0" bIns="0" rtlCol="0"/>
            <a:lstStyle/>
            <a:p>
              <a:endParaRPr sz="2400"/>
            </a:p>
          </p:txBody>
        </p:sp>
        <p:sp>
          <p:nvSpPr>
            <p:cNvPr id="17" name="object 17"/>
            <p:cNvSpPr/>
            <p:nvPr/>
          </p:nvSpPr>
          <p:spPr>
            <a:xfrm>
              <a:off x="1037920" y="2615133"/>
              <a:ext cx="2543810" cy="121285"/>
            </a:xfrm>
            <a:custGeom>
              <a:avLst/>
              <a:gdLst/>
              <a:ahLst/>
              <a:cxnLst/>
              <a:rect l="l" t="t" r="r" b="b"/>
              <a:pathLst>
                <a:path w="2543810" h="121285">
                  <a:moveTo>
                    <a:pt x="31927" y="13119"/>
                  </a:moveTo>
                  <a:lnTo>
                    <a:pt x="31330" y="10439"/>
                  </a:lnTo>
                  <a:lnTo>
                    <a:pt x="29832" y="8051"/>
                  </a:lnTo>
                  <a:lnTo>
                    <a:pt x="28346" y="5372"/>
                  </a:lnTo>
                  <a:lnTo>
                    <a:pt x="26250" y="3581"/>
                  </a:lnTo>
                  <a:lnTo>
                    <a:pt x="23876" y="2082"/>
                  </a:lnTo>
                  <a:lnTo>
                    <a:pt x="21183" y="596"/>
                  </a:lnTo>
                  <a:lnTo>
                    <a:pt x="18796" y="0"/>
                  </a:lnTo>
                  <a:lnTo>
                    <a:pt x="13131" y="0"/>
                  </a:lnTo>
                  <a:lnTo>
                    <a:pt x="10452" y="596"/>
                  </a:lnTo>
                  <a:lnTo>
                    <a:pt x="8064" y="2082"/>
                  </a:lnTo>
                  <a:lnTo>
                    <a:pt x="5372" y="3581"/>
                  </a:lnTo>
                  <a:lnTo>
                    <a:pt x="3581" y="5372"/>
                  </a:lnTo>
                  <a:lnTo>
                    <a:pt x="2095" y="8051"/>
                  </a:lnTo>
                  <a:lnTo>
                    <a:pt x="596" y="10439"/>
                  </a:lnTo>
                  <a:lnTo>
                    <a:pt x="0" y="12827"/>
                  </a:lnTo>
                  <a:lnTo>
                    <a:pt x="0" y="18491"/>
                  </a:lnTo>
                  <a:lnTo>
                    <a:pt x="8064" y="29832"/>
                  </a:lnTo>
                  <a:lnTo>
                    <a:pt x="10452" y="31318"/>
                  </a:lnTo>
                  <a:lnTo>
                    <a:pt x="13131" y="31915"/>
                  </a:lnTo>
                  <a:lnTo>
                    <a:pt x="18796" y="31915"/>
                  </a:lnTo>
                  <a:lnTo>
                    <a:pt x="31927" y="18796"/>
                  </a:lnTo>
                  <a:lnTo>
                    <a:pt x="31927" y="15811"/>
                  </a:lnTo>
                  <a:lnTo>
                    <a:pt x="31927" y="13119"/>
                  </a:lnTo>
                  <a:close/>
                </a:path>
                <a:path w="2543810" h="121285">
                  <a:moveTo>
                    <a:pt x="128574" y="95719"/>
                  </a:moveTo>
                  <a:lnTo>
                    <a:pt x="126149" y="92392"/>
                  </a:lnTo>
                  <a:lnTo>
                    <a:pt x="123418" y="88163"/>
                  </a:lnTo>
                  <a:lnTo>
                    <a:pt x="118262" y="87261"/>
                  </a:lnTo>
                  <a:lnTo>
                    <a:pt x="72491" y="104190"/>
                  </a:lnTo>
                  <a:lnTo>
                    <a:pt x="60579" y="103238"/>
                  </a:lnTo>
                  <a:lnTo>
                    <a:pt x="49415" y="100444"/>
                  </a:lnTo>
                  <a:lnTo>
                    <a:pt x="39116" y="95897"/>
                  </a:lnTo>
                  <a:lnTo>
                    <a:pt x="29756" y="89674"/>
                  </a:lnTo>
                  <a:lnTo>
                    <a:pt x="26416" y="87261"/>
                  </a:lnTo>
                  <a:lnTo>
                    <a:pt x="21272" y="88163"/>
                  </a:lnTo>
                  <a:lnTo>
                    <a:pt x="18542" y="91490"/>
                  </a:lnTo>
                  <a:lnTo>
                    <a:pt x="16116" y="94818"/>
                  </a:lnTo>
                  <a:lnTo>
                    <a:pt x="17018" y="99949"/>
                  </a:lnTo>
                  <a:lnTo>
                    <a:pt x="58470" y="119253"/>
                  </a:lnTo>
                  <a:lnTo>
                    <a:pt x="72491" y="120510"/>
                  </a:lnTo>
                  <a:lnTo>
                    <a:pt x="86474" y="119392"/>
                  </a:lnTo>
                  <a:lnTo>
                    <a:pt x="99999" y="116090"/>
                  </a:lnTo>
                  <a:lnTo>
                    <a:pt x="112737" y="110693"/>
                  </a:lnTo>
                  <a:lnTo>
                    <a:pt x="124333" y="103276"/>
                  </a:lnTo>
                  <a:lnTo>
                    <a:pt x="127660" y="100863"/>
                  </a:lnTo>
                  <a:lnTo>
                    <a:pt x="128574" y="95719"/>
                  </a:lnTo>
                  <a:close/>
                </a:path>
                <a:path w="2543810" h="121285">
                  <a:moveTo>
                    <a:pt x="143344" y="13119"/>
                  </a:moveTo>
                  <a:lnTo>
                    <a:pt x="142748" y="10439"/>
                  </a:lnTo>
                  <a:lnTo>
                    <a:pt x="141262" y="8051"/>
                  </a:lnTo>
                  <a:lnTo>
                    <a:pt x="139763" y="5372"/>
                  </a:lnTo>
                  <a:lnTo>
                    <a:pt x="137972" y="3581"/>
                  </a:lnTo>
                  <a:lnTo>
                    <a:pt x="135293" y="2082"/>
                  </a:lnTo>
                  <a:lnTo>
                    <a:pt x="132905" y="596"/>
                  </a:lnTo>
                  <a:lnTo>
                    <a:pt x="130213" y="0"/>
                  </a:lnTo>
                  <a:lnTo>
                    <a:pt x="124548" y="0"/>
                  </a:lnTo>
                  <a:lnTo>
                    <a:pt x="113512" y="8051"/>
                  </a:lnTo>
                  <a:lnTo>
                    <a:pt x="112026" y="10439"/>
                  </a:lnTo>
                  <a:lnTo>
                    <a:pt x="111429" y="12827"/>
                  </a:lnTo>
                  <a:lnTo>
                    <a:pt x="111429" y="18491"/>
                  </a:lnTo>
                  <a:lnTo>
                    <a:pt x="124548" y="31915"/>
                  </a:lnTo>
                  <a:lnTo>
                    <a:pt x="130213" y="31915"/>
                  </a:lnTo>
                  <a:lnTo>
                    <a:pt x="132905" y="31318"/>
                  </a:lnTo>
                  <a:lnTo>
                    <a:pt x="135293" y="29832"/>
                  </a:lnTo>
                  <a:lnTo>
                    <a:pt x="137972" y="28333"/>
                  </a:lnTo>
                  <a:lnTo>
                    <a:pt x="139763" y="26250"/>
                  </a:lnTo>
                  <a:lnTo>
                    <a:pt x="141262" y="23863"/>
                  </a:lnTo>
                  <a:lnTo>
                    <a:pt x="142748" y="21183"/>
                  </a:lnTo>
                  <a:lnTo>
                    <a:pt x="143344" y="18796"/>
                  </a:lnTo>
                  <a:lnTo>
                    <a:pt x="143344" y="15811"/>
                  </a:lnTo>
                  <a:lnTo>
                    <a:pt x="143344" y="13119"/>
                  </a:lnTo>
                  <a:close/>
                </a:path>
                <a:path w="2543810" h="121285">
                  <a:moveTo>
                    <a:pt x="1213027" y="13373"/>
                  </a:moveTo>
                  <a:lnTo>
                    <a:pt x="1212430" y="10693"/>
                  </a:lnTo>
                  <a:lnTo>
                    <a:pt x="1210932" y="8305"/>
                  </a:lnTo>
                  <a:lnTo>
                    <a:pt x="1209446" y="5613"/>
                  </a:lnTo>
                  <a:lnTo>
                    <a:pt x="1207350" y="3822"/>
                  </a:lnTo>
                  <a:lnTo>
                    <a:pt x="1204976" y="2336"/>
                  </a:lnTo>
                  <a:lnTo>
                    <a:pt x="1202283" y="838"/>
                  </a:lnTo>
                  <a:lnTo>
                    <a:pt x="1199896" y="241"/>
                  </a:lnTo>
                  <a:lnTo>
                    <a:pt x="1194231" y="241"/>
                  </a:lnTo>
                  <a:lnTo>
                    <a:pt x="1191552" y="838"/>
                  </a:lnTo>
                  <a:lnTo>
                    <a:pt x="1189164" y="2336"/>
                  </a:lnTo>
                  <a:lnTo>
                    <a:pt x="1186472" y="3822"/>
                  </a:lnTo>
                  <a:lnTo>
                    <a:pt x="1184681" y="5613"/>
                  </a:lnTo>
                  <a:lnTo>
                    <a:pt x="1183195" y="8305"/>
                  </a:lnTo>
                  <a:lnTo>
                    <a:pt x="1181696" y="10693"/>
                  </a:lnTo>
                  <a:lnTo>
                    <a:pt x="1181100" y="13068"/>
                  </a:lnTo>
                  <a:lnTo>
                    <a:pt x="1181100" y="18745"/>
                  </a:lnTo>
                  <a:lnTo>
                    <a:pt x="1189164" y="30073"/>
                  </a:lnTo>
                  <a:lnTo>
                    <a:pt x="1191552" y="31572"/>
                  </a:lnTo>
                  <a:lnTo>
                    <a:pt x="1194231" y="32169"/>
                  </a:lnTo>
                  <a:lnTo>
                    <a:pt x="1199896" y="32169"/>
                  </a:lnTo>
                  <a:lnTo>
                    <a:pt x="1213027" y="19037"/>
                  </a:lnTo>
                  <a:lnTo>
                    <a:pt x="1213027" y="16052"/>
                  </a:lnTo>
                  <a:lnTo>
                    <a:pt x="1213027" y="13373"/>
                  </a:lnTo>
                  <a:close/>
                </a:path>
                <a:path w="2543810" h="121285">
                  <a:moveTo>
                    <a:pt x="1309674" y="112598"/>
                  </a:moveTo>
                  <a:lnTo>
                    <a:pt x="1267574" y="88925"/>
                  </a:lnTo>
                  <a:lnTo>
                    <a:pt x="1253591" y="87807"/>
                  </a:lnTo>
                  <a:lnTo>
                    <a:pt x="1239570" y="89065"/>
                  </a:lnTo>
                  <a:lnTo>
                    <a:pt x="1201458" y="105638"/>
                  </a:lnTo>
                  <a:lnTo>
                    <a:pt x="1197216" y="113499"/>
                  </a:lnTo>
                  <a:lnTo>
                    <a:pt x="1199642" y="116827"/>
                  </a:lnTo>
                  <a:lnTo>
                    <a:pt x="1202372" y="120154"/>
                  </a:lnTo>
                  <a:lnTo>
                    <a:pt x="1207516" y="121069"/>
                  </a:lnTo>
                  <a:lnTo>
                    <a:pt x="1210856" y="118643"/>
                  </a:lnTo>
                  <a:lnTo>
                    <a:pt x="1220216" y="112420"/>
                  </a:lnTo>
                  <a:lnTo>
                    <a:pt x="1230515" y="107873"/>
                  </a:lnTo>
                  <a:lnTo>
                    <a:pt x="1241679" y="105079"/>
                  </a:lnTo>
                  <a:lnTo>
                    <a:pt x="1253591" y="104127"/>
                  </a:lnTo>
                  <a:lnTo>
                    <a:pt x="1265466" y="105079"/>
                  </a:lnTo>
                  <a:lnTo>
                    <a:pt x="1276515" y="107873"/>
                  </a:lnTo>
                  <a:lnTo>
                    <a:pt x="1286713" y="112420"/>
                  </a:lnTo>
                  <a:lnTo>
                    <a:pt x="1296035" y="118643"/>
                  </a:lnTo>
                  <a:lnTo>
                    <a:pt x="1299362" y="121069"/>
                  </a:lnTo>
                  <a:lnTo>
                    <a:pt x="1304518" y="120154"/>
                  </a:lnTo>
                  <a:lnTo>
                    <a:pt x="1307249" y="115925"/>
                  </a:lnTo>
                  <a:lnTo>
                    <a:pt x="1309674" y="112598"/>
                  </a:lnTo>
                  <a:close/>
                </a:path>
                <a:path w="2543810" h="121285">
                  <a:moveTo>
                    <a:pt x="2432227" y="13373"/>
                  </a:moveTo>
                  <a:lnTo>
                    <a:pt x="2431631" y="10693"/>
                  </a:lnTo>
                  <a:lnTo>
                    <a:pt x="2430132" y="8305"/>
                  </a:lnTo>
                  <a:lnTo>
                    <a:pt x="2428646" y="5613"/>
                  </a:lnTo>
                  <a:lnTo>
                    <a:pt x="2426551" y="3822"/>
                  </a:lnTo>
                  <a:lnTo>
                    <a:pt x="2424176" y="2336"/>
                  </a:lnTo>
                  <a:lnTo>
                    <a:pt x="2421483" y="838"/>
                  </a:lnTo>
                  <a:lnTo>
                    <a:pt x="2419096" y="241"/>
                  </a:lnTo>
                  <a:lnTo>
                    <a:pt x="2413431" y="241"/>
                  </a:lnTo>
                  <a:lnTo>
                    <a:pt x="2410752" y="838"/>
                  </a:lnTo>
                  <a:lnTo>
                    <a:pt x="2408364" y="2336"/>
                  </a:lnTo>
                  <a:lnTo>
                    <a:pt x="2405672" y="3822"/>
                  </a:lnTo>
                  <a:lnTo>
                    <a:pt x="2403881" y="5613"/>
                  </a:lnTo>
                  <a:lnTo>
                    <a:pt x="2402395" y="8305"/>
                  </a:lnTo>
                  <a:lnTo>
                    <a:pt x="2400897" y="10693"/>
                  </a:lnTo>
                  <a:lnTo>
                    <a:pt x="2400300" y="13068"/>
                  </a:lnTo>
                  <a:lnTo>
                    <a:pt x="2400300" y="18745"/>
                  </a:lnTo>
                  <a:lnTo>
                    <a:pt x="2408364" y="30073"/>
                  </a:lnTo>
                  <a:lnTo>
                    <a:pt x="2410752" y="31572"/>
                  </a:lnTo>
                  <a:lnTo>
                    <a:pt x="2413431" y="32169"/>
                  </a:lnTo>
                  <a:lnTo>
                    <a:pt x="2419096" y="32169"/>
                  </a:lnTo>
                  <a:lnTo>
                    <a:pt x="2432227" y="19037"/>
                  </a:lnTo>
                  <a:lnTo>
                    <a:pt x="2432227" y="16052"/>
                  </a:lnTo>
                  <a:lnTo>
                    <a:pt x="2432227" y="13373"/>
                  </a:lnTo>
                  <a:close/>
                </a:path>
                <a:path w="2543810" h="121285">
                  <a:moveTo>
                    <a:pt x="2528874" y="95973"/>
                  </a:moveTo>
                  <a:lnTo>
                    <a:pt x="2526449" y="92646"/>
                  </a:lnTo>
                  <a:lnTo>
                    <a:pt x="2523718" y="88404"/>
                  </a:lnTo>
                  <a:lnTo>
                    <a:pt x="2518562" y="87503"/>
                  </a:lnTo>
                  <a:lnTo>
                    <a:pt x="2472791" y="104432"/>
                  </a:lnTo>
                  <a:lnTo>
                    <a:pt x="2460879" y="103479"/>
                  </a:lnTo>
                  <a:lnTo>
                    <a:pt x="2449715" y="100698"/>
                  </a:lnTo>
                  <a:lnTo>
                    <a:pt x="2439416" y="96139"/>
                  </a:lnTo>
                  <a:lnTo>
                    <a:pt x="2430056" y="89928"/>
                  </a:lnTo>
                  <a:lnTo>
                    <a:pt x="2426716" y="87503"/>
                  </a:lnTo>
                  <a:lnTo>
                    <a:pt x="2421572" y="88404"/>
                  </a:lnTo>
                  <a:lnTo>
                    <a:pt x="2418842" y="91732"/>
                  </a:lnTo>
                  <a:lnTo>
                    <a:pt x="2416416" y="95059"/>
                  </a:lnTo>
                  <a:lnTo>
                    <a:pt x="2417318" y="100203"/>
                  </a:lnTo>
                  <a:lnTo>
                    <a:pt x="2458770" y="119507"/>
                  </a:lnTo>
                  <a:lnTo>
                    <a:pt x="2472791" y="120764"/>
                  </a:lnTo>
                  <a:lnTo>
                    <a:pt x="2486774" y="119646"/>
                  </a:lnTo>
                  <a:lnTo>
                    <a:pt x="2500299" y="116344"/>
                  </a:lnTo>
                  <a:lnTo>
                    <a:pt x="2513038" y="110934"/>
                  </a:lnTo>
                  <a:lnTo>
                    <a:pt x="2524633" y="103530"/>
                  </a:lnTo>
                  <a:lnTo>
                    <a:pt x="2527960" y="101104"/>
                  </a:lnTo>
                  <a:lnTo>
                    <a:pt x="2528874" y="95973"/>
                  </a:lnTo>
                  <a:close/>
                </a:path>
                <a:path w="2543810" h="121285">
                  <a:moveTo>
                    <a:pt x="2543645" y="13373"/>
                  </a:moveTo>
                  <a:lnTo>
                    <a:pt x="2543048" y="10693"/>
                  </a:lnTo>
                  <a:lnTo>
                    <a:pt x="2541562" y="8305"/>
                  </a:lnTo>
                  <a:lnTo>
                    <a:pt x="2540063" y="5613"/>
                  </a:lnTo>
                  <a:lnTo>
                    <a:pt x="2538272" y="3822"/>
                  </a:lnTo>
                  <a:lnTo>
                    <a:pt x="2535593" y="2336"/>
                  </a:lnTo>
                  <a:lnTo>
                    <a:pt x="2533205" y="838"/>
                  </a:lnTo>
                  <a:lnTo>
                    <a:pt x="2530513" y="241"/>
                  </a:lnTo>
                  <a:lnTo>
                    <a:pt x="2524849" y="241"/>
                  </a:lnTo>
                  <a:lnTo>
                    <a:pt x="2513812" y="8305"/>
                  </a:lnTo>
                  <a:lnTo>
                    <a:pt x="2512326" y="10693"/>
                  </a:lnTo>
                  <a:lnTo>
                    <a:pt x="2511729" y="13068"/>
                  </a:lnTo>
                  <a:lnTo>
                    <a:pt x="2511729" y="18745"/>
                  </a:lnTo>
                  <a:lnTo>
                    <a:pt x="2524849" y="32169"/>
                  </a:lnTo>
                  <a:lnTo>
                    <a:pt x="2530513" y="32169"/>
                  </a:lnTo>
                  <a:lnTo>
                    <a:pt x="2533205" y="31572"/>
                  </a:lnTo>
                  <a:lnTo>
                    <a:pt x="2535593" y="30073"/>
                  </a:lnTo>
                  <a:lnTo>
                    <a:pt x="2538272" y="28587"/>
                  </a:lnTo>
                  <a:lnTo>
                    <a:pt x="2540063" y="26492"/>
                  </a:lnTo>
                  <a:lnTo>
                    <a:pt x="2541562" y="24117"/>
                  </a:lnTo>
                  <a:lnTo>
                    <a:pt x="2543048" y="21424"/>
                  </a:lnTo>
                  <a:lnTo>
                    <a:pt x="2543645" y="19037"/>
                  </a:lnTo>
                  <a:lnTo>
                    <a:pt x="2543645" y="16052"/>
                  </a:lnTo>
                  <a:lnTo>
                    <a:pt x="2543645" y="13373"/>
                  </a:lnTo>
                  <a:close/>
                </a:path>
              </a:pathLst>
            </a:custGeom>
            <a:solidFill>
              <a:srgbClr val="0072B2"/>
            </a:solidFill>
          </p:spPr>
          <p:txBody>
            <a:bodyPr wrap="square" lIns="0" tIns="0" rIns="0" bIns="0" rtlCol="0"/>
            <a:lstStyle/>
            <a:p>
              <a:endParaRPr sz="2400"/>
            </a:p>
          </p:txBody>
        </p:sp>
        <p:sp>
          <p:nvSpPr>
            <p:cNvPr id="18" name="object 18"/>
            <p:cNvSpPr/>
            <p:nvPr/>
          </p:nvSpPr>
          <p:spPr>
            <a:xfrm>
              <a:off x="919797" y="2433904"/>
              <a:ext cx="2781300" cy="381635"/>
            </a:xfrm>
            <a:custGeom>
              <a:avLst/>
              <a:gdLst/>
              <a:ahLst/>
              <a:cxnLst/>
              <a:rect l="l" t="t" r="r" b="b"/>
              <a:pathLst>
                <a:path w="2781300" h="381635">
                  <a:moveTo>
                    <a:pt x="380936" y="190627"/>
                  </a:moveTo>
                  <a:lnTo>
                    <a:pt x="376783" y="154444"/>
                  </a:lnTo>
                  <a:lnTo>
                    <a:pt x="375920" y="146850"/>
                  </a:lnTo>
                  <a:lnTo>
                    <a:pt x="361607" y="106692"/>
                  </a:lnTo>
                  <a:lnTo>
                    <a:pt x="354190" y="95008"/>
                  </a:lnTo>
                  <a:lnTo>
                    <a:pt x="354190" y="194881"/>
                  </a:lnTo>
                  <a:lnTo>
                    <a:pt x="350837" y="210566"/>
                  </a:lnTo>
                  <a:lnTo>
                    <a:pt x="342861" y="223418"/>
                  </a:lnTo>
                  <a:lnTo>
                    <a:pt x="331355" y="232117"/>
                  </a:lnTo>
                  <a:lnTo>
                    <a:pt x="317398" y="235318"/>
                  </a:lnTo>
                  <a:lnTo>
                    <a:pt x="298564" y="276250"/>
                  </a:lnTo>
                  <a:lnTo>
                    <a:pt x="269519" y="308813"/>
                  </a:lnTo>
                  <a:lnTo>
                    <a:pt x="232486" y="330314"/>
                  </a:lnTo>
                  <a:lnTo>
                    <a:pt x="189712" y="338074"/>
                  </a:lnTo>
                  <a:lnTo>
                    <a:pt x="146748" y="330441"/>
                  </a:lnTo>
                  <a:lnTo>
                    <a:pt x="109677" y="309156"/>
                  </a:lnTo>
                  <a:lnTo>
                    <a:pt x="80683" y="276644"/>
                  </a:lnTo>
                  <a:lnTo>
                    <a:pt x="62014" y="235318"/>
                  </a:lnTo>
                  <a:lnTo>
                    <a:pt x="48844" y="231267"/>
                  </a:lnTo>
                  <a:lnTo>
                    <a:pt x="38227" y="222516"/>
                  </a:lnTo>
                  <a:lnTo>
                    <a:pt x="31153" y="210045"/>
                  </a:lnTo>
                  <a:lnTo>
                    <a:pt x="28575" y="194881"/>
                  </a:lnTo>
                  <a:lnTo>
                    <a:pt x="30848" y="180365"/>
                  </a:lnTo>
                  <a:lnTo>
                    <a:pt x="37198" y="168389"/>
                  </a:lnTo>
                  <a:lnTo>
                    <a:pt x="46913" y="159778"/>
                  </a:lnTo>
                  <a:lnTo>
                    <a:pt x="59283" y="155359"/>
                  </a:lnTo>
                  <a:lnTo>
                    <a:pt x="83464" y="136525"/>
                  </a:lnTo>
                  <a:lnTo>
                    <a:pt x="104051" y="115760"/>
                  </a:lnTo>
                  <a:lnTo>
                    <a:pt x="118364" y="94653"/>
                  </a:lnTo>
                  <a:lnTo>
                    <a:pt x="123736" y="74790"/>
                  </a:lnTo>
                  <a:lnTo>
                    <a:pt x="151650" y="105333"/>
                  </a:lnTo>
                  <a:lnTo>
                    <a:pt x="194500" y="131495"/>
                  </a:lnTo>
                  <a:lnTo>
                    <a:pt x="249085" y="149440"/>
                  </a:lnTo>
                  <a:lnTo>
                    <a:pt x="312229" y="155359"/>
                  </a:lnTo>
                  <a:lnTo>
                    <a:pt x="317398" y="154444"/>
                  </a:lnTo>
                  <a:lnTo>
                    <a:pt x="331736" y="157645"/>
                  </a:lnTo>
                  <a:lnTo>
                    <a:pt x="343433" y="166344"/>
                  </a:lnTo>
                  <a:lnTo>
                    <a:pt x="351307" y="179197"/>
                  </a:lnTo>
                  <a:lnTo>
                    <a:pt x="354190" y="194881"/>
                  </a:lnTo>
                  <a:lnTo>
                    <a:pt x="354190" y="95008"/>
                  </a:lnTo>
                  <a:lnTo>
                    <a:pt x="309689" y="41808"/>
                  </a:lnTo>
                  <a:lnTo>
                    <a:pt x="274358" y="19342"/>
                  </a:lnTo>
                  <a:lnTo>
                    <a:pt x="234289" y="5029"/>
                  </a:lnTo>
                  <a:lnTo>
                    <a:pt x="190614" y="0"/>
                  </a:lnTo>
                  <a:lnTo>
                    <a:pt x="146837" y="5029"/>
                  </a:lnTo>
                  <a:lnTo>
                    <a:pt x="106692" y="19342"/>
                  </a:lnTo>
                  <a:lnTo>
                    <a:pt x="71297" y="41808"/>
                  </a:lnTo>
                  <a:lnTo>
                    <a:pt x="41808" y="71310"/>
                  </a:lnTo>
                  <a:lnTo>
                    <a:pt x="19329" y="106692"/>
                  </a:lnTo>
                  <a:lnTo>
                    <a:pt x="5016" y="146850"/>
                  </a:lnTo>
                  <a:lnTo>
                    <a:pt x="0" y="190627"/>
                  </a:lnTo>
                  <a:lnTo>
                    <a:pt x="5016" y="234391"/>
                  </a:lnTo>
                  <a:lnTo>
                    <a:pt x="19329" y="274497"/>
                  </a:lnTo>
                  <a:lnTo>
                    <a:pt x="41808" y="309829"/>
                  </a:lnTo>
                  <a:lnTo>
                    <a:pt x="71297" y="339255"/>
                  </a:lnTo>
                  <a:lnTo>
                    <a:pt x="106692" y="361670"/>
                  </a:lnTo>
                  <a:lnTo>
                    <a:pt x="146837" y="375945"/>
                  </a:lnTo>
                  <a:lnTo>
                    <a:pt x="190614" y="380949"/>
                  </a:lnTo>
                  <a:lnTo>
                    <a:pt x="234289" y="375945"/>
                  </a:lnTo>
                  <a:lnTo>
                    <a:pt x="274358" y="361670"/>
                  </a:lnTo>
                  <a:lnTo>
                    <a:pt x="309689" y="339255"/>
                  </a:lnTo>
                  <a:lnTo>
                    <a:pt x="310870" y="338074"/>
                  </a:lnTo>
                  <a:lnTo>
                    <a:pt x="339153" y="309829"/>
                  </a:lnTo>
                  <a:lnTo>
                    <a:pt x="361607" y="274497"/>
                  </a:lnTo>
                  <a:lnTo>
                    <a:pt x="375920" y="234391"/>
                  </a:lnTo>
                  <a:lnTo>
                    <a:pt x="380936" y="190627"/>
                  </a:lnTo>
                  <a:close/>
                </a:path>
                <a:path w="2781300" h="381635">
                  <a:moveTo>
                    <a:pt x="1562036" y="190868"/>
                  </a:moveTo>
                  <a:lnTo>
                    <a:pt x="1557883" y="154698"/>
                  </a:lnTo>
                  <a:lnTo>
                    <a:pt x="1557020" y="147091"/>
                  </a:lnTo>
                  <a:lnTo>
                    <a:pt x="1542707" y="106946"/>
                  </a:lnTo>
                  <a:lnTo>
                    <a:pt x="1535290" y="95262"/>
                  </a:lnTo>
                  <a:lnTo>
                    <a:pt x="1535290" y="195135"/>
                  </a:lnTo>
                  <a:lnTo>
                    <a:pt x="1531937" y="210807"/>
                  </a:lnTo>
                  <a:lnTo>
                    <a:pt x="1523961" y="223672"/>
                  </a:lnTo>
                  <a:lnTo>
                    <a:pt x="1512455" y="232371"/>
                  </a:lnTo>
                  <a:lnTo>
                    <a:pt x="1498498" y="235559"/>
                  </a:lnTo>
                  <a:lnTo>
                    <a:pt x="1479664" y="276504"/>
                  </a:lnTo>
                  <a:lnTo>
                    <a:pt x="1450619" y="309067"/>
                  </a:lnTo>
                  <a:lnTo>
                    <a:pt x="1413586" y="330568"/>
                  </a:lnTo>
                  <a:lnTo>
                    <a:pt x="1370812" y="338328"/>
                  </a:lnTo>
                  <a:lnTo>
                    <a:pt x="1327848" y="330695"/>
                  </a:lnTo>
                  <a:lnTo>
                    <a:pt x="1290777" y="309410"/>
                  </a:lnTo>
                  <a:lnTo>
                    <a:pt x="1261783" y="276885"/>
                  </a:lnTo>
                  <a:lnTo>
                    <a:pt x="1243114" y="235559"/>
                  </a:lnTo>
                  <a:lnTo>
                    <a:pt x="1229944" y="231508"/>
                  </a:lnTo>
                  <a:lnTo>
                    <a:pt x="1219327" y="222758"/>
                  </a:lnTo>
                  <a:lnTo>
                    <a:pt x="1212253" y="210299"/>
                  </a:lnTo>
                  <a:lnTo>
                    <a:pt x="1209675" y="195135"/>
                  </a:lnTo>
                  <a:lnTo>
                    <a:pt x="1211948" y="180619"/>
                  </a:lnTo>
                  <a:lnTo>
                    <a:pt x="1218298" y="168643"/>
                  </a:lnTo>
                  <a:lnTo>
                    <a:pt x="1228013" y="160032"/>
                  </a:lnTo>
                  <a:lnTo>
                    <a:pt x="1240383" y="155600"/>
                  </a:lnTo>
                  <a:lnTo>
                    <a:pt x="1264564" y="136779"/>
                  </a:lnTo>
                  <a:lnTo>
                    <a:pt x="1285151" y="116001"/>
                  </a:lnTo>
                  <a:lnTo>
                    <a:pt x="1299464" y="94894"/>
                  </a:lnTo>
                  <a:lnTo>
                    <a:pt x="1304836" y="75044"/>
                  </a:lnTo>
                  <a:lnTo>
                    <a:pt x="1332750" y="105587"/>
                  </a:lnTo>
                  <a:lnTo>
                    <a:pt x="1375600" y="131737"/>
                  </a:lnTo>
                  <a:lnTo>
                    <a:pt x="1430185" y="149682"/>
                  </a:lnTo>
                  <a:lnTo>
                    <a:pt x="1493329" y="155600"/>
                  </a:lnTo>
                  <a:lnTo>
                    <a:pt x="1498498" y="154698"/>
                  </a:lnTo>
                  <a:lnTo>
                    <a:pt x="1512836" y="157886"/>
                  </a:lnTo>
                  <a:lnTo>
                    <a:pt x="1524533" y="166585"/>
                  </a:lnTo>
                  <a:lnTo>
                    <a:pt x="1532407" y="179451"/>
                  </a:lnTo>
                  <a:lnTo>
                    <a:pt x="1535290" y="195135"/>
                  </a:lnTo>
                  <a:lnTo>
                    <a:pt x="1535290" y="95262"/>
                  </a:lnTo>
                  <a:lnTo>
                    <a:pt x="1522463" y="75044"/>
                  </a:lnTo>
                  <a:lnTo>
                    <a:pt x="1520253" y="71551"/>
                  </a:lnTo>
                  <a:lnTo>
                    <a:pt x="1490789" y="42062"/>
                  </a:lnTo>
                  <a:lnTo>
                    <a:pt x="1455458" y="19583"/>
                  </a:lnTo>
                  <a:lnTo>
                    <a:pt x="1415389" y="5270"/>
                  </a:lnTo>
                  <a:lnTo>
                    <a:pt x="1371714" y="254"/>
                  </a:lnTo>
                  <a:lnTo>
                    <a:pt x="1327937" y="5270"/>
                  </a:lnTo>
                  <a:lnTo>
                    <a:pt x="1287792" y="19583"/>
                  </a:lnTo>
                  <a:lnTo>
                    <a:pt x="1252397" y="42062"/>
                  </a:lnTo>
                  <a:lnTo>
                    <a:pt x="1222908" y="71551"/>
                  </a:lnTo>
                  <a:lnTo>
                    <a:pt x="1200429" y="106946"/>
                  </a:lnTo>
                  <a:lnTo>
                    <a:pt x="1186116" y="147091"/>
                  </a:lnTo>
                  <a:lnTo>
                    <a:pt x="1181100" y="190868"/>
                  </a:lnTo>
                  <a:lnTo>
                    <a:pt x="1186116" y="234632"/>
                  </a:lnTo>
                  <a:lnTo>
                    <a:pt x="1200429" y="274739"/>
                  </a:lnTo>
                  <a:lnTo>
                    <a:pt x="1222908" y="310070"/>
                  </a:lnTo>
                  <a:lnTo>
                    <a:pt x="1252397" y="339509"/>
                  </a:lnTo>
                  <a:lnTo>
                    <a:pt x="1287792" y="361911"/>
                  </a:lnTo>
                  <a:lnTo>
                    <a:pt x="1327937" y="376186"/>
                  </a:lnTo>
                  <a:lnTo>
                    <a:pt x="1371714" y="381190"/>
                  </a:lnTo>
                  <a:lnTo>
                    <a:pt x="1415389" y="376186"/>
                  </a:lnTo>
                  <a:lnTo>
                    <a:pt x="1455458" y="361911"/>
                  </a:lnTo>
                  <a:lnTo>
                    <a:pt x="1490789" y="339509"/>
                  </a:lnTo>
                  <a:lnTo>
                    <a:pt x="1491970" y="338328"/>
                  </a:lnTo>
                  <a:lnTo>
                    <a:pt x="1520253" y="310070"/>
                  </a:lnTo>
                  <a:lnTo>
                    <a:pt x="1542707" y="274739"/>
                  </a:lnTo>
                  <a:lnTo>
                    <a:pt x="1557020" y="234632"/>
                  </a:lnTo>
                  <a:lnTo>
                    <a:pt x="1562036" y="190868"/>
                  </a:lnTo>
                  <a:close/>
                </a:path>
                <a:path w="2781300" h="381635">
                  <a:moveTo>
                    <a:pt x="2781236" y="190868"/>
                  </a:moveTo>
                  <a:lnTo>
                    <a:pt x="2777083" y="154698"/>
                  </a:lnTo>
                  <a:lnTo>
                    <a:pt x="2776220" y="147091"/>
                  </a:lnTo>
                  <a:lnTo>
                    <a:pt x="2761907" y="106946"/>
                  </a:lnTo>
                  <a:lnTo>
                    <a:pt x="2754490" y="95262"/>
                  </a:lnTo>
                  <a:lnTo>
                    <a:pt x="2754490" y="195135"/>
                  </a:lnTo>
                  <a:lnTo>
                    <a:pt x="2751137" y="210807"/>
                  </a:lnTo>
                  <a:lnTo>
                    <a:pt x="2743162" y="223672"/>
                  </a:lnTo>
                  <a:lnTo>
                    <a:pt x="2731655" y="232371"/>
                  </a:lnTo>
                  <a:lnTo>
                    <a:pt x="2717698" y="235559"/>
                  </a:lnTo>
                  <a:lnTo>
                    <a:pt x="2698864" y="276504"/>
                  </a:lnTo>
                  <a:lnTo>
                    <a:pt x="2669819" y="309067"/>
                  </a:lnTo>
                  <a:lnTo>
                    <a:pt x="2632786" y="330568"/>
                  </a:lnTo>
                  <a:lnTo>
                    <a:pt x="2590012" y="338328"/>
                  </a:lnTo>
                  <a:lnTo>
                    <a:pt x="2547061" y="330695"/>
                  </a:lnTo>
                  <a:lnTo>
                    <a:pt x="2509977" y="309410"/>
                  </a:lnTo>
                  <a:lnTo>
                    <a:pt x="2480983" y="276885"/>
                  </a:lnTo>
                  <a:lnTo>
                    <a:pt x="2462314" y="235559"/>
                  </a:lnTo>
                  <a:lnTo>
                    <a:pt x="2449144" y="231508"/>
                  </a:lnTo>
                  <a:lnTo>
                    <a:pt x="2438527" y="222758"/>
                  </a:lnTo>
                  <a:lnTo>
                    <a:pt x="2431453" y="210299"/>
                  </a:lnTo>
                  <a:lnTo>
                    <a:pt x="2428875" y="195135"/>
                  </a:lnTo>
                  <a:lnTo>
                    <a:pt x="2431148" y="180619"/>
                  </a:lnTo>
                  <a:lnTo>
                    <a:pt x="2437498" y="168643"/>
                  </a:lnTo>
                  <a:lnTo>
                    <a:pt x="2447213" y="160032"/>
                  </a:lnTo>
                  <a:lnTo>
                    <a:pt x="2459583" y="155600"/>
                  </a:lnTo>
                  <a:lnTo>
                    <a:pt x="2483764" y="136779"/>
                  </a:lnTo>
                  <a:lnTo>
                    <a:pt x="2504351" y="116001"/>
                  </a:lnTo>
                  <a:lnTo>
                    <a:pt x="2518664" y="94894"/>
                  </a:lnTo>
                  <a:lnTo>
                    <a:pt x="2524036" y="75044"/>
                  </a:lnTo>
                  <a:lnTo>
                    <a:pt x="2551950" y="105587"/>
                  </a:lnTo>
                  <a:lnTo>
                    <a:pt x="2594800" y="131737"/>
                  </a:lnTo>
                  <a:lnTo>
                    <a:pt x="2649385" y="149682"/>
                  </a:lnTo>
                  <a:lnTo>
                    <a:pt x="2712529" y="155600"/>
                  </a:lnTo>
                  <a:lnTo>
                    <a:pt x="2717698" y="154698"/>
                  </a:lnTo>
                  <a:lnTo>
                    <a:pt x="2732036" y="157886"/>
                  </a:lnTo>
                  <a:lnTo>
                    <a:pt x="2743733" y="166585"/>
                  </a:lnTo>
                  <a:lnTo>
                    <a:pt x="2751607" y="179451"/>
                  </a:lnTo>
                  <a:lnTo>
                    <a:pt x="2754490" y="195135"/>
                  </a:lnTo>
                  <a:lnTo>
                    <a:pt x="2754490" y="95262"/>
                  </a:lnTo>
                  <a:lnTo>
                    <a:pt x="2741663" y="75044"/>
                  </a:lnTo>
                  <a:lnTo>
                    <a:pt x="2739453" y="71551"/>
                  </a:lnTo>
                  <a:lnTo>
                    <a:pt x="2709989" y="42062"/>
                  </a:lnTo>
                  <a:lnTo>
                    <a:pt x="2674658" y="19583"/>
                  </a:lnTo>
                  <a:lnTo>
                    <a:pt x="2634589" y="5270"/>
                  </a:lnTo>
                  <a:lnTo>
                    <a:pt x="2590914" y="254"/>
                  </a:lnTo>
                  <a:lnTo>
                    <a:pt x="2547137" y="5270"/>
                  </a:lnTo>
                  <a:lnTo>
                    <a:pt x="2506992" y="19583"/>
                  </a:lnTo>
                  <a:lnTo>
                    <a:pt x="2471597" y="42062"/>
                  </a:lnTo>
                  <a:lnTo>
                    <a:pt x="2442108" y="71551"/>
                  </a:lnTo>
                  <a:lnTo>
                    <a:pt x="2419629" y="106946"/>
                  </a:lnTo>
                  <a:lnTo>
                    <a:pt x="2405316" y="147091"/>
                  </a:lnTo>
                  <a:lnTo>
                    <a:pt x="2400300" y="190868"/>
                  </a:lnTo>
                  <a:lnTo>
                    <a:pt x="2405316" y="234632"/>
                  </a:lnTo>
                  <a:lnTo>
                    <a:pt x="2419629" y="274739"/>
                  </a:lnTo>
                  <a:lnTo>
                    <a:pt x="2442108" y="310070"/>
                  </a:lnTo>
                  <a:lnTo>
                    <a:pt x="2471597" y="339509"/>
                  </a:lnTo>
                  <a:lnTo>
                    <a:pt x="2506992" y="361911"/>
                  </a:lnTo>
                  <a:lnTo>
                    <a:pt x="2547137" y="376186"/>
                  </a:lnTo>
                  <a:lnTo>
                    <a:pt x="2590914" y="381190"/>
                  </a:lnTo>
                  <a:lnTo>
                    <a:pt x="2634589" y="376186"/>
                  </a:lnTo>
                  <a:lnTo>
                    <a:pt x="2674658" y="361911"/>
                  </a:lnTo>
                  <a:lnTo>
                    <a:pt x="2709989" y="339509"/>
                  </a:lnTo>
                  <a:lnTo>
                    <a:pt x="2711170" y="338328"/>
                  </a:lnTo>
                  <a:lnTo>
                    <a:pt x="2739453" y="310070"/>
                  </a:lnTo>
                  <a:lnTo>
                    <a:pt x="2761907" y="274739"/>
                  </a:lnTo>
                  <a:lnTo>
                    <a:pt x="2776220" y="234632"/>
                  </a:lnTo>
                  <a:lnTo>
                    <a:pt x="2781236" y="190868"/>
                  </a:lnTo>
                  <a:close/>
                </a:path>
              </a:pathLst>
            </a:custGeom>
            <a:solidFill>
              <a:srgbClr val="D45E00"/>
            </a:solidFill>
          </p:spPr>
          <p:txBody>
            <a:bodyPr wrap="square" lIns="0" tIns="0" rIns="0" bIns="0" rtlCol="0"/>
            <a:lstStyle/>
            <a:p>
              <a:endParaRPr sz="2400"/>
            </a:p>
          </p:txBody>
        </p:sp>
        <p:sp>
          <p:nvSpPr>
            <p:cNvPr id="19" name="object 19"/>
            <p:cNvSpPr/>
            <p:nvPr/>
          </p:nvSpPr>
          <p:spPr>
            <a:xfrm>
              <a:off x="2330451" y="2615373"/>
              <a:ext cx="32384" cy="32384"/>
            </a:xfrm>
            <a:custGeom>
              <a:avLst/>
              <a:gdLst/>
              <a:ahLst/>
              <a:cxnLst/>
              <a:rect l="l" t="t" r="r" b="b"/>
              <a:pathLst>
                <a:path w="32385" h="32385">
                  <a:moveTo>
                    <a:pt x="18793" y="31919"/>
                  </a:moveTo>
                  <a:lnTo>
                    <a:pt x="13125" y="31919"/>
                  </a:lnTo>
                  <a:lnTo>
                    <a:pt x="10739" y="31322"/>
                  </a:lnTo>
                  <a:lnTo>
                    <a:pt x="0" y="18495"/>
                  </a:lnTo>
                  <a:lnTo>
                    <a:pt x="0" y="12827"/>
                  </a:lnTo>
                  <a:lnTo>
                    <a:pt x="596" y="10440"/>
                  </a:lnTo>
                  <a:lnTo>
                    <a:pt x="2088" y="8054"/>
                  </a:lnTo>
                  <a:lnTo>
                    <a:pt x="3579" y="5369"/>
                  </a:lnTo>
                  <a:lnTo>
                    <a:pt x="5667" y="3579"/>
                  </a:lnTo>
                  <a:lnTo>
                    <a:pt x="8054" y="2088"/>
                  </a:lnTo>
                  <a:lnTo>
                    <a:pt x="10739" y="596"/>
                  </a:lnTo>
                  <a:lnTo>
                    <a:pt x="13125" y="0"/>
                  </a:lnTo>
                  <a:lnTo>
                    <a:pt x="18793" y="0"/>
                  </a:lnTo>
                  <a:lnTo>
                    <a:pt x="21478" y="596"/>
                  </a:lnTo>
                  <a:lnTo>
                    <a:pt x="23865" y="2088"/>
                  </a:lnTo>
                  <a:lnTo>
                    <a:pt x="26549" y="3579"/>
                  </a:lnTo>
                  <a:lnTo>
                    <a:pt x="28339" y="5369"/>
                  </a:lnTo>
                  <a:lnTo>
                    <a:pt x="29831" y="8054"/>
                  </a:lnTo>
                  <a:lnTo>
                    <a:pt x="31322" y="10440"/>
                  </a:lnTo>
                  <a:lnTo>
                    <a:pt x="31919" y="13125"/>
                  </a:lnTo>
                  <a:lnTo>
                    <a:pt x="31919" y="15810"/>
                  </a:lnTo>
                  <a:lnTo>
                    <a:pt x="31919" y="18793"/>
                  </a:lnTo>
                  <a:lnTo>
                    <a:pt x="23865" y="29831"/>
                  </a:lnTo>
                  <a:lnTo>
                    <a:pt x="21478" y="31322"/>
                  </a:lnTo>
                  <a:lnTo>
                    <a:pt x="18793" y="31919"/>
                  </a:lnTo>
                  <a:close/>
                </a:path>
              </a:pathLst>
            </a:custGeom>
            <a:solidFill>
              <a:srgbClr val="0072B2"/>
            </a:solidFill>
          </p:spPr>
          <p:txBody>
            <a:bodyPr wrap="square" lIns="0" tIns="0" rIns="0" bIns="0" rtlCol="0"/>
            <a:lstStyle/>
            <a:p>
              <a:endParaRPr sz="2400"/>
            </a:p>
          </p:txBody>
        </p:sp>
        <p:pic>
          <p:nvPicPr>
            <p:cNvPr id="20" name="object 20"/>
            <p:cNvPicPr/>
            <p:nvPr/>
          </p:nvPicPr>
          <p:blipFill>
            <a:blip r:embed="rId5" cstate="print"/>
            <a:stretch>
              <a:fillRect/>
            </a:stretch>
          </p:blipFill>
          <p:spPr>
            <a:xfrm>
              <a:off x="624525" y="1316849"/>
              <a:ext cx="3409950" cy="1431389"/>
            </a:xfrm>
            <a:prstGeom prst="rect">
              <a:avLst/>
            </a:prstGeom>
          </p:spPr>
        </p:pic>
        <p:sp>
          <p:nvSpPr>
            <p:cNvPr id="21" name="object 21"/>
            <p:cNvSpPr/>
            <p:nvPr/>
          </p:nvSpPr>
          <p:spPr>
            <a:xfrm>
              <a:off x="691199" y="1367099"/>
              <a:ext cx="3276600" cy="1294765"/>
            </a:xfrm>
            <a:custGeom>
              <a:avLst/>
              <a:gdLst/>
              <a:ahLst/>
              <a:cxnLst/>
              <a:rect l="l" t="t" r="r" b="b"/>
              <a:pathLst>
                <a:path w="3276600" h="1294764">
                  <a:moveTo>
                    <a:pt x="0" y="380999"/>
                  </a:moveTo>
                  <a:lnTo>
                    <a:pt x="21327" y="405659"/>
                  </a:lnTo>
                  <a:lnTo>
                    <a:pt x="50874" y="442981"/>
                  </a:lnTo>
                  <a:lnTo>
                    <a:pt x="85974" y="486968"/>
                  </a:lnTo>
                  <a:lnTo>
                    <a:pt x="123963" y="531622"/>
                  </a:lnTo>
                  <a:lnTo>
                    <a:pt x="162174" y="570944"/>
                  </a:lnTo>
                  <a:lnTo>
                    <a:pt x="197942" y="598936"/>
                  </a:lnTo>
                  <a:lnTo>
                    <a:pt x="228599" y="609599"/>
                  </a:lnTo>
                  <a:lnTo>
                    <a:pt x="259291" y="599722"/>
                  </a:lnTo>
                  <a:lnTo>
                    <a:pt x="287866" y="572910"/>
                  </a:lnTo>
                  <a:lnTo>
                    <a:pt x="314324" y="533399"/>
                  </a:lnTo>
                  <a:lnTo>
                    <a:pt x="338666" y="485422"/>
                  </a:lnTo>
                  <a:lnTo>
                    <a:pt x="360891" y="433210"/>
                  </a:lnTo>
                  <a:lnTo>
                    <a:pt x="380999" y="380999"/>
                  </a:lnTo>
                  <a:lnTo>
                    <a:pt x="394171" y="336500"/>
                  </a:lnTo>
                  <a:lnTo>
                    <a:pt x="405407" y="282177"/>
                  </a:lnTo>
                  <a:lnTo>
                    <a:pt x="415156" y="222497"/>
                  </a:lnTo>
                  <a:lnTo>
                    <a:pt x="423862" y="161924"/>
                  </a:lnTo>
                  <a:lnTo>
                    <a:pt x="431973" y="104923"/>
                  </a:lnTo>
                  <a:lnTo>
                    <a:pt x="439935" y="55959"/>
                  </a:lnTo>
                  <a:lnTo>
                    <a:pt x="448195" y="19496"/>
                  </a:lnTo>
                  <a:lnTo>
                    <a:pt x="457199" y="0"/>
                  </a:lnTo>
                  <a:lnTo>
                    <a:pt x="469018" y="1940"/>
                  </a:lnTo>
                  <a:lnTo>
                    <a:pt x="479777" y="28222"/>
                  </a:lnTo>
                  <a:lnTo>
                    <a:pt x="490537" y="71437"/>
                  </a:lnTo>
                  <a:lnTo>
                    <a:pt x="502355" y="124177"/>
                  </a:lnTo>
                  <a:lnTo>
                    <a:pt x="516290" y="179034"/>
                  </a:lnTo>
                  <a:lnTo>
                    <a:pt x="533399" y="228599"/>
                  </a:lnTo>
                  <a:lnTo>
                    <a:pt x="548803" y="267710"/>
                  </a:lnTo>
                  <a:lnTo>
                    <a:pt x="566142" y="315410"/>
                  </a:lnTo>
                  <a:lnTo>
                    <a:pt x="584968" y="367258"/>
                  </a:lnTo>
                  <a:lnTo>
                    <a:pt x="604837" y="418818"/>
                  </a:lnTo>
                  <a:lnTo>
                    <a:pt x="625301" y="465651"/>
                  </a:lnTo>
                  <a:lnTo>
                    <a:pt x="645914" y="503317"/>
                  </a:lnTo>
                  <a:lnTo>
                    <a:pt x="685799" y="533399"/>
                  </a:lnTo>
                  <a:lnTo>
                    <a:pt x="702315" y="518988"/>
                  </a:lnTo>
                  <a:lnTo>
                    <a:pt x="718203" y="486833"/>
                  </a:lnTo>
                  <a:lnTo>
                    <a:pt x="733777" y="441599"/>
                  </a:lnTo>
                  <a:lnTo>
                    <a:pt x="749352" y="387955"/>
                  </a:lnTo>
                  <a:lnTo>
                    <a:pt x="765240" y="330566"/>
                  </a:lnTo>
                  <a:lnTo>
                    <a:pt x="781755" y="274099"/>
                  </a:lnTo>
                  <a:lnTo>
                    <a:pt x="799211" y="223222"/>
                  </a:lnTo>
                  <a:lnTo>
                    <a:pt x="817921" y="182599"/>
                  </a:lnTo>
                  <a:lnTo>
                    <a:pt x="871890" y="139874"/>
                  </a:lnTo>
                  <a:lnTo>
                    <a:pt x="908755" y="137477"/>
                  </a:lnTo>
                  <a:lnTo>
                    <a:pt x="947737" y="147656"/>
                  </a:lnTo>
                  <a:lnTo>
                    <a:pt x="987777" y="168355"/>
                  </a:lnTo>
                  <a:lnTo>
                    <a:pt x="1027818" y="197521"/>
                  </a:lnTo>
                  <a:lnTo>
                    <a:pt x="1066799" y="233099"/>
                  </a:lnTo>
                  <a:lnTo>
                    <a:pt x="1091781" y="264980"/>
                  </a:lnTo>
                  <a:lnTo>
                    <a:pt x="1116136" y="307522"/>
                  </a:lnTo>
                  <a:lnTo>
                    <a:pt x="1140177" y="357277"/>
                  </a:lnTo>
                  <a:lnTo>
                    <a:pt x="1164218" y="410795"/>
                  </a:lnTo>
                  <a:lnTo>
                    <a:pt x="1188573" y="464626"/>
                  </a:lnTo>
                  <a:lnTo>
                    <a:pt x="1213555" y="515322"/>
                  </a:lnTo>
                  <a:lnTo>
                    <a:pt x="1239478" y="559432"/>
                  </a:lnTo>
                  <a:lnTo>
                    <a:pt x="1266655" y="593508"/>
                  </a:lnTo>
                  <a:lnTo>
                    <a:pt x="1325921" y="618100"/>
                  </a:lnTo>
                  <a:lnTo>
                    <a:pt x="1358011" y="607407"/>
                  </a:lnTo>
                  <a:lnTo>
                    <a:pt x="1391355" y="586073"/>
                  </a:lnTo>
                  <a:lnTo>
                    <a:pt x="1425640" y="558155"/>
                  </a:lnTo>
                  <a:lnTo>
                    <a:pt x="1460552" y="527706"/>
                  </a:lnTo>
                  <a:lnTo>
                    <a:pt x="1495777" y="498781"/>
                  </a:lnTo>
                  <a:lnTo>
                    <a:pt x="1531003" y="475435"/>
                  </a:lnTo>
                  <a:lnTo>
                    <a:pt x="1565915" y="461723"/>
                  </a:lnTo>
                  <a:lnTo>
                    <a:pt x="1600199" y="461699"/>
                  </a:lnTo>
                  <a:lnTo>
                    <a:pt x="1634902" y="477591"/>
                  </a:lnTo>
                  <a:lnTo>
                    <a:pt x="1670860" y="506457"/>
                  </a:lnTo>
                  <a:lnTo>
                    <a:pt x="1707444" y="544599"/>
                  </a:lnTo>
                  <a:lnTo>
                    <a:pt x="1744028" y="588321"/>
                  </a:lnTo>
                  <a:lnTo>
                    <a:pt x="1779986" y="633924"/>
                  </a:lnTo>
                  <a:lnTo>
                    <a:pt x="1814688" y="677710"/>
                  </a:lnTo>
                  <a:lnTo>
                    <a:pt x="1847510" y="715984"/>
                  </a:lnTo>
                  <a:lnTo>
                    <a:pt x="1877823" y="745046"/>
                  </a:lnTo>
                  <a:lnTo>
                    <a:pt x="1904999" y="761199"/>
                  </a:lnTo>
                  <a:lnTo>
                    <a:pt x="1927786" y="759918"/>
                  </a:lnTo>
                  <a:lnTo>
                    <a:pt x="1946183" y="742635"/>
                  </a:lnTo>
                  <a:lnTo>
                    <a:pt x="1961444" y="714596"/>
                  </a:lnTo>
                  <a:lnTo>
                    <a:pt x="1974823" y="681042"/>
                  </a:lnTo>
                  <a:lnTo>
                    <a:pt x="1987576" y="647219"/>
                  </a:lnTo>
                  <a:lnTo>
                    <a:pt x="2000955" y="618370"/>
                  </a:lnTo>
                  <a:lnTo>
                    <a:pt x="2016216" y="599737"/>
                  </a:lnTo>
                  <a:lnTo>
                    <a:pt x="2034613" y="596566"/>
                  </a:lnTo>
                  <a:lnTo>
                    <a:pt x="2057399" y="614099"/>
                  </a:lnTo>
                  <a:lnTo>
                    <a:pt x="2089249" y="669942"/>
                  </a:lnTo>
                  <a:lnTo>
                    <a:pt x="2107294" y="712164"/>
                  </a:lnTo>
                  <a:lnTo>
                    <a:pt x="2126456" y="761628"/>
                  </a:lnTo>
                  <a:lnTo>
                    <a:pt x="2146510" y="816617"/>
                  </a:lnTo>
                  <a:lnTo>
                    <a:pt x="2167235" y="875411"/>
                  </a:lnTo>
                  <a:lnTo>
                    <a:pt x="2188405" y="936293"/>
                  </a:lnTo>
                  <a:lnTo>
                    <a:pt x="2209799" y="997543"/>
                  </a:lnTo>
                  <a:lnTo>
                    <a:pt x="2231194" y="1057444"/>
                  </a:lnTo>
                  <a:lnTo>
                    <a:pt x="2252364" y="1114276"/>
                  </a:lnTo>
                  <a:lnTo>
                    <a:pt x="2273089" y="1166321"/>
                  </a:lnTo>
                  <a:lnTo>
                    <a:pt x="2293143" y="1211861"/>
                  </a:lnTo>
                  <a:lnTo>
                    <a:pt x="2312305" y="1249177"/>
                  </a:lnTo>
                  <a:lnTo>
                    <a:pt x="2347056" y="1292265"/>
                  </a:lnTo>
                  <a:lnTo>
                    <a:pt x="2362199" y="1294599"/>
                  </a:lnTo>
                  <a:lnTo>
                    <a:pt x="2374331" y="1284884"/>
                  </a:lnTo>
                  <a:lnTo>
                    <a:pt x="2395537" y="1236614"/>
                  </a:lnTo>
                  <a:lnTo>
                    <a:pt x="2413450" y="1156926"/>
                  </a:lnTo>
                  <a:lnTo>
                    <a:pt x="2421466" y="1107940"/>
                  </a:lnTo>
                  <a:lnTo>
                    <a:pt x="2429012" y="1054267"/>
                  </a:lnTo>
                  <a:lnTo>
                    <a:pt x="2436204" y="996962"/>
                  </a:lnTo>
                  <a:lnTo>
                    <a:pt x="2443162" y="937081"/>
                  </a:lnTo>
                  <a:lnTo>
                    <a:pt x="2450002" y="875679"/>
                  </a:lnTo>
                  <a:lnTo>
                    <a:pt x="2456842" y="813812"/>
                  </a:lnTo>
                  <a:lnTo>
                    <a:pt x="2463799" y="752536"/>
                  </a:lnTo>
                  <a:lnTo>
                    <a:pt x="2470992" y="692907"/>
                  </a:lnTo>
                  <a:lnTo>
                    <a:pt x="2478538" y="635979"/>
                  </a:lnTo>
                  <a:lnTo>
                    <a:pt x="2486554" y="582809"/>
                  </a:lnTo>
                  <a:lnTo>
                    <a:pt x="2495158" y="534452"/>
                  </a:lnTo>
                  <a:lnTo>
                    <a:pt x="2504467" y="491963"/>
                  </a:lnTo>
                  <a:lnTo>
                    <a:pt x="2539528" y="388608"/>
                  </a:lnTo>
                  <a:lnTo>
                    <a:pt x="2566392" y="328407"/>
                  </a:lnTo>
                  <a:lnTo>
                    <a:pt x="2594743" y="276243"/>
                  </a:lnTo>
                  <a:lnTo>
                    <a:pt x="2624137" y="232562"/>
                  </a:lnTo>
                  <a:lnTo>
                    <a:pt x="2654126" y="197811"/>
                  </a:lnTo>
                  <a:lnTo>
                    <a:pt x="2684264" y="172435"/>
                  </a:lnTo>
                  <a:lnTo>
                    <a:pt x="2743199" y="151599"/>
                  </a:lnTo>
                  <a:lnTo>
                    <a:pt x="2768181" y="161212"/>
                  </a:lnTo>
                  <a:lnTo>
                    <a:pt x="2792536" y="187123"/>
                  </a:lnTo>
                  <a:lnTo>
                    <a:pt x="2816577" y="224948"/>
                  </a:lnTo>
                  <a:lnTo>
                    <a:pt x="2840618" y="270298"/>
                  </a:lnTo>
                  <a:lnTo>
                    <a:pt x="2864973" y="318787"/>
                  </a:lnTo>
                  <a:lnTo>
                    <a:pt x="2889955" y="366029"/>
                  </a:lnTo>
                  <a:lnTo>
                    <a:pt x="2915878" y="407636"/>
                  </a:lnTo>
                  <a:lnTo>
                    <a:pt x="2943055" y="439222"/>
                  </a:lnTo>
                  <a:lnTo>
                    <a:pt x="2971799" y="456399"/>
                  </a:lnTo>
                  <a:lnTo>
                    <a:pt x="3014009" y="457367"/>
                  </a:lnTo>
                  <a:lnTo>
                    <a:pt x="3062218" y="441931"/>
                  </a:lnTo>
                  <a:lnTo>
                    <a:pt x="3113092" y="415407"/>
                  </a:lnTo>
                  <a:lnTo>
                    <a:pt x="3163299" y="383114"/>
                  </a:lnTo>
                  <a:lnTo>
                    <a:pt x="3209508" y="350370"/>
                  </a:lnTo>
                  <a:lnTo>
                    <a:pt x="3248385" y="322493"/>
                  </a:lnTo>
                  <a:lnTo>
                    <a:pt x="3276599" y="304799"/>
                  </a:lnTo>
                </a:path>
              </a:pathLst>
            </a:custGeom>
            <a:ln w="19049">
              <a:solidFill>
                <a:srgbClr val="666666"/>
              </a:solidFill>
            </a:ln>
          </p:spPr>
          <p:txBody>
            <a:bodyPr wrap="square" lIns="0" tIns="0" rIns="0" bIns="0" rtlCol="0"/>
            <a:lstStyle/>
            <a:p>
              <a:endParaRPr sz="2400"/>
            </a:p>
          </p:txBody>
        </p:sp>
        <p:sp>
          <p:nvSpPr>
            <p:cNvPr id="22" name="object 22"/>
            <p:cNvSpPr/>
            <p:nvPr/>
          </p:nvSpPr>
          <p:spPr>
            <a:xfrm>
              <a:off x="691199" y="1084028"/>
              <a:ext cx="0" cy="1807210"/>
            </a:xfrm>
            <a:custGeom>
              <a:avLst/>
              <a:gdLst/>
              <a:ahLst/>
              <a:cxnLst/>
              <a:rect l="l" t="t" r="r" b="b"/>
              <a:pathLst>
                <a:path h="1807210">
                  <a:moveTo>
                    <a:pt x="0" y="0"/>
                  </a:moveTo>
                  <a:lnTo>
                    <a:pt x="0" y="1807070"/>
                  </a:lnTo>
                </a:path>
              </a:pathLst>
            </a:custGeom>
            <a:ln w="28574">
              <a:solidFill>
                <a:srgbClr val="666666"/>
              </a:solidFill>
            </a:ln>
          </p:spPr>
          <p:txBody>
            <a:bodyPr wrap="square" lIns="0" tIns="0" rIns="0" bIns="0" rtlCol="0"/>
            <a:lstStyle/>
            <a:p>
              <a:endParaRPr sz="2400"/>
            </a:p>
          </p:txBody>
        </p:sp>
        <p:pic>
          <p:nvPicPr>
            <p:cNvPr id="23" name="object 23"/>
            <p:cNvPicPr/>
            <p:nvPr/>
          </p:nvPicPr>
          <p:blipFill>
            <a:blip r:embed="rId3" cstate="print"/>
            <a:stretch>
              <a:fillRect/>
            </a:stretch>
          </p:blipFill>
          <p:spPr>
            <a:xfrm>
              <a:off x="644777" y="1013586"/>
              <a:ext cx="92844" cy="116865"/>
            </a:xfrm>
            <a:prstGeom prst="rect">
              <a:avLst/>
            </a:prstGeom>
          </p:spPr>
        </p:pic>
        <p:sp>
          <p:nvSpPr>
            <p:cNvPr id="24" name="object 24"/>
            <p:cNvSpPr/>
            <p:nvPr/>
          </p:nvSpPr>
          <p:spPr>
            <a:xfrm>
              <a:off x="691199" y="2891099"/>
              <a:ext cx="3407410" cy="0"/>
            </a:xfrm>
            <a:custGeom>
              <a:avLst/>
              <a:gdLst/>
              <a:ahLst/>
              <a:cxnLst/>
              <a:rect l="l" t="t" r="r" b="b"/>
              <a:pathLst>
                <a:path w="3407410">
                  <a:moveTo>
                    <a:pt x="0" y="0"/>
                  </a:moveTo>
                  <a:lnTo>
                    <a:pt x="3407270" y="0"/>
                  </a:lnTo>
                </a:path>
              </a:pathLst>
            </a:custGeom>
            <a:ln w="28574">
              <a:solidFill>
                <a:srgbClr val="666666"/>
              </a:solidFill>
            </a:ln>
          </p:spPr>
          <p:txBody>
            <a:bodyPr wrap="square" lIns="0" tIns="0" rIns="0" bIns="0" rtlCol="0"/>
            <a:lstStyle/>
            <a:p>
              <a:endParaRPr sz="2400"/>
            </a:p>
          </p:txBody>
        </p:sp>
        <p:pic>
          <p:nvPicPr>
            <p:cNvPr id="25" name="object 25"/>
            <p:cNvPicPr/>
            <p:nvPr/>
          </p:nvPicPr>
          <p:blipFill>
            <a:blip r:embed="rId4" cstate="print"/>
            <a:stretch>
              <a:fillRect/>
            </a:stretch>
          </p:blipFill>
          <p:spPr>
            <a:xfrm>
              <a:off x="4052048" y="2844677"/>
              <a:ext cx="116865" cy="92844"/>
            </a:xfrm>
            <a:prstGeom prst="rect">
              <a:avLst/>
            </a:prstGeom>
          </p:spPr>
        </p:pic>
      </p:grpSp>
      <p:sp>
        <p:nvSpPr>
          <p:cNvPr id="26" name="object 26"/>
          <p:cNvSpPr/>
          <p:nvPr/>
        </p:nvSpPr>
        <p:spPr>
          <a:xfrm>
            <a:off x="6082999" y="914400"/>
            <a:ext cx="26247" cy="4290907"/>
          </a:xfrm>
          <a:custGeom>
            <a:avLst/>
            <a:gdLst/>
            <a:ahLst/>
            <a:cxnLst/>
            <a:rect l="l" t="t" r="r" b="b"/>
            <a:pathLst>
              <a:path w="19685" h="3218179">
                <a:moveTo>
                  <a:pt x="0" y="0"/>
                </a:moveTo>
                <a:lnTo>
                  <a:pt x="19499" y="3217799"/>
                </a:lnTo>
              </a:path>
            </a:pathLst>
          </a:custGeom>
          <a:ln w="9524">
            <a:solidFill>
              <a:srgbClr val="666666"/>
            </a:solidFill>
          </a:ln>
        </p:spPr>
        <p:txBody>
          <a:bodyPr wrap="square" lIns="0" tIns="0" rIns="0" bIns="0" rtlCol="0"/>
          <a:lstStyle/>
          <a:p>
            <a:endParaRPr sz="2400"/>
          </a:p>
        </p:txBody>
      </p:sp>
      <p:sp>
        <p:nvSpPr>
          <p:cNvPr id="27" name="object 27"/>
          <p:cNvSpPr txBox="1"/>
          <p:nvPr/>
        </p:nvSpPr>
        <p:spPr>
          <a:xfrm>
            <a:off x="10968567" y="3835483"/>
            <a:ext cx="492760" cy="304421"/>
          </a:xfrm>
          <a:prstGeom prst="rect">
            <a:avLst/>
          </a:prstGeom>
        </p:spPr>
        <p:txBody>
          <a:bodyPr vert="horz" wrap="square" lIns="0" tIns="16933" rIns="0" bIns="0" rtlCol="0">
            <a:spAutoFit/>
          </a:bodyPr>
          <a:lstStyle/>
          <a:p>
            <a:pPr marL="16933">
              <a:spcBef>
                <a:spcPts val="133"/>
              </a:spcBef>
            </a:pPr>
            <a:r>
              <a:rPr sz="1867" i="1" spc="-33" dirty="0">
                <a:solidFill>
                  <a:srgbClr val="666666"/>
                </a:solidFill>
                <a:latin typeface="Roboto"/>
                <a:cs typeface="Roboto"/>
              </a:rPr>
              <a:t>time</a:t>
            </a:r>
            <a:endParaRPr sz="1867">
              <a:latin typeface="Roboto"/>
              <a:cs typeface="Roboto"/>
            </a:endParaRPr>
          </a:p>
        </p:txBody>
      </p:sp>
      <p:sp>
        <p:nvSpPr>
          <p:cNvPr id="33" name="object 3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28" name="object 28"/>
          <p:cNvSpPr txBox="1"/>
          <p:nvPr/>
        </p:nvSpPr>
        <p:spPr>
          <a:xfrm>
            <a:off x="4981367" y="3841085"/>
            <a:ext cx="492760" cy="304421"/>
          </a:xfrm>
          <a:prstGeom prst="rect">
            <a:avLst/>
          </a:prstGeom>
        </p:spPr>
        <p:txBody>
          <a:bodyPr vert="horz" wrap="square" lIns="0" tIns="16933" rIns="0" bIns="0" rtlCol="0">
            <a:spAutoFit/>
          </a:bodyPr>
          <a:lstStyle/>
          <a:p>
            <a:pPr marL="16933">
              <a:spcBef>
                <a:spcPts val="133"/>
              </a:spcBef>
            </a:pPr>
            <a:r>
              <a:rPr sz="1867" i="1" spc="-33" dirty="0">
                <a:solidFill>
                  <a:srgbClr val="666666"/>
                </a:solidFill>
                <a:latin typeface="Roboto"/>
                <a:cs typeface="Roboto"/>
              </a:rPr>
              <a:t>time</a:t>
            </a:r>
            <a:endParaRPr sz="1867">
              <a:latin typeface="Roboto"/>
              <a:cs typeface="Roboto"/>
            </a:endParaRPr>
          </a:p>
        </p:txBody>
      </p:sp>
      <p:sp>
        <p:nvSpPr>
          <p:cNvPr id="29" name="object 29"/>
          <p:cNvSpPr txBox="1"/>
          <p:nvPr/>
        </p:nvSpPr>
        <p:spPr>
          <a:xfrm>
            <a:off x="575179" y="945683"/>
            <a:ext cx="692573" cy="304421"/>
          </a:xfrm>
          <a:prstGeom prst="rect">
            <a:avLst/>
          </a:prstGeom>
        </p:spPr>
        <p:txBody>
          <a:bodyPr vert="horz" wrap="square" lIns="0" tIns="16933" rIns="0" bIns="0" rtlCol="0">
            <a:spAutoFit/>
          </a:bodyPr>
          <a:lstStyle/>
          <a:p>
            <a:pPr marL="16933">
              <a:spcBef>
                <a:spcPts val="133"/>
              </a:spcBef>
            </a:pPr>
            <a:r>
              <a:rPr sz="1867" i="1" spc="-33" dirty="0">
                <a:solidFill>
                  <a:srgbClr val="666666"/>
                </a:solidFill>
                <a:latin typeface="Roboto"/>
                <a:cs typeface="Roboto"/>
              </a:rPr>
              <a:t>metric</a:t>
            </a:r>
            <a:endParaRPr sz="1867">
              <a:latin typeface="Roboto"/>
              <a:cs typeface="Roboto"/>
            </a:endParaRPr>
          </a:p>
        </p:txBody>
      </p:sp>
      <p:sp>
        <p:nvSpPr>
          <p:cNvPr id="30" name="object 30"/>
          <p:cNvSpPr txBox="1"/>
          <p:nvPr/>
        </p:nvSpPr>
        <p:spPr>
          <a:xfrm>
            <a:off x="6562379" y="945683"/>
            <a:ext cx="692573" cy="304421"/>
          </a:xfrm>
          <a:prstGeom prst="rect">
            <a:avLst/>
          </a:prstGeom>
        </p:spPr>
        <p:txBody>
          <a:bodyPr vert="horz" wrap="square" lIns="0" tIns="16933" rIns="0" bIns="0" rtlCol="0">
            <a:spAutoFit/>
          </a:bodyPr>
          <a:lstStyle/>
          <a:p>
            <a:pPr marL="16933">
              <a:spcBef>
                <a:spcPts val="133"/>
              </a:spcBef>
            </a:pPr>
            <a:r>
              <a:rPr sz="1867" i="1" spc="-33" dirty="0">
                <a:solidFill>
                  <a:srgbClr val="666666"/>
                </a:solidFill>
                <a:latin typeface="Roboto"/>
                <a:cs typeface="Roboto"/>
              </a:rPr>
              <a:t>metric</a:t>
            </a:r>
            <a:endParaRPr sz="1867">
              <a:latin typeface="Roboto"/>
              <a:cs typeface="Roboto"/>
            </a:endParaRPr>
          </a:p>
        </p:txBody>
      </p:sp>
      <p:sp>
        <p:nvSpPr>
          <p:cNvPr id="31" name="object 31"/>
          <p:cNvSpPr txBox="1"/>
          <p:nvPr/>
        </p:nvSpPr>
        <p:spPr>
          <a:xfrm>
            <a:off x="2385351" y="741511"/>
            <a:ext cx="1105333" cy="509541"/>
          </a:xfrm>
          <a:prstGeom prst="rect">
            <a:avLst/>
          </a:prstGeom>
        </p:spPr>
        <p:txBody>
          <a:bodyPr vert="horz" wrap="square" lIns="0" tIns="16933" rIns="0" bIns="0" rtlCol="0">
            <a:spAutoFit/>
          </a:bodyPr>
          <a:lstStyle/>
          <a:p>
            <a:pPr marL="16933">
              <a:spcBef>
                <a:spcPts val="133"/>
              </a:spcBef>
            </a:pPr>
            <a:r>
              <a:rPr sz="3200" b="1" i="1" spc="233" dirty="0">
                <a:solidFill>
                  <a:srgbClr val="D45E00"/>
                </a:solidFill>
                <a:latin typeface="Roboto Cn"/>
                <a:cs typeface="Roboto Cn"/>
              </a:rPr>
              <a:t>BAD</a:t>
            </a:r>
            <a:endParaRPr sz="3200" dirty="0">
              <a:latin typeface="Roboto Cn"/>
              <a:cs typeface="Roboto Cn"/>
            </a:endParaRPr>
          </a:p>
        </p:txBody>
      </p:sp>
      <p:sp>
        <p:nvSpPr>
          <p:cNvPr id="32" name="object 32"/>
          <p:cNvSpPr txBox="1">
            <a:spLocks noGrp="1"/>
          </p:cNvSpPr>
          <p:nvPr>
            <p:ph type="title"/>
          </p:nvPr>
        </p:nvSpPr>
        <p:spPr>
          <a:xfrm>
            <a:off x="8305932" y="655180"/>
            <a:ext cx="1871738" cy="694207"/>
          </a:xfrm>
          <a:prstGeom prst="rect">
            <a:avLst/>
          </a:prstGeom>
        </p:spPr>
        <p:txBody>
          <a:bodyPr vert="horz" wrap="square" lIns="0" tIns="16933" rIns="0" bIns="0" rtlCol="0" anchor="ctr">
            <a:spAutoFit/>
          </a:bodyPr>
          <a:lstStyle/>
          <a:p>
            <a:pPr marL="16933">
              <a:lnSpc>
                <a:spcPct val="100000"/>
              </a:lnSpc>
              <a:spcBef>
                <a:spcPts val="133"/>
              </a:spcBef>
            </a:pPr>
            <a:r>
              <a:rPr i="1" spc="233" dirty="0">
                <a:latin typeface="Roboto Cn"/>
                <a:cs typeface="Roboto Cn"/>
              </a:rPr>
              <a:t>GOOD</a:t>
            </a:r>
          </a:p>
        </p:txBody>
      </p:sp>
    </p:spTree>
    <p:extLst>
      <p:ext uri="{BB962C8B-B14F-4D97-AF65-F5344CB8AC3E}">
        <p14:creationId xmlns:p14="http://schemas.microsoft.com/office/powerpoint/2010/main" val="19665090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SLI’s</a:t>
            </a:r>
            <a:endParaRPr lang="en-US" dirty="0"/>
          </a:p>
        </p:txBody>
      </p:sp>
      <p:sp>
        <p:nvSpPr>
          <p:cNvPr id="3" name="Content Placeholder 2"/>
          <p:cNvSpPr>
            <a:spLocks noGrp="1"/>
          </p:cNvSpPr>
          <p:nvPr>
            <p:ph idx="1"/>
          </p:nvPr>
        </p:nvSpPr>
        <p:spPr/>
        <p:txBody>
          <a:bodyPr>
            <a:normAutofit lnSpcReduction="10000"/>
          </a:bodyPr>
          <a:lstStyle/>
          <a:p>
            <a:r>
              <a:rPr lang="en-US" dirty="0"/>
              <a:t>While many numbers can function as an SLI, </a:t>
            </a:r>
            <a:r>
              <a:rPr lang="en-US" dirty="0" smtClean="0"/>
              <a:t>generally recommended is treating </a:t>
            </a:r>
            <a:r>
              <a:rPr lang="en-US" dirty="0"/>
              <a:t>the SLI as the ratio of two numbers: </a:t>
            </a:r>
            <a:endParaRPr lang="en-US" dirty="0" smtClean="0"/>
          </a:p>
          <a:p>
            <a:r>
              <a:rPr lang="en-US" sz="2400" b="1" dirty="0" smtClean="0"/>
              <a:t>the </a:t>
            </a:r>
            <a:r>
              <a:rPr lang="en-US" sz="2400" b="1" dirty="0"/>
              <a:t>number of good events divided by the total number of events. </a:t>
            </a:r>
            <a:endParaRPr lang="en-US" sz="2400" b="1" dirty="0" smtClean="0"/>
          </a:p>
          <a:p>
            <a:r>
              <a:rPr lang="en-US" dirty="0" smtClean="0"/>
              <a:t>For </a:t>
            </a:r>
            <a:r>
              <a:rPr lang="en-US" dirty="0"/>
              <a:t>example:</a:t>
            </a:r>
          </a:p>
          <a:p>
            <a:pPr lvl="1"/>
            <a:r>
              <a:rPr lang="en-US" dirty="0"/>
              <a:t>Number of successful HTTP requests / total HTTP requests (success rate)</a:t>
            </a:r>
          </a:p>
          <a:p>
            <a:pPr lvl="1"/>
            <a:r>
              <a:rPr lang="en-US" dirty="0"/>
              <a:t>Number of </a:t>
            </a:r>
            <a:r>
              <a:rPr lang="en-US" dirty="0" err="1" smtClean="0"/>
              <a:t>gRPC</a:t>
            </a:r>
            <a:r>
              <a:rPr lang="en-US" dirty="0" smtClean="0"/>
              <a:t> </a:t>
            </a:r>
            <a:r>
              <a:rPr lang="en-US" dirty="0"/>
              <a:t>calls that completed successfully in &lt; 100 </a:t>
            </a:r>
            <a:r>
              <a:rPr lang="en-US" dirty="0" err="1"/>
              <a:t>ms</a:t>
            </a:r>
            <a:r>
              <a:rPr lang="en-US" dirty="0"/>
              <a:t> / total </a:t>
            </a:r>
            <a:r>
              <a:rPr lang="en-US" dirty="0" err="1"/>
              <a:t>gRPC</a:t>
            </a:r>
            <a:r>
              <a:rPr lang="en-US" dirty="0"/>
              <a:t> requests</a:t>
            </a:r>
          </a:p>
          <a:p>
            <a:pPr lvl="1"/>
            <a:r>
              <a:rPr lang="en-US" dirty="0"/>
              <a:t>Number of search results that used the entire corpus / total number of search results, including those that degraded gracefully</a:t>
            </a:r>
          </a:p>
          <a:p>
            <a:pPr lvl="1"/>
            <a:r>
              <a:rPr lang="en-US" dirty="0"/>
              <a:t>Number of “stock check count” requests from product searches that used stock data fresher than 10 minutes / total number of stock check requests</a:t>
            </a:r>
          </a:p>
          <a:p>
            <a:pPr lvl="1"/>
            <a:r>
              <a:rPr lang="en-US" dirty="0"/>
              <a:t>Number of “good user minutes” according to some extended list of criteria for that metric / total number of user minutes</a:t>
            </a:r>
          </a:p>
          <a:p>
            <a:endParaRPr lang="en-US" dirty="0"/>
          </a:p>
        </p:txBody>
      </p:sp>
    </p:spTree>
    <p:extLst>
      <p:ext uri="{BB962C8B-B14F-4D97-AF65-F5344CB8AC3E}">
        <p14:creationId xmlns:p14="http://schemas.microsoft.com/office/powerpoint/2010/main" val="1353049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708991"/>
            <a:ext cx="6856459" cy="5142345"/>
          </a:xfrm>
          <a:prstGeom prst="rect">
            <a:avLst/>
          </a:prstGeom>
        </p:spPr>
      </p:pic>
      <p:sp>
        <p:nvSpPr>
          <p:cNvPr id="7" name="Down Arrow 6"/>
          <p:cNvSpPr/>
          <p:nvPr/>
        </p:nvSpPr>
        <p:spPr>
          <a:xfrm>
            <a:off x="6080760" y="1287780"/>
            <a:ext cx="367748"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3201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67200" y="2717800"/>
            <a:ext cx="237067" cy="1422400"/>
          </a:xfrm>
          <a:custGeom>
            <a:avLst/>
            <a:gdLst/>
            <a:ahLst/>
            <a:cxnLst/>
            <a:rect l="l" t="t" r="r" b="b"/>
            <a:pathLst>
              <a:path w="177800" h="1066800">
                <a:moveTo>
                  <a:pt x="177803" y="1066799"/>
                </a:moveTo>
                <a:lnTo>
                  <a:pt x="130536" y="1060448"/>
                </a:lnTo>
                <a:lnTo>
                  <a:pt x="88062" y="1042524"/>
                </a:lnTo>
                <a:lnTo>
                  <a:pt x="52077" y="1014722"/>
                </a:lnTo>
                <a:lnTo>
                  <a:pt x="24275" y="978737"/>
                </a:lnTo>
                <a:lnTo>
                  <a:pt x="6351" y="936263"/>
                </a:lnTo>
                <a:lnTo>
                  <a:pt x="0" y="888996"/>
                </a:lnTo>
                <a:lnTo>
                  <a:pt x="0" y="177803"/>
                </a:lnTo>
                <a:lnTo>
                  <a:pt x="6351" y="130536"/>
                </a:lnTo>
                <a:lnTo>
                  <a:pt x="24275" y="88062"/>
                </a:lnTo>
                <a:lnTo>
                  <a:pt x="52077" y="52077"/>
                </a:lnTo>
                <a:lnTo>
                  <a:pt x="88062" y="24275"/>
                </a:lnTo>
                <a:lnTo>
                  <a:pt x="130536" y="6351"/>
                </a:lnTo>
                <a:lnTo>
                  <a:pt x="177803" y="0"/>
                </a:lnTo>
              </a:path>
            </a:pathLst>
          </a:custGeom>
          <a:ln w="28574">
            <a:solidFill>
              <a:srgbClr val="666666"/>
            </a:solidFill>
          </a:ln>
        </p:spPr>
        <p:txBody>
          <a:bodyPr wrap="square" lIns="0" tIns="0" rIns="0" bIns="0" rtlCol="0"/>
          <a:lstStyle/>
          <a:p>
            <a:endParaRPr sz="2400"/>
          </a:p>
        </p:txBody>
      </p:sp>
      <p:sp>
        <p:nvSpPr>
          <p:cNvPr id="3" name="object 3"/>
          <p:cNvSpPr/>
          <p:nvPr/>
        </p:nvSpPr>
        <p:spPr>
          <a:xfrm>
            <a:off x="7687728" y="2717800"/>
            <a:ext cx="237067" cy="1422400"/>
          </a:xfrm>
          <a:custGeom>
            <a:avLst/>
            <a:gdLst/>
            <a:ahLst/>
            <a:cxnLst/>
            <a:rect l="l" t="t" r="r" b="b"/>
            <a:pathLst>
              <a:path w="177800" h="1066800">
                <a:moveTo>
                  <a:pt x="0" y="0"/>
                </a:moveTo>
                <a:lnTo>
                  <a:pt x="68042" y="13534"/>
                </a:lnTo>
                <a:lnTo>
                  <a:pt x="125725" y="52077"/>
                </a:lnTo>
                <a:lnTo>
                  <a:pt x="164269" y="109760"/>
                </a:lnTo>
                <a:lnTo>
                  <a:pt x="177803" y="177803"/>
                </a:lnTo>
                <a:lnTo>
                  <a:pt x="177803" y="888996"/>
                </a:lnTo>
                <a:lnTo>
                  <a:pt x="171452" y="936263"/>
                </a:lnTo>
                <a:lnTo>
                  <a:pt x="153528" y="978737"/>
                </a:lnTo>
                <a:lnTo>
                  <a:pt x="125725" y="1014722"/>
                </a:lnTo>
                <a:lnTo>
                  <a:pt x="89740" y="1042524"/>
                </a:lnTo>
                <a:lnTo>
                  <a:pt x="47267" y="1060448"/>
                </a:lnTo>
                <a:lnTo>
                  <a:pt x="0" y="1066799"/>
                </a:lnTo>
              </a:path>
            </a:pathLst>
          </a:custGeom>
          <a:ln w="28574">
            <a:solidFill>
              <a:srgbClr val="666666"/>
            </a:solidFill>
          </a:ln>
        </p:spPr>
        <p:txBody>
          <a:bodyPr wrap="square" lIns="0" tIns="0" rIns="0" bIns="0" rtlCol="0"/>
          <a:lstStyle/>
          <a:p>
            <a:endParaRPr sz="2400"/>
          </a:p>
        </p:txBody>
      </p:sp>
      <p:sp>
        <p:nvSpPr>
          <p:cNvPr id="4" name="object 4"/>
          <p:cNvSpPr txBox="1"/>
          <p:nvPr/>
        </p:nvSpPr>
        <p:spPr>
          <a:xfrm>
            <a:off x="2683565" y="3086947"/>
            <a:ext cx="1330801" cy="632651"/>
          </a:xfrm>
          <a:prstGeom prst="rect">
            <a:avLst/>
          </a:prstGeom>
        </p:spPr>
        <p:txBody>
          <a:bodyPr vert="horz" wrap="square" lIns="0" tIns="16933" rIns="0" bIns="0" rtlCol="0">
            <a:spAutoFit/>
          </a:bodyPr>
          <a:lstStyle/>
          <a:p>
            <a:pPr marL="16933">
              <a:spcBef>
                <a:spcPts val="133"/>
              </a:spcBef>
            </a:pPr>
            <a:r>
              <a:rPr sz="4000" b="1" spc="-33" dirty="0">
                <a:solidFill>
                  <a:srgbClr val="666666"/>
                </a:solidFill>
                <a:latin typeface="Roboto"/>
                <a:cs typeface="Roboto"/>
              </a:rPr>
              <a:t>SLI</a:t>
            </a:r>
            <a:r>
              <a:rPr sz="4000" b="1" spc="-113" dirty="0">
                <a:solidFill>
                  <a:srgbClr val="666666"/>
                </a:solidFill>
                <a:latin typeface="Roboto"/>
                <a:cs typeface="Roboto"/>
              </a:rPr>
              <a:t> </a:t>
            </a:r>
            <a:r>
              <a:rPr sz="4000" b="1" spc="-13" dirty="0">
                <a:solidFill>
                  <a:srgbClr val="666666"/>
                </a:solidFill>
                <a:latin typeface="Roboto"/>
                <a:cs typeface="Roboto"/>
              </a:rPr>
              <a:t>:</a:t>
            </a:r>
            <a:endParaRPr sz="4000" dirty="0">
              <a:latin typeface="Roboto"/>
              <a:cs typeface="Roboto"/>
            </a:endParaRPr>
          </a:p>
        </p:txBody>
      </p:sp>
      <p:sp>
        <p:nvSpPr>
          <p:cNvPr id="7" name="object 7"/>
          <p:cNvSpPr txBox="1">
            <a:spLocks noGrp="1"/>
          </p:cNvSpPr>
          <p:nvPr>
            <p:ph type="ftr" sz="quarter" idx="4294967295"/>
          </p:nvPr>
        </p:nvSpPr>
        <p:spPr>
          <a:xfrm>
            <a:off x="0" y="0"/>
            <a:ext cx="0" cy="2222830"/>
          </a:xfrm>
          <a:prstGeom prst="rect">
            <a:avLst/>
          </a:prstGeom>
        </p:spPr>
        <p:txBody>
          <a:bodyPr vert="horz" wrap="square" lIns="0" tIns="6773" rIns="0" bIns="0" rtlCol="0">
            <a:spAutoFit/>
          </a:bodyPr>
          <a:lstStyle/>
          <a:p>
            <a:pPr marL="16933">
              <a:spcBef>
                <a:spcPts val="53"/>
              </a:spcBef>
            </a:pPr>
            <a:r>
              <a:rPr spc="-33" dirty="0"/>
              <a:t>https</a:t>
            </a:r>
            <a:r>
              <a:rPr spc="-33" dirty="0" smtClean="0"/>
              <a:t>://</a:t>
            </a:r>
            <a:endParaRPr spc="-33" dirty="0"/>
          </a:p>
        </p:txBody>
      </p:sp>
      <p:sp>
        <p:nvSpPr>
          <p:cNvPr id="5" name="object 5"/>
          <p:cNvSpPr txBox="1">
            <a:spLocks noGrp="1"/>
          </p:cNvSpPr>
          <p:nvPr>
            <p:ph type="title"/>
          </p:nvPr>
        </p:nvSpPr>
        <p:spPr>
          <a:xfrm>
            <a:off x="4453467" y="2675452"/>
            <a:ext cx="3055620" cy="1359004"/>
          </a:xfrm>
          <a:prstGeom prst="rect">
            <a:avLst/>
          </a:prstGeom>
        </p:spPr>
        <p:txBody>
          <a:bodyPr vert="horz" wrap="square" lIns="0" tIns="16933" rIns="0" bIns="0" rtlCol="0" anchor="ctr">
            <a:spAutoFit/>
          </a:bodyPr>
          <a:lstStyle/>
          <a:p>
            <a:pPr marL="280240" marR="6773" indent="-264153">
              <a:lnSpc>
                <a:spcPct val="109400"/>
              </a:lnSpc>
              <a:spcBef>
                <a:spcPts val="133"/>
              </a:spcBef>
            </a:pPr>
            <a:r>
              <a:rPr sz="4000" u="heavy" dirty="0">
                <a:uFill>
                  <a:solidFill>
                    <a:srgbClr val="666666"/>
                  </a:solidFill>
                </a:uFill>
                <a:latin typeface="Times New Roman"/>
                <a:cs typeface="Times New Roman"/>
              </a:rPr>
              <a:t> </a:t>
            </a:r>
            <a:r>
              <a:rPr sz="4000" u="heavy" spc="-200" dirty="0">
                <a:uFill>
                  <a:solidFill>
                    <a:srgbClr val="666666"/>
                  </a:solidFill>
                </a:uFill>
                <a:latin typeface="Times New Roman"/>
                <a:cs typeface="Times New Roman"/>
              </a:rPr>
              <a:t> </a:t>
            </a:r>
            <a:r>
              <a:rPr sz="4000" u="heavy" dirty="0">
                <a:uFill>
                  <a:solidFill>
                    <a:srgbClr val="666666"/>
                  </a:solidFill>
                </a:uFill>
              </a:rPr>
              <a:t>good</a:t>
            </a:r>
            <a:r>
              <a:rPr sz="4000" u="heavy" spc="-100" dirty="0">
                <a:uFill>
                  <a:solidFill>
                    <a:srgbClr val="666666"/>
                  </a:solidFill>
                </a:uFill>
              </a:rPr>
              <a:t> </a:t>
            </a:r>
            <a:r>
              <a:rPr sz="4000" u="heavy" spc="-7" dirty="0">
                <a:solidFill>
                  <a:srgbClr val="666666"/>
                </a:solidFill>
                <a:uFill>
                  <a:solidFill>
                    <a:srgbClr val="666666"/>
                  </a:solidFill>
                </a:uFill>
              </a:rPr>
              <a:t>events </a:t>
            </a:r>
            <a:r>
              <a:rPr sz="4000" spc="-973" dirty="0">
                <a:solidFill>
                  <a:srgbClr val="666666"/>
                </a:solidFill>
              </a:rPr>
              <a:t> </a:t>
            </a:r>
            <a:r>
              <a:rPr sz="4000" spc="-20" dirty="0">
                <a:solidFill>
                  <a:srgbClr val="666666"/>
                </a:solidFill>
              </a:rPr>
              <a:t>valid</a:t>
            </a:r>
            <a:r>
              <a:rPr sz="4000" spc="-100" dirty="0">
                <a:solidFill>
                  <a:srgbClr val="666666"/>
                </a:solidFill>
              </a:rPr>
              <a:t> </a:t>
            </a:r>
            <a:r>
              <a:rPr sz="4000" spc="-7" dirty="0">
                <a:solidFill>
                  <a:srgbClr val="666666"/>
                </a:solidFill>
              </a:rPr>
              <a:t>events</a:t>
            </a:r>
            <a:endParaRPr sz="4000" dirty="0">
              <a:latin typeface="Times New Roman"/>
              <a:cs typeface="Times New Roman"/>
            </a:endParaRPr>
          </a:p>
        </p:txBody>
      </p:sp>
      <p:sp>
        <p:nvSpPr>
          <p:cNvPr id="6" name="object 6"/>
          <p:cNvSpPr txBox="1"/>
          <p:nvPr/>
        </p:nvSpPr>
        <p:spPr>
          <a:xfrm>
            <a:off x="8091562" y="3086947"/>
            <a:ext cx="1678093" cy="1248205"/>
          </a:xfrm>
          <a:prstGeom prst="rect">
            <a:avLst/>
          </a:prstGeom>
        </p:spPr>
        <p:txBody>
          <a:bodyPr vert="horz" wrap="square" lIns="0" tIns="16933" rIns="0" bIns="0" rtlCol="0">
            <a:spAutoFit/>
          </a:bodyPr>
          <a:lstStyle/>
          <a:p>
            <a:pPr marL="16933">
              <a:spcBef>
                <a:spcPts val="133"/>
              </a:spcBef>
            </a:pPr>
            <a:r>
              <a:rPr sz="4000" b="1" dirty="0">
                <a:solidFill>
                  <a:srgbClr val="666666"/>
                </a:solidFill>
                <a:latin typeface="Roboto"/>
                <a:cs typeface="Roboto"/>
              </a:rPr>
              <a:t>×</a:t>
            </a:r>
            <a:r>
              <a:rPr sz="4000" b="1" spc="-107" dirty="0">
                <a:solidFill>
                  <a:srgbClr val="666666"/>
                </a:solidFill>
                <a:latin typeface="Roboto"/>
                <a:cs typeface="Roboto"/>
              </a:rPr>
              <a:t> </a:t>
            </a:r>
            <a:r>
              <a:rPr sz="4000" b="1" spc="-13" dirty="0">
                <a:solidFill>
                  <a:srgbClr val="666666"/>
                </a:solidFill>
                <a:latin typeface="Roboto"/>
                <a:cs typeface="Roboto"/>
              </a:rPr>
              <a:t>100%</a:t>
            </a:r>
            <a:endParaRPr sz="4000">
              <a:latin typeface="Roboto"/>
              <a:cs typeface="Roboto"/>
            </a:endParaRPr>
          </a:p>
        </p:txBody>
      </p:sp>
      <p:sp>
        <p:nvSpPr>
          <p:cNvPr id="8" name="Rectangle 7"/>
          <p:cNvSpPr/>
          <p:nvPr/>
        </p:nvSpPr>
        <p:spPr>
          <a:xfrm>
            <a:off x="5913783" y="5039139"/>
            <a:ext cx="1892478" cy="461665"/>
          </a:xfrm>
          <a:prstGeom prst="rect">
            <a:avLst/>
          </a:prstGeom>
        </p:spPr>
        <p:txBody>
          <a:bodyPr wrap="square">
            <a:spAutoFit/>
          </a:bodyPr>
          <a:lstStyle/>
          <a:p>
            <a:pPr marL="38100">
              <a:lnSpc>
                <a:spcPct val="100000"/>
              </a:lnSpc>
              <a:spcBef>
                <a:spcPts val="100"/>
              </a:spcBef>
            </a:pPr>
            <a:r>
              <a:rPr lang="en-US" sz="2400" b="1" spc="-150" dirty="0">
                <a:solidFill>
                  <a:srgbClr val="0072B2"/>
                </a:solidFill>
                <a:latin typeface="Roboto"/>
                <a:cs typeface="Roboto"/>
              </a:rPr>
              <a:t>3–5</a:t>
            </a:r>
            <a:r>
              <a:rPr lang="en-US" sz="2400" b="1" spc="-70" dirty="0">
                <a:solidFill>
                  <a:srgbClr val="0072B2"/>
                </a:solidFill>
                <a:latin typeface="Roboto"/>
                <a:cs typeface="Roboto"/>
              </a:rPr>
              <a:t> </a:t>
            </a:r>
            <a:r>
              <a:rPr lang="en-US" sz="2400" spc="-75" dirty="0">
                <a:solidFill>
                  <a:srgbClr val="666666"/>
                </a:solidFill>
                <a:latin typeface="Roboto"/>
                <a:cs typeface="Roboto"/>
              </a:rPr>
              <a:t>SLIs</a:t>
            </a:r>
            <a:r>
              <a:rPr lang="en-US" sz="2400" spc="-112" baseline="31250" dirty="0">
                <a:solidFill>
                  <a:srgbClr val="666666"/>
                </a:solidFill>
                <a:latin typeface="Roboto"/>
                <a:cs typeface="Roboto"/>
              </a:rPr>
              <a:t>*</a:t>
            </a:r>
            <a:endParaRPr lang="en-US" sz="2400" baseline="31250" dirty="0">
              <a:latin typeface="Roboto"/>
              <a:cs typeface="Roboto"/>
            </a:endParaRPr>
          </a:p>
        </p:txBody>
      </p:sp>
      <p:sp>
        <p:nvSpPr>
          <p:cNvPr id="9" name="object 3"/>
          <p:cNvSpPr txBox="1"/>
          <p:nvPr/>
        </p:nvSpPr>
        <p:spPr>
          <a:xfrm>
            <a:off x="8930608" y="5642072"/>
            <a:ext cx="2402840" cy="391160"/>
          </a:xfrm>
          <a:prstGeom prst="rect">
            <a:avLst/>
          </a:prstGeom>
        </p:spPr>
        <p:txBody>
          <a:bodyPr vert="horz" wrap="square" lIns="0" tIns="12700" rIns="0" bIns="0" rtlCol="0">
            <a:spAutoFit/>
          </a:bodyPr>
          <a:lstStyle/>
          <a:p>
            <a:pPr marL="38100">
              <a:lnSpc>
                <a:spcPct val="100000"/>
              </a:lnSpc>
              <a:spcBef>
                <a:spcPts val="100"/>
              </a:spcBef>
            </a:pPr>
            <a:r>
              <a:rPr sz="2400" spc="-7" baseline="31250" dirty="0">
                <a:solidFill>
                  <a:srgbClr val="666666"/>
                </a:solidFill>
                <a:latin typeface="Roboto"/>
                <a:cs typeface="Roboto"/>
              </a:rPr>
              <a:t>*</a:t>
            </a:r>
            <a:r>
              <a:rPr sz="2400" spc="270" baseline="31250" dirty="0">
                <a:solidFill>
                  <a:srgbClr val="666666"/>
                </a:solidFill>
                <a:latin typeface="Roboto"/>
                <a:cs typeface="Roboto"/>
              </a:rPr>
              <a:t> </a:t>
            </a:r>
            <a:r>
              <a:rPr sz="2400" spc="-15" dirty="0">
                <a:solidFill>
                  <a:srgbClr val="666666"/>
                </a:solidFill>
                <a:latin typeface="Roboto"/>
                <a:cs typeface="Roboto"/>
              </a:rPr>
              <a:t>per</a:t>
            </a:r>
            <a:r>
              <a:rPr sz="2400" spc="-20" dirty="0">
                <a:solidFill>
                  <a:srgbClr val="666666"/>
                </a:solidFill>
                <a:latin typeface="Roboto"/>
                <a:cs typeface="Roboto"/>
              </a:rPr>
              <a:t> </a:t>
            </a:r>
            <a:r>
              <a:rPr sz="2400" spc="-25" dirty="0">
                <a:solidFill>
                  <a:srgbClr val="666666"/>
                </a:solidFill>
                <a:latin typeface="Roboto"/>
                <a:cs typeface="Roboto"/>
              </a:rPr>
              <a:t>user</a:t>
            </a:r>
            <a:r>
              <a:rPr sz="2400" spc="-20" dirty="0">
                <a:solidFill>
                  <a:srgbClr val="666666"/>
                </a:solidFill>
                <a:latin typeface="Roboto"/>
                <a:cs typeface="Roboto"/>
              </a:rPr>
              <a:t> </a:t>
            </a:r>
            <a:r>
              <a:rPr sz="2400" spc="-40" dirty="0">
                <a:solidFill>
                  <a:srgbClr val="666666"/>
                </a:solidFill>
                <a:latin typeface="Roboto"/>
                <a:cs typeface="Roboto"/>
              </a:rPr>
              <a:t>journey</a:t>
            </a:r>
            <a:endParaRPr sz="2400" dirty="0">
              <a:latin typeface="Roboto"/>
              <a:cs typeface="Roboto"/>
            </a:endParaRPr>
          </a:p>
        </p:txBody>
      </p:sp>
    </p:spTree>
    <p:extLst>
      <p:ext uri="{BB962C8B-B14F-4D97-AF65-F5344CB8AC3E}">
        <p14:creationId xmlns:p14="http://schemas.microsoft.com/office/powerpoint/2010/main" val="35994217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SLI’s</a:t>
            </a:r>
            <a:endParaRPr lang="en-US" dirty="0"/>
          </a:p>
        </p:txBody>
      </p:sp>
      <p:sp>
        <p:nvSpPr>
          <p:cNvPr id="3" name="Content Placeholder 2"/>
          <p:cNvSpPr>
            <a:spLocks noGrp="1"/>
          </p:cNvSpPr>
          <p:nvPr>
            <p:ph idx="1"/>
          </p:nvPr>
        </p:nvSpPr>
        <p:spPr/>
        <p:txBody>
          <a:bodyPr/>
          <a:lstStyle/>
          <a:p>
            <a:r>
              <a:rPr lang="en-US" dirty="0"/>
              <a:t> The SLI ranges from </a:t>
            </a:r>
            <a:r>
              <a:rPr lang="en-US" dirty="0" smtClean="0"/>
              <a:t>0% </a:t>
            </a:r>
            <a:r>
              <a:rPr lang="en-US" dirty="0"/>
              <a:t>to 100%, </a:t>
            </a:r>
            <a:endParaRPr lang="en-US" dirty="0" smtClean="0"/>
          </a:p>
          <a:p>
            <a:pPr lvl="1"/>
            <a:r>
              <a:rPr lang="en-US" dirty="0" smtClean="0"/>
              <a:t>where </a:t>
            </a:r>
            <a:r>
              <a:rPr lang="en-US" dirty="0"/>
              <a:t>0% means nothing works, and 100% means nothing is broken</a:t>
            </a:r>
            <a:r>
              <a:rPr lang="en-US" dirty="0" smtClean="0"/>
              <a:t>.</a:t>
            </a:r>
          </a:p>
          <a:p>
            <a:pPr marL="45720" indent="0">
              <a:buNone/>
            </a:pPr>
            <a:endParaRPr lang="en-US" dirty="0"/>
          </a:p>
          <a:p>
            <a:r>
              <a:rPr lang="en-US" dirty="0" smtClean="0"/>
              <a:t> </a:t>
            </a:r>
            <a:r>
              <a:rPr lang="en-US" dirty="0"/>
              <a:t>We have found this scale intuitive, and this style lends itself easily to the concept of an error budget: </a:t>
            </a:r>
            <a:endParaRPr lang="en-US" dirty="0" smtClean="0"/>
          </a:p>
          <a:p>
            <a:r>
              <a:rPr lang="en-US" dirty="0"/>
              <a:t>T</a:t>
            </a:r>
            <a:r>
              <a:rPr lang="en-US" dirty="0" smtClean="0"/>
              <a:t>he </a:t>
            </a:r>
            <a:r>
              <a:rPr lang="en-US" dirty="0"/>
              <a:t>SLO is a target percentage and the error budget is 100% minus the SLO. </a:t>
            </a:r>
            <a:endParaRPr lang="en-US" dirty="0" smtClean="0"/>
          </a:p>
          <a:p>
            <a:r>
              <a:rPr lang="en-US" dirty="0" smtClean="0"/>
              <a:t>For </a:t>
            </a:r>
            <a:r>
              <a:rPr lang="en-US" dirty="0"/>
              <a:t>example, if you have a 99.9% success ratio SLO, then a service that receives 3 million requests over a four-week period had a budget of 3,000 (0.1%) errors over that period. If a single outage is responsible for 1,500 errors, that error costs 50% of the error budget.</a:t>
            </a:r>
            <a:r>
              <a:rPr lang="en-US" baseline="30000" dirty="0">
                <a:hlinkClick r:id="rId2"/>
              </a:rPr>
              <a:t>4</a:t>
            </a:r>
            <a:endParaRPr lang="en-US" dirty="0"/>
          </a:p>
        </p:txBody>
      </p:sp>
    </p:spTree>
    <p:extLst>
      <p:ext uri="{BB962C8B-B14F-4D97-AF65-F5344CB8AC3E}">
        <p14:creationId xmlns:p14="http://schemas.microsoft.com/office/powerpoint/2010/main" val="2474601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Tip</a:t>
            </a:r>
            <a:endParaRPr lang="en-US" b="1" dirty="0"/>
          </a:p>
        </p:txBody>
      </p:sp>
      <p:sp>
        <p:nvSpPr>
          <p:cNvPr id="3" name="Content Placeholder 2"/>
          <p:cNvSpPr>
            <a:spLocks noGrp="1"/>
          </p:cNvSpPr>
          <p:nvPr>
            <p:ph idx="1"/>
          </p:nvPr>
        </p:nvSpPr>
        <p:spPr/>
        <p:txBody>
          <a:bodyPr/>
          <a:lstStyle/>
          <a:p>
            <a:r>
              <a:rPr lang="en-US" dirty="0"/>
              <a:t>In addition, making all of your SLIs follow a consistent style allows you to take better advantage of tooling: </a:t>
            </a:r>
            <a:endParaRPr lang="en-US" dirty="0" smtClean="0"/>
          </a:p>
          <a:p>
            <a:r>
              <a:rPr lang="en-US" dirty="0" smtClean="0"/>
              <a:t>you </a:t>
            </a:r>
            <a:r>
              <a:rPr lang="en-US" dirty="0"/>
              <a:t>can write alerting logic, SLO analysis tools, error budget calculation, and reports to expect the same inputs: numerator, denominator, and threshold. Simplification is a bonus here</a:t>
            </a:r>
            <a:r>
              <a:rPr lang="en-US" dirty="0" smtClean="0"/>
              <a:t>.</a:t>
            </a:r>
          </a:p>
          <a:p>
            <a:r>
              <a:rPr lang="en-US" b="1" dirty="0"/>
              <a:t>SLI ≤ target or lower bound ≤ SLI ≤ upper bound.</a:t>
            </a:r>
          </a:p>
        </p:txBody>
      </p:sp>
    </p:spTree>
    <p:extLst>
      <p:ext uri="{BB962C8B-B14F-4D97-AF65-F5344CB8AC3E}">
        <p14:creationId xmlns:p14="http://schemas.microsoft.com/office/powerpoint/2010/main" val="33383161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93035"/>
          </a:xfrm>
        </p:spPr>
        <p:txBody>
          <a:bodyPr>
            <a:normAutofit fontScale="90000"/>
          </a:bodyPr>
          <a:lstStyle/>
          <a:p>
            <a:r>
              <a:rPr lang="en-US" b="1" dirty="0" smtClean="0"/>
              <a:t>SLI division</a:t>
            </a:r>
            <a:endParaRPr lang="en-US" b="1" dirty="0"/>
          </a:p>
        </p:txBody>
      </p:sp>
      <p:sp>
        <p:nvSpPr>
          <p:cNvPr id="3" name="Content Placeholder 2"/>
          <p:cNvSpPr>
            <a:spLocks noGrp="1"/>
          </p:cNvSpPr>
          <p:nvPr>
            <p:ph idx="1"/>
          </p:nvPr>
        </p:nvSpPr>
        <p:spPr>
          <a:xfrm>
            <a:off x="1143000" y="1202635"/>
            <a:ext cx="9872871" cy="4893365"/>
          </a:xfrm>
        </p:spPr>
        <p:txBody>
          <a:bodyPr>
            <a:normAutofit fontScale="92500" lnSpcReduction="10000"/>
          </a:bodyPr>
          <a:lstStyle/>
          <a:p>
            <a:r>
              <a:rPr lang="en-US" dirty="0"/>
              <a:t>When attempting to formulate SLIs for the first time, you might find it useful to further divide SLIs into </a:t>
            </a:r>
            <a:r>
              <a:rPr lang="en-US" i="1" dirty="0"/>
              <a:t>SLI specification</a:t>
            </a:r>
            <a:r>
              <a:rPr lang="en-US" dirty="0"/>
              <a:t> and </a:t>
            </a:r>
            <a:r>
              <a:rPr lang="en-US" i="1" dirty="0"/>
              <a:t>SLI implementation</a:t>
            </a:r>
            <a:r>
              <a:rPr lang="en-US" dirty="0"/>
              <a:t>:</a:t>
            </a:r>
          </a:p>
          <a:p>
            <a:r>
              <a:rPr lang="en-US" b="1" i="1" dirty="0"/>
              <a:t>SLI specification</a:t>
            </a:r>
          </a:p>
          <a:p>
            <a:pPr lvl="1"/>
            <a:r>
              <a:rPr lang="en-US" dirty="0"/>
              <a:t>The assessment of service outcome that you think matters to users, independent of how it is </a:t>
            </a:r>
            <a:r>
              <a:rPr lang="en-US" dirty="0" smtClean="0"/>
              <a:t>measured</a:t>
            </a:r>
          </a:p>
          <a:p>
            <a:pPr lvl="1"/>
            <a:r>
              <a:rPr lang="en-US" dirty="0"/>
              <a:t>An SLI </a:t>
            </a:r>
            <a:r>
              <a:rPr lang="en-US" dirty="0" smtClean="0"/>
              <a:t>specification </a:t>
            </a:r>
            <a:r>
              <a:rPr lang="en-US" dirty="0"/>
              <a:t>is a formal statement of your users' expectations about one particular dimension of reliability for your service, like latency or availability</a:t>
            </a:r>
            <a:r>
              <a:rPr lang="en-US" dirty="0" smtClean="0"/>
              <a:t>.</a:t>
            </a:r>
            <a:endParaRPr lang="en-US" dirty="0"/>
          </a:p>
          <a:p>
            <a:pPr lvl="1"/>
            <a:r>
              <a:rPr lang="en-US" b="1" i="1" dirty="0"/>
              <a:t>For example</a:t>
            </a:r>
            <a:r>
              <a:rPr lang="en-US" dirty="0"/>
              <a:t>: Ratio of home page requests that loaded in &lt; 100 </a:t>
            </a:r>
            <a:r>
              <a:rPr lang="en-US" dirty="0" err="1"/>
              <a:t>ms</a:t>
            </a:r>
            <a:endParaRPr lang="en-US" dirty="0"/>
          </a:p>
          <a:p>
            <a:r>
              <a:rPr lang="en-US" b="1" i="1" dirty="0"/>
              <a:t>SLI implementation</a:t>
            </a:r>
          </a:p>
          <a:p>
            <a:pPr lvl="1"/>
            <a:r>
              <a:rPr lang="en-US" dirty="0"/>
              <a:t>The SLI specification and a way to measure it</a:t>
            </a:r>
            <a:r>
              <a:rPr lang="en-US" dirty="0" smtClean="0"/>
              <a:t>.</a:t>
            </a:r>
          </a:p>
          <a:p>
            <a:pPr lvl="1"/>
            <a:r>
              <a:rPr lang="en-US" dirty="0"/>
              <a:t>Once </a:t>
            </a:r>
            <a:r>
              <a:rPr lang="en-US" dirty="0" smtClean="0"/>
              <a:t>SLIs has been specified </a:t>
            </a:r>
            <a:r>
              <a:rPr lang="en-US" dirty="0"/>
              <a:t>for a system, the next step is to refine them into implementations by making decisions around measurement, validity and how to classify events as good</a:t>
            </a:r>
          </a:p>
          <a:p>
            <a:pPr lvl="1"/>
            <a:r>
              <a:rPr lang="en-US" b="1" i="1" dirty="0"/>
              <a:t>For example:</a:t>
            </a:r>
          </a:p>
          <a:p>
            <a:pPr lvl="2"/>
            <a:r>
              <a:rPr lang="en-US" dirty="0"/>
              <a:t>Ratio of home page requests that loaded in &lt; 100 </a:t>
            </a:r>
            <a:r>
              <a:rPr lang="en-US" dirty="0" err="1"/>
              <a:t>ms</a:t>
            </a:r>
            <a:r>
              <a:rPr lang="en-US" dirty="0"/>
              <a:t>, as measured from the Latency column of the server log. This measurement will miss requests that fail to reach the backend</a:t>
            </a:r>
          </a:p>
          <a:p>
            <a:pPr lvl="1"/>
            <a:endParaRPr lang="en-US" dirty="0"/>
          </a:p>
        </p:txBody>
      </p:sp>
    </p:spTree>
    <p:extLst>
      <p:ext uri="{BB962C8B-B14F-4D97-AF65-F5344CB8AC3E}">
        <p14:creationId xmlns:p14="http://schemas.microsoft.com/office/powerpoint/2010/main" val="1065345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SLI Implementation</a:t>
            </a:r>
            <a:endParaRPr lang="en-US" b="1" dirty="0"/>
          </a:p>
        </p:txBody>
      </p:sp>
      <p:sp>
        <p:nvSpPr>
          <p:cNvPr id="3" name="Content Placeholder 2"/>
          <p:cNvSpPr>
            <a:spLocks noGrp="1"/>
          </p:cNvSpPr>
          <p:nvPr>
            <p:ph idx="1"/>
          </p:nvPr>
        </p:nvSpPr>
        <p:spPr/>
        <p:txBody>
          <a:bodyPr/>
          <a:lstStyle/>
          <a:p>
            <a:r>
              <a:rPr lang="en-US" dirty="0"/>
              <a:t>Ratio of home page requests that loaded in &lt; 100 </a:t>
            </a:r>
            <a:r>
              <a:rPr lang="en-US" dirty="0" err="1"/>
              <a:t>ms</a:t>
            </a:r>
            <a:r>
              <a:rPr lang="en-US" dirty="0"/>
              <a:t>, as measured by probers that execute JavaScript in a browser running in a virtual machine. This measurement will catch errors when requests cannot reach our network, but may miss issues that affect only a subset of users.</a:t>
            </a:r>
          </a:p>
          <a:p>
            <a:r>
              <a:rPr lang="en-US" dirty="0"/>
              <a:t>Ratio of home page requests that loaded in &lt; 100 </a:t>
            </a:r>
            <a:r>
              <a:rPr lang="en-US" dirty="0" err="1"/>
              <a:t>ms</a:t>
            </a:r>
            <a:r>
              <a:rPr lang="en-US" dirty="0"/>
              <a:t>, as measured by instrumentation in the JavaScript on the home page itself, and reported back to a dedicated telemetry recording service. This measurement will more accurately capture the user experience, although we now need to modify the code to capture this information and build the infrastructure to record it—a specification that has its own reliability requirements.</a:t>
            </a:r>
          </a:p>
          <a:p>
            <a:endParaRPr lang="en-US" dirty="0"/>
          </a:p>
        </p:txBody>
      </p:sp>
    </p:spTree>
    <p:extLst>
      <p:ext uri="{BB962C8B-B14F-4D97-AF65-F5344CB8AC3E}">
        <p14:creationId xmlns:p14="http://schemas.microsoft.com/office/powerpoint/2010/main" val="3055524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SLI’s</a:t>
            </a:r>
            <a:endParaRPr lang="en-US" dirty="0"/>
          </a:p>
        </p:txBody>
      </p:sp>
      <p:sp>
        <p:nvSpPr>
          <p:cNvPr id="3" name="Content Placeholder 2"/>
          <p:cNvSpPr>
            <a:spLocks noGrp="1"/>
          </p:cNvSpPr>
          <p:nvPr>
            <p:ph idx="1"/>
          </p:nvPr>
        </p:nvSpPr>
        <p:spPr/>
        <p:txBody>
          <a:bodyPr/>
          <a:lstStyle/>
          <a:p>
            <a:r>
              <a:rPr lang="en-US" dirty="0"/>
              <a:t>To create your first set of SLOs, you need to decide upon a few key SLI specifications that matter to your service. </a:t>
            </a:r>
            <a:endParaRPr lang="en-US" dirty="0" smtClean="0"/>
          </a:p>
          <a:p>
            <a:r>
              <a:rPr lang="en-US" dirty="0" smtClean="0"/>
              <a:t>Availability </a:t>
            </a:r>
            <a:r>
              <a:rPr lang="en-US" dirty="0"/>
              <a:t>and latency SLOs are pretty common; freshness, durability, correctness, quality, and coverage SLOs also have their place</a:t>
            </a:r>
          </a:p>
        </p:txBody>
      </p:sp>
    </p:spTree>
    <p:extLst>
      <p:ext uri="{BB962C8B-B14F-4D97-AF65-F5344CB8AC3E}">
        <p14:creationId xmlns:p14="http://schemas.microsoft.com/office/powerpoint/2010/main" val="2932150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Guidelines</a:t>
            </a:r>
            <a:endParaRPr lang="en-US" dirty="0"/>
          </a:p>
        </p:txBody>
      </p:sp>
      <p:sp>
        <p:nvSpPr>
          <p:cNvPr id="3" name="Content Placeholder 2"/>
          <p:cNvSpPr>
            <a:spLocks noGrp="1"/>
          </p:cNvSpPr>
          <p:nvPr>
            <p:ph idx="1"/>
          </p:nvPr>
        </p:nvSpPr>
        <p:spPr/>
        <p:txBody>
          <a:bodyPr>
            <a:normAutofit fontScale="92500"/>
          </a:bodyPr>
          <a:lstStyle/>
          <a:p>
            <a:r>
              <a:rPr lang="en-US" dirty="0" smtClean="0"/>
              <a:t>If </a:t>
            </a:r>
            <a:r>
              <a:rPr lang="en-US" dirty="0"/>
              <a:t>you are having trouble figuring out what sort of SLIs to start with, it helps to start simple:</a:t>
            </a:r>
          </a:p>
          <a:p>
            <a:r>
              <a:rPr lang="en-US" dirty="0"/>
              <a:t>Choose one application for which you want to define SLOs. If your product comprises many applications, you can add those later.</a:t>
            </a:r>
          </a:p>
          <a:p>
            <a:r>
              <a:rPr lang="en-US" dirty="0"/>
              <a:t>Decide clearly who the “users” are in this situation. These are the people whose happiness you are optimizing.</a:t>
            </a:r>
          </a:p>
          <a:p>
            <a:r>
              <a:rPr lang="en-US" dirty="0"/>
              <a:t>Consider the common ways your users interact with your system—common tasks and critical activities.</a:t>
            </a:r>
          </a:p>
          <a:p>
            <a:r>
              <a:rPr lang="en-US" dirty="0"/>
              <a:t>Draw a high-level architecture diagram of your system; show the key components, the request flow, the data flow, and the critical dependencies. Group these components into categories listed in the following section (there may be some overlap and ambiguity; use your intuition and don’t let perfect be the enemy of the good).</a:t>
            </a:r>
          </a:p>
          <a:p>
            <a:endParaRPr lang="en-US" dirty="0"/>
          </a:p>
        </p:txBody>
      </p:sp>
    </p:spTree>
    <p:extLst>
      <p:ext uri="{BB962C8B-B14F-4D97-AF65-F5344CB8AC3E}">
        <p14:creationId xmlns:p14="http://schemas.microsoft.com/office/powerpoint/2010/main" val="107760432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861391"/>
          </a:xfrm>
        </p:spPr>
        <p:txBody>
          <a:bodyPr>
            <a:normAutofit fontScale="90000"/>
          </a:bodyPr>
          <a:lstStyle/>
          <a:p>
            <a:r>
              <a:rPr lang="en-US" dirty="0"/>
              <a:t/>
            </a:r>
            <a:br>
              <a:rPr lang="en-US" dirty="0"/>
            </a:br>
            <a:r>
              <a:rPr lang="en-US" dirty="0"/>
              <a:t>How to implement the principle of service level objectives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Build </a:t>
            </a:r>
            <a:r>
              <a:rPr lang="en-US" dirty="0"/>
              <a:t>SLIs by looking at how customers use your services. Craft user journeys and consider what services are most essential at each step.</a:t>
            </a:r>
          </a:p>
          <a:p>
            <a:r>
              <a:rPr lang="en-US" dirty="0"/>
              <a:t>Set your SLO at the customer’s pain point. For each SLI, determine where the customer would experience pain from unreliability.</a:t>
            </a:r>
          </a:p>
          <a:p>
            <a:r>
              <a:rPr lang="en-US" dirty="0"/>
              <a:t>Ensure that your SLOs are </a:t>
            </a:r>
            <a:r>
              <a:rPr lang="en-US" dirty="0" smtClean="0"/>
              <a:t>monitor able. </a:t>
            </a:r>
            <a:r>
              <a:rPr lang="en-US" dirty="0"/>
              <a:t>Get access to all the data you need to keep the SLO up-to-date. Make sure that anything that could affect the SLI is being represented.</a:t>
            </a:r>
          </a:p>
          <a:p>
            <a:r>
              <a:rPr lang="en-US" dirty="0"/>
              <a:t>Set policies for your error budget. When the error budget runs low, figure out what you’ll do to prevent an SLO breach. When you have budget left, figure out how you’ll increase development efforts.</a:t>
            </a:r>
          </a:p>
          <a:p>
            <a:r>
              <a:rPr lang="en-US" dirty="0"/>
              <a:t>Review and revise your SLIs and SLOs. As your service changes and grows, what’s important to customers will change too. Set a schedule to review your SLOs and make sure they’re still reflecting customer happiness.</a:t>
            </a:r>
          </a:p>
          <a:p>
            <a:endParaRPr lang="en-US" dirty="0"/>
          </a:p>
        </p:txBody>
      </p:sp>
    </p:spTree>
    <p:extLst>
      <p:ext uri="{BB962C8B-B14F-4D97-AF65-F5344CB8AC3E}">
        <p14:creationId xmlns:p14="http://schemas.microsoft.com/office/powerpoint/2010/main" val="4062814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86936"/>
            <a:ext cx="9875520" cy="695093"/>
          </a:xfrm>
        </p:spPr>
        <p:txBody>
          <a:bodyPr/>
          <a:lstStyle/>
          <a:p>
            <a:r>
              <a:rPr lang="en-US" dirty="0"/>
              <a:t>Types of components</a:t>
            </a:r>
          </a:p>
        </p:txBody>
      </p:sp>
      <p:sp>
        <p:nvSpPr>
          <p:cNvPr id="3" name="Content Placeholder 2"/>
          <p:cNvSpPr>
            <a:spLocks noGrp="1"/>
          </p:cNvSpPr>
          <p:nvPr>
            <p:ph idx="1"/>
          </p:nvPr>
        </p:nvSpPr>
        <p:spPr>
          <a:xfrm>
            <a:off x="1143000" y="1282390"/>
            <a:ext cx="10342756" cy="5229922"/>
          </a:xfrm>
        </p:spPr>
        <p:txBody>
          <a:bodyPr>
            <a:normAutofit fontScale="70000" lnSpcReduction="20000"/>
          </a:bodyPr>
          <a:lstStyle/>
          <a:p>
            <a:r>
              <a:rPr lang="en-US" sz="3300" dirty="0"/>
              <a:t>The easiest way to get started with setting SLIs is to abstract your system into a few common types of components. You can then use our list of suggested SLIs for each component to choose the ones most relevant to your service:</a:t>
            </a:r>
          </a:p>
          <a:p>
            <a:r>
              <a:rPr lang="en-US" sz="2600" b="1" i="1" dirty="0"/>
              <a:t>Request-driven</a:t>
            </a:r>
          </a:p>
          <a:p>
            <a:pPr lvl="1"/>
            <a:r>
              <a:rPr lang="en-US" sz="2900" dirty="0"/>
              <a:t>The user creates some type of event and expects a response. For example, this could be an HTTP service where the user interacts with a browser or an API for a mobile application</a:t>
            </a:r>
            <a:r>
              <a:rPr lang="en-US" sz="2600" dirty="0"/>
              <a:t>.</a:t>
            </a:r>
          </a:p>
          <a:p>
            <a:r>
              <a:rPr lang="en-US" sz="2600" b="1" i="1" dirty="0"/>
              <a:t>Pipeline</a:t>
            </a:r>
          </a:p>
          <a:p>
            <a:pPr lvl="1"/>
            <a:r>
              <a:rPr lang="en-US" sz="2900" dirty="0" smtClean="0"/>
              <a:t>A system that takes records as input, mutates them, and places the output somewhere else. This might be a simple process that runs </a:t>
            </a:r>
            <a:r>
              <a:rPr lang="en-US" sz="2900" dirty="0"/>
              <a:t>on a single instance in real time, or a multistage batch process that takes many hours. Examples </a:t>
            </a:r>
            <a:r>
              <a:rPr lang="en-US" sz="2900" dirty="0" smtClean="0"/>
              <a:t>include:</a:t>
            </a:r>
            <a:endParaRPr lang="en-US" sz="2900" dirty="0"/>
          </a:p>
          <a:p>
            <a:pPr lvl="2"/>
            <a:r>
              <a:rPr lang="en-US" sz="2500" dirty="0"/>
              <a:t>A system that periodically reads data from a relational database and writes it into a distributed hash table for optimized serving</a:t>
            </a:r>
          </a:p>
          <a:p>
            <a:pPr lvl="2"/>
            <a:r>
              <a:rPr lang="en-US" sz="2500" dirty="0"/>
              <a:t>A video processing service that converts video from one format to another</a:t>
            </a:r>
          </a:p>
          <a:p>
            <a:pPr lvl="2"/>
            <a:r>
              <a:rPr lang="en-US" sz="2500" dirty="0"/>
              <a:t>A system that reads in log files from many sources to generate reports</a:t>
            </a:r>
          </a:p>
          <a:p>
            <a:pPr lvl="2"/>
            <a:r>
              <a:rPr lang="en-US" sz="2500" dirty="0"/>
              <a:t>A monitoring system that pulls metrics from remote servers and generates time series and alerts</a:t>
            </a:r>
          </a:p>
          <a:p>
            <a:r>
              <a:rPr lang="en-US" sz="2600" b="1" i="1" dirty="0"/>
              <a:t>Storage</a:t>
            </a:r>
          </a:p>
          <a:p>
            <a:pPr lvl="1"/>
            <a:r>
              <a:rPr lang="en-US" sz="2600" dirty="0"/>
              <a:t>A system that accepts data (e.g., bytes, records, files, videos) and makes it available to be retrieved at a later date.</a:t>
            </a:r>
          </a:p>
          <a:p>
            <a:endParaRPr lang="en-US" dirty="0"/>
          </a:p>
        </p:txBody>
      </p:sp>
    </p:spTree>
    <p:extLst>
      <p:ext uri="{BB962C8B-B14F-4D97-AF65-F5344CB8AC3E}">
        <p14:creationId xmlns:p14="http://schemas.microsoft.com/office/powerpoint/2010/main" val="26274402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909918537"/>
              </p:ext>
            </p:extLst>
          </p:nvPr>
        </p:nvGraphicFramePr>
        <p:xfrm>
          <a:off x="616226" y="512957"/>
          <a:ext cx="10947588" cy="5794882"/>
        </p:xfrm>
        <a:graphic>
          <a:graphicData uri="http://schemas.openxmlformats.org/drawingml/2006/table">
            <a:tbl>
              <a:tblPr firstRow="1" bandRow="1">
                <a:tableStyleId>{5C22544A-7EE6-4342-B048-85BDC9FD1C3A}</a:tableStyleId>
              </a:tblPr>
              <a:tblGrid>
                <a:gridCol w="3649196">
                  <a:extLst>
                    <a:ext uri="{9D8B030D-6E8A-4147-A177-3AD203B41FA5}">
                      <a16:colId xmlns:a16="http://schemas.microsoft.com/office/drawing/2014/main" xmlns="" val="988882363"/>
                    </a:ext>
                  </a:extLst>
                </a:gridCol>
                <a:gridCol w="3649196">
                  <a:extLst>
                    <a:ext uri="{9D8B030D-6E8A-4147-A177-3AD203B41FA5}">
                      <a16:colId xmlns:a16="http://schemas.microsoft.com/office/drawing/2014/main" xmlns="" val="3042866300"/>
                    </a:ext>
                  </a:extLst>
                </a:gridCol>
                <a:gridCol w="3649196">
                  <a:extLst>
                    <a:ext uri="{9D8B030D-6E8A-4147-A177-3AD203B41FA5}">
                      <a16:colId xmlns:a16="http://schemas.microsoft.com/office/drawing/2014/main" xmlns="" val="847046977"/>
                    </a:ext>
                  </a:extLst>
                </a:gridCol>
              </a:tblGrid>
              <a:tr h="497822">
                <a:tc>
                  <a:txBody>
                    <a:bodyPr/>
                    <a:lstStyle/>
                    <a:p>
                      <a:pPr algn="l" fontAlgn="t"/>
                      <a:r>
                        <a:rPr lang="en-US" dirty="0" smtClean="0">
                          <a:solidFill>
                            <a:schemeClr val="bg1"/>
                          </a:solidFill>
                          <a:effectLst/>
                        </a:rPr>
                        <a:t>Type </a:t>
                      </a:r>
                      <a:r>
                        <a:rPr lang="en-US" dirty="0">
                          <a:solidFill>
                            <a:schemeClr val="bg1"/>
                          </a:solidFill>
                          <a:effectLst/>
                        </a:rPr>
                        <a:t>of service</a:t>
                      </a:r>
                    </a:p>
                  </a:txBody>
                  <a:tcPr marT="127000" marB="127000"/>
                </a:tc>
                <a:tc>
                  <a:txBody>
                    <a:bodyPr/>
                    <a:lstStyle/>
                    <a:p>
                      <a:pPr algn="l" fontAlgn="t"/>
                      <a:r>
                        <a:rPr lang="en-US">
                          <a:solidFill>
                            <a:schemeClr val="bg1"/>
                          </a:solidFill>
                          <a:effectLst/>
                        </a:rPr>
                        <a:t>Type of SLI</a:t>
                      </a:r>
                    </a:p>
                  </a:txBody>
                  <a:tcPr marT="127000" marB="127000"/>
                </a:tc>
                <a:tc>
                  <a:txBody>
                    <a:bodyPr/>
                    <a:lstStyle/>
                    <a:p>
                      <a:pPr algn="l" fontAlgn="t"/>
                      <a:r>
                        <a:rPr lang="en-US" dirty="0">
                          <a:solidFill>
                            <a:schemeClr val="bg1"/>
                          </a:solidFill>
                          <a:effectLst/>
                        </a:rPr>
                        <a:t>Description</a:t>
                      </a:r>
                    </a:p>
                  </a:txBody>
                  <a:tcPr marT="127000" marB="127000"/>
                </a:tc>
                <a:extLst>
                  <a:ext uri="{0D108BD9-81ED-4DB2-BD59-A6C34878D82A}">
                    <a16:rowId xmlns:a16="http://schemas.microsoft.com/office/drawing/2014/main" xmlns="" val="3592911794"/>
                  </a:ext>
                </a:extLst>
              </a:tr>
              <a:tr h="756306">
                <a:tc>
                  <a:txBody>
                    <a:bodyPr/>
                    <a:lstStyle/>
                    <a:p>
                      <a:pPr fontAlgn="t"/>
                      <a:r>
                        <a:rPr lang="en-US" dirty="0">
                          <a:effectLst/>
                        </a:rPr>
                        <a:t>Request-driven</a:t>
                      </a:r>
                    </a:p>
                  </a:txBody>
                  <a:tcPr marR="63500" marT="127000" marB="127000"/>
                </a:tc>
                <a:tc>
                  <a:txBody>
                    <a:bodyPr/>
                    <a:lstStyle/>
                    <a:p>
                      <a:pPr fontAlgn="t"/>
                      <a:r>
                        <a:rPr lang="en-US">
                          <a:effectLst/>
                        </a:rPr>
                        <a:t>Availability</a:t>
                      </a:r>
                    </a:p>
                  </a:txBody>
                  <a:tcPr marR="63500" marT="127000" marB="127000"/>
                </a:tc>
                <a:tc>
                  <a:txBody>
                    <a:bodyPr/>
                    <a:lstStyle/>
                    <a:p>
                      <a:pPr fontAlgn="t"/>
                      <a:r>
                        <a:rPr lang="en-US" dirty="0">
                          <a:effectLst/>
                        </a:rPr>
                        <a:t>The proportion of requests that resulted in a successful response.</a:t>
                      </a:r>
                    </a:p>
                  </a:txBody>
                  <a:tcPr marR="63500" marT="127000" marB="127000"/>
                </a:tc>
                <a:extLst>
                  <a:ext uri="{0D108BD9-81ED-4DB2-BD59-A6C34878D82A}">
                    <a16:rowId xmlns:a16="http://schemas.microsoft.com/office/drawing/2014/main" xmlns="" val="111560177"/>
                  </a:ext>
                </a:extLst>
              </a:tr>
              <a:tr h="756306">
                <a:tc>
                  <a:txBody>
                    <a:bodyPr/>
                    <a:lstStyle/>
                    <a:p>
                      <a:pPr fontAlgn="t"/>
                      <a:r>
                        <a:rPr lang="en-US" dirty="0" smtClean="0">
                          <a:effectLst/>
                        </a:rPr>
                        <a:t>Request-driven</a:t>
                      </a:r>
                      <a:endParaRPr lang="en-US" dirty="0">
                        <a:effectLst/>
                      </a:endParaRPr>
                    </a:p>
                  </a:txBody>
                  <a:tcPr marR="63500" marT="127000" marB="127000"/>
                </a:tc>
                <a:tc>
                  <a:txBody>
                    <a:bodyPr/>
                    <a:lstStyle/>
                    <a:p>
                      <a:pPr fontAlgn="t"/>
                      <a:r>
                        <a:rPr lang="en-US">
                          <a:effectLst/>
                        </a:rPr>
                        <a:t>Latency</a:t>
                      </a:r>
                    </a:p>
                  </a:txBody>
                  <a:tcPr marR="63500" marT="127000" marB="127000"/>
                </a:tc>
                <a:tc>
                  <a:txBody>
                    <a:bodyPr/>
                    <a:lstStyle/>
                    <a:p>
                      <a:pPr fontAlgn="t"/>
                      <a:r>
                        <a:rPr lang="en-US" dirty="0">
                          <a:effectLst/>
                        </a:rPr>
                        <a:t>The proportion of requests that were faster than some threshold.</a:t>
                      </a:r>
                    </a:p>
                  </a:txBody>
                  <a:tcPr marR="63500" marT="127000" marB="127000"/>
                </a:tc>
                <a:extLst>
                  <a:ext uri="{0D108BD9-81ED-4DB2-BD59-A6C34878D82A}">
                    <a16:rowId xmlns:a16="http://schemas.microsoft.com/office/drawing/2014/main" xmlns="" val="648040012"/>
                  </a:ext>
                </a:extLst>
              </a:tr>
              <a:tr h="1014791">
                <a:tc>
                  <a:txBody>
                    <a:bodyPr/>
                    <a:lstStyle/>
                    <a:p>
                      <a:pPr fontAlgn="t"/>
                      <a:r>
                        <a:rPr lang="en-US">
                          <a:effectLst/>
                        </a:rPr>
                        <a:t>Pipeline</a:t>
                      </a:r>
                    </a:p>
                  </a:txBody>
                  <a:tcPr marR="63500" marT="127000" marB="127000"/>
                </a:tc>
                <a:tc>
                  <a:txBody>
                    <a:bodyPr/>
                    <a:lstStyle/>
                    <a:p>
                      <a:pPr fontAlgn="t"/>
                      <a:r>
                        <a:rPr lang="en-US">
                          <a:effectLst/>
                        </a:rPr>
                        <a:t>Correctness</a:t>
                      </a:r>
                    </a:p>
                  </a:txBody>
                  <a:tcPr marR="63500" marT="127000" marB="127000"/>
                </a:tc>
                <a:tc>
                  <a:txBody>
                    <a:bodyPr/>
                    <a:lstStyle/>
                    <a:p>
                      <a:pPr fontAlgn="t"/>
                      <a:r>
                        <a:rPr lang="en-US" dirty="0">
                          <a:effectLst/>
                        </a:rPr>
                        <a:t>The proportion of records coming into the pipeline that resulted in the correct value coming out.</a:t>
                      </a:r>
                    </a:p>
                  </a:txBody>
                  <a:tcPr marR="63500" marT="127000" marB="127000"/>
                </a:tc>
                <a:extLst>
                  <a:ext uri="{0D108BD9-81ED-4DB2-BD59-A6C34878D82A}">
                    <a16:rowId xmlns:a16="http://schemas.microsoft.com/office/drawing/2014/main" xmlns="" val="693554866"/>
                  </a:ext>
                </a:extLst>
              </a:tr>
              <a:tr h="2584322">
                <a:tc>
                  <a:txBody>
                    <a:bodyPr/>
                    <a:lstStyle/>
                    <a:p>
                      <a:pPr fontAlgn="t"/>
                      <a:r>
                        <a:rPr lang="en-US">
                          <a:effectLst/>
                        </a:rPr>
                        <a:t>Storage</a:t>
                      </a:r>
                    </a:p>
                  </a:txBody>
                  <a:tcPr marR="63500" marT="127000" marB="127000"/>
                </a:tc>
                <a:tc>
                  <a:txBody>
                    <a:bodyPr/>
                    <a:lstStyle/>
                    <a:p>
                      <a:pPr fontAlgn="t"/>
                      <a:r>
                        <a:rPr lang="en-US" dirty="0">
                          <a:effectLst/>
                        </a:rPr>
                        <a:t>Durability</a:t>
                      </a:r>
                    </a:p>
                  </a:txBody>
                  <a:tcPr marR="63500" marT="127000" marB="127000"/>
                </a:tc>
                <a:tc>
                  <a:txBody>
                    <a:bodyPr/>
                    <a:lstStyle/>
                    <a:p>
                      <a:pPr fontAlgn="t"/>
                      <a:r>
                        <a:rPr lang="en-US" sz="1400" b="1" dirty="0">
                          <a:effectLst/>
                        </a:rPr>
                        <a:t>The proportion of records written that can be successfully read. Take particular care with durability SLIs: the data that the user wants may be only a small portion of the data that is stored. For example, if you have 1 billion records for the previous 10 years, but the user wants only the records from today (which are unavailable), then they will be unhappy even though almost all of their data is readable</a:t>
                      </a:r>
                      <a:r>
                        <a:rPr lang="en-US" b="1" dirty="0">
                          <a:effectLst/>
                        </a:rPr>
                        <a:t>.</a:t>
                      </a:r>
                    </a:p>
                  </a:txBody>
                  <a:tcPr marR="63500" marT="127000" marB="127000"/>
                </a:tc>
                <a:extLst>
                  <a:ext uri="{0D108BD9-81ED-4DB2-BD59-A6C34878D82A}">
                    <a16:rowId xmlns:a16="http://schemas.microsoft.com/office/drawing/2014/main" xmlns="" val="3502585094"/>
                  </a:ext>
                </a:extLst>
              </a:tr>
            </a:tbl>
          </a:graphicData>
        </a:graphic>
      </p:graphicFrame>
    </p:spTree>
    <p:extLst>
      <p:ext uri="{BB962C8B-B14F-4D97-AF65-F5344CB8AC3E}">
        <p14:creationId xmlns:p14="http://schemas.microsoft.com/office/powerpoint/2010/main" val="62840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SLO’s</a:t>
            </a:r>
            <a:endParaRPr lang="en-US" dirty="0"/>
          </a:p>
        </p:txBody>
      </p:sp>
      <p:sp>
        <p:nvSpPr>
          <p:cNvPr id="3" name="Content Placeholder 2"/>
          <p:cNvSpPr>
            <a:spLocks noGrp="1"/>
          </p:cNvSpPr>
          <p:nvPr>
            <p:ph idx="1"/>
          </p:nvPr>
        </p:nvSpPr>
        <p:spPr/>
        <p:txBody>
          <a:bodyPr/>
          <a:lstStyle/>
          <a:p>
            <a:r>
              <a:rPr lang="en-US" dirty="0" smtClean="0"/>
              <a:t>Define </a:t>
            </a:r>
            <a:r>
              <a:rPr lang="en-US" dirty="0"/>
              <a:t>the </a:t>
            </a:r>
            <a:r>
              <a:rPr lang="en-US" b="1" dirty="0"/>
              <a:t>lowest level of reliability </a:t>
            </a:r>
            <a:r>
              <a:rPr lang="en-US" dirty="0"/>
              <a:t>that is acceptable for users of each service, then state that as your </a:t>
            </a:r>
            <a:r>
              <a:rPr lang="en-US" dirty="0" smtClean="0"/>
              <a:t>SLO.</a:t>
            </a:r>
          </a:p>
          <a:p>
            <a:endParaRPr lang="en-US" dirty="0"/>
          </a:p>
          <a:p>
            <a:r>
              <a:rPr lang="en-US" dirty="0"/>
              <a:t>Every service should have an availability SLO—without it, your team and your stakeholders can’t make principled judgments about whether your service needs to be made more </a:t>
            </a:r>
            <a:r>
              <a:rPr lang="en-US" dirty="0" smtClean="0"/>
              <a:t>reliable</a:t>
            </a:r>
            <a:endParaRPr lang="en-US" dirty="0"/>
          </a:p>
        </p:txBody>
      </p:sp>
    </p:spTree>
    <p:extLst>
      <p:ext uri="{BB962C8B-B14F-4D97-AF65-F5344CB8AC3E}">
        <p14:creationId xmlns:p14="http://schemas.microsoft.com/office/powerpoint/2010/main" val="9193659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and HTTP server availability and latency</a:t>
            </a:r>
          </a:p>
        </p:txBody>
      </p:sp>
      <p:sp>
        <p:nvSpPr>
          <p:cNvPr id="3" name="Content Placeholder 2"/>
          <p:cNvSpPr>
            <a:spLocks noGrp="1"/>
          </p:cNvSpPr>
          <p:nvPr>
            <p:ph idx="1"/>
          </p:nvPr>
        </p:nvSpPr>
        <p:spPr/>
        <p:txBody>
          <a:bodyPr/>
          <a:lstStyle/>
          <a:p>
            <a:r>
              <a:rPr lang="en-US" dirty="0" smtClean="0"/>
              <a:t>The </a:t>
            </a:r>
            <a:r>
              <a:rPr lang="en-US" dirty="0"/>
              <a:t>response success on the HTTP status code. 5XX responses count against SLO, while all other requests are considered successful. </a:t>
            </a:r>
          </a:p>
          <a:p>
            <a:r>
              <a:rPr lang="en-US" dirty="0"/>
              <a:t>A</a:t>
            </a:r>
            <a:r>
              <a:rPr lang="en-US" dirty="0" smtClean="0"/>
              <a:t>vailability </a:t>
            </a:r>
            <a:r>
              <a:rPr lang="en-US" dirty="0"/>
              <a:t>SLI is the proportion of successful requests, and our latency SLIs are the proportion of requests that are faster than defined thresholds</a:t>
            </a:r>
            <a:r>
              <a:rPr lang="en-US" dirty="0" smtClean="0"/>
              <a:t>.</a:t>
            </a:r>
          </a:p>
          <a:p>
            <a:r>
              <a:rPr lang="en-US" dirty="0"/>
              <a:t>SLIs can use one or more of the following sources:</a:t>
            </a:r>
          </a:p>
          <a:p>
            <a:pPr lvl="1"/>
            <a:r>
              <a:rPr lang="en-US" dirty="0"/>
              <a:t>Application server logs</a:t>
            </a:r>
          </a:p>
          <a:p>
            <a:pPr lvl="1"/>
            <a:r>
              <a:rPr lang="en-US" dirty="0"/>
              <a:t>Load balancer monitoring</a:t>
            </a:r>
          </a:p>
          <a:p>
            <a:pPr lvl="1"/>
            <a:r>
              <a:rPr lang="en-US" dirty="0"/>
              <a:t>Black-box monitoring</a:t>
            </a:r>
          </a:p>
          <a:p>
            <a:pPr lvl="1"/>
            <a:r>
              <a:rPr lang="en-US" dirty="0"/>
              <a:t>Client-side instrumentation</a:t>
            </a:r>
          </a:p>
          <a:p>
            <a:endParaRPr lang="en-US" dirty="0"/>
          </a:p>
        </p:txBody>
      </p:sp>
    </p:spTree>
    <p:extLst>
      <p:ext uri="{BB962C8B-B14F-4D97-AF65-F5344CB8AC3E}">
        <p14:creationId xmlns:p14="http://schemas.microsoft.com/office/powerpoint/2010/main" val="3268624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03847" y="2315828"/>
            <a:ext cx="7056120" cy="1494426"/>
          </a:xfrm>
          <a:prstGeom prst="rect">
            <a:avLst/>
          </a:prstGeom>
        </p:spPr>
        <p:txBody>
          <a:bodyPr vert="horz" wrap="square" lIns="0" tIns="16933" rIns="0" bIns="0" rtlCol="0" anchor="ctr">
            <a:spAutoFit/>
          </a:bodyPr>
          <a:lstStyle/>
          <a:p>
            <a:pPr marL="16933">
              <a:lnSpc>
                <a:spcPct val="100000"/>
              </a:lnSpc>
              <a:spcBef>
                <a:spcPts val="133"/>
              </a:spcBef>
            </a:pPr>
            <a:r>
              <a:rPr sz="4800" spc="-53" dirty="0">
                <a:solidFill>
                  <a:srgbClr val="666666"/>
                </a:solidFill>
                <a:latin typeface="Roboto"/>
                <a:cs typeface="Roboto"/>
              </a:rPr>
              <a:t>Developing </a:t>
            </a:r>
            <a:r>
              <a:rPr sz="4800" spc="-80" dirty="0">
                <a:solidFill>
                  <a:srgbClr val="666666"/>
                </a:solidFill>
                <a:latin typeface="Roboto"/>
                <a:cs typeface="Roboto"/>
              </a:rPr>
              <a:t>SLOs</a:t>
            </a:r>
            <a:r>
              <a:rPr sz="4800" spc="-47" dirty="0">
                <a:solidFill>
                  <a:srgbClr val="666666"/>
                </a:solidFill>
                <a:latin typeface="Roboto"/>
                <a:cs typeface="Roboto"/>
              </a:rPr>
              <a:t> </a:t>
            </a:r>
            <a:r>
              <a:rPr sz="4800" spc="-53" dirty="0">
                <a:solidFill>
                  <a:srgbClr val="666666"/>
                </a:solidFill>
                <a:latin typeface="Roboto"/>
                <a:cs typeface="Roboto"/>
              </a:rPr>
              <a:t>and</a:t>
            </a:r>
            <a:r>
              <a:rPr sz="4800" spc="-47" dirty="0">
                <a:solidFill>
                  <a:srgbClr val="666666"/>
                </a:solidFill>
                <a:latin typeface="Roboto"/>
                <a:cs typeface="Roboto"/>
              </a:rPr>
              <a:t> </a:t>
            </a:r>
            <a:r>
              <a:rPr sz="4800" spc="-67" dirty="0">
                <a:solidFill>
                  <a:srgbClr val="666666"/>
                </a:solidFill>
                <a:latin typeface="Roboto"/>
                <a:cs typeface="Roboto"/>
              </a:rPr>
              <a:t>SLIs</a:t>
            </a:r>
            <a:endParaRPr sz="4800">
              <a:latin typeface="Roboto"/>
              <a:cs typeface="Roboto"/>
            </a:endParaRPr>
          </a:p>
        </p:txBody>
      </p:sp>
      <p:sp>
        <p:nvSpPr>
          <p:cNvPr id="3" name="object 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3676491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7405"/>
            <a:ext cx="5264572"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latin typeface="Arial MT"/>
                <a:cs typeface="Arial MT"/>
              </a:rPr>
              <a:t>Our</a:t>
            </a:r>
            <a:r>
              <a:rPr sz="3733" spc="-53" dirty="0">
                <a:latin typeface="Arial MT"/>
                <a:cs typeface="Arial MT"/>
              </a:rPr>
              <a:t> </a:t>
            </a:r>
            <a:r>
              <a:rPr sz="3733" spc="-7" dirty="0">
                <a:latin typeface="Arial MT"/>
                <a:cs typeface="Arial MT"/>
              </a:rPr>
              <a:t>Game:</a:t>
            </a:r>
            <a:r>
              <a:rPr sz="3733" spc="-47" dirty="0">
                <a:latin typeface="Arial MT"/>
                <a:cs typeface="Arial MT"/>
              </a:rPr>
              <a:t> </a:t>
            </a:r>
            <a:r>
              <a:rPr sz="3733" spc="-7" dirty="0">
                <a:latin typeface="Arial MT"/>
                <a:cs typeface="Arial MT"/>
              </a:rPr>
              <a:t>Fang</a:t>
            </a:r>
            <a:r>
              <a:rPr sz="3733" spc="-53" dirty="0">
                <a:latin typeface="Arial MT"/>
                <a:cs typeface="Arial MT"/>
              </a:rPr>
              <a:t> </a:t>
            </a:r>
            <a:r>
              <a:rPr sz="3733" spc="-7" dirty="0">
                <a:latin typeface="Arial MT"/>
                <a:cs typeface="Arial MT"/>
              </a:rPr>
              <a:t>Faction</a:t>
            </a:r>
            <a:endParaRPr sz="3733">
              <a:latin typeface="Arial MT"/>
              <a:cs typeface="Arial MT"/>
            </a:endParaRPr>
          </a:p>
        </p:txBody>
      </p:sp>
      <p:sp>
        <p:nvSpPr>
          <p:cNvPr id="3" name="object 3"/>
          <p:cNvSpPr/>
          <p:nvPr/>
        </p:nvSpPr>
        <p:spPr>
          <a:xfrm>
            <a:off x="1576129" y="4032669"/>
            <a:ext cx="277705" cy="468207"/>
          </a:xfrm>
          <a:custGeom>
            <a:avLst/>
            <a:gdLst/>
            <a:ahLst/>
            <a:cxnLst/>
            <a:rect l="l" t="t" r="r" b="b"/>
            <a:pathLst>
              <a:path w="208280" h="351154">
                <a:moveTo>
                  <a:pt x="167704" y="350940"/>
                </a:moveTo>
                <a:lnTo>
                  <a:pt x="40333" y="350940"/>
                </a:lnTo>
                <a:lnTo>
                  <a:pt x="24692" y="347806"/>
                </a:lnTo>
                <a:lnTo>
                  <a:pt x="11865" y="339255"/>
                </a:lnTo>
                <a:lnTo>
                  <a:pt x="3188" y="326562"/>
                </a:lnTo>
                <a:lnTo>
                  <a:pt x="0" y="311005"/>
                </a:lnTo>
                <a:lnTo>
                  <a:pt x="0" y="40237"/>
                </a:lnTo>
                <a:lnTo>
                  <a:pt x="3188" y="24633"/>
                </a:lnTo>
                <a:lnTo>
                  <a:pt x="11865" y="11836"/>
                </a:lnTo>
                <a:lnTo>
                  <a:pt x="24692" y="3181"/>
                </a:lnTo>
                <a:lnTo>
                  <a:pt x="40333" y="0"/>
                </a:lnTo>
                <a:lnTo>
                  <a:pt x="167704" y="0"/>
                </a:lnTo>
                <a:lnTo>
                  <a:pt x="183473" y="3181"/>
                </a:lnTo>
                <a:lnTo>
                  <a:pt x="196286" y="11836"/>
                </a:lnTo>
                <a:lnTo>
                  <a:pt x="204891" y="24633"/>
                </a:lnTo>
                <a:lnTo>
                  <a:pt x="208038" y="40237"/>
                </a:lnTo>
                <a:lnTo>
                  <a:pt x="208038" y="47800"/>
                </a:lnTo>
                <a:lnTo>
                  <a:pt x="32752" y="47800"/>
                </a:lnTo>
                <a:lnTo>
                  <a:pt x="32752" y="270768"/>
                </a:lnTo>
                <a:lnTo>
                  <a:pt x="208038" y="270768"/>
                </a:lnTo>
                <a:lnTo>
                  <a:pt x="208038" y="287105"/>
                </a:lnTo>
                <a:lnTo>
                  <a:pt x="104625" y="287105"/>
                </a:lnTo>
                <a:lnTo>
                  <a:pt x="95124" y="288883"/>
                </a:lnTo>
                <a:lnTo>
                  <a:pt x="87529" y="293837"/>
                </a:lnTo>
                <a:lnTo>
                  <a:pt x="82492" y="301400"/>
                </a:lnTo>
                <a:lnTo>
                  <a:pt x="80667" y="311005"/>
                </a:lnTo>
                <a:lnTo>
                  <a:pt x="82577" y="320483"/>
                </a:lnTo>
                <a:lnTo>
                  <a:pt x="87756" y="328061"/>
                </a:lnTo>
                <a:lnTo>
                  <a:pt x="95380" y="333086"/>
                </a:lnTo>
                <a:lnTo>
                  <a:pt x="104625" y="334906"/>
                </a:lnTo>
                <a:lnTo>
                  <a:pt x="199235" y="334906"/>
                </a:lnTo>
                <a:lnTo>
                  <a:pt x="196286" y="339255"/>
                </a:lnTo>
                <a:lnTo>
                  <a:pt x="183473" y="347806"/>
                </a:lnTo>
                <a:lnTo>
                  <a:pt x="167704" y="350940"/>
                </a:lnTo>
                <a:close/>
              </a:path>
              <a:path w="208280" h="351154">
                <a:moveTo>
                  <a:pt x="208038" y="270768"/>
                </a:moveTo>
                <a:lnTo>
                  <a:pt x="176498" y="270768"/>
                </a:lnTo>
                <a:lnTo>
                  <a:pt x="176498" y="47800"/>
                </a:lnTo>
                <a:lnTo>
                  <a:pt x="208038" y="47800"/>
                </a:lnTo>
                <a:lnTo>
                  <a:pt x="208038" y="270768"/>
                </a:lnTo>
                <a:close/>
              </a:path>
              <a:path w="208280" h="351154">
                <a:moveTo>
                  <a:pt x="199235" y="334906"/>
                </a:moveTo>
                <a:lnTo>
                  <a:pt x="104625" y="334906"/>
                </a:lnTo>
                <a:lnTo>
                  <a:pt x="113742" y="333086"/>
                </a:lnTo>
                <a:lnTo>
                  <a:pt x="121380" y="328061"/>
                </a:lnTo>
                <a:lnTo>
                  <a:pt x="126631" y="320483"/>
                </a:lnTo>
                <a:lnTo>
                  <a:pt x="128583" y="311005"/>
                </a:lnTo>
                <a:lnTo>
                  <a:pt x="126801" y="301400"/>
                </a:lnTo>
                <a:lnTo>
                  <a:pt x="121835" y="293837"/>
                </a:lnTo>
                <a:lnTo>
                  <a:pt x="114254" y="288883"/>
                </a:lnTo>
                <a:lnTo>
                  <a:pt x="104625" y="287105"/>
                </a:lnTo>
                <a:lnTo>
                  <a:pt x="208038" y="287105"/>
                </a:lnTo>
                <a:lnTo>
                  <a:pt x="208038" y="311005"/>
                </a:lnTo>
                <a:lnTo>
                  <a:pt x="204891" y="326562"/>
                </a:lnTo>
                <a:lnTo>
                  <a:pt x="199235" y="334906"/>
                </a:lnTo>
                <a:close/>
              </a:path>
            </a:pathLst>
          </a:custGeom>
          <a:solidFill>
            <a:srgbClr val="55B4E9"/>
          </a:solidFill>
        </p:spPr>
        <p:txBody>
          <a:bodyPr wrap="square" lIns="0" tIns="0" rIns="0" bIns="0" rtlCol="0"/>
          <a:lstStyle/>
          <a:p>
            <a:endParaRPr sz="2400"/>
          </a:p>
        </p:txBody>
      </p:sp>
      <p:sp>
        <p:nvSpPr>
          <p:cNvPr id="4" name="object 4"/>
          <p:cNvSpPr/>
          <p:nvPr/>
        </p:nvSpPr>
        <p:spPr>
          <a:xfrm>
            <a:off x="1502048" y="3371818"/>
            <a:ext cx="425873" cy="512233"/>
          </a:xfrm>
          <a:custGeom>
            <a:avLst/>
            <a:gdLst/>
            <a:ahLst/>
            <a:cxnLst/>
            <a:rect l="l" t="t" r="r" b="b"/>
            <a:pathLst>
              <a:path w="319405" h="384175">
                <a:moveTo>
                  <a:pt x="250292" y="303920"/>
                </a:moveTo>
                <a:lnTo>
                  <a:pt x="71337" y="303920"/>
                </a:lnTo>
                <a:lnTo>
                  <a:pt x="64630" y="296010"/>
                </a:lnTo>
                <a:lnTo>
                  <a:pt x="64630" y="287492"/>
                </a:lnTo>
                <a:lnTo>
                  <a:pt x="67069" y="287492"/>
                </a:lnTo>
                <a:lnTo>
                  <a:pt x="67069" y="128686"/>
                </a:lnTo>
                <a:lnTo>
                  <a:pt x="258218" y="128686"/>
                </a:lnTo>
                <a:lnTo>
                  <a:pt x="258218" y="296923"/>
                </a:lnTo>
                <a:lnTo>
                  <a:pt x="250292" y="303920"/>
                </a:lnTo>
                <a:close/>
              </a:path>
              <a:path w="319405" h="384175">
                <a:moveTo>
                  <a:pt x="121335" y="383627"/>
                </a:moveTo>
                <a:lnTo>
                  <a:pt x="111784" y="381669"/>
                </a:lnTo>
                <a:lnTo>
                  <a:pt x="104148" y="376402"/>
                </a:lnTo>
                <a:lnTo>
                  <a:pt x="99085" y="368739"/>
                </a:lnTo>
                <a:lnTo>
                  <a:pt x="97251" y="359593"/>
                </a:lnTo>
                <a:lnTo>
                  <a:pt x="97251" y="303920"/>
                </a:lnTo>
                <a:lnTo>
                  <a:pt x="145419" y="303920"/>
                </a:lnTo>
                <a:lnTo>
                  <a:pt x="145419" y="359593"/>
                </a:lnTo>
                <a:lnTo>
                  <a:pt x="143585" y="369124"/>
                </a:lnTo>
                <a:lnTo>
                  <a:pt x="138521" y="376744"/>
                </a:lnTo>
                <a:lnTo>
                  <a:pt x="130886" y="381797"/>
                </a:lnTo>
                <a:lnTo>
                  <a:pt x="121335" y="383627"/>
                </a:lnTo>
                <a:close/>
              </a:path>
              <a:path w="319405" h="384175">
                <a:moveTo>
                  <a:pt x="201514" y="383627"/>
                </a:moveTo>
                <a:lnTo>
                  <a:pt x="191834" y="381669"/>
                </a:lnTo>
                <a:lnTo>
                  <a:pt x="184213" y="376402"/>
                </a:lnTo>
                <a:lnTo>
                  <a:pt x="179221" y="368739"/>
                </a:lnTo>
                <a:lnTo>
                  <a:pt x="177429" y="359593"/>
                </a:lnTo>
                <a:lnTo>
                  <a:pt x="177429" y="303920"/>
                </a:lnTo>
                <a:lnTo>
                  <a:pt x="225598" y="303920"/>
                </a:lnTo>
                <a:lnTo>
                  <a:pt x="225598" y="359593"/>
                </a:lnTo>
                <a:lnTo>
                  <a:pt x="223764" y="369124"/>
                </a:lnTo>
                <a:lnTo>
                  <a:pt x="218700" y="376744"/>
                </a:lnTo>
                <a:lnTo>
                  <a:pt x="211064" y="381797"/>
                </a:lnTo>
                <a:lnTo>
                  <a:pt x="201514" y="383627"/>
                </a:lnTo>
                <a:close/>
              </a:path>
              <a:path w="319405" h="384175">
                <a:moveTo>
                  <a:pt x="24084" y="287492"/>
                </a:moveTo>
                <a:lnTo>
                  <a:pt x="14533" y="285534"/>
                </a:lnTo>
                <a:lnTo>
                  <a:pt x="6897" y="280267"/>
                </a:lnTo>
                <a:lnTo>
                  <a:pt x="1833" y="272604"/>
                </a:lnTo>
                <a:lnTo>
                  <a:pt x="0" y="263458"/>
                </a:lnTo>
                <a:lnTo>
                  <a:pt x="0" y="151808"/>
                </a:lnTo>
                <a:lnTo>
                  <a:pt x="1962" y="142277"/>
                </a:lnTo>
                <a:lnTo>
                  <a:pt x="7240" y="134657"/>
                </a:lnTo>
                <a:lnTo>
                  <a:pt x="14919" y="129604"/>
                </a:lnTo>
                <a:lnTo>
                  <a:pt x="24084" y="127774"/>
                </a:lnTo>
                <a:lnTo>
                  <a:pt x="33634" y="129732"/>
                </a:lnTo>
                <a:lnTo>
                  <a:pt x="41270" y="134999"/>
                </a:lnTo>
                <a:lnTo>
                  <a:pt x="46334" y="142662"/>
                </a:lnTo>
                <a:lnTo>
                  <a:pt x="48168" y="151808"/>
                </a:lnTo>
                <a:lnTo>
                  <a:pt x="48168" y="263458"/>
                </a:lnTo>
                <a:lnTo>
                  <a:pt x="46248" y="272989"/>
                </a:lnTo>
                <a:lnTo>
                  <a:pt x="41042" y="280609"/>
                </a:lnTo>
                <a:lnTo>
                  <a:pt x="33377" y="285662"/>
                </a:lnTo>
                <a:lnTo>
                  <a:pt x="24084" y="287492"/>
                </a:lnTo>
                <a:close/>
              </a:path>
              <a:path w="319405" h="384175">
                <a:moveTo>
                  <a:pt x="295106" y="287492"/>
                </a:moveTo>
                <a:lnTo>
                  <a:pt x="285556" y="285534"/>
                </a:lnTo>
                <a:lnTo>
                  <a:pt x="277920" y="280267"/>
                </a:lnTo>
                <a:lnTo>
                  <a:pt x="272856" y="272604"/>
                </a:lnTo>
                <a:lnTo>
                  <a:pt x="271022" y="263458"/>
                </a:lnTo>
                <a:lnTo>
                  <a:pt x="271022" y="151808"/>
                </a:lnTo>
                <a:lnTo>
                  <a:pt x="272985" y="142277"/>
                </a:lnTo>
                <a:lnTo>
                  <a:pt x="278263" y="134657"/>
                </a:lnTo>
                <a:lnTo>
                  <a:pt x="285941" y="129604"/>
                </a:lnTo>
                <a:lnTo>
                  <a:pt x="295106" y="127774"/>
                </a:lnTo>
                <a:lnTo>
                  <a:pt x="304657" y="129732"/>
                </a:lnTo>
                <a:lnTo>
                  <a:pt x="312293" y="134999"/>
                </a:lnTo>
                <a:lnTo>
                  <a:pt x="317357" y="142662"/>
                </a:lnTo>
                <a:lnTo>
                  <a:pt x="319191" y="151808"/>
                </a:lnTo>
                <a:lnTo>
                  <a:pt x="319191" y="263458"/>
                </a:lnTo>
                <a:lnTo>
                  <a:pt x="317357" y="272989"/>
                </a:lnTo>
                <a:lnTo>
                  <a:pt x="312293" y="280609"/>
                </a:lnTo>
                <a:lnTo>
                  <a:pt x="304657" y="285662"/>
                </a:lnTo>
                <a:lnTo>
                  <a:pt x="295106" y="287492"/>
                </a:lnTo>
                <a:close/>
              </a:path>
              <a:path w="319405" h="384175">
                <a:moveTo>
                  <a:pt x="255474" y="111650"/>
                </a:moveTo>
                <a:lnTo>
                  <a:pt x="64630" y="111650"/>
                </a:lnTo>
                <a:lnTo>
                  <a:pt x="67422" y="89019"/>
                </a:lnTo>
                <a:lnTo>
                  <a:pt x="75300" y="68184"/>
                </a:lnTo>
                <a:lnTo>
                  <a:pt x="87524" y="49916"/>
                </a:lnTo>
                <a:lnTo>
                  <a:pt x="103348" y="34985"/>
                </a:lnTo>
                <a:lnTo>
                  <a:pt x="82617" y="14602"/>
                </a:lnTo>
                <a:lnTo>
                  <a:pt x="79264" y="10952"/>
                </a:lnTo>
                <a:lnTo>
                  <a:pt x="79264" y="6692"/>
                </a:lnTo>
                <a:lnTo>
                  <a:pt x="85971" y="0"/>
                </a:lnTo>
                <a:lnTo>
                  <a:pt x="90544" y="0"/>
                </a:lnTo>
                <a:lnTo>
                  <a:pt x="93897" y="3346"/>
                </a:lnTo>
                <a:lnTo>
                  <a:pt x="117981" y="26467"/>
                </a:lnTo>
                <a:lnTo>
                  <a:pt x="224683" y="26467"/>
                </a:lnTo>
                <a:lnTo>
                  <a:pt x="216147" y="34985"/>
                </a:lnTo>
                <a:lnTo>
                  <a:pt x="232452" y="49916"/>
                </a:lnTo>
                <a:lnTo>
                  <a:pt x="242134" y="64191"/>
                </a:lnTo>
                <a:lnTo>
                  <a:pt x="111884" y="64191"/>
                </a:lnTo>
                <a:lnTo>
                  <a:pt x="111884" y="80619"/>
                </a:lnTo>
                <a:lnTo>
                  <a:pt x="249542" y="80619"/>
                </a:lnTo>
                <a:lnTo>
                  <a:pt x="252716" y="89019"/>
                </a:lnTo>
                <a:lnTo>
                  <a:pt x="255474" y="111650"/>
                </a:lnTo>
                <a:close/>
              </a:path>
              <a:path w="319405" h="384175">
                <a:moveTo>
                  <a:pt x="224683" y="26467"/>
                </a:moveTo>
                <a:lnTo>
                  <a:pt x="202123" y="26467"/>
                </a:lnTo>
                <a:lnTo>
                  <a:pt x="225598" y="3346"/>
                </a:lnTo>
                <a:lnTo>
                  <a:pt x="228951" y="0"/>
                </a:lnTo>
                <a:lnTo>
                  <a:pt x="233219" y="0"/>
                </a:lnTo>
                <a:lnTo>
                  <a:pt x="236573" y="3346"/>
                </a:lnTo>
                <a:lnTo>
                  <a:pt x="240231" y="6692"/>
                </a:lnTo>
                <a:lnTo>
                  <a:pt x="240231" y="10952"/>
                </a:lnTo>
                <a:lnTo>
                  <a:pt x="224683" y="26467"/>
                </a:lnTo>
                <a:close/>
              </a:path>
              <a:path w="319405" h="384175">
                <a:moveTo>
                  <a:pt x="202123" y="26467"/>
                </a:moveTo>
                <a:lnTo>
                  <a:pt x="117981" y="26467"/>
                </a:lnTo>
                <a:lnTo>
                  <a:pt x="127770" y="22027"/>
                </a:lnTo>
                <a:lnTo>
                  <a:pt x="137988" y="18785"/>
                </a:lnTo>
                <a:lnTo>
                  <a:pt x="148720" y="16798"/>
                </a:lnTo>
                <a:lnTo>
                  <a:pt x="160052" y="16123"/>
                </a:lnTo>
                <a:lnTo>
                  <a:pt x="171385" y="16884"/>
                </a:lnTo>
                <a:lnTo>
                  <a:pt x="182117" y="19014"/>
                </a:lnTo>
                <a:lnTo>
                  <a:pt x="192334" y="22284"/>
                </a:lnTo>
                <a:lnTo>
                  <a:pt x="202123" y="26467"/>
                </a:lnTo>
                <a:close/>
              </a:path>
              <a:path w="319405" h="384175">
                <a:moveTo>
                  <a:pt x="191148" y="80619"/>
                </a:moveTo>
                <a:lnTo>
                  <a:pt x="128347" y="80619"/>
                </a:lnTo>
                <a:lnTo>
                  <a:pt x="128347" y="64191"/>
                </a:lnTo>
                <a:lnTo>
                  <a:pt x="191148" y="64191"/>
                </a:lnTo>
                <a:lnTo>
                  <a:pt x="191148" y="80619"/>
                </a:lnTo>
                <a:close/>
              </a:path>
              <a:path w="319405" h="384175">
                <a:moveTo>
                  <a:pt x="249542" y="80619"/>
                </a:moveTo>
                <a:lnTo>
                  <a:pt x="207306" y="80619"/>
                </a:lnTo>
                <a:lnTo>
                  <a:pt x="207306" y="64191"/>
                </a:lnTo>
                <a:lnTo>
                  <a:pt x="242134" y="64191"/>
                </a:lnTo>
                <a:lnTo>
                  <a:pt x="244842" y="68184"/>
                </a:lnTo>
                <a:lnTo>
                  <a:pt x="249542" y="80619"/>
                </a:lnTo>
                <a:close/>
              </a:path>
            </a:pathLst>
          </a:custGeom>
          <a:solidFill>
            <a:srgbClr val="009E73"/>
          </a:solidFill>
        </p:spPr>
        <p:txBody>
          <a:bodyPr wrap="square" lIns="0" tIns="0" rIns="0" bIns="0" rtlCol="0"/>
          <a:lstStyle/>
          <a:p>
            <a:endParaRPr sz="2400"/>
          </a:p>
        </p:txBody>
      </p:sp>
      <p:sp>
        <p:nvSpPr>
          <p:cNvPr id="5" name="object 5"/>
          <p:cNvSpPr/>
          <p:nvPr/>
        </p:nvSpPr>
        <p:spPr>
          <a:xfrm>
            <a:off x="1462171" y="2763426"/>
            <a:ext cx="505460" cy="459740"/>
          </a:xfrm>
          <a:custGeom>
            <a:avLst/>
            <a:gdLst/>
            <a:ahLst/>
            <a:cxnLst/>
            <a:rect l="l" t="t" r="r" b="b"/>
            <a:pathLst>
              <a:path w="379094" h="344805">
                <a:moveTo>
                  <a:pt x="344727" y="275713"/>
                </a:moveTo>
                <a:lnTo>
                  <a:pt x="34260" y="275713"/>
                </a:lnTo>
                <a:lnTo>
                  <a:pt x="20976" y="273002"/>
                </a:lnTo>
                <a:lnTo>
                  <a:pt x="10081" y="265628"/>
                </a:lnTo>
                <a:lnTo>
                  <a:pt x="2709" y="254727"/>
                </a:lnTo>
                <a:lnTo>
                  <a:pt x="0" y="241438"/>
                </a:lnTo>
                <a:lnTo>
                  <a:pt x="0" y="34274"/>
                </a:lnTo>
                <a:lnTo>
                  <a:pt x="2709" y="20985"/>
                </a:lnTo>
                <a:lnTo>
                  <a:pt x="10081" y="10085"/>
                </a:lnTo>
                <a:lnTo>
                  <a:pt x="20976" y="2710"/>
                </a:lnTo>
                <a:lnTo>
                  <a:pt x="34260" y="0"/>
                </a:lnTo>
                <a:lnTo>
                  <a:pt x="344727" y="0"/>
                </a:lnTo>
                <a:lnTo>
                  <a:pt x="358138" y="2710"/>
                </a:lnTo>
                <a:lnTo>
                  <a:pt x="369020" y="10085"/>
                </a:lnTo>
                <a:lnTo>
                  <a:pt x="376320" y="20985"/>
                </a:lnTo>
                <a:lnTo>
                  <a:pt x="378987" y="34274"/>
                </a:lnTo>
                <a:lnTo>
                  <a:pt x="34260" y="34274"/>
                </a:lnTo>
                <a:lnTo>
                  <a:pt x="34260" y="241438"/>
                </a:lnTo>
                <a:lnTo>
                  <a:pt x="378987" y="241438"/>
                </a:lnTo>
                <a:lnTo>
                  <a:pt x="376320" y="254727"/>
                </a:lnTo>
                <a:lnTo>
                  <a:pt x="369020" y="265628"/>
                </a:lnTo>
                <a:lnTo>
                  <a:pt x="358138" y="273002"/>
                </a:lnTo>
                <a:lnTo>
                  <a:pt x="344727" y="275713"/>
                </a:lnTo>
                <a:close/>
              </a:path>
              <a:path w="379094" h="344805">
                <a:moveTo>
                  <a:pt x="378987" y="241438"/>
                </a:moveTo>
                <a:lnTo>
                  <a:pt x="344120" y="241438"/>
                </a:lnTo>
                <a:lnTo>
                  <a:pt x="344120" y="34274"/>
                </a:lnTo>
                <a:lnTo>
                  <a:pt x="378987" y="34274"/>
                </a:lnTo>
                <a:lnTo>
                  <a:pt x="378987" y="241438"/>
                </a:lnTo>
                <a:close/>
              </a:path>
              <a:path w="379094" h="344805">
                <a:moveTo>
                  <a:pt x="224360" y="309987"/>
                </a:moveTo>
                <a:lnTo>
                  <a:pt x="154930" y="309987"/>
                </a:lnTo>
                <a:lnTo>
                  <a:pt x="154930" y="275713"/>
                </a:lnTo>
                <a:lnTo>
                  <a:pt x="224360" y="275713"/>
                </a:lnTo>
                <a:lnTo>
                  <a:pt x="224360" y="309987"/>
                </a:lnTo>
                <a:close/>
              </a:path>
              <a:path w="379094" h="344805">
                <a:moveTo>
                  <a:pt x="258317" y="344262"/>
                </a:moveTo>
                <a:lnTo>
                  <a:pt x="120669" y="344262"/>
                </a:lnTo>
                <a:lnTo>
                  <a:pt x="120669" y="309987"/>
                </a:lnTo>
                <a:lnTo>
                  <a:pt x="258317" y="309987"/>
                </a:lnTo>
                <a:lnTo>
                  <a:pt x="258317" y="344262"/>
                </a:lnTo>
                <a:close/>
              </a:path>
            </a:pathLst>
          </a:custGeom>
          <a:solidFill>
            <a:srgbClr val="CC78A7"/>
          </a:solidFill>
        </p:spPr>
        <p:txBody>
          <a:bodyPr wrap="square" lIns="0" tIns="0" rIns="0" bIns="0" rtlCol="0"/>
          <a:lstStyle/>
          <a:p>
            <a:endParaRPr sz="2400"/>
          </a:p>
        </p:txBody>
      </p:sp>
      <p:sp>
        <p:nvSpPr>
          <p:cNvPr id="6" name="object 6"/>
          <p:cNvSpPr/>
          <p:nvPr/>
        </p:nvSpPr>
        <p:spPr>
          <a:xfrm>
            <a:off x="5177693" y="2008935"/>
            <a:ext cx="1294553" cy="1210733"/>
          </a:xfrm>
          <a:custGeom>
            <a:avLst/>
            <a:gdLst/>
            <a:ahLst/>
            <a:cxnLst/>
            <a:rect l="l" t="t" r="r" b="b"/>
            <a:pathLst>
              <a:path w="970914" h="908050">
                <a:moveTo>
                  <a:pt x="873063" y="907937"/>
                </a:moveTo>
                <a:lnTo>
                  <a:pt x="97797" y="907937"/>
                </a:lnTo>
                <a:lnTo>
                  <a:pt x="59261" y="898711"/>
                </a:lnTo>
                <a:lnTo>
                  <a:pt x="28227" y="873824"/>
                </a:lnTo>
                <a:lnTo>
                  <a:pt x="7529" y="837458"/>
                </a:lnTo>
                <a:lnTo>
                  <a:pt x="0" y="793796"/>
                </a:lnTo>
                <a:lnTo>
                  <a:pt x="0" y="114140"/>
                </a:lnTo>
                <a:lnTo>
                  <a:pt x="7487" y="69165"/>
                </a:lnTo>
                <a:lnTo>
                  <a:pt x="27894" y="32945"/>
                </a:lnTo>
                <a:lnTo>
                  <a:pt x="58136" y="8787"/>
                </a:lnTo>
                <a:lnTo>
                  <a:pt x="95129" y="0"/>
                </a:lnTo>
                <a:lnTo>
                  <a:pt x="870396" y="0"/>
                </a:lnTo>
                <a:lnTo>
                  <a:pt x="907973" y="9225"/>
                </a:lnTo>
                <a:lnTo>
                  <a:pt x="938966" y="34112"/>
                </a:lnTo>
                <a:lnTo>
                  <a:pt x="960790" y="70478"/>
                </a:lnTo>
                <a:lnTo>
                  <a:pt x="970861" y="114140"/>
                </a:lnTo>
                <a:lnTo>
                  <a:pt x="970861" y="281200"/>
                </a:lnTo>
                <a:lnTo>
                  <a:pt x="677468" y="281200"/>
                </a:lnTo>
                <a:lnTo>
                  <a:pt x="677468" y="284313"/>
                </a:lnTo>
                <a:lnTo>
                  <a:pt x="95129" y="284313"/>
                </a:lnTo>
                <a:lnTo>
                  <a:pt x="95129" y="509482"/>
                </a:lnTo>
                <a:lnTo>
                  <a:pt x="677468" y="509482"/>
                </a:lnTo>
                <a:lnTo>
                  <a:pt x="677468" y="564477"/>
                </a:lnTo>
                <a:lnTo>
                  <a:pt x="95129" y="564477"/>
                </a:lnTo>
                <a:lnTo>
                  <a:pt x="95129" y="790683"/>
                </a:lnTo>
                <a:lnTo>
                  <a:pt x="970861" y="790683"/>
                </a:lnTo>
                <a:lnTo>
                  <a:pt x="970861" y="793796"/>
                </a:lnTo>
                <a:lnTo>
                  <a:pt x="963082" y="838771"/>
                </a:lnTo>
                <a:lnTo>
                  <a:pt x="941966" y="874992"/>
                </a:lnTo>
                <a:lnTo>
                  <a:pt x="910849" y="899149"/>
                </a:lnTo>
                <a:lnTo>
                  <a:pt x="873063" y="907937"/>
                </a:lnTo>
                <a:close/>
              </a:path>
              <a:path w="970914" h="908050">
                <a:moveTo>
                  <a:pt x="970861" y="790683"/>
                </a:moveTo>
                <a:lnTo>
                  <a:pt x="870396" y="790683"/>
                </a:lnTo>
                <a:lnTo>
                  <a:pt x="870396" y="281200"/>
                </a:lnTo>
                <a:lnTo>
                  <a:pt x="970861" y="281200"/>
                </a:lnTo>
                <a:lnTo>
                  <a:pt x="970861" y="790683"/>
                </a:lnTo>
                <a:close/>
              </a:path>
              <a:path w="970914" h="908050">
                <a:moveTo>
                  <a:pt x="677468" y="509482"/>
                </a:moveTo>
                <a:lnTo>
                  <a:pt x="627681" y="509482"/>
                </a:lnTo>
                <a:lnTo>
                  <a:pt x="627681" y="284313"/>
                </a:lnTo>
                <a:lnTo>
                  <a:pt x="677468" y="284313"/>
                </a:lnTo>
                <a:lnTo>
                  <a:pt x="677468" y="509482"/>
                </a:lnTo>
                <a:close/>
              </a:path>
              <a:path w="970914" h="908050">
                <a:moveTo>
                  <a:pt x="677468" y="790683"/>
                </a:moveTo>
                <a:lnTo>
                  <a:pt x="627681" y="790683"/>
                </a:lnTo>
                <a:lnTo>
                  <a:pt x="627681" y="564477"/>
                </a:lnTo>
                <a:lnTo>
                  <a:pt x="677468" y="564477"/>
                </a:lnTo>
                <a:lnTo>
                  <a:pt x="677468" y="790683"/>
                </a:lnTo>
                <a:close/>
              </a:path>
            </a:pathLst>
          </a:custGeom>
          <a:solidFill>
            <a:srgbClr val="404040"/>
          </a:solidFill>
        </p:spPr>
        <p:txBody>
          <a:bodyPr wrap="square" lIns="0" tIns="0" rIns="0" bIns="0" rtlCol="0"/>
          <a:lstStyle/>
          <a:p>
            <a:endParaRPr sz="2400"/>
          </a:p>
        </p:txBody>
      </p:sp>
      <p:sp>
        <p:nvSpPr>
          <p:cNvPr id="7" name="object 7"/>
          <p:cNvSpPr txBox="1"/>
          <p:nvPr/>
        </p:nvSpPr>
        <p:spPr>
          <a:xfrm>
            <a:off x="5213076" y="3246917"/>
            <a:ext cx="1224280" cy="591743"/>
          </a:xfrm>
          <a:prstGeom prst="rect">
            <a:avLst/>
          </a:prstGeom>
        </p:spPr>
        <p:txBody>
          <a:bodyPr vert="horz" wrap="square" lIns="0" tIns="16933" rIns="0" bIns="0" rtlCol="0">
            <a:spAutoFit/>
          </a:bodyPr>
          <a:lstStyle/>
          <a:p>
            <a:pPr marL="16933">
              <a:spcBef>
                <a:spcPts val="133"/>
              </a:spcBef>
            </a:pPr>
            <a:r>
              <a:rPr sz="1867" dirty="0">
                <a:solidFill>
                  <a:srgbClr val="666666"/>
                </a:solidFill>
                <a:latin typeface="Roboto"/>
                <a:cs typeface="Roboto"/>
              </a:rPr>
              <a:t>Web</a:t>
            </a:r>
            <a:r>
              <a:rPr sz="1867" spc="-100" dirty="0">
                <a:solidFill>
                  <a:srgbClr val="666666"/>
                </a:solidFill>
                <a:latin typeface="Roboto"/>
                <a:cs typeface="Roboto"/>
              </a:rPr>
              <a:t> </a:t>
            </a:r>
            <a:r>
              <a:rPr sz="1867" spc="-20" dirty="0">
                <a:solidFill>
                  <a:srgbClr val="666666"/>
                </a:solidFill>
                <a:latin typeface="Roboto"/>
                <a:cs typeface="Roboto"/>
              </a:rPr>
              <a:t>Server</a:t>
            </a:r>
            <a:endParaRPr sz="1867">
              <a:latin typeface="Roboto"/>
              <a:cs typeface="Roboto"/>
            </a:endParaRPr>
          </a:p>
        </p:txBody>
      </p:sp>
      <p:sp>
        <p:nvSpPr>
          <p:cNvPr id="8" name="object 8"/>
          <p:cNvSpPr/>
          <p:nvPr/>
        </p:nvSpPr>
        <p:spPr>
          <a:xfrm>
            <a:off x="5178208" y="3906600"/>
            <a:ext cx="1294553" cy="1210733"/>
          </a:xfrm>
          <a:custGeom>
            <a:avLst/>
            <a:gdLst/>
            <a:ahLst/>
            <a:cxnLst/>
            <a:rect l="l" t="t" r="r" b="b"/>
            <a:pathLst>
              <a:path w="970914" h="908050">
                <a:moveTo>
                  <a:pt x="915132" y="908009"/>
                </a:moveTo>
                <a:lnTo>
                  <a:pt x="55587" y="908009"/>
                </a:lnTo>
                <a:lnTo>
                  <a:pt x="33439" y="903807"/>
                </a:lnTo>
                <a:lnTo>
                  <a:pt x="15826" y="892467"/>
                </a:lnTo>
                <a:lnTo>
                  <a:pt x="4198" y="875884"/>
                </a:lnTo>
                <a:lnTo>
                  <a:pt x="0" y="855958"/>
                </a:lnTo>
                <a:lnTo>
                  <a:pt x="0" y="555216"/>
                </a:lnTo>
                <a:lnTo>
                  <a:pt x="4632" y="534627"/>
                </a:lnTo>
                <a:lnTo>
                  <a:pt x="16984" y="518467"/>
                </a:lnTo>
                <a:lnTo>
                  <a:pt x="34742" y="507909"/>
                </a:lnTo>
                <a:lnTo>
                  <a:pt x="55587" y="504128"/>
                </a:lnTo>
                <a:lnTo>
                  <a:pt x="915132" y="504128"/>
                </a:lnTo>
                <a:lnTo>
                  <a:pt x="935977" y="508316"/>
                </a:lnTo>
                <a:lnTo>
                  <a:pt x="953734" y="519551"/>
                </a:lnTo>
                <a:lnTo>
                  <a:pt x="966087" y="535847"/>
                </a:lnTo>
                <a:lnTo>
                  <a:pt x="970719" y="555216"/>
                </a:lnTo>
                <a:lnTo>
                  <a:pt x="970719" y="607267"/>
                </a:lnTo>
                <a:lnTo>
                  <a:pt x="215143" y="607267"/>
                </a:lnTo>
                <a:lnTo>
                  <a:pt x="173662" y="615205"/>
                </a:lnTo>
                <a:lnTo>
                  <a:pt x="139611" y="636788"/>
                </a:lnTo>
                <a:lnTo>
                  <a:pt x="116562" y="668672"/>
                </a:lnTo>
                <a:lnTo>
                  <a:pt x="108086" y="707515"/>
                </a:lnTo>
                <a:lnTo>
                  <a:pt x="116707" y="745951"/>
                </a:lnTo>
                <a:lnTo>
                  <a:pt x="139997" y="777881"/>
                </a:lnTo>
                <a:lnTo>
                  <a:pt x="174096" y="799690"/>
                </a:lnTo>
                <a:lnTo>
                  <a:pt x="215143" y="807762"/>
                </a:lnTo>
                <a:lnTo>
                  <a:pt x="970719" y="807762"/>
                </a:lnTo>
                <a:lnTo>
                  <a:pt x="970719" y="855958"/>
                </a:lnTo>
                <a:lnTo>
                  <a:pt x="966087" y="877104"/>
                </a:lnTo>
                <a:lnTo>
                  <a:pt x="953734" y="893551"/>
                </a:lnTo>
                <a:lnTo>
                  <a:pt x="935977" y="904214"/>
                </a:lnTo>
                <a:lnTo>
                  <a:pt x="915132" y="908009"/>
                </a:lnTo>
                <a:close/>
              </a:path>
              <a:path w="970914" h="908050">
                <a:moveTo>
                  <a:pt x="970719" y="807762"/>
                </a:moveTo>
                <a:lnTo>
                  <a:pt x="215143" y="807762"/>
                </a:lnTo>
                <a:lnTo>
                  <a:pt x="257654" y="799690"/>
                </a:lnTo>
                <a:lnTo>
                  <a:pt x="291962" y="777881"/>
                </a:lnTo>
                <a:lnTo>
                  <a:pt x="314882" y="745951"/>
                </a:lnTo>
                <a:lnTo>
                  <a:pt x="323230" y="707515"/>
                </a:lnTo>
                <a:lnTo>
                  <a:pt x="314448" y="668672"/>
                </a:lnTo>
                <a:lnTo>
                  <a:pt x="290804" y="636788"/>
                </a:lnTo>
                <a:lnTo>
                  <a:pt x="256351" y="615205"/>
                </a:lnTo>
                <a:lnTo>
                  <a:pt x="215143" y="607267"/>
                </a:lnTo>
                <a:lnTo>
                  <a:pt x="970719" y="607267"/>
                </a:lnTo>
                <a:lnTo>
                  <a:pt x="970719" y="807762"/>
                </a:lnTo>
                <a:close/>
              </a:path>
              <a:path w="970914" h="908050">
                <a:moveTo>
                  <a:pt x="915132" y="405809"/>
                </a:moveTo>
                <a:lnTo>
                  <a:pt x="55587" y="405809"/>
                </a:lnTo>
                <a:lnTo>
                  <a:pt x="33439" y="401607"/>
                </a:lnTo>
                <a:lnTo>
                  <a:pt x="15826" y="390266"/>
                </a:lnTo>
                <a:lnTo>
                  <a:pt x="4198" y="373683"/>
                </a:lnTo>
                <a:lnTo>
                  <a:pt x="0" y="353757"/>
                </a:lnTo>
                <a:lnTo>
                  <a:pt x="0" y="52051"/>
                </a:lnTo>
                <a:lnTo>
                  <a:pt x="4632" y="31312"/>
                </a:lnTo>
                <a:lnTo>
                  <a:pt x="16984" y="14820"/>
                </a:lnTo>
                <a:lnTo>
                  <a:pt x="34742" y="3930"/>
                </a:lnTo>
                <a:lnTo>
                  <a:pt x="55587" y="0"/>
                </a:lnTo>
                <a:lnTo>
                  <a:pt x="915132" y="0"/>
                </a:lnTo>
                <a:lnTo>
                  <a:pt x="935977" y="4337"/>
                </a:lnTo>
                <a:lnTo>
                  <a:pt x="953734" y="15904"/>
                </a:lnTo>
                <a:lnTo>
                  <a:pt x="966087" y="32532"/>
                </a:lnTo>
                <a:lnTo>
                  <a:pt x="970719" y="52051"/>
                </a:lnTo>
                <a:lnTo>
                  <a:pt x="970719" y="101211"/>
                </a:lnTo>
                <a:lnTo>
                  <a:pt x="215143" y="101211"/>
                </a:lnTo>
                <a:lnTo>
                  <a:pt x="173662" y="109148"/>
                </a:lnTo>
                <a:lnTo>
                  <a:pt x="139611" y="130731"/>
                </a:lnTo>
                <a:lnTo>
                  <a:pt x="116562" y="162615"/>
                </a:lnTo>
                <a:lnTo>
                  <a:pt x="108086" y="201458"/>
                </a:lnTo>
                <a:lnTo>
                  <a:pt x="116707" y="240045"/>
                </a:lnTo>
                <a:lnTo>
                  <a:pt x="139997" y="272306"/>
                </a:lnTo>
                <a:lnTo>
                  <a:pt x="174096" y="294446"/>
                </a:lnTo>
                <a:lnTo>
                  <a:pt x="215143" y="302670"/>
                </a:lnTo>
                <a:lnTo>
                  <a:pt x="970719" y="302670"/>
                </a:lnTo>
                <a:lnTo>
                  <a:pt x="970719" y="353757"/>
                </a:lnTo>
                <a:lnTo>
                  <a:pt x="966087" y="374496"/>
                </a:lnTo>
                <a:lnTo>
                  <a:pt x="953734" y="390989"/>
                </a:lnTo>
                <a:lnTo>
                  <a:pt x="935977" y="401878"/>
                </a:lnTo>
                <a:lnTo>
                  <a:pt x="915132" y="405809"/>
                </a:lnTo>
                <a:close/>
              </a:path>
              <a:path w="970914" h="908050">
                <a:moveTo>
                  <a:pt x="970719" y="302670"/>
                </a:moveTo>
                <a:lnTo>
                  <a:pt x="215143" y="302670"/>
                </a:lnTo>
                <a:lnTo>
                  <a:pt x="257654" y="294446"/>
                </a:lnTo>
                <a:lnTo>
                  <a:pt x="291962" y="272306"/>
                </a:lnTo>
                <a:lnTo>
                  <a:pt x="314882" y="240045"/>
                </a:lnTo>
                <a:lnTo>
                  <a:pt x="323230" y="201458"/>
                </a:lnTo>
                <a:lnTo>
                  <a:pt x="314448" y="162615"/>
                </a:lnTo>
                <a:lnTo>
                  <a:pt x="290804" y="130731"/>
                </a:lnTo>
                <a:lnTo>
                  <a:pt x="256351" y="109148"/>
                </a:lnTo>
                <a:lnTo>
                  <a:pt x="215143" y="101211"/>
                </a:lnTo>
                <a:lnTo>
                  <a:pt x="970719" y="101211"/>
                </a:lnTo>
                <a:lnTo>
                  <a:pt x="970719" y="302670"/>
                </a:lnTo>
                <a:close/>
              </a:path>
            </a:pathLst>
          </a:custGeom>
          <a:solidFill>
            <a:srgbClr val="404040"/>
          </a:solidFill>
        </p:spPr>
        <p:txBody>
          <a:bodyPr wrap="square" lIns="0" tIns="0" rIns="0" bIns="0" rtlCol="0"/>
          <a:lstStyle/>
          <a:p>
            <a:endParaRPr sz="2400"/>
          </a:p>
        </p:txBody>
      </p:sp>
      <p:sp>
        <p:nvSpPr>
          <p:cNvPr id="9" name="object 9"/>
          <p:cNvSpPr/>
          <p:nvPr/>
        </p:nvSpPr>
        <p:spPr>
          <a:xfrm>
            <a:off x="8197724" y="3238387"/>
            <a:ext cx="381000" cy="381000"/>
          </a:xfrm>
          <a:custGeom>
            <a:avLst/>
            <a:gdLst/>
            <a:ahLst/>
            <a:cxnLst/>
            <a:rect l="l" t="t" r="r" b="b"/>
            <a:pathLst>
              <a:path w="285750" h="285750">
                <a:moveTo>
                  <a:pt x="253724" y="285629"/>
                </a:moveTo>
                <a:lnTo>
                  <a:pt x="31601" y="285629"/>
                </a:lnTo>
                <a:lnTo>
                  <a:pt x="19100" y="283077"/>
                </a:lnTo>
                <a:lnTo>
                  <a:pt x="9077" y="276161"/>
                </a:lnTo>
                <a:lnTo>
                  <a:pt x="2416" y="265995"/>
                </a:lnTo>
                <a:lnTo>
                  <a:pt x="0" y="253690"/>
                </a:lnTo>
                <a:lnTo>
                  <a:pt x="0" y="31939"/>
                </a:lnTo>
                <a:lnTo>
                  <a:pt x="2559" y="19249"/>
                </a:lnTo>
                <a:lnTo>
                  <a:pt x="9533" y="9125"/>
                </a:lnTo>
                <a:lnTo>
                  <a:pt x="19869" y="2423"/>
                </a:lnTo>
                <a:lnTo>
                  <a:pt x="32513" y="0"/>
                </a:lnTo>
                <a:lnTo>
                  <a:pt x="253724" y="0"/>
                </a:lnTo>
                <a:lnTo>
                  <a:pt x="266017" y="2552"/>
                </a:lnTo>
                <a:lnTo>
                  <a:pt x="276172" y="9467"/>
                </a:lnTo>
                <a:lnTo>
                  <a:pt x="283081" y="19634"/>
                </a:lnTo>
                <a:lnTo>
                  <a:pt x="285630" y="31939"/>
                </a:lnTo>
                <a:lnTo>
                  <a:pt x="285630" y="47148"/>
                </a:lnTo>
                <a:lnTo>
                  <a:pt x="143119" y="47148"/>
                </a:lnTo>
                <a:lnTo>
                  <a:pt x="124336" y="50893"/>
                </a:lnTo>
                <a:lnTo>
                  <a:pt x="109086" y="61141"/>
                </a:lnTo>
                <a:lnTo>
                  <a:pt x="98850" y="76407"/>
                </a:lnTo>
                <a:lnTo>
                  <a:pt x="95108" y="95209"/>
                </a:lnTo>
                <a:lnTo>
                  <a:pt x="98850" y="113884"/>
                </a:lnTo>
                <a:lnTo>
                  <a:pt x="109086" y="129164"/>
                </a:lnTo>
                <a:lnTo>
                  <a:pt x="124336" y="139483"/>
                </a:lnTo>
                <a:lnTo>
                  <a:pt x="143119" y="143271"/>
                </a:lnTo>
                <a:lnTo>
                  <a:pt x="285630" y="143271"/>
                </a:lnTo>
                <a:lnTo>
                  <a:pt x="285630" y="173385"/>
                </a:lnTo>
                <a:lnTo>
                  <a:pt x="143119" y="173385"/>
                </a:lnTo>
                <a:lnTo>
                  <a:pt x="114798" y="176584"/>
                </a:lnTo>
                <a:lnTo>
                  <a:pt x="83600" y="185971"/>
                </a:lnTo>
                <a:lnTo>
                  <a:pt x="58384" y="201232"/>
                </a:lnTo>
                <a:lnTo>
                  <a:pt x="48010" y="222055"/>
                </a:lnTo>
                <a:lnTo>
                  <a:pt x="48010" y="238481"/>
                </a:lnTo>
                <a:lnTo>
                  <a:pt x="285630" y="238481"/>
                </a:lnTo>
                <a:lnTo>
                  <a:pt x="285630" y="253690"/>
                </a:lnTo>
                <a:lnTo>
                  <a:pt x="283081" y="265995"/>
                </a:lnTo>
                <a:lnTo>
                  <a:pt x="276172" y="276161"/>
                </a:lnTo>
                <a:lnTo>
                  <a:pt x="266017" y="283077"/>
                </a:lnTo>
                <a:lnTo>
                  <a:pt x="253724" y="285629"/>
                </a:lnTo>
                <a:close/>
              </a:path>
              <a:path w="285750" h="285750">
                <a:moveTo>
                  <a:pt x="285630" y="143271"/>
                </a:moveTo>
                <a:lnTo>
                  <a:pt x="143119" y="143271"/>
                </a:lnTo>
                <a:lnTo>
                  <a:pt x="161773" y="139525"/>
                </a:lnTo>
                <a:lnTo>
                  <a:pt x="177038" y="129278"/>
                </a:lnTo>
                <a:lnTo>
                  <a:pt x="187345" y="114012"/>
                </a:lnTo>
                <a:lnTo>
                  <a:pt x="191129" y="95209"/>
                </a:lnTo>
                <a:lnTo>
                  <a:pt x="187345" y="76535"/>
                </a:lnTo>
                <a:lnTo>
                  <a:pt x="177038" y="61255"/>
                </a:lnTo>
                <a:lnTo>
                  <a:pt x="161773" y="50936"/>
                </a:lnTo>
                <a:lnTo>
                  <a:pt x="143119" y="47148"/>
                </a:lnTo>
                <a:lnTo>
                  <a:pt x="285630" y="47148"/>
                </a:lnTo>
                <a:lnTo>
                  <a:pt x="285630" y="143271"/>
                </a:lnTo>
                <a:close/>
              </a:path>
              <a:path w="285750" h="285750">
                <a:moveTo>
                  <a:pt x="285630" y="238481"/>
                </a:moveTo>
                <a:lnTo>
                  <a:pt x="238531" y="238481"/>
                </a:lnTo>
                <a:lnTo>
                  <a:pt x="238531" y="222055"/>
                </a:lnTo>
                <a:lnTo>
                  <a:pt x="228067" y="201232"/>
                </a:lnTo>
                <a:lnTo>
                  <a:pt x="202676" y="185971"/>
                </a:lnTo>
                <a:lnTo>
                  <a:pt x="171359" y="176584"/>
                </a:lnTo>
                <a:lnTo>
                  <a:pt x="143119" y="173385"/>
                </a:lnTo>
                <a:lnTo>
                  <a:pt x="285630" y="173385"/>
                </a:lnTo>
                <a:lnTo>
                  <a:pt x="285630" y="238481"/>
                </a:lnTo>
                <a:close/>
              </a:path>
            </a:pathLst>
          </a:custGeom>
          <a:solidFill>
            <a:srgbClr val="404040"/>
          </a:solidFill>
        </p:spPr>
        <p:txBody>
          <a:bodyPr wrap="square" lIns="0" tIns="0" rIns="0" bIns="0" rtlCol="0"/>
          <a:lstStyle/>
          <a:p>
            <a:endParaRPr sz="2400"/>
          </a:p>
        </p:txBody>
      </p:sp>
      <p:sp>
        <p:nvSpPr>
          <p:cNvPr id="10" name="object 10"/>
          <p:cNvSpPr/>
          <p:nvPr/>
        </p:nvSpPr>
        <p:spPr>
          <a:xfrm>
            <a:off x="8197725" y="2134559"/>
            <a:ext cx="381000" cy="381000"/>
          </a:xfrm>
          <a:custGeom>
            <a:avLst/>
            <a:gdLst/>
            <a:ahLst/>
            <a:cxnLst/>
            <a:rect l="l" t="t" r="r" b="b"/>
            <a:pathLst>
              <a:path w="285750" h="285750">
                <a:moveTo>
                  <a:pt x="253994" y="285630"/>
                </a:moveTo>
                <a:lnTo>
                  <a:pt x="31634" y="285630"/>
                </a:lnTo>
                <a:lnTo>
                  <a:pt x="19377" y="283081"/>
                </a:lnTo>
                <a:lnTo>
                  <a:pt x="9315" y="276172"/>
                </a:lnTo>
                <a:lnTo>
                  <a:pt x="2504" y="266017"/>
                </a:lnTo>
                <a:lnTo>
                  <a:pt x="0" y="253725"/>
                </a:lnTo>
                <a:lnTo>
                  <a:pt x="0" y="31905"/>
                </a:lnTo>
                <a:lnTo>
                  <a:pt x="2504" y="19613"/>
                </a:lnTo>
                <a:lnTo>
                  <a:pt x="9315" y="9457"/>
                </a:lnTo>
                <a:lnTo>
                  <a:pt x="19377" y="2549"/>
                </a:lnTo>
                <a:lnTo>
                  <a:pt x="31634" y="0"/>
                </a:lnTo>
                <a:lnTo>
                  <a:pt x="253994" y="0"/>
                </a:lnTo>
                <a:lnTo>
                  <a:pt x="266123" y="2549"/>
                </a:lnTo>
                <a:lnTo>
                  <a:pt x="276199" y="9457"/>
                </a:lnTo>
                <a:lnTo>
                  <a:pt x="283081" y="19613"/>
                </a:lnTo>
                <a:lnTo>
                  <a:pt x="285629" y="31905"/>
                </a:lnTo>
                <a:lnTo>
                  <a:pt x="285629" y="64418"/>
                </a:lnTo>
                <a:lnTo>
                  <a:pt x="126844" y="64418"/>
                </a:lnTo>
                <a:lnTo>
                  <a:pt x="126844" y="111517"/>
                </a:lnTo>
                <a:lnTo>
                  <a:pt x="63270" y="111517"/>
                </a:lnTo>
                <a:lnTo>
                  <a:pt x="63270" y="223035"/>
                </a:lnTo>
                <a:lnTo>
                  <a:pt x="285629" y="223035"/>
                </a:lnTo>
                <a:lnTo>
                  <a:pt x="285629" y="253725"/>
                </a:lnTo>
                <a:lnTo>
                  <a:pt x="283081" y="266017"/>
                </a:lnTo>
                <a:lnTo>
                  <a:pt x="276199" y="276172"/>
                </a:lnTo>
                <a:lnTo>
                  <a:pt x="266123" y="283081"/>
                </a:lnTo>
                <a:lnTo>
                  <a:pt x="253994" y="285630"/>
                </a:lnTo>
                <a:close/>
              </a:path>
              <a:path w="285750" h="285750">
                <a:moveTo>
                  <a:pt x="190419" y="223035"/>
                </a:moveTo>
                <a:lnTo>
                  <a:pt x="158784" y="223035"/>
                </a:lnTo>
                <a:lnTo>
                  <a:pt x="158784" y="64418"/>
                </a:lnTo>
                <a:lnTo>
                  <a:pt x="285629" y="64418"/>
                </a:lnTo>
                <a:lnTo>
                  <a:pt x="285629" y="159527"/>
                </a:lnTo>
                <a:lnTo>
                  <a:pt x="190419" y="159527"/>
                </a:lnTo>
                <a:lnTo>
                  <a:pt x="190419" y="223035"/>
                </a:lnTo>
                <a:close/>
              </a:path>
              <a:path w="285750" h="285750">
                <a:moveTo>
                  <a:pt x="126844" y="223035"/>
                </a:moveTo>
                <a:lnTo>
                  <a:pt x="95209" y="223035"/>
                </a:lnTo>
                <a:lnTo>
                  <a:pt x="95209" y="111517"/>
                </a:lnTo>
                <a:lnTo>
                  <a:pt x="126844" y="111517"/>
                </a:lnTo>
                <a:lnTo>
                  <a:pt x="126844" y="223035"/>
                </a:lnTo>
                <a:close/>
              </a:path>
              <a:path w="285750" h="285750">
                <a:moveTo>
                  <a:pt x="285629" y="223035"/>
                </a:moveTo>
                <a:lnTo>
                  <a:pt x="222054" y="223035"/>
                </a:lnTo>
                <a:lnTo>
                  <a:pt x="222054" y="159527"/>
                </a:lnTo>
                <a:lnTo>
                  <a:pt x="285629" y="159527"/>
                </a:lnTo>
                <a:lnTo>
                  <a:pt x="285629" y="223035"/>
                </a:lnTo>
                <a:close/>
              </a:path>
            </a:pathLst>
          </a:custGeom>
          <a:solidFill>
            <a:srgbClr val="404040"/>
          </a:solidFill>
        </p:spPr>
        <p:txBody>
          <a:bodyPr wrap="square" lIns="0" tIns="0" rIns="0" bIns="0" rtlCol="0"/>
          <a:lstStyle/>
          <a:p>
            <a:endParaRPr sz="2400"/>
          </a:p>
        </p:txBody>
      </p:sp>
      <p:pic>
        <p:nvPicPr>
          <p:cNvPr id="11" name="object 11"/>
          <p:cNvPicPr/>
          <p:nvPr/>
        </p:nvPicPr>
        <p:blipFill>
          <a:blip r:embed="rId3" cstate="print"/>
          <a:stretch>
            <a:fillRect/>
          </a:stretch>
        </p:blipFill>
        <p:spPr>
          <a:xfrm>
            <a:off x="8125075" y="4257793"/>
            <a:ext cx="637391" cy="582304"/>
          </a:xfrm>
          <a:prstGeom prst="rect">
            <a:avLst/>
          </a:prstGeom>
        </p:spPr>
      </p:pic>
      <p:sp>
        <p:nvSpPr>
          <p:cNvPr id="12" name="object 12"/>
          <p:cNvSpPr txBox="1"/>
          <p:nvPr/>
        </p:nvSpPr>
        <p:spPr>
          <a:xfrm>
            <a:off x="5261891" y="4781079"/>
            <a:ext cx="3879427" cy="953445"/>
          </a:xfrm>
          <a:prstGeom prst="rect">
            <a:avLst/>
          </a:prstGeom>
        </p:spPr>
        <p:txBody>
          <a:bodyPr vert="horz" wrap="square" lIns="0" tIns="52493" rIns="0" bIns="0" rtlCol="0">
            <a:spAutoFit/>
          </a:bodyPr>
          <a:lstStyle/>
          <a:p>
            <a:pPr marL="2390080">
              <a:spcBef>
                <a:spcPts val="413"/>
              </a:spcBef>
            </a:pPr>
            <a:r>
              <a:rPr sz="1867" spc="-7" dirty="0">
                <a:solidFill>
                  <a:srgbClr val="666666"/>
                </a:solidFill>
                <a:latin typeface="Roboto"/>
                <a:cs typeface="Roboto"/>
              </a:rPr>
              <a:t>Game</a:t>
            </a:r>
            <a:r>
              <a:rPr sz="1867" spc="-87" dirty="0">
                <a:solidFill>
                  <a:srgbClr val="666666"/>
                </a:solidFill>
                <a:latin typeface="Roboto"/>
                <a:cs typeface="Roboto"/>
              </a:rPr>
              <a:t> </a:t>
            </a:r>
            <a:r>
              <a:rPr sz="1867" spc="-20" dirty="0">
                <a:solidFill>
                  <a:srgbClr val="666666"/>
                </a:solidFill>
                <a:latin typeface="Roboto"/>
                <a:cs typeface="Roboto"/>
              </a:rPr>
              <a:t>Servers</a:t>
            </a:r>
            <a:endParaRPr sz="1867">
              <a:latin typeface="Roboto"/>
              <a:cs typeface="Roboto"/>
            </a:endParaRPr>
          </a:p>
          <a:p>
            <a:pPr marL="16933">
              <a:spcBef>
                <a:spcPts val="280"/>
              </a:spcBef>
            </a:pPr>
            <a:r>
              <a:rPr sz="1867" spc="-7" dirty="0">
                <a:solidFill>
                  <a:srgbClr val="666666"/>
                </a:solidFill>
                <a:latin typeface="Roboto"/>
                <a:cs typeface="Roboto"/>
              </a:rPr>
              <a:t>API</a:t>
            </a:r>
            <a:r>
              <a:rPr sz="1867" spc="-60" dirty="0">
                <a:solidFill>
                  <a:srgbClr val="666666"/>
                </a:solidFill>
                <a:latin typeface="Roboto"/>
                <a:cs typeface="Roboto"/>
              </a:rPr>
              <a:t> </a:t>
            </a:r>
            <a:r>
              <a:rPr sz="1867" spc="-20" dirty="0">
                <a:solidFill>
                  <a:srgbClr val="666666"/>
                </a:solidFill>
                <a:latin typeface="Roboto"/>
                <a:cs typeface="Roboto"/>
              </a:rPr>
              <a:t>Server</a:t>
            </a:r>
            <a:endParaRPr sz="1867">
              <a:latin typeface="Roboto"/>
              <a:cs typeface="Roboto"/>
            </a:endParaRPr>
          </a:p>
        </p:txBody>
      </p:sp>
      <p:sp>
        <p:nvSpPr>
          <p:cNvPr id="13" name="object 13"/>
          <p:cNvSpPr txBox="1"/>
          <p:nvPr/>
        </p:nvSpPr>
        <p:spPr>
          <a:xfrm>
            <a:off x="7645483" y="2511555"/>
            <a:ext cx="1486747" cy="304421"/>
          </a:xfrm>
          <a:prstGeom prst="rect">
            <a:avLst/>
          </a:prstGeom>
        </p:spPr>
        <p:txBody>
          <a:bodyPr vert="horz" wrap="square" lIns="0" tIns="16933" rIns="0" bIns="0" rtlCol="0">
            <a:spAutoFit/>
          </a:bodyPr>
          <a:lstStyle/>
          <a:p>
            <a:pPr marL="16933">
              <a:spcBef>
                <a:spcPts val="133"/>
              </a:spcBef>
            </a:pPr>
            <a:r>
              <a:rPr sz="1867" spc="-20" dirty="0">
                <a:solidFill>
                  <a:srgbClr val="666666"/>
                </a:solidFill>
                <a:latin typeface="Roboto"/>
                <a:cs typeface="Roboto"/>
              </a:rPr>
              <a:t>Leaderboards</a:t>
            </a:r>
            <a:endParaRPr sz="1867">
              <a:latin typeface="Roboto"/>
              <a:cs typeface="Roboto"/>
            </a:endParaRPr>
          </a:p>
        </p:txBody>
      </p:sp>
      <p:sp>
        <p:nvSpPr>
          <p:cNvPr id="14" name="object 14"/>
          <p:cNvSpPr txBox="1"/>
          <p:nvPr/>
        </p:nvSpPr>
        <p:spPr>
          <a:xfrm>
            <a:off x="7701941" y="3606750"/>
            <a:ext cx="1372447" cy="304421"/>
          </a:xfrm>
          <a:prstGeom prst="rect">
            <a:avLst/>
          </a:prstGeom>
        </p:spPr>
        <p:txBody>
          <a:bodyPr vert="horz" wrap="square" lIns="0" tIns="16933" rIns="0" bIns="0" rtlCol="0">
            <a:spAutoFit/>
          </a:bodyPr>
          <a:lstStyle/>
          <a:p>
            <a:pPr marL="16933">
              <a:spcBef>
                <a:spcPts val="133"/>
              </a:spcBef>
            </a:pPr>
            <a:r>
              <a:rPr sz="1867" spc="-27" dirty="0">
                <a:solidFill>
                  <a:srgbClr val="666666"/>
                </a:solidFill>
                <a:latin typeface="Roboto"/>
                <a:cs typeface="Roboto"/>
              </a:rPr>
              <a:t>User</a:t>
            </a:r>
            <a:r>
              <a:rPr sz="1867" spc="-80" dirty="0">
                <a:solidFill>
                  <a:srgbClr val="666666"/>
                </a:solidFill>
                <a:latin typeface="Roboto"/>
                <a:cs typeface="Roboto"/>
              </a:rPr>
              <a:t> </a:t>
            </a:r>
            <a:r>
              <a:rPr sz="1867" spc="-20" dirty="0">
                <a:solidFill>
                  <a:srgbClr val="666666"/>
                </a:solidFill>
                <a:latin typeface="Roboto"/>
                <a:cs typeface="Roboto"/>
              </a:rPr>
              <a:t>Proﬁles</a:t>
            </a:r>
            <a:endParaRPr sz="1867">
              <a:latin typeface="Roboto"/>
              <a:cs typeface="Roboto"/>
            </a:endParaRPr>
          </a:p>
        </p:txBody>
      </p:sp>
      <p:sp>
        <p:nvSpPr>
          <p:cNvPr id="15" name="object 15"/>
          <p:cNvSpPr txBox="1"/>
          <p:nvPr/>
        </p:nvSpPr>
        <p:spPr>
          <a:xfrm>
            <a:off x="10387774" y="3271334"/>
            <a:ext cx="1364825" cy="595035"/>
          </a:xfrm>
          <a:prstGeom prst="rect">
            <a:avLst/>
          </a:prstGeom>
        </p:spPr>
        <p:txBody>
          <a:bodyPr vert="horz" wrap="square" lIns="0" tIns="30480" rIns="0" bIns="0" rtlCol="0">
            <a:spAutoFit/>
          </a:bodyPr>
          <a:lstStyle/>
          <a:p>
            <a:pPr marL="16933" marR="6773">
              <a:lnSpc>
                <a:spcPts val="2200"/>
              </a:lnSpc>
              <a:spcBef>
                <a:spcPts val="240"/>
              </a:spcBef>
            </a:pPr>
            <a:r>
              <a:rPr sz="1867" spc="-20" dirty="0">
                <a:solidFill>
                  <a:srgbClr val="666666"/>
                </a:solidFill>
                <a:latin typeface="Roboto"/>
                <a:cs typeface="Roboto"/>
              </a:rPr>
              <a:t>Leaderboa</a:t>
            </a:r>
            <a:r>
              <a:rPr sz="1867" spc="-27" dirty="0">
                <a:solidFill>
                  <a:srgbClr val="666666"/>
                </a:solidFill>
                <a:latin typeface="Roboto"/>
                <a:cs typeface="Roboto"/>
              </a:rPr>
              <a:t>r</a:t>
            </a:r>
            <a:r>
              <a:rPr sz="1867" spc="-7" dirty="0">
                <a:solidFill>
                  <a:srgbClr val="666666"/>
                </a:solidFill>
                <a:latin typeface="Roboto"/>
                <a:cs typeface="Roboto"/>
              </a:rPr>
              <a:t>d  </a:t>
            </a:r>
            <a:r>
              <a:rPr sz="1867" spc="-20" dirty="0">
                <a:solidFill>
                  <a:srgbClr val="666666"/>
                </a:solidFill>
                <a:latin typeface="Roboto"/>
                <a:cs typeface="Roboto"/>
              </a:rPr>
              <a:t>Generation</a:t>
            </a:r>
            <a:endParaRPr sz="1867">
              <a:latin typeface="Roboto"/>
              <a:cs typeface="Roboto"/>
            </a:endParaRPr>
          </a:p>
        </p:txBody>
      </p:sp>
      <p:grpSp>
        <p:nvGrpSpPr>
          <p:cNvPr id="16" name="object 16"/>
          <p:cNvGrpSpPr/>
          <p:nvPr/>
        </p:nvGrpSpPr>
        <p:grpSpPr>
          <a:xfrm>
            <a:off x="9237507" y="4036879"/>
            <a:ext cx="874607" cy="957580"/>
            <a:chOff x="6928130" y="3027659"/>
            <a:chExt cx="655955" cy="718185"/>
          </a:xfrm>
        </p:grpSpPr>
        <p:sp>
          <p:nvSpPr>
            <p:cNvPr id="17" name="object 17"/>
            <p:cNvSpPr/>
            <p:nvPr/>
          </p:nvSpPr>
          <p:spPr>
            <a:xfrm>
              <a:off x="6942418" y="3097957"/>
              <a:ext cx="597535" cy="633730"/>
            </a:xfrm>
            <a:custGeom>
              <a:avLst/>
              <a:gdLst/>
              <a:ahLst/>
              <a:cxnLst/>
              <a:rect l="l" t="t" r="r" b="b"/>
              <a:pathLst>
                <a:path w="597534" h="633729">
                  <a:moveTo>
                    <a:pt x="0" y="633423"/>
                  </a:moveTo>
                  <a:lnTo>
                    <a:pt x="45277" y="630727"/>
                  </a:lnTo>
                  <a:lnTo>
                    <a:pt x="90327" y="622822"/>
                  </a:lnTo>
                  <a:lnTo>
                    <a:pt x="134925" y="609982"/>
                  </a:lnTo>
                  <a:lnTo>
                    <a:pt x="178843" y="592481"/>
                  </a:lnTo>
                  <a:lnTo>
                    <a:pt x="221854" y="570594"/>
                  </a:lnTo>
                  <a:lnTo>
                    <a:pt x="263733" y="544594"/>
                  </a:lnTo>
                  <a:lnTo>
                    <a:pt x="304252" y="514756"/>
                  </a:lnTo>
                  <a:lnTo>
                    <a:pt x="343185" y="481354"/>
                  </a:lnTo>
                  <a:lnTo>
                    <a:pt x="380306" y="444662"/>
                  </a:lnTo>
                  <a:lnTo>
                    <a:pt x="415387" y="404954"/>
                  </a:lnTo>
                  <a:lnTo>
                    <a:pt x="448203" y="362505"/>
                  </a:lnTo>
                  <a:lnTo>
                    <a:pt x="478526" y="317588"/>
                  </a:lnTo>
                  <a:lnTo>
                    <a:pt x="506130" y="270477"/>
                  </a:lnTo>
                  <a:lnTo>
                    <a:pt x="530789" y="221448"/>
                  </a:lnTo>
                  <a:lnTo>
                    <a:pt x="552276" y="170774"/>
                  </a:lnTo>
                  <a:lnTo>
                    <a:pt x="574329" y="105535"/>
                  </a:lnTo>
                  <a:lnTo>
                    <a:pt x="590628" y="38690"/>
                  </a:lnTo>
                  <a:lnTo>
                    <a:pt x="596483" y="4833"/>
                  </a:lnTo>
                  <a:lnTo>
                    <a:pt x="597174" y="0"/>
                  </a:lnTo>
                </a:path>
              </a:pathLst>
            </a:custGeom>
            <a:ln w="28574">
              <a:solidFill>
                <a:srgbClr val="666666"/>
              </a:solidFill>
            </a:ln>
          </p:spPr>
          <p:txBody>
            <a:bodyPr wrap="square" lIns="0" tIns="0" rIns="0" bIns="0" rtlCol="0"/>
            <a:lstStyle/>
            <a:p>
              <a:endParaRPr sz="2400"/>
            </a:p>
          </p:txBody>
        </p:sp>
        <p:pic>
          <p:nvPicPr>
            <p:cNvPr id="18" name="object 18"/>
            <p:cNvPicPr/>
            <p:nvPr/>
          </p:nvPicPr>
          <p:blipFill>
            <a:blip r:embed="rId4" cstate="print"/>
            <a:stretch>
              <a:fillRect/>
            </a:stretch>
          </p:blipFill>
          <p:spPr>
            <a:xfrm>
              <a:off x="7490947" y="3027659"/>
              <a:ext cx="92678" cy="118942"/>
            </a:xfrm>
            <a:prstGeom prst="rect">
              <a:avLst/>
            </a:prstGeom>
          </p:spPr>
        </p:pic>
      </p:grpSp>
      <p:grpSp>
        <p:nvGrpSpPr>
          <p:cNvPr id="19" name="object 19"/>
          <p:cNvGrpSpPr/>
          <p:nvPr/>
        </p:nvGrpSpPr>
        <p:grpSpPr>
          <a:xfrm>
            <a:off x="9292767" y="2201886"/>
            <a:ext cx="789093" cy="1033780"/>
            <a:chOff x="6969575" y="1651414"/>
            <a:chExt cx="591820" cy="775335"/>
          </a:xfrm>
        </p:grpSpPr>
        <p:sp>
          <p:nvSpPr>
            <p:cNvPr id="20" name="object 20"/>
            <p:cNvSpPr/>
            <p:nvPr/>
          </p:nvSpPr>
          <p:spPr>
            <a:xfrm>
              <a:off x="7039577" y="1693562"/>
              <a:ext cx="507365" cy="719455"/>
            </a:xfrm>
            <a:custGeom>
              <a:avLst/>
              <a:gdLst/>
              <a:ahLst/>
              <a:cxnLst/>
              <a:rect l="l" t="t" r="r" b="b"/>
              <a:pathLst>
                <a:path w="507365" h="719455">
                  <a:moveTo>
                    <a:pt x="0" y="0"/>
                  </a:moveTo>
                  <a:lnTo>
                    <a:pt x="43297" y="13122"/>
                  </a:lnTo>
                  <a:lnTo>
                    <a:pt x="97931" y="36393"/>
                  </a:lnTo>
                  <a:lnTo>
                    <a:pt x="166573" y="76572"/>
                  </a:lnTo>
                  <a:lnTo>
                    <a:pt x="207092" y="106410"/>
                  </a:lnTo>
                  <a:lnTo>
                    <a:pt x="246026" y="139812"/>
                  </a:lnTo>
                  <a:lnTo>
                    <a:pt x="283146" y="176504"/>
                  </a:lnTo>
                  <a:lnTo>
                    <a:pt x="318227" y="216212"/>
                  </a:lnTo>
                  <a:lnTo>
                    <a:pt x="348159" y="254696"/>
                  </a:lnTo>
                  <a:lnTo>
                    <a:pt x="376049" y="295240"/>
                  </a:lnTo>
                  <a:lnTo>
                    <a:pt x="401725" y="337638"/>
                  </a:lnTo>
                  <a:lnTo>
                    <a:pt x="425018" y="381684"/>
                  </a:lnTo>
                  <a:lnTo>
                    <a:pt x="445758" y="427172"/>
                  </a:lnTo>
                  <a:lnTo>
                    <a:pt x="463773" y="473896"/>
                  </a:lnTo>
                  <a:lnTo>
                    <a:pt x="478895" y="521649"/>
                  </a:lnTo>
                  <a:lnTo>
                    <a:pt x="490953" y="570227"/>
                  </a:lnTo>
                  <a:lnTo>
                    <a:pt x="499777" y="619422"/>
                  </a:lnTo>
                  <a:lnTo>
                    <a:pt x="505196" y="669030"/>
                  </a:lnTo>
                  <a:lnTo>
                    <a:pt x="507040" y="718843"/>
                  </a:lnTo>
                </a:path>
              </a:pathLst>
            </a:custGeom>
            <a:ln w="28574">
              <a:solidFill>
                <a:srgbClr val="666666"/>
              </a:solidFill>
            </a:ln>
          </p:spPr>
          <p:txBody>
            <a:bodyPr wrap="square" lIns="0" tIns="0" rIns="0" bIns="0" rtlCol="0"/>
            <a:lstStyle/>
            <a:p>
              <a:endParaRPr sz="2400"/>
            </a:p>
          </p:txBody>
        </p:sp>
        <p:pic>
          <p:nvPicPr>
            <p:cNvPr id="21" name="object 21"/>
            <p:cNvPicPr/>
            <p:nvPr/>
          </p:nvPicPr>
          <p:blipFill>
            <a:blip r:embed="rId5" cstate="print"/>
            <a:stretch>
              <a:fillRect/>
            </a:stretch>
          </p:blipFill>
          <p:spPr>
            <a:xfrm>
              <a:off x="6969575" y="1651414"/>
              <a:ext cx="120192" cy="92339"/>
            </a:xfrm>
            <a:prstGeom prst="rect">
              <a:avLst/>
            </a:prstGeom>
          </p:spPr>
        </p:pic>
      </p:grpSp>
      <p:grpSp>
        <p:nvGrpSpPr>
          <p:cNvPr id="22" name="object 22"/>
          <p:cNvGrpSpPr/>
          <p:nvPr/>
        </p:nvGrpSpPr>
        <p:grpSpPr>
          <a:xfrm>
            <a:off x="4008325" y="2817153"/>
            <a:ext cx="896620" cy="1583267"/>
            <a:chOff x="3006243" y="2112865"/>
            <a:chExt cx="672465" cy="1187450"/>
          </a:xfrm>
        </p:grpSpPr>
        <p:sp>
          <p:nvSpPr>
            <p:cNvPr id="23" name="object 23"/>
            <p:cNvSpPr/>
            <p:nvPr/>
          </p:nvSpPr>
          <p:spPr>
            <a:xfrm>
              <a:off x="3020535" y="2164800"/>
              <a:ext cx="596900" cy="539115"/>
            </a:xfrm>
            <a:custGeom>
              <a:avLst/>
              <a:gdLst/>
              <a:ahLst/>
              <a:cxnLst/>
              <a:rect l="l" t="t" r="r" b="b"/>
              <a:pathLst>
                <a:path w="596900" h="539114">
                  <a:moveTo>
                    <a:pt x="0" y="538844"/>
                  </a:moveTo>
                  <a:lnTo>
                    <a:pt x="596339" y="0"/>
                  </a:lnTo>
                </a:path>
              </a:pathLst>
            </a:custGeom>
            <a:ln w="28574">
              <a:solidFill>
                <a:srgbClr val="666666"/>
              </a:solidFill>
            </a:ln>
          </p:spPr>
          <p:txBody>
            <a:bodyPr wrap="square" lIns="0" tIns="0" rIns="0" bIns="0" rtlCol="0"/>
            <a:lstStyle/>
            <a:p>
              <a:endParaRPr sz="2400"/>
            </a:p>
          </p:txBody>
        </p:sp>
        <p:pic>
          <p:nvPicPr>
            <p:cNvPr id="24" name="object 24"/>
            <p:cNvPicPr/>
            <p:nvPr/>
          </p:nvPicPr>
          <p:blipFill>
            <a:blip r:embed="rId6" cstate="print"/>
            <a:stretch>
              <a:fillRect/>
            </a:stretch>
          </p:blipFill>
          <p:spPr>
            <a:xfrm>
              <a:off x="3557200" y="2112865"/>
              <a:ext cx="115627" cy="111610"/>
            </a:xfrm>
            <a:prstGeom prst="rect">
              <a:avLst/>
            </a:prstGeom>
          </p:spPr>
        </p:pic>
        <p:sp>
          <p:nvSpPr>
            <p:cNvPr id="25" name="object 25"/>
            <p:cNvSpPr/>
            <p:nvPr/>
          </p:nvSpPr>
          <p:spPr>
            <a:xfrm>
              <a:off x="3020530" y="2703625"/>
              <a:ext cx="602615" cy="544830"/>
            </a:xfrm>
            <a:custGeom>
              <a:avLst/>
              <a:gdLst/>
              <a:ahLst/>
              <a:cxnLst/>
              <a:rect l="l" t="t" r="r" b="b"/>
              <a:pathLst>
                <a:path w="602614" h="544830">
                  <a:moveTo>
                    <a:pt x="0" y="0"/>
                  </a:moveTo>
                  <a:lnTo>
                    <a:pt x="602053" y="544229"/>
                  </a:lnTo>
                </a:path>
              </a:pathLst>
            </a:custGeom>
            <a:ln w="28574">
              <a:solidFill>
                <a:srgbClr val="666666"/>
              </a:solidFill>
            </a:ln>
          </p:spPr>
          <p:txBody>
            <a:bodyPr wrap="square" lIns="0" tIns="0" rIns="0" bIns="0" rtlCol="0"/>
            <a:lstStyle/>
            <a:p>
              <a:endParaRPr sz="2400"/>
            </a:p>
          </p:txBody>
        </p:sp>
        <p:pic>
          <p:nvPicPr>
            <p:cNvPr id="26" name="object 26"/>
            <p:cNvPicPr/>
            <p:nvPr/>
          </p:nvPicPr>
          <p:blipFill>
            <a:blip r:embed="rId7" cstate="print"/>
            <a:stretch>
              <a:fillRect/>
            </a:stretch>
          </p:blipFill>
          <p:spPr>
            <a:xfrm>
              <a:off x="3562908" y="3188180"/>
              <a:ext cx="115620" cy="111619"/>
            </a:xfrm>
            <a:prstGeom prst="rect">
              <a:avLst/>
            </a:prstGeom>
          </p:spPr>
        </p:pic>
      </p:grpSp>
      <p:grpSp>
        <p:nvGrpSpPr>
          <p:cNvPr id="27" name="object 27"/>
          <p:cNvGrpSpPr/>
          <p:nvPr/>
        </p:nvGrpSpPr>
        <p:grpSpPr>
          <a:xfrm>
            <a:off x="6678750" y="2347549"/>
            <a:ext cx="952500" cy="2386752"/>
            <a:chOff x="5009062" y="1760662"/>
            <a:chExt cx="714375" cy="1790064"/>
          </a:xfrm>
        </p:grpSpPr>
        <p:sp>
          <p:nvSpPr>
            <p:cNvPr id="28" name="object 28"/>
            <p:cNvSpPr/>
            <p:nvPr/>
          </p:nvSpPr>
          <p:spPr>
            <a:xfrm>
              <a:off x="5023349" y="3445474"/>
              <a:ext cx="629920" cy="62230"/>
            </a:xfrm>
            <a:custGeom>
              <a:avLst/>
              <a:gdLst/>
              <a:ahLst/>
              <a:cxnLst/>
              <a:rect l="l" t="t" r="r" b="b"/>
              <a:pathLst>
                <a:path w="629920" h="62229">
                  <a:moveTo>
                    <a:pt x="0" y="0"/>
                  </a:moveTo>
                  <a:lnTo>
                    <a:pt x="629743" y="62090"/>
                  </a:lnTo>
                </a:path>
              </a:pathLst>
            </a:custGeom>
            <a:ln w="28574">
              <a:solidFill>
                <a:srgbClr val="666666"/>
              </a:solidFill>
            </a:ln>
          </p:spPr>
          <p:txBody>
            <a:bodyPr wrap="square" lIns="0" tIns="0" rIns="0" bIns="0" rtlCol="0"/>
            <a:lstStyle/>
            <a:p>
              <a:endParaRPr sz="2400"/>
            </a:p>
          </p:txBody>
        </p:sp>
        <p:pic>
          <p:nvPicPr>
            <p:cNvPr id="29" name="object 29"/>
            <p:cNvPicPr/>
            <p:nvPr/>
          </p:nvPicPr>
          <p:blipFill>
            <a:blip r:embed="rId8" cstate="print"/>
            <a:stretch>
              <a:fillRect/>
            </a:stretch>
          </p:blipFill>
          <p:spPr>
            <a:xfrm>
              <a:off x="5603672" y="3458145"/>
              <a:ext cx="119592" cy="92534"/>
            </a:xfrm>
            <a:prstGeom prst="rect">
              <a:avLst/>
            </a:prstGeom>
          </p:spPr>
        </p:pic>
        <p:sp>
          <p:nvSpPr>
            <p:cNvPr id="30" name="object 30"/>
            <p:cNvSpPr/>
            <p:nvPr/>
          </p:nvSpPr>
          <p:spPr>
            <a:xfrm>
              <a:off x="5114411" y="1780449"/>
              <a:ext cx="586740" cy="104139"/>
            </a:xfrm>
            <a:custGeom>
              <a:avLst/>
              <a:gdLst/>
              <a:ahLst/>
              <a:cxnLst/>
              <a:rect l="l" t="t" r="r" b="b"/>
              <a:pathLst>
                <a:path w="586739" h="104139">
                  <a:moveTo>
                    <a:pt x="586669" y="0"/>
                  </a:moveTo>
                  <a:lnTo>
                    <a:pt x="0" y="103832"/>
                  </a:lnTo>
                </a:path>
              </a:pathLst>
            </a:custGeom>
            <a:ln w="28574">
              <a:solidFill>
                <a:srgbClr val="666666"/>
              </a:solidFill>
            </a:ln>
          </p:spPr>
          <p:txBody>
            <a:bodyPr wrap="square" lIns="0" tIns="0" rIns="0" bIns="0" rtlCol="0"/>
            <a:lstStyle/>
            <a:p>
              <a:endParaRPr sz="2400"/>
            </a:p>
          </p:txBody>
        </p:sp>
        <p:pic>
          <p:nvPicPr>
            <p:cNvPr id="31" name="object 31"/>
            <p:cNvPicPr/>
            <p:nvPr/>
          </p:nvPicPr>
          <p:blipFill>
            <a:blip r:embed="rId9" cstate="print"/>
            <a:stretch>
              <a:fillRect/>
            </a:stretch>
          </p:blipFill>
          <p:spPr>
            <a:xfrm>
              <a:off x="5044827" y="1832751"/>
              <a:ext cx="121114" cy="91861"/>
            </a:xfrm>
            <a:prstGeom prst="rect">
              <a:avLst/>
            </a:prstGeom>
          </p:spPr>
        </p:pic>
        <p:sp>
          <p:nvSpPr>
            <p:cNvPr id="32" name="object 32"/>
            <p:cNvSpPr/>
            <p:nvPr/>
          </p:nvSpPr>
          <p:spPr>
            <a:xfrm>
              <a:off x="5066763" y="1774949"/>
              <a:ext cx="640080" cy="1525270"/>
            </a:xfrm>
            <a:custGeom>
              <a:avLst/>
              <a:gdLst/>
              <a:ahLst/>
              <a:cxnLst/>
              <a:rect l="l" t="t" r="r" b="b"/>
              <a:pathLst>
                <a:path w="640079" h="1525270">
                  <a:moveTo>
                    <a:pt x="639816" y="0"/>
                  </a:moveTo>
                  <a:lnTo>
                    <a:pt x="0" y="1525194"/>
                  </a:lnTo>
                </a:path>
              </a:pathLst>
            </a:custGeom>
            <a:ln w="28574">
              <a:solidFill>
                <a:srgbClr val="666666"/>
              </a:solidFill>
            </a:ln>
          </p:spPr>
          <p:txBody>
            <a:bodyPr wrap="square" lIns="0" tIns="0" rIns="0" bIns="0" rtlCol="0"/>
            <a:lstStyle/>
            <a:p>
              <a:endParaRPr sz="2400"/>
            </a:p>
          </p:txBody>
        </p:sp>
        <p:pic>
          <p:nvPicPr>
            <p:cNvPr id="33" name="object 33"/>
            <p:cNvPicPr/>
            <p:nvPr/>
          </p:nvPicPr>
          <p:blipFill>
            <a:blip r:embed="rId10" cstate="print"/>
            <a:stretch>
              <a:fillRect/>
            </a:stretch>
          </p:blipFill>
          <p:spPr>
            <a:xfrm>
              <a:off x="5030752" y="3243793"/>
              <a:ext cx="92362" cy="122422"/>
            </a:xfrm>
            <a:prstGeom prst="rect">
              <a:avLst/>
            </a:prstGeom>
          </p:spPr>
        </p:pic>
        <p:sp>
          <p:nvSpPr>
            <p:cNvPr id="34" name="object 34"/>
            <p:cNvSpPr/>
            <p:nvPr/>
          </p:nvSpPr>
          <p:spPr>
            <a:xfrm>
              <a:off x="5087415" y="2700683"/>
              <a:ext cx="577215" cy="665480"/>
            </a:xfrm>
            <a:custGeom>
              <a:avLst/>
              <a:gdLst/>
              <a:ahLst/>
              <a:cxnLst/>
              <a:rect l="l" t="t" r="r" b="b"/>
              <a:pathLst>
                <a:path w="577214" h="665479">
                  <a:moveTo>
                    <a:pt x="576981" y="0"/>
                  </a:moveTo>
                  <a:lnTo>
                    <a:pt x="0" y="665331"/>
                  </a:lnTo>
                </a:path>
              </a:pathLst>
            </a:custGeom>
            <a:ln w="28574">
              <a:solidFill>
                <a:srgbClr val="666666"/>
              </a:solidFill>
            </a:ln>
          </p:spPr>
          <p:txBody>
            <a:bodyPr wrap="square" lIns="0" tIns="0" rIns="0" bIns="0" rtlCol="0"/>
            <a:lstStyle/>
            <a:p>
              <a:endParaRPr sz="2400"/>
            </a:p>
          </p:txBody>
        </p:sp>
        <p:pic>
          <p:nvPicPr>
            <p:cNvPr id="35" name="object 35"/>
            <p:cNvPicPr/>
            <p:nvPr/>
          </p:nvPicPr>
          <p:blipFill>
            <a:blip r:embed="rId11" cstate="print"/>
            <a:stretch>
              <a:fillRect/>
            </a:stretch>
          </p:blipFill>
          <p:spPr>
            <a:xfrm>
              <a:off x="5604777" y="2643971"/>
              <a:ext cx="110696" cy="116330"/>
            </a:xfrm>
            <a:prstGeom prst="rect">
              <a:avLst/>
            </a:prstGeom>
          </p:spPr>
        </p:pic>
        <p:pic>
          <p:nvPicPr>
            <p:cNvPr id="36" name="object 36"/>
            <p:cNvPicPr/>
            <p:nvPr/>
          </p:nvPicPr>
          <p:blipFill>
            <a:blip r:embed="rId12" cstate="print"/>
            <a:stretch>
              <a:fillRect/>
            </a:stretch>
          </p:blipFill>
          <p:spPr>
            <a:xfrm>
              <a:off x="5036336" y="3306397"/>
              <a:ext cx="110696" cy="116330"/>
            </a:xfrm>
            <a:prstGeom prst="rect">
              <a:avLst/>
            </a:prstGeom>
          </p:spPr>
        </p:pic>
        <p:sp>
          <p:nvSpPr>
            <p:cNvPr id="37" name="object 37"/>
            <p:cNvSpPr/>
            <p:nvPr/>
          </p:nvSpPr>
          <p:spPr>
            <a:xfrm>
              <a:off x="5095979" y="2005545"/>
              <a:ext cx="565785" cy="511809"/>
            </a:xfrm>
            <a:custGeom>
              <a:avLst/>
              <a:gdLst/>
              <a:ahLst/>
              <a:cxnLst/>
              <a:rect l="l" t="t" r="r" b="b"/>
              <a:pathLst>
                <a:path w="565785" h="511810">
                  <a:moveTo>
                    <a:pt x="565452" y="511508"/>
                  </a:moveTo>
                  <a:lnTo>
                    <a:pt x="0" y="0"/>
                  </a:lnTo>
                </a:path>
              </a:pathLst>
            </a:custGeom>
            <a:ln w="28574">
              <a:solidFill>
                <a:srgbClr val="666666"/>
              </a:solidFill>
            </a:ln>
          </p:spPr>
          <p:txBody>
            <a:bodyPr wrap="square" lIns="0" tIns="0" rIns="0" bIns="0" rtlCol="0"/>
            <a:lstStyle/>
            <a:p>
              <a:endParaRPr sz="2400"/>
            </a:p>
          </p:txBody>
        </p:sp>
        <p:pic>
          <p:nvPicPr>
            <p:cNvPr id="38" name="object 38"/>
            <p:cNvPicPr/>
            <p:nvPr/>
          </p:nvPicPr>
          <p:blipFill>
            <a:blip r:embed="rId13" cstate="print"/>
            <a:stretch>
              <a:fillRect/>
            </a:stretch>
          </p:blipFill>
          <p:spPr>
            <a:xfrm>
              <a:off x="5601755" y="2457378"/>
              <a:ext cx="115608" cy="111635"/>
            </a:xfrm>
            <a:prstGeom prst="rect">
              <a:avLst/>
            </a:prstGeom>
          </p:spPr>
        </p:pic>
        <p:pic>
          <p:nvPicPr>
            <p:cNvPr id="39" name="object 39"/>
            <p:cNvPicPr/>
            <p:nvPr/>
          </p:nvPicPr>
          <p:blipFill>
            <a:blip r:embed="rId14" cstate="print"/>
            <a:stretch>
              <a:fillRect/>
            </a:stretch>
          </p:blipFill>
          <p:spPr>
            <a:xfrm>
              <a:off x="5040047" y="1953586"/>
              <a:ext cx="115608" cy="111635"/>
            </a:xfrm>
            <a:prstGeom prst="rect">
              <a:avLst/>
            </a:prstGeom>
          </p:spPr>
        </p:pic>
      </p:grpSp>
      <p:sp>
        <p:nvSpPr>
          <p:cNvPr id="40" name="object 40"/>
          <p:cNvSpPr/>
          <p:nvPr/>
        </p:nvSpPr>
        <p:spPr>
          <a:xfrm>
            <a:off x="3056800" y="3250600"/>
            <a:ext cx="755227" cy="511387"/>
          </a:xfrm>
          <a:custGeom>
            <a:avLst/>
            <a:gdLst/>
            <a:ahLst/>
            <a:cxnLst/>
            <a:rect l="l" t="t" r="r" b="b"/>
            <a:pathLst>
              <a:path w="566419" h="383539">
                <a:moveTo>
                  <a:pt x="447875" y="383422"/>
                </a:moveTo>
                <a:lnTo>
                  <a:pt x="142057" y="383422"/>
                </a:lnTo>
                <a:lnTo>
                  <a:pt x="97356" y="376007"/>
                </a:lnTo>
                <a:lnTo>
                  <a:pt x="58385" y="355415"/>
                </a:lnTo>
                <a:lnTo>
                  <a:pt x="27559" y="324126"/>
                </a:lnTo>
                <a:lnTo>
                  <a:pt x="7292" y="284624"/>
                </a:lnTo>
                <a:lnTo>
                  <a:pt x="0" y="239388"/>
                </a:lnTo>
                <a:lnTo>
                  <a:pt x="9818" y="187116"/>
                </a:lnTo>
                <a:lnTo>
                  <a:pt x="36747" y="143030"/>
                </a:lnTo>
                <a:lnTo>
                  <a:pt x="76993" y="111366"/>
                </a:lnTo>
                <a:lnTo>
                  <a:pt x="126766" y="96357"/>
                </a:lnTo>
                <a:lnTo>
                  <a:pt x="153980" y="57376"/>
                </a:lnTo>
                <a:lnTo>
                  <a:pt x="190581" y="26912"/>
                </a:lnTo>
                <a:lnTo>
                  <a:pt x="234488" y="7080"/>
                </a:lnTo>
                <a:lnTo>
                  <a:pt x="283621" y="0"/>
                </a:lnTo>
                <a:lnTo>
                  <a:pt x="333266" y="7178"/>
                </a:lnTo>
                <a:lnTo>
                  <a:pt x="377371" y="27317"/>
                </a:lnTo>
                <a:lnTo>
                  <a:pt x="414065" y="58320"/>
                </a:lnTo>
                <a:lnTo>
                  <a:pt x="441478" y="98091"/>
                </a:lnTo>
                <a:lnTo>
                  <a:pt x="457740" y="144536"/>
                </a:lnTo>
                <a:lnTo>
                  <a:pt x="500499" y="156275"/>
                </a:lnTo>
                <a:lnTo>
                  <a:pt x="534934" y="182364"/>
                </a:lnTo>
                <a:lnTo>
                  <a:pt x="557902" y="219274"/>
                </a:lnTo>
                <a:lnTo>
                  <a:pt x="566256" y="263477"/>
                </a:lnTo>
                <a:lnTo>
                  <a:pt x="556984" y="310166"/>
                </a:lnTo>
                <a:lnTo>
                  <a:pt x="531667" y="348292"/>
                </a:lnTo>
                <a:lnTo>
                  <a:pt x="494048" y="373997"/>
                </a:lnTo>
                <a:lnTo>
                  <a:pt x="447875" y="383422"/>
                </a:lnTo>
                <a:close/>
              </a:path>
            </a:pathLst>
          </a:custGeom>
          <a:solidFill>
            <a:srgbClr val="404040"/>
          </a:solidFill>
        </p:spPr>
        <p:txBody>
          <a:bodyPr wrap="square" lIns="0" tIns="0" rIns="0" bIns="0" rtlCol="0"/>
          <a:lstStyle/>
          <a:p>
            <a:endParaRPr sz="2400"/>
          </a:p>
        </p:txBody>
      </p:sp>
      <p:sp>
        <p:nvSpPr>
          <p:cNvPr id="41" name="object 41"/>
          <p:cNvSpPr txBox="1"/>
          <p:nvPr/>
        </p:nvSpPr>
        <p:spPr>
          <a:xfrm>
            <a:off x="2956094" y="3778958"/>
            <a:ext cx="956733" cy="595035"/>
          </a:xfrm>
          <a:prstGeom prst="rect">
            <a:avLst/>
          </a:prstGeom>
        </p:spPr>
        <p:txBody>
          <a:bodyPr vert="horz" wrap="square" lIns="0" tIns="30480" rIns="0" bIns="0" rtlCol="0">
            <a:spAutoFit/>
          </a:bodyPr>
          <a:lstStyle/>
          <a:p>
            <a:pPr marL="16933" marR="6773" indent="198962">
              <a:lnSpc>
                <a:spcPts val="2200"/>
              </a:lnSpc>
              <a:spcBef>
                <a:spcPts val="240"/>
              </a:spcBef>
            </a:pPr>
            <a:r>
              <a:rPr sz="1867" spc="-20" dirty="0">
                <a:solidFill>
                  <a:srgbClr val="666666"/>
                </a:solidFill>
                <a:latin typeface="Roboto"/>
                <a:cs typeface="Roboto"/>
              </a:rPr>
              <a:t>Load </a:t>
            </a:r>
            <a:r>
              <a:rPr sz="1867" spc="-13" dirty="0">
                <a:solidFill>
                  <a:srgbClr val="666666"/>
                </a:solidFill>
                <a:latin typeface="Roboto"/>
                <a:cs typeface="Roboto"/>
              </a:rPr>
              <a:t> </a:t>
            </a:r>
            <a:r>
              <a:rPr sz="1867" spc="-20" dirty="0">
                <a:solidFill>
                  <a:srgbClr val="666666"/>
                </a:solidFill>
                <a:latin typeface="Roboto"/>
                <a:cs typeface="Roboto"/>
              </a:rPr>
              <a:t>Balancer</a:t>
            </a:r>
            <a:endParaRPr sz="1867">
              <a:latin typeface="Roboto"/>
              <a:cs typeface="Roboto"/>
            </a:endParaRPr>
          </a:p>
        </p:txBody>
      </p:sp>
      <p:grpSp>
        <p:nvGrpSpPr>
          <p:cNvPr id="42" name="object 42"/>
          <p:cNvGrpSpPr/>
          <p:nvPr/>
        </p:nvGrpSpPr>
        <p:grpSpPr>
          <a:xfrm>
            <a:off x="2146800" y="3557603"/>
            <a:ext cx="674793" cy="124460"/>
            <a:chOff x="1610099" y="2668202"/>
            <a:chExt cx="506095" cy="93345"/>
          </a:xfrm>
        </p:grpSpPr>
        <p:sp>
          <p:nvSpPr>
            <p:cNvPr id="43" name="object 43"/>
            <p:cNvSpPr/>
            <p:nvPr/>
          </p:nvSpPr>
          <p:spPr>
            <a:xfrm>
              <a:off x="1610099" y="2714624"/>
              <a:ext cx="435609" cy="0"/>
            </a:xfrm>
            <a:custGeom>
              <a:avLst/>
              <a:gdLst/>
              <a:ahLst/>
              <a:cxnLst/>
              <a:rect l="l" t="t" r="r" b="b"/>
              <a:pathLst>
                <a:path w="435610">
                  <a:moveTo>
                    <a:pt x="0" y="0"/>
                  </a:moveTo>
                  <a:lnTo>
                    <a:pt x="435170" y="0"/>
                  </a:lnTo>
                </a:path>
              </a:pathLst>
            </a:custGeom>
            <a:ln w="28574">
              <a:solidFill>
                <a:srgbClr val="666666"/>
              </a:solidFill>
            </a:ln>
          </p:spPr>
          <p:txBody>
            <a:bodyPr wrap="square" lIns="0" tIns="0" rIns="0" bIns="0" rtlCol="0"/>
            <a:lstStyle/>
            <a:p>
              <a:endParaRPr sz="2400"/>
            </a:p>
          </p:txBody>
        </p:sp>
        <p:pic>
          <p:nvPicPr>
            <p:cNvPr id="44" name="object 44"/>
            <p:cNvPicPr/>
            <p:nvPr/>
          </p:nvPicPr>
          <p:blipFill>
            <a:blip r:embed="rId15" cstate="print"/>
            <a:stretch>
              <a:fillRect/>
            </a:stretch>
          </p:blipFill>
          <p:spPr>
            <a:xfrm>
              <a:off x="1998848" y="2668202"/>
              <a:ext cx="116865" cy="92844"/>
            </a:xfrm>
            <a:prstGeom prst="rect">
              <a:avLst/>
            </a:prstGeom>
          </p:spPr>
        </p:pic>
      </p:grpSp>
      <p:grpSp>
        <p:nvGrpSpPr>
          <p:cNvPr id="45" name="object 45"/>
          <p:cNvGrpSpPr/>
          <p:nvPr/>
        </p:nvGrpSpPr>
        <p:grpSpPr>
          <a:xfrm>
            <a:off x="9262383" y="3597635"/>
            <a:ext cx="424180" cy="183727"/>
            <a:chOff x="6946787" y="2698226"/>
            <a:chExt cx="318135" cy="137795"/>
          </a:xfrm>
        </p:grpSpPr>
        <p:sp>
          <p:nvSpPr>
            <p:cNvPr id="46" name="object 46"/>
            <p:cNvSpPr/>
            <p:nvPr/>
          </p:nvSpPr>
          <p:spPr>
            <a:xfrm>
              <a:off x="6961075" y="2739464"/>
              <a:ext cx="234315" cy="82550"/>
            </a:xfrm>
            <a:custGeom>
              <a:avLst/>
              <a:gdLst/>
              <a:ahLst/>
              <a:cxnLst/>
              <a:rect l="l" t="t" r="r" b="b"/>
              <a:pathLst>
                <a:path w="234315" h="82550">
                  <a:moveTo>
                    <a:pt x="0" y="82210"/>
                  </a:moveTo>
                  <a:lnTo>
                    <a:pt x="54884" y="78046"/>
                  </a:lnTo>
                  <a:lnTo>
                    <a:pt x="98146" y="67069"/>
                  </a:lnTo>
                  <a:lnTo>
                    <a:pt x="133660" y="51550"/>
                  </a:lnTo>
                  <a:lnTo>
                    <a:pt x="180877" y="24723"/>
                  </a:lnTo>
                  <a:lnTo>
                    <a:pt x="196939" y="15970"/>
                  </a:lnTo>
                  <a:lnTo>
                    <a:pt x="213969" y="7784"/>
                  </a:lnTo>
                  <a:lnTo>
                    <a:pt x="232452" y="450"/>
                  </a:lnTo>
                  <a:lnTo>
                    <a:pt x="233778" y="0"/>
                  </a:lnTo>
                </a:path>
              </a:pathLst>
            </a:custGeom>
            <a:ln w="28574">
              <a:solidFill>
                <a:srgbClr val="666666"/>
              </a:solidFill>
            </a:ln>
          </p:spPr>
          <p:txBody>
            <a:bodyPr wrap="square" lIns="0" tIns="0" rIns="0" bIns="0" rtlCol="0"/>
            <a:lstStyle/>
            <a:p>
              <a:endParaRPr sz="2400"/>
            </a:p>
          </p:txBody>
        </p:sp>
        <p:pic>
          <p:nvPicPr>
            <p:cNvPr id="47" name="object 47"/>
            <p:cNvPicPr/>
            <p:nvPr/>
          </p:nvPicPr>
          <p:blipFill>
            <a:blip r:embed="rId16" cstate="print"/>
            <a:stretch>
              <a:fillRect/>
            </a:stretch>
          </p:blipFill>
          <p:spPr>
            <a:xfrm>
              <a:off x="7143975" y="2698226"/>
              <a:ext cx="120685" cy="92117"/>
            </a:xfrm>
            <a:prstGeom prst="rect">
              <a:avLst/>
            </a:prstGeom>
          </p:spPr>
        </p:pic>
      </p:grpSp>
      <p:sp>
        <p:nvSpPr>
          <p:cNvPr id="48" name="object 48"/>
          <p:cNvSpPr/>
          <p:nvPr/>
        </p:nvSpPr>
        <p:spPr>
          <a:xfrm>
            <a:off x="9837293" y="3383983"/>
            <a:ext cx="505460" cy="424180"/>
          </a:xfrm>
          <a:custGeom>
            <a:avLst/>
            <a:gdLst/>
            <a:ahLst/>
            <a:cxnLst/>
            <a:rect l="l" t="t" r="r" b="b"/>
            <a:pathLst>
              <a:path w="379095" h="318135">
                <a:moveTo>
                  <a:pt x="162017" y="317739"/>
                </a:moveTo>
                <a:lnTo>
                  <a:pt x="110896" y="309576"/>
                </a:lnTo>
                <a:lnTo>
                  <a:pt x="66432" y="286891"/>
                </a:lnTo>
                <a:lnTo>
                  <a:pt x="31327" y="252382"/>
                </a:lnTo>
                <a:lnTo>
                  <a:pt x="8282" y="208752"/>
                </a:lnTo>
                <a:lnTo>
                  <a:pt x="0" y="158700"/>
                </a:lnTo>
                <a:lnTo>
                  <a:pt x="8389" y="108555"/>
                </a:lnTo>
                <a:lnTo>
                  <a:pt x="31689" y="64992"/>
                </a:lnTo>
                <a:lnTo>
                  <a:pt x="67099" y="30632"/>
                </a:lnTo>
                <a:lnTo>
                  <a:pt x="111819" y="8094"/>
                </a:lnTo>
                <a:lnTo>
                  <a:pt x="163046" y="0"/>
                </a:lnTo>
                <a:lnTo>
                  <a:pt x="214000" y="8127"/>
                </a:lnTo>
                <a:lnTo>
                  <a:pt x="258362" y="30729"/>
                </a:lnTo>
                <a:lnTo>
                  <a:pt x="263099" y="35379"/>
                </a:lnTo>
                <a:lnTo>
                  <a:pt x="162017" y="35379"/>
                </a:lnTo>
                <a:lnTo>
                  <a:pt x="112936" y="44982"/>
                </a:lnTo>
                <a:lnTo>
                  <a:pt x="72898" y="71263"/>
                </a:lnTo>
                <a:lnTo>
                  <a:pt x="45926" y="110433"/>
                </a:lnTo>
                <a:lnTo>
                  <a:pt x="36041" y="158700"/>
                </a:lnTo>
                <a:lnTo>
                  <a:pt x="45926" y="206878"/>
                </a:lnTo>
                <a:lnTo>
                  <a:pt x="72898" y="246180"/>
                </a:lnTo>
                <a:lnTo>
                  <a:pt x="112936" y="272656"/>
                </a:lnTo>
                <a:lnTo>
                  <a:pt x="162017" y="282359"/>
                </a:lnTo>
                <a:lnTo>
                  <a:pt x="262212" y="282359"/>
                </a:lnTo>
                <a:lnTo>
                  <a:pt x="252428" y="290304"/>
                </a:lnTo>
                <a:lnTo>
                  <a:pt x="224962" y="305061"/>
                </a:lnTo>
                <a:lnTo>
                  <a:pt x="194599" y="314448"/>
                </a:lnTo>
                <a:lnTo>
                  <a:pt x="162017" y="317739"/>
                </a:lnTo>
                <a:close/>
              </a:path>
              <a:path w="379095" h="318135">
                <a:moveTo>
                  <a:pt x="324720" y="158700"/>
                </a:moveTo>
                <a:lnTo>
                  <a:pt x="287992" y="158700"/>
                </a:lnTo>
                <a:lnTo>
                  <a:pt x="278108" y="110575"/>
                </a:lnTo>
                <a:lnTo>
                  <a:pt x="251135" y="71390"/>
                </a:lnTo>
                <a:lnTo>
                  <a:pt x="211097" y="45029"/>
                </a:lnTo>
                <a:lnTo>
                  <a:pt x="162017" y="35379"/>
                </a:lnTo>
                <a:lnTo>
                  <a:pt x="263099" y="35379"/>
                </a:lnTo>
                <a:lnTo>
                  <a:pt x="293415" y="65138"/>
                </a:lnTo>
                <a:lnTo>
                  <a:pt x="316441" y="108684"/>
                </a:lnTo>
                <a:lnTo>
                  <a:pt x="324720" y="158700"/>
                </a:lnTo>
                <a:close/>
              </a:path>
              <a:path w="379095" h="318135">
                <a:moveTo>
                  <a:pt x="103662" y="221709"/>
                </a:moveTo>
                <a:lnTo>
                  <a:pt x="91306" y="200819"/>
                </a:lnTo>
                <a:lnTo>
                  <a:pt x="154122" y="163755"/>
                </a:lnTo>
                <a:lnTo>
                  <a:pt x="154122" y="88616"/>
                </a:lnTo>
                <a:lnTo>
                  <a:pt x="180210" y="88616"/>
                </a:lnTo>
                <a:lnTo>
                  <a:pt x="180210" y="176896"/>
                </a:lnTo>
                <a:lnTo>
                  <a:pt x="103662" y="221709"/>
                </a:lnTo>
                <a:close/>
              </a:path>
              <a:path w="379095" h="318135">
                <a:moveTo>
                  <a:pt x="308245" y="230133"/>
                </a:moveTo>
                <a:lnTo>
                  <a:pt x="235474" y="158700"/>
                </a:lnTo>
                <a:lnTo>
                  <a:pt x="378956" y="158700"/>
                </a:lnTo>
                <a:lnTo>
                  <a:pt x="309274" y="227437"/>
                </a:lnTo>
                <a:lnTo>
                  <a:pt x="308245" y="230133"/>
                </a:lnTo>
                <a:close/>
              </a:path>
              <a:path w="379095" h="318135">
                <a:moveTo>
                  <a:pt x="262212" y="282359"/>
                </a:moveTo>
                <a:lnTo>
                  <a:pt x="162017" y="282359"/>
                </a:lnTo>
                <a:lnTo>
                  <a:pt x="187300" y="279806"/>
                </a:lnTo>
                <a:lnTo>
                  <a:pt x="210845" y="272546"/>
                </a:lnTo>
                <a:lnTo>
                  <a:pt x="232202" y="261179"/>
                </a:lnTo>
                <a:lnTo>
                  <a:pt x="250920" y="246306"/>
                </a:lnTo>
                <a:lnTo>
                  <a:pt x="276321" y="270903"/>
                </a:lnTo>
                <a:lnTo>
                  <a:pt x="262212" y="282359"/>
                </a:lnTo>
                <a:close/>
              </a:path>
            </a:pathLst>
          </a:custGeom>
          <a:solidFill>
            <a:srgbClr val="404040"/>
          </a:solidFill>
        </p:spPr>
        <p:txBody>
          <a:bodyPr wrap="square" lIns="0" tIns="0" rIns="0" bIns="0" rtlCol="0"/>
          <a:lstStyle/>
          <a:p>
            <a:endParaRPr sz="2400"/>
          </a:p>
        </p:txBody>
      </p:sp>
      <p:grpSp>
        <p:nvGrpSpPr>
          <p:cNvPr id="49" name="object 49"/>
          <p:cNvGrpSpPr/>
          <p:nvPr/>
        </p:nvGrpSpPr>
        <p:grpSpPr>
          <a:xfrm>
            <a:off x="843435" y="3378036"/>
            <a:ext cx="508000" cy="508000"/>
            <a:chOff x="632576" y="2533527"/>
            <a:chExt cx="381000" cy="381000"/>
          </a:xfrm>
        </p:grpSpPr>
        <p:sp>
          <p:nvSpPr>
            <p:cNvPr id="50" name="object 50"/>
            <p:cNvSpPr/>
            <p:nvPr/>
          </p:nvSpPr>
          <p:spPr>
            <a:xfrm>
              <a:off x="750697" y="2714764"/>
              <a:ext cx="128905" cy="120650"/>
            </a:xfrm>
            <a:custGeom>
              <a:avLst/>
              <a:gdLst/>
              <a:ahLst/>
              <a:cxnLst/>
              <a:rect l="l" t="t" r="r" b="b"/>
              <a:pathLst>
                <a:path w="128905" h="120650">
                  <a:moveTo>
                    <a:pt x="31927" y="13119"/>
                  </a:moveTo>
                  <a:lnTo>
                    <a:pt x="31330" y="10439"/>
                  </a:lnTo>
                  <a:lnTo>
                    <a:pt x="29832" y="8051"/>
                  </a:lnTo>
                  <a:lnTo>
                    <a:pt x="28346" y="5359"/>
                  </a:lnTo>
                  <a:lnTo>
                    <a:pt x="26250" y="3568"/>
                  </a:lnTo>
                  <a:lnTo>
                    <a:pt x="23876" y="2082"/>
                  </a:lnTo>
                  <a:lnTo>
                    <a:pt x="21183" y="596"/>
                  </a:lnTo>
                  <a:lnTo>
                    <a:pt x="18796" y="0"/>
                  </a:lnTo>
                  <a:lnTo>
                    <a:pt x="13131" y="0"/>
                  </a:lnTo>
                  <a:lnTo>
                    <a:pt x="10439" y="596"/>
                  </a:lnTo>
                  <a:lnTo>
                    <a:pt x="8064" y="2082"/>
                  </a:lnTo>
                  <a:lnTo>
                    <a:pt x="5372" y="3568"/>
                  </a:lnTo>
                  <a:lnTo>
                    <a:pt x="3581" y="5359"/>
                  </a:lnTo>
                  <a:lnTo>
                    <a:pt x="2095" y="8051"/>
                  </a:lnTo>
                  <a:lnTo>
                    <a:pt x="596" y="10439"/>
                  </a:lnTo>
                  <a:lnTo>
                    <a:pt x="0" y="12827"/>
                  </a:lnTo>
                  <a:lnTo>
                    <a:pt x="0" y="18491"/>
                  </a:lnTo>
                  <a:lnTo>
                    <a:pt x="8064" y="29832"/>
                  </a:lnTo>
                  <a:lnTo>
                    <a:pt x="10439" y="31318"/>
                  </a:lnTo>
                  <a:lnTo>
                    <a:pt x="13131" y="31915"/>
                  </a:lnTo>
                  <a:lnTo>
                    <a:pt x="18796" y="31915"/>
                  </a:lnTo>
                  <a:lnTo>
                    <a:pt x="31927" y="18783"/>
                  </a:lnTo>
                  <a:lnTo>
                    <a:pt x="31927" y="15811"/>
                  </a:lnTo>
                  <a:lnTo>
                    <a:pt x="31927" y="13119"/>
                  </a:lnTo>
                  <a:close/>
                </a:path>
                <a:path w="128905" h="120650">
                  <a:moveTo>
                    <a:pt x="128574" y="95719"/>
                  </a:moveTo>
                  <a:lnTo>
                    <a:pt x="126149" y="92392"/>
                  </a:lnTo>
                  <a:lnTo>
                    <a:pt x="123418" y="88163"/>
                  </a:lnTo>
                  <a:lnTo>
                    <a:pt x="118262" y="87249"/>
                  </a:lnTo>
                  <a:lnTo>
                    <a:pt x="72491" y="104178"/>
                  </a:lnTo>
                  <a:lnTo>
                    <a:pt x="60579" y="103238"/>
                  </a:lnTo>
                  <a:lnTo>
                    <a:pt x="49415" y="100444"/>
                  </a:lnTo>
                  <a:lnTo>
                    <a:pt x="39116" y="95897"/>
                  </a:lnTo>
                  <a:lnTo>
                    <a:pt x="29756" y="89674"/>
                  </a:lnTo>
                  <a:lnTo>
                    <a:pt x="26416" y="87249"/>
                  </a:lnTo>
                  <a:lnTo>
                    <a:pt x="21272" y="88163"/>
                  </a:lnTo>
                  <a:lnTo>
                    <a:pt x="18542" y="91490"/>
                  </a:lnTo>
                  <a:lnTo>
                    <a:pt x="16116" y="94805"/>
                  </a:lnTo>
                  <a:lnTo>
                    <a:pt x="17018" y="99949"/>
                  </a:lnTo>
                  <a:lnTo>
                    <a:pt x="58470" y="119253"/>
                  </a:lnTo>
                  <a:lnTo>
                    <a:pt x="72491" y="120510"/>
                  </a:lnTo>
                  <a:lnTo>
                    <a:pt x="86474" y="119392"/>
                  </a:lnTo>
                  <a:lnTo>
                    <a:pt x="99999" y="116090"/>
                  </a:lnTo>
                  <a:lnTo>
                    <a:pt x="112737" y="110693"/>
                  </a:lnTo>
                  <a:lnTo>
                    <a:pt x="124333" y="103276"/>
                  </a:lnTo>
                  <a:lnTo>
                    <a:pt x="127660" y="100863"/>
                  </a:lnTo>
                  <a:lnTo>
                    <a:pt x="128574" y="95719"/>
                  </a:lnTo>
                  <a:close/>
                </a:path>
              </a:pathLst>
            </a:custGeom>
            <a:solidFill>
              <a:srgbClr val="0072B2"/>
            </a:solidFill>
          </p:spPr>
          <p:txBody>
            <a:bodyPr wrap="square" lIns="0" tIns="0" rIns="0" bIns="0" rtlCol="0"/>
            <a:lstStyle/>
            <a:p>
              <a:endParaRPr sz="2400"/>
            </a:p>
          </p:txBody>
        </p:sp>
        <p:sp>
          <p:nvSpPr>
            <p:cNvPr id="51" name="object 51"/>
            <p:cNvSpPr/>
            <p:nvPr/>
          </p:nvSpPr>
          <p:spPr>
            <a:xfrm>
              <a:off x="632576" y="2533527"/>
              <a:ext cx="381000" cy="381000"/>
            </a:xfrm>
            <a:custGeom>
              <a:avLst/>
              <a:gdLst/>
              <a:ahLst/>
              <a:cxnLst/>
              <a:rect l="l" t="t" r="r" b="b"/>
              <a:pathLst>
                <a:path w="381000" h="381000">
                  <a:moveTo>
                    <a:pt x="190623" y="380943"/>
                  </a:moveTo>
                  <a:lnTo>
                    <a:pt x="146846" y="375937"/>
                  </a:lnTo>
                  <a:lnTo>
                    <a:pt x="106696" y="361666"/>
                  </a:lnTo>
                  <a:lnTo>
                    <a:pt x="71306" y="339253"/>
                  </a:lnTo>
                  <a:lnTo>
                    <a:pt x="41809" y="309821"/>
                  </a:lnTo>
                  <a:lnTo>
                    <a:pt x="19337" y="274490"/>
                  </a:lnTo>
                  <a:lnTo>
                    <a:pt x="5023" y="234384"/>
                  </a:lnTo>
                  <a:lnTo>
                    <a:pt x="0" y="190623"/>
                  </a:lnTo>
                  <a:lnTo>
                    <a:pt x="5023" y="146847"/>
                  </a:lnTo>
                  <a:lnTo>
                    <a:pt x="19337" y="106697"/>
                  </a:lnTo>
                  <a:lnTo>
                    <a:pt x="41809" y="71306"/>
                  </a:lnTo>
                  <a:lnTo>
                    <a:pt x="71306" y="41809"/>
                  </a:lnTo>
                  <a:lnTo>
                    <a:pt x="106696" y="19337"/>
                  </a:lnTo>
                  <a:lnTo>
                    <a:pt x="146846" y="5023"/>
                  </a:lnTo>
                  <a:lnTo>
                    <a:pt x="190623" y="0"/>
                  </a:lnTo>
                  <a:lnTo>
                    <a:pt x="234288" y="5023"/>
                  </a:lnTo>
                  <a:lnTo>
                    <a:pt x="274357" y="19337"/>
                  </a:lnTo>
                  <a:lnTo>
                    <a:pt x="309693" y="41809"/>
                  </a:lnTo>
                  <a:lnTo>
                    <a:pt x="339158" y="71306"/>
                  </a:lnTo>
                  <a:lnTo>
                    <a:pt x="341368" y="74790"/>
                  </a:lnTo>
                  <a:lnTo>
                    <a:pt x="123738" y="74790"/>
                  </a:lnTo>
                  <a:lnTo>
                    <a:pt x="118370" y="94646"/>
                  </a:lnTo>
                  <a:lnTo>
                    <a:pt x="104052" y="115757"/>
                  </a:lnTo>
                  <a:lnTo>
                    <a:pt x="83464" y="136526"/>
                  </a:lnTo>
                  <a:lnTo>
                    <a:pt x="59284" y="155356"/>
                  </a:lnTo>
                  <a:lnTo>
                    <a:pt x="46919" y="159779"/>
                  </a:lnTo>
                  <a:lnTo>
                    <a:pt x="37205" y="168392"/>
                  </a:lnTo>
                  <a:lnTo>
                    <a:pt x="30853" y="180367"/>
                  </a:lnTo>
                  <a:lnTo>
                    <a:pt x="28578" y="194880"/>
                  </a:lnTo>
                  <a:lnTo>
                    <a:pt x="31153" y="210048"/>
                  </a:lnTo>
                  <a:lnTo>
                    <a:pt x="38231" y="222508"/>
                  </a:lnTo>
                  <a:lnTo>
                    <a:pt x="48843" y="231263"/>
                  </a:lnTo>
                  <a:lnTo>
                    <a:pt x="62021" y="235315"/>
                  </a:lnTo>
                  <a:lnTo>
                    <a:pt x="80690" y="276639"/>
                  </a:lnTo>
                  <a:lnTo>
                    <a:pt x="109677" y="309155"/>
                  </a:lnTo>
                  <a:lnTo>
                    <a:pt x="146758" y="330442"/>
                  </a:lnTo>
                  <a:lnTo>
                    <a:pt x="189711" y="338075"/>
                  </a:lnTo>
                  <a:lnTo>
                    <a:pt x="310872" y="338075"/>
                  </a:lnTo>
                  <a:lnTo>
                    <a:pt x="309693" y="339253"/>
                  </a:lnTo>
                  <a:lnTo>
                    <a:pt x="274357" y="361666"/>
                  </a:lnTo>
                  <a:lnTo>
                    <a:pt x="234288" y="375937"/>
                  </a:lnTo>
                  <a:lnTo>
                    <a:pt x="190623" y="380943"/>
                  </a:lnTo>
                  <a:close/>
                </a:path>
                <a:path w="381000" h="381000">
                  <a:moveTo>
                    <a:pt x="312233" y="155356"/>
                  </a:moveTo>
                  <a:lnTo>
                    <a:pt x="249091" y="149437"/>
                  </a:lnTo>
                  <a:lnTo>
                    <a:pt x="194500" y="131490"/>
                  </a:lnTo>
                  <a:lnTo>
                    <a:pt x="151651" y="105335"/>
                  </a:lnTo>
                  <a:lnTo>
                    <a:pt x="123738" y="74790"/>
                  </a:lnTo>
                  <a:lnTo>
                    <a:pt x="341368" y="74790"/>
                  </a:lnTo>
                  <a:lnTo>
                    <a:pt x="361613" y="106697"/>
                  </a:lnTo>
                  <a:lnTo>
                    <a:pt x="375921" y="146847"/>
                  </a:lnTo>
                  <a:lnTo>
                    <a:pt x="376792" y="154444"/>
                  </a:lnTo>
                  <a:lnTo>
                    <a:pt x="317402" y="154444"/>
                  </a:lnTo>
                  <a:lnTo>
                    <a:pt x="312233" y="155356"/>
                  </a:lnTo>
                  <a:close/>
                </a:path>
                <a:path w="381000" h="381000">
                  <a:moveTo>
                    <a:pt x="310872" y="338075"/>
                  </a:moveTo>
                  <a:lnTo>
                    <a:pt x="189711" y="338075"/>
                  </a:lnTo>
                  <a:lnTo>
                    <a:pt x="232493" y="330313"/>
                  </a:lnTo>
                  <a:lnTo>
                    <a:pt x="269518" y="308813"/>
                  </a:lnTo>
                  <a:lnTo>
                    <a:pt x="298562" y="276254"/>
                  </a:lnTo>
                  <a:lnTo>
                    <a:pt x="317402" y="235315"/>
                  </a:lnTo>
                  <a:lnTo>
                    <a:pt x="331358" y="232118"/>
                  </a:lnTo>
                  <a:lnTo>
                    <a:pt x="342864" y="223420"/>
                  </a:lnTo>
                  <a:lnTo>
                    <a:pt x="350835" y="210561"/>
                  </a:lnTo>
                  <a:lnTo>
                    <a:pt x="354189" y="194880"/>
                  </a:lnTo>
                  <a:lnTo>
                    <a:pt x="351305" y="179199"/>
                  </a:lnTo>
                  <a:lnTo>
                    <a:pt x="343434" y="166339"/>
                  </a:lnTo>
                  <a:lnTo>
                    <a:pt x="331743" y="157641"/>
                  </a:lnTo>
                  <a:lnTo>
                    <a:pt x="317402" y="154444"/>
                  </a:lnTo>
                  <a:lnTo>
                    <a:pt x="376792" y="154444"/>
                  </a:lnTo>
                  <a:lnTo>
                    <a:pt x="380943" y="190623"/>
                  </a:lnTo>
                  <a:lnTo>
                    <a:pt x="375921" y="234384"/>
                  </a:lnTo>
                  <a:lnTo>
                    <a:pt x="361613" y="274490"/>
                  </a:lnTo>
                  <a:lnTo>
                    <a:pt x="339158" y="309821"/>
                  </a:lnTo>
                  <a:lnTo>
                    <a:pt x="310872" y="338075"/>
                  </a:lnTo>
                  <a:close/>
                </a:path>
              </a:pathLst>
            </a:custGeom>
            <a:solidFill>
              <a:srgbClr val="D45E00"/>
            </a:solidFill>
          </p:spPr>
          <p:txBody>
            <a:bodyPr wrap="square" lIns="0" tIns="0" rIns="0" bIns="0" rtlCol="0"/>
            <a:lstStyle/>
            <a:p>
              <a:endParaRPr sz="2400"/>
            </a:p>
          </p:txBody>
        </p:sp>
        <p:sp>
          <p:nvSpPr>
            <p:cNvPr id="52" name="object 52"/>
            <p:cNvSpPr/>
            <p:nvPr/>
          </p:nvSpPr>
          <p:spPr>
            <a:xfrm>
              <a:off x="862128" y="2714753"/>
              <a:ext cx="32384" cy="32384"/>
            </a:xfrm>
            <a:custGeom>
              <a:avLst/>
              <a:gdLst/>
              <a:ahLst/>
              <a:cxnLst/>
              <a:rect l="l" t="t" r="r" b="b"/>
              <a:pathLst>
                <a:path w="32384" h="32385">
                  <a:moveTo>
                    <a:pt x="18793" y="31919"/>
                  </a:moveTo>
                  <a:lnTo>
                    <a:pt x="13125" y="31919"/>
                  </a:lnTo>
                  <a:lnTo>
                    <a:pt x="10739" y="31322"/>
                  </a:lnTo>
                  <a:lnTo>
                    <a:pt x="0" y="18495"/>
                  </a:lnTo>
                  <a:lnTo>
                    <a:pt x="0" y="12827"/>
                  </a:lnTo>
                  <a:lnTo>
                    <a:pt x="596" y="10440"/>
                  </a:lnTo>
                  <a:lnTo>
                    <a:pt x="2088" y="8054"/>
                  </a:lnTo>
                  <a:lnTo>
                    <a:pt x="3579" y="5369"/>
                  </a:lnTo>
                  <a:lnTo>
                    <a:pt x="5667" y="3579"/>
                  </a:lnTo>
                  <a:lnTo>
                    <a:pt x="8054" y="2088"/>
                  </a:lnTo>
                  <a:lnTo>
                    <a:pt x="10739" y="596"/>
                  </a:lnTo>
                  <a:lnTo>
                    <a:pt x="13125" y="0"/>
                  </a:lnTo>
                  <a:lnTo>
                    <a:pt x="18793" y="0"/>
                  </a:lnTo>
                  <a:lnTo>
                    <a:pt x="21478" y="596"/>
                  </a:lnTo>
                  <a:lnTo>
                    <a:pt x="23865" y="2088"/>
                  </a:lnTo>
                  <a:lnTo>
                    <a:pt x="26549" y="3579"/>
                  </a:lnTo>
                  <a:lnTo>
                    <a:pt x="28339" y="5369"/>
                  </a:lnTo>
                  <a:lnTo>
                    <a:pt x="29831" y="8054"/>
                  </a:lnTo>
                  <a:lnTo>
                    <a:pt x="31323" y="10440"/>
                  </a:lnTo>
                  <a:lnTo>
                    <a:pt x="31919" y="13125"/>
                  </a:lnTo>
                  <a:lnTo>
                    <a:pt x="31919" y="15810"/>
                  </a:lnTo>
                  <a:lnTo>
                    <a:pt x="31919" y="18793"/>
                  </a:lnTo>
                  <a:lnTo>
                    <a:pt x="23865" y="29831"/>
                  </a:lnTo>
                  <a:lnTo>
                    <a:pt x="21478" y="31322"/>
                  </a:lnTo>
                  <a:lnTo>
                    <a:pt x="18793" y="31919"/>
                  </a:lnTo>
                  <a:close/>
                </a:path>
              </a:pathLst>
            </a:custGeom>
            <a:solidFill>
              <a:srgbClr val="0072B2"/>
            </a:solidFill>
          </p:spPr>
          <p:txBody>
            <a:bodyPr wrap="square" lIns="0" tIns="0" rIns="0" bIns="0" rtlCol="0"/>
            <a:lstStyle/>
            <a:p>
              <a:endParaRPr sz="2400"/>
            </a:p>
          </p:txBody>
        </p:sp>
      </p:grpSp>
      <p:sp>
        <p:nvSpPr>
          <p:cNvPr id="53" name="object 5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25465055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3220" y="1283183"/>
            <a:ext cx="7309273" cy="4663439"/>
            <a:chOff x="129914" y="962387"/>
            <a:chExt cx="5481955" cy="3497579"/>
          </a:xfrm>
        </p:grpSpPr>
        <p:pic>
          <p:nvPicPr>
            <p:cNvPr id="3" name="object 3"/>
            <p:cNvPicPr/>
            <p:nvPr/>
          </p:nvPicPr>
          <p:blipFill>
            <a:blip r:embed="rId2" cstate="print"/>
            <a:stretch>
              <a:fillRect/>
            </a:stretch>
          </p:blipFill>
          <p:spPr>
            <a:xfrm>
              <a:off x="129914" y="962387"/>
              <a:ext cx="5481669" cy="3497551"/>
            </a:xfrm>
            <a:prstGeom prst="rect">
              <a:avLst/>
            </a:prstGeom>
          </p:spPr>
        </p:pic>
        <p:sp>
          <p:nvSpPr>
            <p:cNvPr id="4" name="object 4"/>
            <p:cNvSpPr/>
            <p:nvPr/>
          </p:nvSpPr>
          <p:spPr>
            <a:xfrm>
              <a:off x="220401" y="1014775"/>
              <a:ext cx="5300980" cy="3316604"/>
            </a:xfrm>
            <a:custGeom>
              <a:avLst/>
              <a:gdLst/>
              <a:ahLst/>
              <a:cxnLst/>
              <a:rect l="l" t="t" r="r" b="b"/>
              <a:pathLst>
                <a:path w="5300980" h="3316604">
                  <a:moveTo>
                    <a:pt x="1432423" y="3316573"/>
                  </a:moveTo>
                  <a:lnTo>
                    <a:pt x="1390852" y="3316426"/>
                  </a:lnTo>
                  <a:lnTo>
                    <a:pt x="1348709" y="3315884"/>
                  </a:lnTo>
                  <a:lnTo>
                    <a:pt x="1305978" y="3314940"/>
                  </a:lnTo>
                  <a:lnTo>
                    <a:pt x="1262642" y="3313585"/>
                  </a:lnTo>
                  <a:lnTo>
                    <a:pt x="1218686" y="3311811"/>
                  </a:lnTo>
                  <a:lnTo>
                    <a:pt x="1174095" y="3309611"/>
                  </a:lnTo>
                  <a:lnTo>
                    <a:pt x="1128851" y="3306976"/>
                  </a:lnTo>
                  <a:lnTo>
                    <a:pt x="1082940" y="3303900"/>
                  </a:lnTo>
                  <a:lnTo>
                    <a:pt x="1036345" y="3300372"/>
                  </a:lnTo>
                  <a:lnTo>
                    <a:pt x="989050" y="3296387"/>
                  </a:lnTo>
                  <a:lnTo>
                    <a:pt x="941040" y="3291936"/>
                  </a:lnTo>
                  <a:lnTo>
                    <a:pt x="892299" y="3287011"/>
                  </a:lnTo>
                  <a:lnTo>
                    <a:pt x="842810" y="3281604"/>
                  </a:lnTo>
                  <a:lnTo>
                    <a:pt x="792559" y="3275707"/>
                  </a:lnTo>
                  <a:lnTo>
                    <a:pt x="741528" y="3269312"/>
                  </a:lnTo>
                  <a:lnTo>
                    <a:pt x="689702" y="3262412"/>
                  </a:lnTo>
                  <a:lnTo>
                    <a:pt x="637066" y="3254999"/>
                  </a:lnTo>
                  <a:lnTo>
                    <a:pt x="583602" y="3247064"/>
                  </a:lnTo>
                  <a:lnTo>
                    <a:pt x="529296" y="3238600"/>
                  </a:lnTo>
                  <a:lnTo>
                    <a:pt x="474132" y="3229599"/>
                  </a:lnTo>
                  <a:lnTo>
                    <a:pt x="418093" y="3220052"/>
                  </a:lnTo>
                  <a:lnTo>
                    <a:pt x="361163" y="3209953"/>
                  </a:lnTo>
                  <a:lnTo>
                    <a:pt x="303328" y="3199292"/>
                  </a:lnTo>
                  <a:lnTo>
                    <a:pt x="244570" y="3188063"/>
                  </a:lnTo>
                  <a:lnTo>
                    <a:pt x="184874" y="3176257"/>
                  </a:lnTo>
                  <a:lnTo>
                    <a:pt x="124224" y="3163867"/>
                  </a:lnTo>
                  <a:lnTo>
                    <a:pt x="62605" y="3150884"/>
                  </a:lnTo>
                  <a:lnTo>
                    <a:pt x="0" y="3137300"/>
                  </a:lnTo>
                  <a:lnTo>
                    <a:pt x="0" y="0"/>
                  </a:lnTo>
                  <a:lnTo>
                    <a:pt x="5300694" y="0"/>
                  </a:lnTo>
                  <a:lnTo>
                    <a:pt x="5300694" y="2694047"/>
                  </a:lnTo>
                  <a:lnTo>
                    <a:pt x="5238088" y="2694239"/>
                  </a:lnTo>
                  <a:lnTo>
                    <a:pt x="5176469" y="2694812"/>
                  </a:lnTo>
                  <a:lnTo>
                    <a:pt x="5115819" y="2695757"/>
                  </a:lnTo>
                  <a:lnTo>
                    <a:pt x="5056123" y="2697066"/>
                  </a:lnTo>
                  <a:lnTo>
                    <a:pt x="4997365" y="2698731"/>
                  </a:lnTo>
                  <a:lnTo>
                    <a:pt x="4939530" y="2700745"/>
                  </a:lnTo>
                  <a:lnTo>
                    <a:pt x="4882600" y="2703099"/>
                  </a:lnTo>
                  <a:lnTo>
                    <a:pt x="4826561" y="2705786"/>
                  </a:lnTo>
                  <a:lnTo>
                    <a:pt x="4771397" y="2708797"/>
                  </a:lnTo>
                  <a:lnTo>
                    <a:pt x="4717091" y="2712126"/>
                  </a:lnTo>
                  <a:lnTo>
                    <a:pt x="4663627" y="2715763"/>
                  </a:lnTo>
                  <a:lnTo>
                    <a:pt x="4610991" y="2719701"/>
                  </a:lnTo>
                  <a:lnTo>
                    <a:pt x="4559165" y="2723932"/>
                  </a:lnTo>
                  <a:lnTo>
                    <a:pt x="4508134" y="2728448"/>
                  </a:lnTo>
                  <a:lnTo>
                    <a:pt x="4457883" y="2733242"/>
                  </a:lnTo>
                  <a:lnTo>
                    <a:pt x="4408394" y="2738305"/>
                  </a:lnTo>
                  <a:lnTo>
                    <a:pt x="4359653" y="2743629"/>
                  </a:lnTo>
                  <a:lnTo>
                    <a:pt x="4311643" y="2749207"/>
                  </a:lnTo>
                  <a:lnTo>
                    <a:pt x="4264348" y="2755030"/>
                  </a:lnTo>
                  <a:lnTo>
                    <a:pt x="4217753" y="2761091"/>
                  </a:lnTo>
                  <a:lnTo>
                    <a:pt x="4171842" y="2767382"/>
                  </a:lnTo>
                  <a:lnTo>
                    <a:pt x="4126598" y="2773895"/>
                  </a:lnTo>
                  <a:lnTo>
                    <a:pt x="4082007" y="2780622"/>
                  </a:lnTo>
                  <a:lnTo>
                    <a:pt x="4038051" y="2787555"/>
                  </a:lnTo>
                  <a:lnTo>
                    <a:pt x="3994716" y="2794686"/>
                  </a:lnTo>
                  <a:lnTo>
                    <a:pt x="3951984" y="2802007"/>
                  </a:lnTo>
                  <a:lnTo>
                    <a:pt x="3909841" y="2809511"/>
                  </a:lnTo>
                  <a:lnTo>
                    <a:pt x="3868270" y="2817189"/>
                  </a:lnTo>
                  <a:lnTo>
                    <a:pt x="3827256" y="2825033"/>
                  </a:lnTo>
                  <a:lnTo>
                    <a:pt x="3786782" y="2833037"/>
                  </a:lnTo>
                  <a:lnTo>
                    <a:pt x="3746833" y="2841191"/>
                  </a:lnTo>
                  <a:lnTo>
                    <a:pt x="3707392" y="2849487"/>
                  </a:lnTo>
                  <a:lnTo>
                    <a:pt x="3668445" y="2857919"/>
                  </a:lnTo>
                  <a:lnTo>
                    <a:pt x="3629974" y="2866478"/>
                  </a:lnTo>
                  <a:lnTo>
                    <a:pt x="3591965" y="2875156"/>
                  </a:lnTo>
                  <a:lnTo>
                    <a:pt x="3554401" y="2883945"/>
                  </a:lnTo>
                  <a:lnTo>
                    <a:pt x="3517266" y="2892837"/>
                  </a:lnTo>
                  <a:lnTo>
                    <a:pt x="3444220" y="2910900"/>
                  </a:lnTo>
                  <a:lnTo>
                    <a:pt x="3372701" y="2929281"/>
                  </a:lnTo>
                  <a:lnTo>
                    <a:pt x="3302580" y="2947917"/>
                  </a:lnTo>
                  <a:lnTo>
                    <a:pt x="3233732" y="2966744"/>
                  </a:lnTo>
                  <a:lnTo>
                    <a:pt x="3166028" y="2985700"/>
                  </a:lnTo>
                  <a:lnTo>
                    <a:pt x="3099342" y="3004722"/>
                  </a:lnTo>
                  <a:lnTo>
                    <a:pt x="3033546" y="3023745"/>
                  </a:lnTo>
                  <a:lnTo>
                    <a:pt x="2968514" y="3042707"/>
                  </a:lnTo>
                  <a:lnTo>
                    <a:pt x="2904117" y="3061545"/>
                  </a:lnTo>
                  <a:lnTo>
                    <a:pt x="2872118" y="3070897"/>
                  </a:lnTo>
                  <a:lnTo>
                    <a:pt x="2808436" y="3089429"/>
                  </a:lnTo>
                  <a:lnTo>
                    <a:pt x="2745073" y="3107678"/>
                  </a:lnTo>
                  <a:lnTo>
                    <a:pt x="2681901" y="3125582"/>
                  </a:lnTo>
                  <a:lnTo>
                    <a:pt x="2618792" y="3143076"/>
                  </a:lnTo>
                  <a:lnTo>
                    <a:pt x="2555620" y="3160098"/>
                  </a:lnTo>
                  <a:lnTo>
                    <a:pt x="2492257" y="3176584"/>
                  </a:lnTo>
                  <a:lnTo>
                    <a:pt x="2428575" y="3192471"/>
                  </a:lnTo>
                  <a:lnTo>
                    <a:pt x="2364449" y="3207696"/>
                  </a:lnTo>
                  <a:lnTo>
                    <a:pt x="2299750" y="3222195"/>
                  </a:lnTo>
                  <a:lnTo>
                    <a:pt x="2234352" y="3235906"/>
                  </a:lnTo>
                  <a:lnTo>
                    <a:pt x="2168127" y="3248764"/>
                  </a:lnTo>
                  <a:lnTo>
                    <a:pt x="2100948" y="3260707"/>
                  </a:lnTo>
                  <a:lnTo>
                    <a:pt x="2032688" y="3271672"/>
                  </a:lnTo>
                  <a:lnTo>
                    <a:pt x="1963220" y="3281595"/>
                  </a:lnTo>
                  <a:lnTo>
                    <a:pt x="1892416" y="3290413"/>
                  </a:lnTo>
                  <a:lnTo>
                    <a:pt x="1820149" y="3298063"/>
                  </a:lnTo>
                  <a:lnTo>
                    <a:pt x="1746292" y="3304481"/>
                  </a:lnTo>
                  <a:lnTo>
                    <a:pt x="1670719" y="3309604"/>
                  </a:lnTo>
                  <a:lnTo>
                    <a:pt x="1632248" y="3311661"/>
                  </a:lnTo>
                  <a:lnTo>
                    <a:pt x="1593301" y="3313370"/>
                  </a:lnTo>
                  <a:lnTo>
                    <a:pt x="1553860" y="3314723"/>
                  </a:lnTo>
                  <a:lnTo>
                    <a:pt x="1513911" y="3315714"/>
                  </a:lnTo>
                  <a:lnTo>
                    <a:pt x="1473437" y="3316333"/>
                  </a:lnTo>
                  <a:lnTo>
                    <a:pt x="1432423" y="3316573"/>
                  </a:lnTo>
                  <a:close/>
                </a:path>
              </a:pathLst>
            </a:custGeom>
            <a:solidFill>
              <a:srgbClr val="EEEEEE"/>
            </a:solidFill>
          </p:spPr>
          <p:txBody>
            <a:bodyPr wrap="square" lIns="0" tIns="0" rIns="0" bIns="0" rtlCol="0"/>
            <a:lstStyle/>
            <a:p>
              <a:endParaRPr sz="2400"/>
            </a:p>
          </p:txBody>
        </p:sp>
        <p:sp>
          <p:nvSpPr>
            <p:cNvPr id="5" name="object 5"/>
            <p:cNvSpPr/>
            <p:nvPr/>
          </p:nvSpPr>
          <p:spPr>
            <a:xfrm>
              <a:off x="220401" y="1014775"/>
              <a:ext cx="5300980" cy="3316604"/>
            </a:xfrm>
            <a:custGeom>
              <a:avLst/>
              <a:gdLst/>
              <a:ahLst/>
              <a:cxnLst/>
              <a:rect l="l" t="t" r="r" b="b"/>
              <a:pathLst>
                <a:path w="5300980" h="3316604">
                  <a:moveTo>
                    <a:pt x="0" y="0"/>
                  </a:moveTo>
                  <a:lnTo>
                    <a:pt x="5300694" y="0"/>
                  </a:lnTo>
                  <a:lnTo>
                    <a:pt x="5300694" y="2694047"/>
                  </a:lnTo>
                  <a:lnTo>
                    <a:pt x="5238088" y="2694239"/>
                  </a:lnTo>
                  <a:lnTo>
                    <a:pt x="5176469" y="2694812"/>
                  </a:lnTo>
                  <a:lnTo>
                    <a:pt x="5115819" y="2695757"/>
                  </a:lnTo>
                  <a:lnTo>
                    <a:pt x="5056123" y="2697066"/>
                  </a:lnTo>
                  <a:lnTo>
                    <a:pt x="4997365" y="2698731"/>
                  </a:lnTo>
                  <a:lnTo>
                    <a:pt x="4939530" y="2700745"/>
                  </a:lnTo>
                  <a:lnTo>
                    <a:pt x="4882600" y="2703099"/>
                  </a:lnTo>
                  <a:lnTo>
                    <a:pt x="4826561" y="2705786"/>
                  </a:lnTo>
                  <a:lnTo>
                    <a:pt x="4771397" y="2708797"/>
                  </a:lnTo>
                  <a:lnTo>
                    <a:pt x="4717091" y="2712126"/>
                  </a:lnTo>
                  <a:lnTo>
                    <a:pt x="4663627" y="2715763"/>
                  </a:lnTo>
                  <a:lnTo>
                    <a:pt x="4610991" y="2719701"/>
                  </a:lnTo>
                  <a:lnTo>
                    <a:pt x="4559165" y="2723932"/>
                  </a:lnTo>
                  <a:lnTo>
                    <a:pt x="4508134" y="2728448"/>
                  </a:lnTo>
                  <a:lnTo>
                    <a:pt x="4457883" y="2733242"/>
                  </a:lnTo>
                  <a:lnTo>
                    <a:pt x="4408394" y="2738305"/>
                  </a:lnTo>
                  <a:lnTo>
                    <a:pt x="4359653" y="2743629"/>
                  </a:lnTo>
                  <a:lnTo>
                    <a:pt x="4311643" y="2749207"/>
                  </a:lnTo>
                  <a:lnTo>
                    <a:pt x="4264348" y="2755030"/>
                  </a:lnTo>
                  <a:lnTo>
                    <a:pt x="4217753" y="2761091"/>
                  </a:lnTo>
                  <a:lnTo>
                    <a:pt x="4171842" y="2767382"/>
                  </a:lnTo>
                  <a:lnTo>
                    <a:pt x="4126598" y="2773895"/>
                  </a:lnTo>
                  <a:lnTo>
                    <a:pt x="4082007" y="2780622"/>
                  </a:lnTo>
                  <a:lnTo>
                    <a:pt x="4038051" y="2787555"/>
                  </a:lnTo>
                  <a:lnTo>
                    <a:pt x="3994716" y="2794686"/>
                  </a:lnTo>
                  <a:lnTo>
                    <a:pt x="3951984" y="2802007"/>
                  </a:lnTo>
                  <a:lnTo>
                    <a:pt x="3909841" y="2809511"/>
                  </a:lnTo>
                  <a:lnTo>
                    <a:pt x="3868270" y="2817189"/>
                  </a:lnTo>
                  <a:lnTo>
                    <a:pt x="3827256" y="2825033"/>
                  </a:lnTo>
                  <a:lnTo>
                    <a:pt x="3786782" y="2833037"/>
                  </a:lnTo>
                  <a:lnTo>
                    <a:pt x="3746833" y="2841191"/>
                  </a:lnTo>
                  <a:lnTo>
                    <a:pt x="3707392" y="2849487"/>
                  </a:lnTo>
                  <a:lnTo>
                    <a:pt x="3668445" y="2857919"/>
                  </a:lnTo>
                  <a:lnTo>
                    <a:pt x="3629974" y="2866478"/>
                  </a:lnTo>
                  <a:lnTo>
                    <a:pt x="3591965" y="2875156"/>
                  </a:lnTo>
                  <a:lnTo>
                    <a:pt x="3554401" y="2883945"/>
                  </a:lnTo>
                  <a:lnTo>
                    <a:pt x="3517266" y="2892837"/>
                  </a:lnTo>
                  <a:lnTo>
                    <a:pt x="3444220" y="2910900"/>
                  </a:lnTo>
                  <a:lnTo>
                    <a:pt x="3372701" y="2929281"/>
                  </a:lnTo>
                  <a:lnTo>
                    <a:pt x="3302580" y="2947917"/>
                  </a:lnTo>
                  <a:lnTo>
                    <a:pt x="3233732" y="2966744"/>
                  </a:lnTo>
                  <a:lnTo>
                    <a:pt x="3166028" y="2985700"/>
                  </a:lnTo>
                  <a:lnTo>
                    <a:pt x="3099342" y="3004722"/>
                  </a:lnTo>
                  <a:lnTo>
                    <a:pt x="3033546" y="3023745"/>
                  </a:lnTo>
                  <a:lnTo>
                    <a:pt x="2968514" y="3042707"/>
                  </a:lnTo>
                  <a:lnTo>
                    <a:pt x="2904117" y="3061545"/>
                  </a:lnTo>
                  <a:lnTo>
                    <a:pt x="2872118" y="3070897"/>
                  </a:lnTo>
                  <a:lnTo>
                    <a:pt x="2808436" y="3089429"/>
                  </a:lnTo>
                  <a:lnTo>
                    <a:pt x="2745073" y="3107678"/>
                  </a:lnTo>
                  <a:lnTo>
                    <a:pt x="2681901" y="3125582"/>
                  </a:lnTo>
                  <a:lnTo>
                    <a:pt x="2618792" y="3143076"/>
                  </a:lnTo>
                  <a:lnTo>
                    <a:pt x="2555620" y="3160098"/>
                  </a:lnTo>
                  <a:lnTo>
                    <a:pt x="2492257" y="3176584"/>
                  </a:lnTo>
                  <a:lnTo>
                    <a:pt x="2428575" y="3192471"/>
                  </a:lnTo>
                  <a:lnTo>
                    <a:pt x="2364449" y="3207696"/>
                  </a:lnTo>
                  <a:lnTo>
                    <a:pt x="2299750" y="3222195"/>
                  </a:lnTo>
                  <a:lnTo>
                    <a:pt x="2234352" y="3235906"/>
                  </a:lnTo>
                  <a:lnTo>
                    <a:pt x="2168127" y="3248764"/>
                  </a:lnTo>
                  <a:lnTo>
                    <a:pt x="2100948" y="3260707"/>
                  </a:lnTo>
                  <a:lnTo>
                    <a:pt x="2032688" y="3271672"/>
                  </a:lnTo>
                  <a:lnTo>
                    <a:pt x="1963220" y="3281595"/>
                  </a:lnTo>
                  <a:lnTo>
                    <a:pt x="1892416" y="3290413"/>
                  </a:lnTo>
                  <a:lnTo>
                    <a:pt x="1820149" y="3298063"/>
                  </a:lnTo>
                  <a:lnTo>
                    <a:pt x="1746292" y="3304481"/>
                  </a:lnTo>
                  <a:lnTo>
                    <a:pt x="1670719" y="3309604"/>
                  </a:lnTo>
                  <a:lnTo>
                    <a:pt x="1632248" y="3311661"/>
                  </a:lnTo>
                  <a:lnTo>
                    <a:pt x="1593301" y="3313370"/>
                  </a:lnTo>
                  <a:lnTo>
                    <a:pt x="1553860" y="3314723"/>
                  </a:lnTo>
                  <a:lnTo>
                    <a:pt x="1513911" y="3315714"/>
                  </a:lnTo>
                  <a:lnTo>
                    <a:pt x="1473437" y="3316333"/>
                  </a:lnTo>
                  <a:lnTo>
                    <a:pt x="1432423" y="3316573"/>
                  </a:lnTo>
                  <a:lnTo>
                    <a:pt x="1390852" y="3316426"/>
                  </a:lnTo>
                  <a:lnTo>
                    <a:pt x="1348709" y="3315884"/>
                  </a:lnTo>
                  <a:lnTo>
                    <a:pt x="1305978" y="3314940"/>
                  </a:lnTo>
                  <a:lnTo>
                    <a:pt x="1262642" y="3313585"/>
                  </a:lnTo>
                  <a:lnTo>
                    <a:pt x="1218686" y="3311811"/>
                  </a:lnTo>
                  <a:lnTo>
                    <a:pt x="1174095" y="3309611"/>
                  </a:lnTo>
                  <a:lnTo>
                    <a:pt x="1128851" y="3306976"/>
                  </a:lnTo>
                  <a:lnTo>
                    <a:pt x="1082940" y="3303900"/>
                  </a:lnTo>
                  <a:lnTo>
                    <a:pt x="1036345" y="3300372"/>
                  </a:lnTo>
                  <a:lnTo>
                    <a:pt x="989050" y="3296387"/>
                  </a:lnTo>
                  <a:lnTo>
                    <a:pt x="941040" y="3291936"/>
                  </a:lnTo>
                  <a:lnTo>
                    <a:pt x="892299" y="3287011"/>
                  </a:lnTo>
                  <a:lnTo>
                    <a:pt x="842810" y="3281604"/>
                  </a:lnTo>
                  <a:lnTo>
                    <a:pt x="792559" y="3275707"/>
                  </a:lnTo>
                  <a:lnTo>
                    <a:pt x="741528" y="3269312"/>
                  </a:lnTo>
                  <a:lnTo>
                    <a:pt x="689702" y="3262412"/>
                  </a:lnTo>
                  <a:lnTo>
                    <a:pt x="637066" y="3254999"/>
                  </a:lnTo>
                  <a:lnTo>
                    <a:pt x="583602" y="3247064"/>
                  </a:lnTo>
                  <a:lnTo>
                    <a:pt x="529296" y="3238600"/>
                  </a:lnTo>
                  <a:lnTo>
                    <a:pt x="474132" y="3229599"/>
                  </a:lnTo>
                  <a:lnTo>
                    <a:pt x="418093" y="3220052"/>
                  </a:lnTo>
                  <a:lnTo>
                    <a:pt x="361163" y="3209953"/>
                  </a:lnTo>
                  <a:lnTo>
                    <a:pt x="303328" y="3199292"/>
                  </a:lnTo>
                  <a:lnTo>
                    <a:pt x="244570" y="3188063"/>
                  </a:lnTo>
                  <a:lnTo>
                    <a:pt x="184874" y="3176257"/>
                  </a:lnTo>
                  <a:lnTo>
                    <a:pt x="124224" y="3163867"/>
                  </a:lnTo>
                  <a:lnTo>
                    <a:pt x="62605" y="3150884"/>
                  </a:lnTo>
                  <a:lnTo>
                    <a:pt x="0" y="3137300"/>
                  </a:lnTo>
                  <a:lnTo>
                    <a:pt x="0" y="0"/>
                  </a:lnTo>
                  <a:close/>
                </a:path>
              </a:pathLst>
            </a:custGeom>
            <a:ln w="9524">
              <a:solidFill>
                <a:srgbClr val="666666"/>
              </a:solidFill>
            </a:ln>
          </p:spPr>
          <p:txBody>
            <a:bodyPr wrap="square" lIns="0" tIns="0" rIns="0" bIns="0" rtlCol="0"/>
            <a:lstStyle/>
            <a:p>
              <a:endParaRPr sz="2400"/>
            </a:p>
          </p:txBody>
        </p:sp>
        <p:sp>
          <p:nvSpPr>
            <p:cNvPr id="6" name="object 6"/>
            <p:cNvSpPr/>
            <p:nvPr/>
          </p:nvSpPr>
          <p:spPr>
            <a:xfrm>
              <a:off x="401776" y="1174150"/>
              <a:ext cx="1335405" cy="1335405"/>
            </a:xfrm>
            <a:custGeom>
              <a:avLst/>
              <a:gdLst/>
              <a:ahLst/>
              <a:cxnLst/>
              <a:rect l="l" t="t" r="r" b="b"/>
              <a:pathLst>
                <a:path w="1335405" h="1335405">
                  <a:moveTo>
                    <a:pt x="1335300" y="1335299"/>
                  </a:moveTo>
                  <a:lnTo>
                    <a:pt x="0" y="1335299"/>
                  </a:lnTo>
                  <a:lnTo>
                    <a:pt x="0" y="0"/>
                  </a:lnTo>
                  <a:lnTo>
                    <a:pt x="1335300" y="0"/>
                  </a:lnTo>
                  <a:lnTo>
                    <a:pt x="1335300" y="1335299"/>
                  </a:lnTo>
                  <a:close/>
                </a:path>
              </a:pathLst>
            </a:custGeom>
            <a:solidFill>
              <a:srgbClr val="CCCCCC"/>
            </a:solidFill>
          </p:spPr>
          <p:txBody>
            <a:bodyPr wrap="square" lIns="0" tIns="0" rIns="0" bIns="0" rtlCol="0"/>
            <a:lstStyle/>
            <a:p>
              <a:endParaRPr sz="2400"/>
            </a:p>
          </p:txBody>
        </p:sp>
        <p:sp>
          <p:nvSpPr>
            <p:cNvPr id="7" name="object 7"/>
            <p:cNvSpPr/>
            <p:nvPr/>
          </p:nvSpPr>
          <p:spPr>
            <a:xfrm>
              <a:off x="401776" y="1174150"/>
              <a:ext cx="1335405" cy="1335405"/>
            </a:xfrm>
            <a:custGeom>
              <a:avLst/>
              <a:gdLst/>
              <a:ahLst/>
              <a:cxnLst/>
              <a:rect l="l" t="t" r="r" b="b"/>
              <a:pathLst>
                <a:path w="1335405" h="1335405">
                  <a:moveTo>
                    <a:pt x="0" y="0"/>
                  </a:moveTo>
                  <a:lnTo>
                    <a:pt x="1335300" y="0"/>
                  </a:lnTo>
                  <a:lnTo>
                    <a:pt x="1335300" y="1335299"/>
                  </a:lnTo>
                  <a:lnTo>
                    <a:pt x="0" y="1335299"/>
                  </a:lnTo>
                  <a:lnTo>
                    <a:pt x="0" y="0"/>
                  </a:lnTo>
                  <a:close/>
                </a:path>
              </a:pathLst>
            </a:custGeom>
            <a:ln w="9524">
              <a:solidFill>
                <a:srgbClr val="666666"/>
              </a:solidFill>
            </a:ln>
          </p:spPr>
          <p:txBody>
            <a:bodyPr wrap="square" lIns="0" tIns="0" rIns="0" bIns="0" rtlCol="0"/>
            <a:lstStyle/>
            <a:p>
              <a:endParaRPr sz="2400"/>
            </a:p>
          </p:txBody>
        </p:sp>
      </p:grpSp>
      <p:sp>
        <p:nvSpPr>
          <p:cNvPr id="8" name="object 8"/>
          <p:cNvSpPr txBox="1">
            <a:spLocks noGrp="1"/>
          </p:cNvSpPr>
          <p:nvPr>
            <p:ph type="title"/>
          </p:nvPr>
        </p:nvSpPr>
        <p:spPr>
          <a:xfrm>
            <a:off x="2943339" y="1221761"/>
            <a:ext cx="3683000" cy="1371315"/>
          </a:xfrm>
          <a:prstGeom prst="rect">
            <a:avLst/>
          </a:prstGeom>
        </p:spPr>
        <p:txBody>
          <a:bodyPr vert="horz" wrap="square" lIns="0" tIns="16933" rIns="0" bIns="0" rtlCol="0" anchor="ctr">
            <a:spAutoFit/>
          </a:bodyPr>
          <a:lstStyle/>
          <a:p>
            <a:pPr marL="16933">
              <a:lnSpc>
                <a:spcPct val="100000"/>
              </a:lnSpc>
              <a:spcBef>
                <a:spcPts val="133"/>
              </a:spcBef>
            </a:pPr>
            <a:r>
              <a:rPr spc="-47" dirty="0">
                <a:latin typeface="Arial"/>
                <a:cs typeface="Arial"/>
              </a:rPr>
              <a:t>SomeUser's</a:t>
            </a:r>
            <a:r>
              <a:rPr spc="-107" dirty="0">
                <a:latin typeface="Arial"/>
                <a:cs typeface="Arial"/>
              </a:rPr>
              <a:t> </a:t>
            </a:r>
            <a:r>
              <a:rPr spc="-7" dirty="0">
                <a:latin typeface="Arial"/>
                <a:cs typeface="Arial"/>
              </a:rPr>
              <a:t>Profile</a:t>
            </a:r>
          </a:p>
        </p:txBody>
      </p:sp>
      <p:sp>
        <p:nvSpPr>
          <p:cNvPr id="9" name="object 9"/>
          <p:cNvSpPr txBox="1"/>
          <p:nvPr/>
        </p:nvSpPr>
        <p:spPr>
          <a:xfrm>
            <a:off x="709454" y="3341855"/>
            <a:ext cx="1448647" cy="966931"/>
          </a:xfrm>
          <a:prstGeom prst="rect">
            <a:avLst/>
          </a:prstGeom>
        </p:spPr>
        <p:txBody>
          <a:bodyPr vert="horz" wrap="square" lIns="0" tIns="30480" rIns="0" bIns="0" rtlCol="0">
            <a:spAutoFit/>
          </a:bodyPr>
          <a:lstStyle/>
          <a:p>
            <a:pPr marL="46566" marR="34711" indent="-847" algn="ctr">
              <a:lnSpc>
                <a:spcPts val="2200"/>
              </a:lnSpc>
              <a:spcBef>
                <a:spcPts val="240"/>
              </a:spcBef>
            </a:pPr>
            <a:r>
              <a:rPr sz="1867" spc="40" dirty="0">
                <a:solidFill>
                  <a:srgbClr val="D45E00"/>
                </a:solidFill>
                <a:latin typeface="Tahoma"/>
                <a:cs typeface="Tahoma"/>
              </a:rPr>
              <a:t>SomeUser </a:t>
            </a:r>
            <a:r>
              <a:rPr sz="1867" spc="47" dirty="0">
                <a:solidFill>
                  <a:srgbClr val="D45E00"/>
                </a:solidFill>
                <a:latin typeface="Tahoma"/>
                <a:cs typeface="Tahoma"/>
              </a:rPr>
              <a:t> </a:t>
            </a:r>
            <a:r>
              <a:rPr sz="1867" spc="-27" dirty="0">
                <a:solidFill>
                  <a:srgbClr val="0072B2"/>
                </a:solidFill>
                <a:latin typeface="Tahoma"/>
                <a:cs typeface="Tahoma"/>
              </a:rPr>
              <a:t>Tribe </a:t>
            </a:r>
            <a:r>
              <a:rPr sz="1867" spc="-7" dirty="0">
                <a:solidFill>
                  <a:srgbClr val="0072B2"/>
                </a:solidFill>
                <a:latin typeface="Tahoma"/>
                <a:cs typeface="Tahoma"/>
              </a:rPr>
              <a:t>of</a:t>
            </a:r>
            <a:r>
              <a:rPr sz="1867" spc="-47" dirty="0">
                <a:solidFill>
                  <a:srgbClr val="0072B2"/>
                </a:solidFill>
                <a:latin typeface="Tahoma"/>
                <a:cs typeface="Tahoma"/>
              </a:rPr>
              <a:t> </a:t>
            </a:r>
            <a:r>
              <a:rPr sz="1867" spc="20" dirty="0">
                <a:solidFill>
                  <a:srgbClr val="0072B2"/>
                </a:solidFill>
                <a:latin typeface="Tahoma"/>
                <a:cs typeface="Tahoma"/>
              </a:rPr>
              <a:t>Frog</a:t>
            </a:r>
            <a:endParaRPr sz="1867">
              <a:latin typeface="Tahoma"/>
              <a:cs typeface="Tahoma"/>
            </a:endParaRPr>
          </a:p>
          <a:p>
            <a:pPr algn="ctr">
              <a:lnSpc>
                <a:spcPts val="1340"/>
              </a:lnSpc>
            </a:pPr>
            <a:r>
              <a:rPr sz="1200" spc="-20" dirty="0">
                <a:solidFill>
                  <a:srgbClr val="0072B2"/>
                </a:solidFill>
                <a:latin typeface="Tahoma"/>
                <a:cs typeface="Tahoma"/>
              </a:rPr>
              <a:t>F</a:t>
            </a:r>
            <a:r>
              <a:rPr sz="1200" dirty="0">
                <a:solidFill>
                  <a:srgbClr val="0072B2"/>
                </a:solidFill>
                <a:latin typeface="Tahoma"/>
                <a:cs typeface="Tahoma"/>
              </a:rPr>
              <a:t>a</a:t>
            </a:r>
            <a:r>
              <a:rPr sz="1200" spc="93" dirty="0">
                <a:solidFill>
                  <a:srgbClr val="0072B2"/>
                </a:solidFill>
                <a:latin typeface="Tahoma"/>
                <a:cs typeface="Tahoma"/>
              </a:rPr>
              <a:t>c</a:t>
            </a:r>
            <a:r>
              <a:rPr sz="1200" spc="33" dirty="0">
                <a:solidFill>
                  <a:srgbClr val="0072B2"/>
                </a:solidFill>
                <a:latin typeface="Tahoma"/>
                <a:cs typeface="Tahoma"/>
              </a:rPr>
              <a:t>t</a:t>
            </a:r>
            <a:r>
              <a:rPr sz="1200" spc="-13" dirty="0">
                <a:solidFill>
                  <a:srgbClr val="0072B2"/>
                </a:solidFill>
                <a:latin typeface="Tahoma"/>
                <a:cs typeface="Tahoma"/>
              </a:rPr>
              <a:t>i</a:t>
            </a:r>
            <a:r>
              <a:rPr sz="1200" spc="47" dirty="0">
                <a:solidFill>
                  <a:srgbClr val="0072B2"/>
                </a:solidFill>
                <a:latin typeface="Tahoma"/>
                <a:cs typeface="Tahoma"/>
              </a:rPr>
              <a:t>o</a:t>
            </a:r>
            <a:r>
              <a:rPr sz="1200" spc="-60" dirty="0">
                <a:solidFill>
                  <a:srgbClr val="0072B2"/>
                </a:solidFill>
                <a:latin typeface="Tahoma"/>
                <a:cs typeface="Tahoma"/>
              </a:rPr>
              <a:t>n</a:t>
            </a:r>
            <a:r>
              <a:rPr sz="1200" spc="-73" dirty="0">
                <a:solidFill>
                  <a:srgbClr val="0072B2"/>
                </a:solidFill>
                <a:latin typeface="Tahoma"/>
                <a:cs typeface="Tahoma"/>
              </a:rPr>
              <a:t> </a:t>
            </a:r>
            <a:r>
              <a:rPr sz="1200" spc="53" dirty="0">
                <a:solidFill>
                  <a:srgbClr val="0072B2"/>
                </a:solidFill>
                <a:latin typeface="Tahoma"/>
                <a:cs typeface="Tahoma"/>
              </a:rPr>
              <a:t>S</a:t>
            </a:r>
            <a:r>
              <a:rPr sz="1200" spc="40" dirty="0">
                <a:solidFill>
                  <a:srgbClr val="0072B2"/>
                </a:solidFill>
                <a:latin typeface="Tahoma"/>
                <a:cs typeface="Tahoma"/>
              </a:rPr>
              <a:t>c</a:t>
            </a:r>
            <a:r>
              <a:rPr sz="1200" spc="47" dirty="0">
                <a:solidFill>
                  <a:srgbClr val="0072B2"/>
                </a:solidFill>
                <a:latin typeface="Tahoma"/>
                <a:cs typeface="Tahoma"/>
              </a:rPr>
              <a:t>o</a:t>
            </a:r>
            <a:r>
              <a:rPr sz="1200" spc="-27" dirty="0">
                <a:solidFill>
                  <a:srgbClr val="0072B2"/>
                </a:solidFill>
                <a:latin typeface="Tahoma"/>
                <a:cs typeface="Tahoma"/>
              </a:rPr>
              <a:t>r</a:t>
            </a:r>
            <a:r>
              <a:rPr sz="1200" spc="-73" dirty="0">
                <a:solidFill>
                  <a:srgbClr val="0072B2"/>
                </a:solidFill>
                <a:latin typeface="Tahoma"/>
                <a:cs typeface="Tahoma"/>
              </a:rPr>
              <a:t>e:</a:t>
            </a:r>
            <a:r>
              <a:rPr sz="1200" spc="-60" dirty="0">
                <a:solidFill>
                  <a:srgbClr val="0072B2"/>
                </a:solidFill>
                <a:latin typeface="Tahoma"/>
                <a:cs typeface="Tahoma"/>
              </a:rPr>
              <a:t> </a:t>
            </a:r>
            <a:r>
              <a:rPr sz="1200" b="1" dirty="0">
                <a:solidFill>
                  <a:srgbClr val="0072B2"/>
                </a:solidFill>
                <a:latin typeface="Arial"/>
                <a:cs typeface="Arial"/>
              </a:rPr>
              <a:t>3</a:t>
            </a:r>
            <a:r>
              <a:rPr sz="1200" b="1" spc="-33" dirty="0">
                <a:solidFill>
                  <a:srgbClr val="0072B2"/>
                </a:solidFill>
                <a:latin typeface="Arial"/>
                <a:cs typeface="Arial"/>
              </a:rPr>
              <a:t>1337</a:t>
            </a:r>
            <a:endParaRPr sz="1200">
              <a:latin typeface="Arial"/>
              <a:cs typeface="Arial"/>
            </a:endParaRPr>
          </a:p>
          <a:p>
            <a:pPr marL="847" algn="ctr">
              <a:lnSpc>
                <a:spcPts val="1580"/>
              </a:lnSpc>
            </a:pPr>
            <a:r>
              <a:rPr sz="1333" i="1" u="sng" spc="20" dirty="0">
                <a:solidFill>
                  <a:srgbClr val="0072B2"/>
                </a:solidFill>
                <a:uFill>
                  <a:solidFill>
                    <a:srgbClr val="0072B2"/>
                  </a:solidFill>
                </a:uFill>
                <a:latin typeface="Arial"/>
                <a:cs typeface="Arial"/>
              </a:rPr>
              <a:t>Midwest</a:t>
            </a:r>
            <a:r>
              <a:rPr sz="1333" i="1" u="sng" spc="-60" dirty="0">
                <a:solidFill>
                  <a:srgbClr val="0072B2"/>
                </a:solidFill>
                <a:uFill>
                  <a:solidFill>
                    <a:srgbClr val="0072B2"/>
                  </a:solidFill>
                </a:uFill>
                <a:latin typeface="Arial"/>
                <a:cs typeface="Arial"/>
              </a:rPr>
              <a:t> </a:t>
            </a:r>
            <a:r>
              <a:rPr sz="1333" i="1" u="sng" dirty="0">
                <a:solidFill>
                  <a:srgbClr val="0072B2"/>
                </a:solidFill>
                <a:uFill>
                  <a:solidFill>
                    <a:srgbClr val="0072B2"/>
                  </a:solidFill>
                </a:uFill>
                <a:latin typeface="Arial"/>
                <a:cs typeface="Arial"/>
              </a:rPr>
              <a:t>Canyon</a:t>
            </a:r>
            <a:endParaRPr sz="1333">
              <a:latin typeface="Arial"/>
              <a:cs typeface="Arial"/>
            </a:endParaRPr>
          </a:p>
        </p:txBody>
      </p:sp>
      <p:grpSp>
        <p:nvGrpSpPr>
          <p:cNvPr id="10" name="object 10"/>
          <p:cNvGrpSpPr/>
          <p:nvPr/>
        </p:nvGrpSpPr>
        <p:grpSpPr>
          <a:xfrm>
            <a:off x="346152" y="959350"/>
            <a:ext cx="6952827" cy="317500"/>
            <a:chOff x="259614" y="719512"/>
            <a:chExt cx="5214620" cy="238125"/>
          </a:xfrm>
        </p:grpSpPr>
        <p:sp>
          <p:nvSpPr>
            <p:cNvPr id="11" name="object 11"/>
            <p:cNvSpPr/>
            <p:nvPr/>
          </p:nvSpPr>
          <p:spPr>
            <a:xfrm>
              <a:off x="264376" y="724274"/>
              <a:ext cx="5205095" cy="228600"/>
            </a:xfrm>
            <a:custGeom>
              <a:avLst/>
              <a:gdLst/>
              <a:ahLst/>
              <a:cxnLst/>
              <a:rect l="l" t="t" r="r" b="b"/>
              <a:pathLst>
                <a:path w="5205095" h="228600">
                  <a:moveTo>
                    <a:pt x="5166899" y="228599"/>
                  </a:moveTo>
                  <a:lnTo>
                    <a:pt x="38100" y="228599"/>
                  </a:lnTo>
                  <a:lnTo>
                    <a:pt x="23270" y="225605"/>
                  </a:lnTo>
                  <a:lnTo>
                    <a:pt x="11159" y="217440"/>
                  </a:lnTo>
                  <a:lnTo>
                    <a:pt x="2994" y="205329"/>
                  </a:lnTo>
                  <a:lnTo>
                    <a:pt x="0" y="190499"/>
                  </a:lnTo>
                  <a:lnTo>
                    <a:pt x="0" y="38100"/>
                  </a:lnTo>
                  <a:lnTo>
                    <a:pt x="2994" y="23270"/>
                  </a:lnTo>
                  <a:lnTo>
                    <a:pt x="11159" y="11159"/>
                  </a:lnTo>
                  <a:lnTo>
                    <a:pt x="23270" y="2994"/>
                  </a:lnTo>
                  <a:lnTo>
                    <a:pt x="38100" y="0"/>
                  </a:lnTo>
                  <a:lnTo>
                    <a:pt x="5166899" y="0"/>
                  </a:lnTo>
                  <a:lnTo>
                    <a:pt x="5202099" y="23520"/>
                  </a:lnTo>
                  <a:lnTo>
                    <a:pt x="5205000" y="38100"/>
                  </a:lnTo>
                  <a:lnTo>
                    <a:pt x="5205000" y="190499"/>
                  </a:lnTo>
                  <a:lnTo>
                    <a:pt x="5202005" y="205329"/>
                  </a:lnTo>
                  <a:lnTo>
                    <a:pt x="5193840" y="217440"/>
                  </a:lnTo>
                  <a:lnTo>
                    <a:pt x="5181729" y="225605"/>
                  </a:lnTo>
                  <a:lnTo>
                    <a:pt x="5166899" y="228599"/>
                  </a:lnTo>
                  <a:close/>
                </a:path>
              </a:pathLst>
            </a:custGeom>
            <a:solidFill>
              <a:srgbClr val="EEEEEE"/>
            </a:solidFill>
          </p:spPr>
          <p:txBody>
            <a:bodyPr wrap="square" lIns="0" tIns="0" rIns="0" bIns="0" rtlCol="0"/>
            <a:lstStyle/>
            <a:p>
              <a:endParaRPr sz="2400"/>
            </a:p>
          </p:txBody>
        </p:sp>
        <p:sp>
          <p:nvSpPr>
            <p:cNvPr id="12" name="object 12"/>
            <p:cNvSpPr/>
            <p:nvPr/>
          </p:nvSpPr>
          <p:spPr>
            <a:xfrm>
              <a:off x="264376" y="724274"/>
              <a:ext cx="5205095" cy="228600"/>
            </a:xfrm>
            <a:custGeom>
              <a:avLst/>
              <a:gdLst/>
              <a:ahLst/>
              <a:cxnLst/>
              <a:rect l="l" t="t" r="r" b="b"/>
              <a:pathLst>
                <a:path w="5205095" h="228600">
                  <a:moveTo>
                    <a:pt x="0" y="38100"/>
                  </a:moveTo>
                  <a:lnTo>
                    <a:pt x="2994" y="23270"/>
                  </a:lnTo>
                  <a:lnTo>
                    <a:pt x="11159" y="11159"/>
                  </a:lnTo>
                  <a:lnTo>
                    <a:pt x="23270" y="2994"/>
                  </a:lnTo>
                  <a:lnTo>
                    <a:pt x="38100" y="0"/>
                  </a:lnTo>
                  <a:lnTo>
                    <a:pt x="5166899" y="0"/>
                  </a:lnTo>
                  <a:lnTo>
                    <a:pt x="5202099" y="23520"/>
                  </a:lnTo>
                  <a:lnTo>
                    <a:pt x="5205000" y="38100"/>
                  </a:lnTo>
                  <a:lnTo>
                    <a:pt x="5205000" y="190499"/>
                  </a:lnTo>
                  <a:lnTo>
                    <a:pt x="5202005" y="205329"/>
                  </a:lnTo>
                  <a:lnTo>
                    <a:pt x="5193840" y="217440"/>
                  </a:lnTo>
                  <a:lnTo>
                    <a:pt x="5181729" y="225605"/>
                  </a:lnTo>
                  <a:lnTo>
                    <a:pt x="5166899" y="228599"/>
                  </a:lnTo>
                  <a:lnTo>
                    <a:pt x="38100" y="228599"/>
                  </a:lnTo>
                  <a:lnTo>
                    <a:pt x="23270" y="225605"/>
                  </a:lnTo>
                  <a:lnTo>
                    <a:pt x="11159" y="217440"/>
                  </a:lnTo>
                  <a:lnTo>
                    <a:pt x="2994" y="205329"/>
                  </a:lnTo>
                  <a:lnTo>
                    <a:pt x="0" y="190499"/>
                  </a:lnTo>
                  <a:lnTo>
                    <a:pt x="0" y="38100"/>
                  </a:lnTo>
                  <a:close/>
                </a:path>
              </a:pathLst>
            </a:custGeom>
            <a:ln w="9524">
              <a:solidFill>
                <a:srgbClr val="666666"/>
              </a:solidFill>
            </a:ln>
          </p:spPr>
          <p:txBody>
            <a:bodyPr wrap="square" lIns="0" tIns="0" rIns="0" bIns="0" rtlCol="0"/>
            <a:lstStyle/>
            <a:p>
              <a:endParaRPr sz="2400"/>
            </a:p>
          </p:txBody>
        </p:sp>
      </p:grpSp>
      <p:sp>
        <p:nvSpPr>
          <p:cNvPr id="13" name="object 13"/>
          <p:cNvSpPr txBox="1"/>
          <p:nvPr/>
        </p:nvSpPr>
        <p:spPr>
          <a:xfrm>
            <a:off x="630135" y="963881"/>
            <a:ext cx="3828627" cy="263320"/>
          </a:xfrm>
          <a:prstGeom prst="rect">
            <a:avLst/>
          </a:prstGeom>
        </p:spPr>
        <p:txBody>
          <a:bodyPr vert="horz" wrap="square" lIns="0" tIns="16933" rIns="0" bIns="0" rtlCol="0">
            <a:spAutoFit/>
          </a:bodyPr>
          <a:lstStyle/>
          <a:p>
            <a:pPr marL="16933">
              <a:spcBef>
                <a:spcPts val="133"/>
              </a:spcBef>
            </a:pPr>
            <a:r>
              <a:rPr sz="1600" spc="-113" dirty="0">
                <a:solidFill>
                  <a:srgbClr val="434343"/>
                </a:solidFill>
                <a:latin typeface="Roboto"/>
                <a:cs typeface="Roboto"/>
              </a:rPr>
              <a:t>https://fangfactiongame.com/proﬁle/someuser</a:t>
            </a:r>
            <a:endParaRPr sz="1600">
              <a:latin typeface="Roboto"/>
              <a:cs typeface="Roboto"/>
            </a:endParaRPr>
          </a:p>
        </p:txBody>
      </p:sp>
      <p:grpSp>
        <p:nvGrpSpPr>
          <p:cNvPr id="14" name="object 14"/>
          <p:cNvGrpSpPr/>
          <p:nvPr/>
        </p:nvGrpSpPr>
        <p:grpSpPr>
          <a:xfrm>
            <a:off x="435568" y="1013965"/>
            <a:ext cx="6331373" cy="2965027"/>
            <a:chOff x="326676" y="760474"/>
            <a:chExt cx="4748530" cy="2223770"/>
          </a:xfrm>
        </p:grpSpPr>
        <p:sp>
          <p:nvSpPr>
            <p:cNvPr id="15" name="object 15"/>
            <p:cNvSpPr/>
            <p:nvPr/>
          </p:nvSpPr>
          <p:spPr>
            <a:xfrm>
              <a:off x="574782" y="1348255"/>
              <a:ext cx="990600" cy="990600"/>
            </a:xfrm>
            <a:custGeom>
              <a:avLst/>
              <a:gdLst/>
              <a:ahLst/>
              <a:cxnLst/>
              <a:rect l="l" t="t" r="r" b="b"/>
              <a:pathLst>
                <a:path w="990600" h="990600">
                  <a:moveTo>
                    <a:pt x="495299" y="990599"/>
                  </a:moveTo>
                  <a:lnTo>
                    <a:pt x="447599" y="988332"/>
                  </a:lnTo>
                  <a:lnTo>
                    <a:pt x="401181" y="981668"/>
                  </a:lnTo>
                  <a:lnTo>
                    <a:pt x="356254" y="970816"/>
                  </a:lnTo>
                  <a:lnTo>
                    <a:pt x="313024" y="955982"/>
                  </a:lnTo>
                  <a:lnTo>
                    <a:pt x="271700" y="937375"/>
                  </a:lnTo>
                  <a:lnTo>
                    <a:pt x="232489" y="915202"/>
                  </a:lnTo>
                  <a:lnTo>
                    <a:pt x="195599" y="889670"/>
                  </a:lnTo>
                  <a:lnTo>
                    <a:pt x="161237" y="860988"/>
                  </a:lnTo>
                  <a:lnTo>
                    <a:pt x="129611" y="829362"/>
                  </a:lnTo>
                  <a:lnTo>
                    <a:pt x="100929" y="795000"/>
                  </a:lnTo>
                  <a:lnTo>
                    <a:pt x="75397" y="758110"/>
                  </a:lnTo>
                  <a:lnTo>
                    <a:pt x="53224" y="718899"/>
                  </a:lnTo>
                  <a:lnTo>
                    <a:pt x="34616" y="677575"/>
                  </a:lnTo>
                  <a:lnTo>
                    <a:pt x="19783" y="634345"/>
                  </a:lnTo>
                  <a:lnTo>
                    <a:pt x="8931" y="589418"/>
                  </a:lnTo>
                  <a:lnTo>
                    <a:pt x="2267" y="543000"/>
                  </a:lnTo>
                  <a:lnTo>
                    <a:pt x="0" y="495299"/>
                  </a:lnTo>
                  <a:lnTo>
                    <a:pt x="2267" y="447599"/>
                  </a:lnTo>
                  <a:lnTo>
                    <a:pt x="8931" y="401181"/>
                  </a:lnTo>
                  <a:lnTo>
                    <a:pt x="19783" y="356254"/>
                  </a:lnTo>
                  <a:lnTo>
                    <a:pt x="34616" y="313024"/>
                  </a:lnTo>
                  <a:lnTo>
                    <a:pt x="53224" y="271700"/>
                  </a:lnTo>
                  <a:lnTo>
                    <a:pt x="75397" y="232489"/>
                  </a:lnTo>
                  <a:lnTo>
                    <a:pt x="100929" y="195599"/>
                  </a:lnTo>
                  <a:lnTo>
                    <a:pt x="129611" y="161237"/>
                  </a:lnTo>
                  <a:lnTo>
                    <a:pt x="161237" y="129611"/>
                  </a:lnTo>
                  <a:lnTo>
                    <a:pt x="195599" y="100929"/>
                  </a:lnTo>
                  <a:lnTo>
                    <a:pt x="232489" y="75397"/>
                  </a:lnTo>
                  <a:lnTo>
                    <a:pt x="271700" y="53224"/>
                  </a:lnTo>
                  <a:lnTo>
                    <a:pt x="313024" y="34616"/>
                  </a:lnTo>
                  <a:lnTo>
                    <a:pt x="356254" y="19783"/>
                  </a:lnTo>
                  <a:lnTo>
                    <a:pt x="401181" y="8930"/>
                  </a:lnTo>
                  <a:lnTo>
                    <a:pt x="447599" y="2267"/>
                  </a:lnTo>
                  <a:lnTo>
                    <a:pt x="495299" y="0"/>
                  </a:lnTo>
                  <a:lnTo>
                    <a:pt x="544254" y="2423"/>
                  </a:lnTo>
                  <a:lnTo>
                    <a:pt x="592379" y="9604"/>
                  </a:lnTo>
                  <a:lnTo>
                    <a:pt x="639350" y="21409"/>
                  </a:lnTo>
                  <a:lnTo>
                    <a:pt x="684843" y="37702"/>
                  </a:lnTo>
                  <a:lnTo>
                    <a:pt x="728532" y="58349"/>
                  </a:lnTo>
                  <a:lnTo>
                    <a:pt x="770092" y="83216"/>
                  </a:lnTo>
                  <a:lnTo>
                    <a:pt x="809200" y="112167"/>
                  </a:lnTo>
                  <a:lnTo>
                    <a:pt x="845529" y="145070"/>
                  </a:lnTo>
                  <a:lnTo>
                    <a:pt x="878432" y="181399"/>
                  </a:lnTo>
                  <a:lnTo>
                    <a:pt x="907383" y="220507"/>
                  </a:lnTo>
                  <a:lnTo>
                    <a:pt x="932250" y="262067"/>
                  </a:lnTo>
                  <a:lnTo>
                    <a:pt x="952897" y="305756"/>
                  </a:lnTo>
                  <a:lnTo>
                    <a:pt x="969190" y="351249"/>
                  </a:lnTo>
                  <a:lnTo>
                    <a:pt x="980994" y="398220"/>
                  </a:lnTo>
                  <a:lnTo>
                    <a:pt x="988176" y="446345"/>
                  </a:lnTo>
                  <a:lnTo>
                    <a:pt x="990599" y="495299"/>
                  </a:lnTo>
                  <a:lnTo>
                    <a:pt x="988332" y="543000"/>
                  </a:lnTo>
                  <a:lnTo>
                    <a:pt x="981668" y="589418"/>
                  </a:lnTo>
                  <a:lnTo>
                    <a:pt x="970816" y="634345"/>
                  </a:lnTo>
                  <a:lnTo>
                    <a:pt x="955982" y="677575"/>
                  </a:lnTo>
                  <a:lnTo>
                    <a:pt x="937375" y="718899"/>
                  </a:lnTo>
                  <a:lnTo>
                    <a:pt x="915202" y="758110"/>
                  </a:lnTo>
                  <a:lnTo>
                    <a:pt x="889670" y="795000"/>
                  </a:lnTo>
                  <a:lnTo>
                    <a:pt x="860988" y="829362"/>
                  </a:lnTo>
                  <a:lnTo>
                    <a:pt x="829361" y="860988"/>
                  </a:lnTo>
                  <a:lnTo>
                    <a:pt x="795000" y="889670"/>
                  </a:lnTo>
                  <a:lnTo>
                    <a:pt x="758110" y="915202"/>
                  </a:lnTo>
                  <a:lnTo>
                    <a:pt x="718899" y="937375"/>
                  </a:lnTo>
                  <a:lnTo>
                    <a:pt x="677575" y="955982"/>
                  </a:lnTo>
                  <a:lnTo>
                    <a:pt x="634345" y="970816"/>
                  </a:lnTo>
                  <a:lnTo>
                    <a:pt x="589418" y="981668"/>
                  </a:lnTo>
                  <a:lnTo>
                    <a:pt x="543000" y="988332"/>
                  </a:lnTo>
                  <a:lnTo>
                    <a:pt x="495299" y="990599"/>
                  </a:lnTo>
                  <a:close/>
                </a:path>
              </a:pathLst>
            </a:custGeom>
            <a:solidFill>
              <a:srgbClr val="9B7248"/>
            </a:solidFill>
          </p:spPr>
          <p:txBody>
            <a:bodyPr wrap="square" lIns="0" tIns="0" rIns="0" bIns="0" rtlCol="0"/>
            <a:lstStyle/>
            <a:p>
              <a:endParaRPr sz="2400"/>
            </a:p>
          </p:txBody>
        </p:sp>
        <p:sp>
          <p:nvSpPr>
            <p:cNvPr id="16" name="object 16"/>
            <p:cNvSpPr/>
            <p:nvPr/>
          </p:nvSpPr>
          <p:spPr>
            <a:xfrm>
              <a:off x="918231" y="2058230"/>
              <a:ext cx="301625" cy="88265"/>
            </a:xfrm>
            <a:custGeom>
              <a:avLst/>
              <a:gdLst/>
              <a:ahLst/>
              <a:cxnLst/>
              <a:rect l="l" t="t" r="r" b="b"/>
              <a:pathLst>
                <a:path w="301625" h="88264">
                  <a:moveTo>
                    <a:pt x="151184" y="87873"/>
                  </a:moveTo>
                  <a:lnTo>
                    <a:pt x="112765" y="84432"/>
                  </a:lnTo>
                  <a:lnTo>
                    <a:pt x="75436" y="74625"/>
                  </a:lnTo>
                  <a:lnTo>
                    <a:pt x="40286" y="59229"/>
                  </a:lnTo>
                  <a:lnTo>
                    <a:pt x="2840" y="32370"/>
                  </a:lnTo>
                  <a:lnTo>
                    <a:pt x="0" y="24323"/>
                  </a:lnTo>
                  <a:lnTo>
                    <a:pt x="116" y="15965"/>
                  </a:lnTo>
                  <a:lnTo>
                    <a:pt x="3424" y="8383"/>
                  </a:lnTo>
                  <a:lnTo>
                    <a:pt x="10091" y="2833"/>
                  </a:lnTo>
                  <a:lnTo>
                    <a:pt x="18158" y="0"/>
                  </a:lnTo>
                  <a:lnTo>
                    <a:pt x="26537" y="116"/>
                  </a:lnTo>
                  <a:lnTo>
                    <a:pt x="34138" y="3415"/>
                  </a:lnTo>
                  <a:lnTo>
                    <a:pt x="59781" y="20454"/>
                  </a:lnTo>
                  <a:lnTo>
                    <a:pt x="87992" y="32913"/>
                  </a:lnTo>
                  <a:lnTo>
                    <a:pt x="118537" y="40559"/>
                  </a:lnTo>
                  <a:lnTo>
                    <a:pt x="151184" y="43160"/>
                  </a:lnTo>
                  <a:lnTo>
                    <a:pt x="183701" y="40559"/>
                  </a:lnTo>
                  <a:lnTo>
                    <a:pt x="213962" y="32913"/>
                  </a:lnTo>
                  <a:lnTo>
                    <a:pt x="241887" y="20454"/>
                  </a:lnTo>
                  <a:lnTo>
                    <a:pt x="267400" y="3415"/>
                  </a:lnTo>
                  <a:lnTo>
                    <a:pt x="275001" y="155"/>
                  </a:lnTo>
                  <a:lnTo>
                    <a:pt x="301539" y="26703"/>
                  </a:lnTo>
                  <a:lnTo>
                    <a:pt x="298698" y="34505"/>
                  </a:lnTo>
                  <a:lnTo>
                    <a:pt x="293134" y="40676"/>
                  </a:lnTo>
                  <a:lnTo>
                    <a:pt x="261382" y="60976"/>
                  </a:lnTo>
                  <a:lnTo>
                    <a:pt x="226517" y="75764"/>
                  </a:lnTo>
                  <a:lnTo>
                    <a:pt x="189473" y="84807"/>
                  </a:lnTo>
                  <a:lnTo>
                    <a:pt x="151184" y="87873"/>
                  </a:lnTo>
                  <a:close/>
                </a:path>
              </a:pathLst>
            </a:custGeom>
            <a:solidFill>
              <a:srgbClr val="0072B2"/>
            </a:solidFill>
          </p:spPr>
          <p:txBody>
            <a:bodyPr wrap="square" lIns="0" tIns="0" rIns="0" bIns="0" rtlCol="0"/>
            <a:lstStyle/>
            <a:p>
              <a:endParaRPr sz="2400"/>
            </a:p>
          </p:txBody>
        </p:sp>
        <p:pic>
          <p:nvPicPr>
            <p:cNvPr id="17" name="object 17"/>
            <p:cNvPicPr/>
            <p:nvPr/>
          </p:nvPicPr>
          <p:blipFill>
            <a:blip r:embed="rId3" cstate="print"/>
            <a:stretch>
              <a:fillRect/>
            </a:stretch>
          </p:blipFill>
          <p:spPr>
            <a:xfrm>
              <a:off x="870899" y="1816059"/>
              <a:ext cx="87412" cy="87415"/>
            </a:xfrm>
            <a:prstGeom prst="rect">
              <a:avLst/>
            </a:prstGeom>
          </p:spPr>
        </p:pic>
        <p:pic>
          <p:nvPicPr>
            <p:cNvPr id="18" name="object 18"/>
            <p:cNvPicPr/>
            <p:nvPr/>
          </p:nvPicPr>
          <p:blipFill>
            <a:blip r:embed="rId4" cstate="print"/>
            <a:stretch>
              <a:fillRect/>
            </a:stretch>
          </p:blipFill>
          <p:spPr>
            <a:xfrm>
              <a:off x="1176024" y="1816059"/>
              <a:ext cx="87412" cy="87415"/>
            </a:xfrm>
            <a:prstGeom prst="rect">
              <a:avLst/>
            </a:prstGeom>
          </p:spPr>
        </p:pic>
        <p:pic>
          <p:nvPicPr>
            <p:cNvPr id="19" name="object 19"/>
            <p:cNvPicPr/>
            <p:nvPr/>
          </p:nvPicPr>
          <p:blipFill>
            <a:blip r:embed="rId5" cstate="print"/>
            <a:stretch>
              <a:fillRect/>
            </a:stretch>
          </p:blipFill>
          <p:spPr>
            <a:xfrm>
              <a:off x="326676" y="760474"/>
              <a:ext cx="106098" cy="138323"/>
            </a:xfrm>
            <a:prstGeom prst="rect">
              <a:avLst/>
            </a:prstGeom>
          </p:spPr>
        </p:pic>
        <p:sp>
          <p:nvSpPr>
            <p:cNvPr id="20" name="object 20"/>
            <p:cNvSpPr/>
            <p:nvPr/>
          </p:nvSpPr>
          <p:spPr>
            <a:xfrm>
              <a:off x="545444" y="1317815"/>
              <a:ext cx="1047750" cy="1047750"/>
            </a:xfrm>
            <a:custGeom>
              <a:avLst/>
              <a:gdLst/>
              <a:ahLst/>
              <a:cxnLst/>
              <a:rect l="l" t="t" r="r" b="b"/>
              <a:pathLst>
                <a:path w="1047750" h="1047750">
                  <a:moveTo>
                    <a:pt x="524520" y="1047599"/>
                  </a:moveTo>
                  <a:lnTo>
                    <a:pt x="476653" y="1045464"/>
                  </a:lnTo>
                  <a:lnTo>
                    <a:pt x="430016" y="1039178"/>
                  </a:lnTo>
                  <a:lnTo>
                    <a:pt x="384791" y="1028928"/>
                  </a:lnTo>
                  <a:lnTo>
                    <a:pt x="341161" y="1014896"/>
                  </a:lnTo>
                  <a:lnTo>
                    <a:pt x="299307" y="997268"/>
                  </a:lnTo>
                  <a:lnTo>
                    <a:pt x="259413" y="976226"/>
                  </a:lnTo>
                  <a:lnTo>
                    <a:pt x="221661" y="951956"/>
                  </a:lnTo>
                  <a:lnTo>
                    <a:pt x="186234" y="924640"/>
                  </a:lnTo>
                  <a:lnTo>
                    <a:pt x="153315" y="894464"/>
                  </a:lnTo>
                  <a:lnTo>
                    <a:pt x="123085" y="861612"/>
                  </a:lnTo>
                  <a:lnTo>
                    <a:pt x="95728" y="826267"/>
                  </a:lnTo>
                  <a:lnTo>
                    <a:pt x="71426" y="788613"/>
                  </a:lnTo>
                  <a:lnTo>
                    <a:pt x="50362" y="748835"/>
                  </a:lnTo>
                  <a:lnTo>
                    <a:pt x="32719" y="707116"/>
                  </a:lnTo>
                  <a:lnTo>
                    <a:pt x="18678" y="663641"/>
                  </a:lnTo>
                  <a:lnTo>
                    <a:pt x="8423" y="618594"/>
                  </a:lnTo>
                  <a:lnTo>
                    <a:pt x="2136" y="572159"/>
                  </a:lnTo>
                  <a:lnTo>
                    <a:pt x="0" y="524519"/>
                  </a:lnTo>
                  <a:lnTo>
                    <a:pt x="2136" y="476653"/>
                  </a:lnTo>
                  <a:lnTo>
                    <a:pt x="8423" y="430016"/>
                  </a:lnTo>
                  <a:lnTo>
                    <a:pt x="18678" y="384791"/>
                  </a:lnTo>
                  <a:lnTo>
                    <a:pt x="32719" y="341160"/>
                  </a:lnTo>
                  <a:lnTo>
                    <a:pt x="50362" y="299307"/>
                  </a:lnTo>
                  <a:lnTo>
                    <a:pt x="71426" y="259413"/>
                  </a:lnTo>
                  <a:lnTo>
                    <a:pt x="95728" y="221661"/>
                  </a:lnTo>
                  <a:lnTo>
                    <a:pt x="123085" y="186234"/>
                  </a:lnTo>
                  <a:lnTo>
                    <a:pt x="153315" y="153314"/>
                  </a:lnTo>
                  <a:lnTo>
                    <a:pt x="186234" y="123085"/>
                  </a:lnTo>
                  <a:lnTo>
                    <a:pt x="221661" y="95728"/>
                  </a:lnTo>
                  <a:lnTo>
                    <a:pt x="259413" y="71426"/>
                  </a:lnTo>
                  <a:lnTo>
                    <a:pt x="299307" y="50362"/>
                  </a:lnTo>
                  <a:lnTo>
                    <a:pt x="341161" y="32719"/>
                  </a:lnTo>
                  <a:lnTo>
                    <a:pt x="384791" y="18678"/>
                  </a:lnTo>
                  <a:lnTo>
                    <a:pt x="430016" y="8423"/>
                  </a:lnTo>
                  <a:lnTo>
                    <a:pt x="476653" y="2136"/>
                  </a:lnTo>
                  <a:lnTo>
                    <a:pt x="524520" y="0"/>
                  </a:lnTo>
                  <a:lnTo>
                    <a:pt x="572052" y="2136"/>
                  </a:lnTo>
                  <a:lnTo>
                    <a:pt x="618404" y="8423"/>
                  </a:lnTo>
                  <a:lnTo>
                    <a:pt x="663391" y="18678"/>
                  </a:lnTo>
                  <a:lnTo>
                    <a:pt x="706826" y="32719"/>
                  </a:lnTo>
                  <a:lnTo>
                    <a:pt x="748522" y="50362"/>
                  </a:lnTo>
                  <a:lnTo>
                    <a:pt x="788293" y="71426"/>
                  </a:lnTo>
                  <a:lnTo>
                    <a:pt x="825953" y="95728"/>
                  </a:lnTo>
                  <a:lnTo>
                    <a:pt x="861316" y="123085"/>
                  </a:lnTo>
                  <a:lnTo>
                    <a:pt x="894195" y="153314"/>
                  </a:lnTo>
                  <a:lnTo>
                    <a:pt x="924403" y="186234"/>
                  </a:lnTo>
                  <a:lnTo>
                    <a:pt x="934877" y="199799"/>
                  </a:lnTo>
                  <a:lnTo>
                    <a:pt x="456479" y="199799"/>
                  </a:lnTo>
                  <a:lnTo>
                    <a:pt x="433980" y="206066"/>
                  </a:lnTo>
                  <a:lnTo>
                    <a:pt x="413002" y="218879"/>
                  </a:lnTo>
                  <a:lnTo>
                    <a:pt x="332999" y="218879"/>
                  </a:lnTo>
                  <a:lnTo>
                    <a:pt x="295153" y="232350"/>
                  </a:lnTo>
                  <a:lnTo>
                    <a:pt x="258946" y="262560"/>
                  </a:lnTo>
                  <a:lnTo>
                    <a:pt x="226440" y="303390"/>
                  </a:lnTo>
                  <a:lnTo>
                    <a:pt x="199693" y="348720"/>
                  </a:lnTo>
                  <a:lnTo>
                    <a:pt x="180766" y="392430"/>
                  </a:lnTo>
                  <a:lnTo>
                    <a:pt x="171720" y="428399"/>
                  </a:lnTo>
                  <a:lnTo>
                    <a:pt x="137863" y="440347"/>
                  </a:lnTo>
                  <a:lnTo>
                    <a:pt x="107955" y="463499"/>
                  </a:lnTo>
                  <a:lnTo>
                    <a:pt x="86619" y="495832"/>
                  </a:lnTo>
                  <a:lnTo>
                    <a:pt x="78480" y="535319"/>
                  </a:lnTo>
                  <a:lnTo>
                    <a:pt x="85477" y="577051"/>
                  </a:lnTo>
                  <a:lnTo>
                    <a:pt x="104760" y="611324"/>
                  </a:lnTo>
                  <a:lnTo>
                    <a:pt x="133762" y="635405"/>
                  </a:lnTo>
                  <a:lnTo>
                    <a:pt x="169920" y="646559"/>
                  </a:lnTo>
                  <a:lnTo>
                    <a:pt x="186843" y="694548"/>
                  </a:lnTo>
                  <a:lnTo>
                    <a:pt x="208846" y="739301"/>
                  </a:lnTo>
                  <a:lnTo>
                    <a:pt x="235539" y="780391"/>
                  </a:lnTo>
                  <a:lnTo>
                    <a:pt x="266538" y="817390"/>
                  </a:lnTo>
                  <a:lnTo>
                    <a:pt x="301455" y="849869"/>
                  </a:lnTo>
                  <a:lnTo>
                    <a:pt x="339903" y="877403"/>
                  </a:lnTo>
                  <a:lnTo>
                    <a:pt x="381496" y="899562"/>
                  </a:lnTo>
                  <a:lnTo>
                    <a:pt x="425848" y="915920"/>
                  </a:lnTo>
                  <a:lnTo>
                    <a:pt x="472571" y="926048"/>
                  </a:lnTo>
                  <a:lnTo>
                    <a:pt x="521279" y="929519"/>
                  </a:lnTo>
                  <a:lnTo>
                    <a:pt x="854999" y="929519"/>
                  </a:lnTo>
                  <a:lnTo>
                    <a:pt x="825953" y="951956"/>
                  </a:lnTo>
                  <a:lnTo>
                    <a:pt x="788293" y="976226"/>
                  </a:lnTo>
                  <a:lnTo>
                    <a:pt x="748522" y="997268"/>
                  </a:lnTo>
                  <a:lnTo>
                    <a:pt x="706826" y="1014896"/>
                  </a:lnTo>
                  <a:lnTo>
                    <a:pt x="663391" y="1028928"/>
                  </a:lnTo>
                  <a:lnTo>
                    <a:pt x="618404" y="1039178"/>
                  </a:lnTo>
                  <a:lnTo>
                    <a:pt x="572052" y="1045464"/>
                  </a:lnTo>
                  <a:lnTo>
                    <a:pt x="524520" y="1047599"/>
                  </a:lnTo>
                  <a:close/>
                </a:path>
                <a:path w="1047750" h="1047750">
                  <a:moveTo>
                    <a:pt x="523440" y="237959"/>
                  </a:moveTo>
                  <a:lnTo>
                    <a:pt x="516850" y="231896"/>
                  </a:lnTo>
                  <a:lnTo>
                    <a:pt x="500625" y="218879"/>
                  </a:lnTo>
                  <a:lnTo>
                    <a:pt x="478940" y="205762"/>
                  </a:lnTo>
                  <a:lnTo>
                    <a:pt x="456479" y="199799"/>
                  </a:lnTo>
                  <a:lnTo>
                    <a:pt x="590399" y="199799"/>
                  </a:lnTo>
                  <a:lnTo>
                    <a:pt x="567939" y="205762"/>
                  </a:lnTo>
                  <a:lnTo>
                    <a:pt x="546255" y="218879"/>
                  </a:lnTo>
                  <a:lnTo>
                    <a:pt x="529793" y="232098"/>
                  </a:lnTo>
                  <a:lnTo>
                    <a:pt x="523440" y="237959"/>
                  </a:lnTo>
                  <a:close/>
                </a:path>
                <a:path w="1047750" h="1047750">
                  <a:moveTo>
                    <a:pt x="656640" y="237959"/>
                  </a:moveTo>
                  <a:lnTo>
                    <a:pt x="650340" y="231896"/>
                  </a:lnTo>
                  <a:lnTo>
                    <a:pt x="634320" y="218609"/>
                  </a:lnTo>
                  <a:lnTo>
                    <a:pt x="612900" y="205458"/>
                  </a:lnTo>
                  <a:lnTo>
                    <a:pt x="590399" y="199799"/>
                  </a:lnTo>
                  <a:lnTo>
                    <a:pt x="934877" y="199799"/>
                  </a:lnTo>
                  <a:lnTo>
                    <a:pt x="950164" y="219599"/>
                  </a:lnTo>
                  <a:lnTo>
                    <a:pt x="714599" y="219599"/>
                  </a:lnTo>
                  <a:lnTo>
                    <a:pt x="689748" y="221101"/>
                  </a:lnTo>
                  <a:lnTo>
                    <a:pt x="671580" y="227564"/>
                  </a:lnTo>
                  <a:lnTo>
                    <a:pt x="660431" y="234635"/>
                  </a:lnTo>
                  <a:lnTo>
                    <a:pt x="656640" y="237959"/>
                  </a:lnTo>
                  <a:close/>
                </a:path>
                <a:path w="1047750" h="1047750">
                  <a:moveTo>
                    <a:pt x="390240" y="237959"/>
                  </a:moveTo>
                  <a:lnTo>
                    <a:pt x="386662" y="234523"/>
                  </a:lnTo>
                  <a:lnTo>
                    <a:pt x="375930" y="227205"/>
                  </a:lnTo>
                  <a:lnTo>
                    <a:pt x="358042" y="220494"/>
                  </a:lnTo>
                  <a:lnTo>
                    <a:pt x="332999" y="218879"/>
                  </a:lnTo>
                  <a:lnTo>
                    <a:pt x="413002" y="218879"/>
                  </a:lnTo>
                  <a:lnTo>
                    <a:pt x="412560" y="219150"/>
                  </a:lnTo>
                  <a:lnTo>
                    <a:pt x="396540" y="232098"/>
                  </a:lnTo>
                  <a:lnTo>
                    <a:pt x="390240" y="237959"/>
                  </a:lnTo>
                  <a:close/>
                </a:path>
                <a:path w="1047750" h="1047750">
                  <a:moveTo>
                    <a:pt x="854999" y="929519"/>
                  </a:moveTo>
                  <a:lnTo>
                    <a:pt x="521279" y="929519"/>
                  </a:lnTo>
                  <a:lnTo>
                    <a:pt x="569725" y="925980"/>
                  </a:lnTo>
                  <a:lnTo>
                    <a:pt x="616294" y="915678"/>
                  </a:lnTo>
                  <a:lnTo>
                    <a:pt x="660577" y="899086"/>
                  </a:lnTo>
                  <a:lnTo>
                    <a:pt x="702167" y="876677"/>
                  </a:lnTo>
                  <a:lnTo>
                    <a:pt x="740655" y="848924"/>
                  </a:lnTo>
                  <a:lnTo>
                    <a:pt x="775633" y="816301"/>
                  </a:lnTo>
                  <a:lnTo>
                    <a:pt x="806692" y="779280"/>
                  </a:lnTo>
                  <a:lnTo>
                    <a:pt x="833425" y="738334"/>
                  </a:lnTo>
                  <a:lnTo>
                    <a:pt x="855424" y="693936"/>
                  </a:lnTo>
                  <a:lnTo>
                    <a:pt x="872279" y="646559"/>
                  </a:lnTo>
                  <a:lnTo>
                    <a:pt x="910664" y="637784"/>
                  </a:lnTo>
                  <a:lnTo>
                    <a:pt x="942570" y="613889"/>
                  </a:lnTo>
                  <a:lnTo>
                    <a:pt x="964620" y="578519"/>
                  </a:lnTo>
                  <a:lnTo>
                    <a:pt x="973440" y="535319"/>
                  </a:lnTo>
                  <a:lnTo>
                    <a:pt x="966802" y="493098"/>
                  </a:lnTo>
                  <a:lnTo>
                    <a:pt x="946260" y="459179"/>
                  </a:lnTo>
                  <a:lnTo>
                    <a:pt x="914917" y="436601"/>
                  </a:lnTo>
                  <a:lnTo>
                    <a:pt x="875879" y="428399"/>
                  </a:lnTo>
                  <a:lnTo>
                    <a:pt x="867608" y="399358"/>
                  </a:lnTo>
                  <a:lnTo>
                    <a:pt x="848706" y="357706"/>
                  </a:lnTo>
                  <a:lnTo>
                    <a:pt x="821565" y="311175"/>
                  </a:lnTo>
                  <a:lnTo>
                    <a:pt x="788573" y="267493"/>
                  </a:lnTo>
                  <a:lnTo>
                    <a:pt x="752121" y="234391"/>
                  </a:lnTo>
                  <a:lnTo>
                    <a:pt x="714599" y="219599"/>
                  </a:lnTo>
                  <a:lnTo>
                    <a:pt x="950164" y="219599"/>
                  </a:lnTo>
                  <a:lnTo>
                    <a:pt x="976066" y="259413"/>
                  </a:lnTo>
                  <a:lnTo>
                    <a:pt x="997147" y="299307"/>
                  </a:lnTo>
                  <a:lnTo>
                    <a:pt x="1014813" y="341160"/>
                  </a:lnTo>
                  <a:lnTo>
                    <a:pt x="1028878" y="384791"/>
                  </a:lnTo>
                  <a:lnTo>
                    <a:pt x="1039155" y="430016"/>
                  </a:lnTo>
                  <a:lnTo>
                    <a:pt x="1045457" y="476653"/>
                  </a:lnTo>
                  <a:lnTo>
                    <a:pt x="1047599" y="524519"/>
                  </a:lnTo>
                  <a:lnTo>
                    <a:pt x="1045457" y="572159"/>
                  </a:lnTo>
                  <a:lnTo>
                    <a:pt x="1039155" y="618594"/>
                  </a:lnTo>
                  <a:lnTo>
                    <a:pt x="1028878" y="663641"/>
                  </a:lnTo>
                  <a:lnTo>
                    <a:pt x="1014813" y="707116"/>
                  </a:lnTo>
                  <a:lnTo>
                    <a:pt x="997147" y="748835"/>
                  </a:lnTo>
                  <a:lnTo>
                    <a:pt x="976066" y="788613"/>
                  </a:lnTo>
                  <a:lnTo>
                    <a:pt x="951756" y="826267"/>
                  </a:lnTo>
                  <a:lnTo>
                    <a:pt x="924403" y="861612"/>
                  </a:lnTo>
                  <a:lnTo>
                    <a:pt x="894195" y="894464"/>
                  </a:lnTo>
                  <a:lnTo>
                    <a:pt x="861316" y="924640"/>
                  </a:lnTo>
                  <a:lnTo>
                    <a:pt x="854999" y="929519"/>
                  </a:lnTo>
                  <a:close/>
                </a:path>
              </a:pathLst>
            </a:custGeom>
            <a:solidFill>
              <a:srgbClr val="D45E00"/>
            </a:solidFill>
          </p:spPr>
          <p:txBody>
            <a:bodyPr wrap="square" lIns="0" tIns="0" rIns="0" bIns="0" rtlCol="0"/>
            <a:lstStyle/>
            <a:p>
              <a:endParaRPr sz="2400"/>
            </a:p>
          </p:txBody>
        </p:sp>
        <p:sp>
          <p:nvSpPr>
            <p:cNvPr id="21" name="object 21"/>
            <p:cNvSpPr/>
            <p:nvPr/>
          </p:nvSpPr>
          <p:spPr>
            <a:xfrm>
              <a:off x="2106601" y="1688994"/>
              <a:ext cx="2963545" cy="0"/>
            </a:xfrm>
            <a:custGeom>
              <a:avLst/>
              <a:gdLst/>
              <a:ahLst/>
              <a:cxnLst/>
              <a:rect l="l" t="t" r="r" b="b"/>
              <a:pathLst>
                <a:path w="2963545">
                  <a:moveTo>
                    <a:pt x="0" y="0"/>
                  </a:moveTo>
                  <a:lnTo>
                    <a:pt x="2963399" y="0"/>
                  </a:lnTo>
                </a:path>
              </a:pathLst>
            </a:custGeom>
            <a:ln w="9524">
              <a:solidFill>
                <a:srgbClr val="666666"/>
              </a:solidFill>
            </a:ln>
          </p:spPr>
          <p:txBody>
            <a:bodyPr wrap="square" lIns="0" tIns="0" rIns="0" bIns="0" rtlCol="0"/>
            <a:lstStyle/>
            <a:p>
              <a:endParaRPr sz="2400"/>
            </a:p>
          </p:txBody>
        </p:sp>
        <p:sp>
          <p:nvSpPr>
            <p:cNvPr id="22" name="object 22"/>
            <p:cNvSpPr/>
            <p:nvPr/>
          </p:nvSpPr>
          <p:spPr>
            <a:xfrm>
              <a:off x="3435899" y="1915999"/>
              <a:ext cx="1627505" cy="269875"/>
            </a:xfrm>
            <a:custGeom>
              <a:avLst/>
              <a:gdLst/>
              <a:ahLst/>
              <a:cxnLst/>
              <a:rect l="l" t="t" r="r" b="b"/>
              <a:pathLst>
                <a:path w="1627504" h="269875">
                  <a:moveTo>
                    <a:pt x="1582599" y="269399"/>
                  </a:moveTo>
                  <a:lnTo>
                    <a:pt x="44900" y="269399"/>
                  </a:lnTo>
                  <a:lnTo>
                    <a:pt x="27423" y="265871"/>
                  </a:lnTo>
                  <a:lnTo>
                    <a:pt x="13151" y="256248"/>
                  </a:lnTo>
                  <a:lnTo>
                    <a:pt x="3528" y="241976"/>
                  </a:lnTo>
                  <a:lnTo>
                    <a:pt x="0" y="224498"/>
                  </a:lnTo>
                  <a:lnTo>
                    <a:pt x="0" y="44900"/>
                  </a:lnTo>
                  <a:lnTo>
                    <a:pt x="3528" y="27423"/>
                  </a:lnTo>
                  <a:lnTo>
                    <a:pt x="13151" y="13151"/>
                  </a:lnTo>
                  <a:lnTo>
                    <a:pt x="27423" y="3528"/>
                  </a:lnTo>
                  <a:lnTo>
                    <a:pt x="44900" y="0"/>
                  </a:lnTo>
                  <a:lnTo>
                    <a:pt x="1582599" y="0"/>
                  </a:lnTo>
                  <a:lnTo>
                    <a:pt x="1619956" y="19989"/>
                  </a:lnTo>
                  <a:lnTo>
                    <a:pt x="1627499" y="44900"/>
                  </a:lnTo>
                  <a:lnTo>
                    <a:pt x="1627499" y="224498"/>
                  </a:lnTo>
                  <a:lnTo>
                    <a:pt x="1623971" y="241976"/>
                  </a:lnTo>
                  <a:lnTo>
                    <a:pt x="1614348" y="256248"/>
                  </a:lnTo>
                  <a:lnTo>
                    <a:pt x="1600076" y="265871"/>
                  </a:lnTo>
                  <a:lnTo>
                    <a:pt x="1582599" y="269399"/>
                  </a:lnTo>
                  <a:close/>
                </a:path>
              </a:pathLst>
            </a:custGeom>
            <a:solidFill>
              <a:srgbClr val="CCCCCC"/>
            </a:solidFill>
          </p:spPr>
          <p:txBody>
            <a:bodyPr wrap="square" lIns="0" tIns="0" rIns="0" bIns="0" rtlCol="0"/>
            <a:lstStyle/>
            <a:p>
              <a:endParaRPr sz="2400"/>
            </a:p>
          </p:txBody>
        </p:sp>
        <p:sp>
          <p:nvSpPr>
            <p:cNvPr id="23" name="object 23"/>
            <p:cNvSpPr/>
            <p:nvPr/>
          </p:nvSpPr>
          <p:spPr>
            <a:xfrm>
              <a:off x="3435899" y="1915999"/>
              <a:ext cx="1627505" cy="269875"/>
            </a:xfrm>
            <a:custGeom>
              <a:avLst/>
              <a:gdLst/>
              <a:ahLst/>
              <a:cxnLst/>
              <a:rect l="l" t="t" r="r" b="b"/>
              <a:pathLst>
                <a:path w="1627504" h="269875">
                  <a:moveTo>
                    <a:pt x="0" y="44900"/>
                  </a:moveTo>
                  <a:lnTo>
                    <a:pt x="3528" y="27423"/>
                  </a:lnTo>
                  <a:lnTo>
                    <a:pt x="13151" y="13151"/>
                  </a:lnTo>
                  <a:lnTo>
                    <a:pt x="27423" y="3528"/>
                  </a:lnTo>
                  <a:lnTo>
                    <a:pt x="44900" y="0"/>
                  </a:lnTo>
                  <a:lnTo>
                    <a:pt x="1582599" y="0"/>
                  </a:lnTo>
                  <a:lnTo>
                    <a:pt x="1619956" y="19989"/>
                  </a:lnTo>
                  <a:lnTo>
                    <a:pt x="1627499" y="44900"/>
                  </a:lnTo>
                  <a:lnTo>
                    <a:pt x="1627499" y="224498"/>
                  </a:lnTo>
                  <a:lnTo>
                    <a:pt x="1623971" y="241976"/>
                  </a:lnTo>
                  <a:lnTo>
                    <a:pt x="1614348" y="256248"/>
                  </a:lnTo>
                  <a:lnTo>
                    <a:pt x="1600076" y="265871"/>
                  </a:lnTo>
                  <a:lnTo>
                    <a:pt x="1582599" y="269399"/>
                  </a:lnTo>
                  <a:lnTo>
                    <a:pt x="44900" y="269399"/>
                  </a:lnTo>
                  <a:lnTo>
                    <a:pt x="27423" y="265871"/>
                  </a:lnTo>
                  <a:lnTo>
                    <a:pt x="13151" y="256248"/>
                  </a:lnTo>
                  <a:lnTo>
                    <a:pt x="3528" y="241976"/>
                  </a:lnTo>
                  <a:lnTo>
                    <a:pt x="0" y="224498"/>
                  </a:lnTo>
                  <a:lnTo>
                    <a:pt x="0" y="44900"/>
                  </a:lnTo>
                  <a:close/>
                </a:path>
              </a:pathLst>
            </a:custGeom>
            <a:ln w="9524">
              <a:solidFill>
                <a:srgbClr val="666666"/>
              </a:solidFill>
            </a:ln>
          </p:spPr>
          <p:txBody>
            <a:bodyPr wrap="square" lIns="0" tIns="0" rIns="0" bIns="0" rtlCol="0"/>
            <a:lstStyle/>
            <a:p>
              <a:endParaRPr sz="2400"/>
            </a:p>
          </p:txBody>
        </p:sp>
        <p:sp>
          <p:nvSpPr>
            <p:cNvPr id="24" name="object 24"/>
            <p:cNvSpPr/>
            <p:nvPr/>
          </p:nvSpPr>
          <p:spPr>
            <a:xfrm>
              <a:off x="3435899" y="2310086"/>
              <a:ext cx="1627505" cy="269875"/>
            </a:xfrm>
            <a:custGeom>
              <a:avLst/>
              <a:gdLst/>
              <a:ahLst/>
              <a:cxnLst/>
              <a:rect l="l" t="t" r="r" b="b"/>
              <a:pathLst>
                <a:path w="1627504" h="269875">
                  <a:moveTo>
                    <a:pt x="1582599" y="269399"/>
                  </a:moveTo>
                  <a:lnTo>
                    <a:pt x="44900" y="269399"/>
                  </a:lnTo>
                  <a:lnTo>
                    <a:pt x="27423" y="265871"/>
                  </a:lnTo>
                  <a:lnTo>
                    <a:pt x="13151" y="256248"/>
                  </a:lnTo>
                  <a:lnTo>
                    <a:pt x="3528" y="241976"/>
                  </a:lnTo>
                  <a:lnTo>
                    <a:pt x="0" y="224498"/>
                  </a:lnTo>
                  <a:lnTo>
                    <a:pt x="0" y="44900"/>
                  </a:lnTo>
                  <a:lnTo>
                    <a:pt x="3528" y="27423"/>
                  </a:lnTo>
                  <a:lnTo>
                    <a:pt x="13151" y="13151"/>
                  </a:lnTo>
                  <a:lnTo>
                    <a:pt x="27423" y="3528"/>
                  </a:lnTo>
                  <a:lnTo>
                    <a:pt x="44900" y="0"/>
                  </a:lnTo>
                  <a:lnTo>
                    <a:pt x="1582599" y="0"/>
                  </a:lnTo>
                  <a:lnTo>
                    <a:pt x="1619956" y="19989"/>
                  </a:lnTo>
                  <a:lnTo>
                    <a:pt x="1627499" y="44900"/>
                  </a:lnTo>
                  <a:lnTo>
                    <a:pt x="1627499" y="224498"/>
                  </a:lnTo>
                  <a:lnTo>
                    <a:pt x="1623971" y="241976"/>
                  </a:lnTo>
                  <a:lnTo>
                    <a:pt x="1614348" y="256248"/>
                  </a:lnTo>
                  <a:lnTo>
                    <a:pt x="1600076" y="265871"/>
                  </a:lnTo>
                  <a:lnTo>
                    <a:pt x="1582599" y="269399"/>
                  </a:lnTo>
                  <a:close/>
                </a:path>
              </a:pathLst>
            </a:custGeom>
            <a:solidFill>
              <a:srgbClr val="CCCCCC"/>
            </a:solidFill>
          </p:spPr>
          <p:txBody>
            <a:bodyPr wrap="square" lIns="0" tIns="0" rIns="0" bIns="0" rtlCol="0"/>
            <a:lstStyle/>
            <a:p>
              <a:endParaRPr sz="2400"/>
            </a:p>
          </p:txBody>
        </p:sp>
        <p:sp>
          <p:nvSpPr>
            <p:cNvPr id="25" name="object 25"/>
            <p:cNvSpPr/>
            <p:nvPr/>
          </p:nvSpPr>
          <p:spPr>
            <a:xfrm>
              <a:off x="3435899" y="2310086"/>
              <a:ext cx="1627505" cy="269875"/>
            </a:xfrm>
            <a:custGeom>
              <a:avLst/>
              <a:gdLst/>
              <a:ahLst/>
              <a:cxnLst/>
              <a:rect l="l" t="t" r="r" b="b"/>
              <a:pathLst>
                <a:path w="1627504" h="269875">
                  <a:moveTo>
                    <a:pt x="0" y="44900"/>
                  </a:moveTo>
                  <a:lnTo>
                    <a:pt x="3528" y="27423"/>
                  </a:lnTo>
                  <a:lnTo>
                    <a:pt x="13151" y="13151"/>
                  </a:lnTo>
                  <a:lnTo>
                    <a:pt x="27423" y="3528"/>
                  </a:lnTo>
                  <a:lnTo>
                    <a:pt x="44900" y="0"/>
                  </a:lnTo>
                  <a:lnTo>
                    <a:pt x="1582599" y="0"/>
                  </a:lnTo>
                  <a:lnTo>
                    <a:pt x="1619956" y="19989"/>
                  </a:lnTo>
                  <a:lnTo>
                    <a:pt x="1627499" y="44900"/>
                  </a:lnTo>
                  <a:lnTo>
                    <a:pt x="1627499" y="224498"/>
                  </a:lnTo>
                  <a:lnTo>
                    <a:pt x="1623971" y="241976"/>
                  </a:lnTo>
                  <a:lnTo>
                    <a:pt x="1614348" y="256248"/>
                  </a:lnTo>
                  <a:lnTo>
                    <a:pt x="1600076" y="265871"/>
                  </a:lnTo>
                  <a:lnTo>
                    <a:pt x="1582599" y="269399"/>
                  </a:lnTo>
                  <a:lnTo>
                    <a:pt x="44900" y="269399"/>
                  </a:lnTo>
                  <a:lnTo>
                    <a:pt x="27423" y="265871"/>
                  </a:lnTo>
                  <a:lnTo>
                    <a:pt x="13151" y="256248"/>
                  </a:lnTo>
                  <a:lnTo>
                    <a:pt x="3528" y="241976"/>
                  </a:lnTo>
                  <a:lnTo>
                    <a:pt x="0" y="224498"/>
                  </a:lnTo>
                  <a:lnTo>
                    <a:pt x="0" y="44900"/>
                  </a:lnTo>
                  <a:close/>
                </a:path>
              </a:pathLst>
            </a:custGeom>
            <a:ln w="9524">
              <a:solidFill>
                <a:srgbClr val="666666"/>
              </a:solidFill>
            </a:ln>
          </p:spPr>
          <p:txBody>
            <a:bodyPr wrap="square" lIns="0" tIns="0" rIns="0" bIns="0" rtlCol="0"/>
            <a:lstStyle/>
            <a:p>
              <a:endParaRPr sz="2400"/>
            </a:p>
          </p:txBody>
        </p:sp>
        <p:sp>
          <p:nvSpPr>
            <p:cNvPr id="26" name="object 26"/>
            <p:cNvSpPr/>
            <p:nvPr/>
          </p:nvSpPr>
          <p:spPr>
            <a:xfrm>
              <a:off x="3435899" y="2709909"/>
              <a:ext cx="1627505" cy="269875"/>
            </a:xfrm>
            <a:custGeom>
              <a:avLst/>
              <a:gdLst/>
              <a:ahLst/>
              <a:cxnLst/>
              <a:rect l="l" t="t" r="r" b="b"/>
              <a:pathLst>
                <a:path w="1627504" h="269875">
                  <a:moveTo>
                    <a:pt x="1582599" y="269399"/>
                  </a:moveTo>
                  <a:lnTo>
                    <a:pt x="44900" y="269399"/>
                  </a:lnTo>
                  <a:lnTo>
                    <a:pt x="27423" y="265871"/>
                  </a:lnTo>
                  <a:lnTo>
                    <a:pt x="13151" y="256248"/>
                  </a:lnTo>
                  <a:lnTo>
                    <a:pt x="3528" y="241976"/>
                  </a:lnTo>
                  <a:lnTo>
                    <a:pt x="0" y="224498"/>
                  </a:lnTo>
                  <a:lnTo>
                    <a:pt x="0" y="44900"/>
                  </a:lnTo>
                  <a:lnTo>
                    <a:pt x="3528" y="27423"/>
                  </a:lnTo>
                  <a:lnTo>
                    <a:pt x="13151" y="13151"/>
                  </a:lnTo>
                  <a:lnTo>
                    <a:pt x="27423" y="3528"/>
                  </a:lnTo>
                  <a:lnTo>
                    <a:pt x="44900" y="0"/>
                  </a:lnTo>
                  <a:lnTo>
                    <a:pt x="1582599" y="0"/>
                  </a:lnTo>
                  <a:lnTo>
                    <a:pt x="1619956" y="19989"/>
                  </a:lnTo>
                  <a:lnTo>
                    <a:pt x="1627499" y="44900"/>
                  </a:lnTo>
                  <a:lnTo>
                    <a:pt x="1627499" y="224498"/>
                  </a:lnTo>
                  <a:lnTo>
                    <a:pt x="1623971" y="241976"/>
                  </a:lnTo>
                  <a:lnTo>
                    <a:pt x="1614348" y="256248"/>
                  </a:lnTo>
                  <a:lnTo>
                    <a:pt x="1600076" y="265871"/>
                  </a:lnTo>
                  <a:lnTo>
                    <a:pt x="1582599" y="269399"/>
                  </a:lnTo>
                  <a:close/>
                </a:path>
              </a:pathLst>
            </a:custGeom>
            <a:solidFill>
              <a:srgbClr val="CCCCCC"/>
            </a:solidFill>
          </p:spPr>
          <p:txBody>
            <a:bodyPr wrap="square" lIns="0" tIns="0" rIns="0" bIns="0" rtlCol="0"/>
            <a:lstStyle/>
            <a:p>
              <a:endParaRPr sz="2400"/>
            </a:p>
          </p:txBody>
        </p:sp>
        <p:sp>
          <p:nvSpPr>
            <p:cNvPr id="27" name="object 27"/>
            <p:cNvSpPr/>
            <p:nvPr/>
          </p:nvSpPr>
          <p:spPr>
            <a:xfrm>
              <a:off x="3435899" y="2709909"/>
              <a:ext cx="1627505" cy="269875"/>
            </a:xfrm>
            <a:custGeom>
              <a:avLst/>
              <a:gdLst/>
              <a:ahLst/>
              <a:cxnLst/>
              <a:rect l="l" t="t" r="r" b="b"/>
              <a:pathLst>
                <a:path w="1627504" h="269875">
                  <a:moveTo>
                    <a:pt x="0" y="44900"/>
                  </a:moveTo>
                  <a:lnTo>
                    <a:pt x="3528" y="27423"/>
                  </a:lnTo>
                  <a:lnTo>
                    <a:pt x="13151" y="13151"/>
                  </a:lnTo>
                  <a:lnTo>
                    <a:pt x="27423" y="3528"/>
                  </a:lnTo>
                  <a:lnTo>
                    <a:pt x="44900" y="0"/>
                  </a:lnTo>
                  <a:lnTo>
                    <a:pt x="1582599" y="0"/>
                  </a:lnTo>
                  <a:lnTo>
                    <a:pt x="1619956" y="19989"/>
                  </a:lnTo>
                  <a:lnTo>
                    <a:pt x="1627499" y="44900"/>
                  </a:lnTo>
                  <a:lnTo>
                    <a:pt x="1627499" y="224498"/>
                  </a:lnTo>
                  <a:lnTo>
                    <a:pt x="1623971" y="241976"/>
                  </a:lnTo>
                  <a:lnTo>
                    <a:pt x="1614348" y="256248"/>
                  </a:lnTo>
                  <a:lnTo>
                    <a:pt x="1600076" y="265871"/>
                  </a:lnTo>
                  <a:lnTo>
                    <a:pt x="1582599" y="269399"/>
                  </a:lnTo>
                  <a:lnTo>
                    <a:pt x="44900" y="269399"/>
                  </a:lnTo>
                  <a:lnTo>
                    <a:pt x="27423" y="265871"/>
                  </a:lnTo>
                  <a:lnTo>
                    <a:pt x="13151" y="256248"/>
                  </a:lnTo>
                  <a:lnTo>
                    <a:pt x="3528" y="241976"/>
                  </a:lnTo>
                  <a:lnTo>
                    <a:pt x="0" y="224498"/>
                  </a:lnTo>
                  <a:lnTo>
                    <a:pt x="0" y="44900"/>
                  </a:lnTo>
                  <a:close/>
                </a:path>
              </a:pathLst>
            </a:custGeom>
            <a:ln w="9524">
              <a:solidFill>
                <a:srgbClr val="666666"/>
              </a:solidFill>
            </a:ln>
          </p:spPr>
          <p:txBody>
            <a:bodyPr wrap="square" lIns="0" tIns="0" rIns="0" bIns="0" rtlCol="0"/>
            <a:lstStyle/>
            <a:p>
              <a:endParaRPr sz="2400"/>
            </a:p>
          </p:txBody>
        </p:sp>
      </p:grpSp>
      <p:grpSp>
        <p:nvGrpSpPr>
          <p:cNvPr id="28" name="object 28"/>
          <p:cNvGrpSpPr/>
          <p:nvPr/>
        </p:nvGrpSpPr>
        <p:grpSpPr>
          <a:xfrm>
            <a:off x="7552414" y="1354334"/>
            <a:ext cx="4454313" cy="3405293"/>
            <a:chOff x="5664310" y="1015750"/>
            <a:chExt cx="3340735" cy="2553970"/>
          </a:xfrm>
        </p:grpSpPr>
        <p:pic>
          <p:nvPicPr>
            <p:cNvPr id="29" name="object 29"/>
            <p:cNvPicPr/>
            <p:nvPr/>
          </p:nvPicPr>
          <p:blipFill>
            <a:blip r:embed="rId6" cstate="print"/>
            <a:stretch>
              <a:fillRect/>
            </a:stretch>
          </p:blipFill>
          <p:spPr>
            <a:xfrm>
              <a:off x="5673835" y="1025275"/>
              <a:ext cx="3321116" cy="2534779"/>
            </a:xfrm>
            <a:prstGeom prst="rect">
              <a:avLst/>
            </a:prstGeom>
          </p:spPr>
        </p:pic>
        <p:sp>
          <p:nvSpPr>
            <p:cNvPr id="30" name="object 30"/>
            <p:cNvSpPr/>
            <p:nvPr/>
          </p:nvSpPr>
          <p:spPr>
            <a:xfrm>
              <a:off x="5669072" y="1020512"/>
              <a:ext cx="3331210" cy="2544445"/>
            </a:xfrm>
            <a:custGeom>
              <a:avLst/>
              <a:gdLst/>
              <a:ahLst/>
              <a:cxnLst/>
              <a:rect l="l" t="t" r="r" b="b"/>
              <a:pathLst>
                <a:path w="3331209" h="2544445">
                  <a:moveTo>
                    <a:pt x="0" y="0"/>
                  </a:moveTo>
                  <a:lnTo>
                    <a:pt x="3330641" y="0"/>
                  </a:lnTo>
                  <a:lnTo>
                    <a:pt x="3330641" y="2544304"/>
                  </a:lnTo>
                  <a:lnTo>
                    <a:pt x="0" y="2544304"/>
                  </a:lnTo>
                  <a:lnTo>
                    <a:pt x="0" y="0"/>
                  </a:lnTo>
                  <a:close/>
                </a:path>
              </a:pathLst>
            </a:custGeom>
            <a:ln w="9524">
              <a:solidFill>
                <a:srgbClr val="000000"/>
              </a:solidFill>
            </a:ln>
          </p:spPr>
          <p:txBody>
            <a:bodyPr wrap="square" lIns="0" tIns="0" rIns="0" bIns="0" rtlCol="0"/>
            <a:lstStyle/>
            <a:p>
              <a:endParaRPr sz="2400"/>
            </a:p>
          </p:txBody>
        </p:sp>
      </p:grpSp>
      <p:sp>
        <p:nvSpPr>
          <p:cNvPr id="31" name="object 31"/>
          <p:cNvSpPr txBox="1"/>
          <p:nvPr/>
        </p:nvSpPr>
        <p:spPr>
          <a:xfrm>
            <a:off x="4678566" y="2555151"/>
            <a:ext cx="1220892" cy="304421"/>
          </a:xfrm>
          <a:prstGeom prst="rect">
            <a:avLst/>
          </a:prstGeom>
        </p:spPr>
        <p:txBody>
          <a:bodyPr vert="horz" wrap="square" lIns="0" tIns="16933" rIns="0" bIns="0" rtlCol="0">
            <a:spAutoFit/>
          </a:bodyPr>
          <a:lstStyle/>
          <a:p>
            <a:pPr marL="16933">
              <a:spcBef>
                <a:spcPts val="133"/>
              </a:spcBef>
            </a:pPr>
            <a:r>
              <a:rPr sz="1867" spc="-220" dirty="0">
                <a:latin typeface="Roboto"/>
                <a:cs typeface="Roboto"/>
              </a:rPr>
              <a:t>T</a:t>
            </a:r>
            <a:r>
              <a:rPr sz="1867" spc="-93" dirty="0">
                <a:latin typeface="Roboto"/>
                <a:cs typeface="Roboto"/>
              </a:rPr>
              <a:t>rib</a:t>
            </a:r>
            <a:r>
              <a:rPr sz="1867" spc="-120" dirty="0">
                <a:latin typeface="Roboto"/>
                <a:cs typeface="Roboto"/>
              </a:rPr>
              <a:t>e</a:t>
            </a:r>
            <a:r>
              <a:rPr sz="1867" spc="-40" dirty="0">
                <a:latin typeface="Roboto"/>
                <a:cs typeface="Roboto"/>
              </a:rPr>
              <a:t> </a:t>
            </a:r>
            <a:r>
              <a:rPr sz="1867" spc="-107" dirty="0">
                <a:latin typeface="Roboto"/>
                <a:cs typeface="Roboto"/>
              </a:rPr>
              <a:t>o</a:t>
            </a:r>
            <a:r>
              <a:rPr sz="1867" spc="-60" dirty="0">
                <a:latin typeface="Roboto"/>
                <a:cs typeface="Roboto"/>
              </a:rPr>
              <a:t>f</a:t>
            </a:r>
            <a:r>
              <a:rPr sz="1867" spc="-40" dirty="0">
                <a:latin typeface="Roboto"/>
                <a:cs typeface="Roboto"/>
              </a:rPr>
              <a:t> </a:t>
            </a:r>
            <a:r>
              <a:rPr sz="1867" spc="-160" dirty="0">
                <a:latin typeface="Roboto"/>
                <a:cs typeface="Roboto"/>
              </a:rPr>
              <a:t>F</a:t>
            </a:r>
            <a:r>
              <a:rPr sz="1867" spc="-107" dirty="0">
                <a:latin typeface="Roboto"/>
                <a:cs typeface="Roboto"/>
              </a:rPr>
              <a:t>r</a:t>
            </a:r>
            <a:r>
              <a:rPr sz="1867" spc="-140" dirty="0">
                <a:latin typeface="Roboto"/>
                <a:cs typeface="Roboto"/>
              </a:rPr>
              <a:t>og</a:t>
            </a:r>
            <a:endParaRPr sz="1867">
              <a:latin typeface="Roboto"/>
              <a:cs typeface="Roboto"/>
            </a:endParaRPr>
          </a:p>
        </p:txBody>
      </p:sp>
      <p:sp>
        <p:nvSpPr>
          <p:cNvPr id="32" name="object 32"/>
          <p:cNvSpPr txBox="1"/>
          <p:nvPr/>
        </p:nvSpPr>
        <p:spPr>
          <a:xfrm>
            <a:off x="4678566" y="3078351"/>
            <a:ext cx="989753" cy="304421"/>
          </a:xfrm>
          <a:prstGeom prst="rect">
            <a:avLst/>
          </a:prstGeom>
        </p:spPr>
        <p:txBody>
          <a:bodyPr vert="horz" wrap="square" lIns="0" tIns="16933" rIns="0" bIns="0" rtlCol="0">
            <a:spAutoFit/>
          </a:bodyPr>
          <a:lstStyle/>
          <a:p>
            <a:pPr marL="16933">
              <a:spcBef>
                <a:spcPts val="133"/>
              </a:spcBef>
            </a:pPr>
            <a:r>
              <a:rPr sz="1867" spc="-152" dirty="0">
                <a:latin typeface="Roboto"/>
                <a:cs typeface="Roboto"/>
              </a:rPr>
              <a:t>SomeUser</a:t>
            </a:r>
            <a:endParaRPr sz="1867">
              <a:latin typeface="Roboto"/>
              <a:cs typeface="Roboto"/>
            </a:endParaRPr>
          </a:p>
        </p:txBody>
      </p:sp>
      <p:sp>
        <p:nvSpPr>
          <p:cNvPr id="33" name="object 33"/>
          <p:cNvSpPr txBox="1"/>
          <p:nvPr/>
        </p:nvSpPr>
        <p:spPr>
          <a:xfrm>
            <a:off x="2902086" y="2555151"/>
            <a:ext cx="1584113" cy="1361762"/>
          </a:xfrm>
          <a:prstGeom prst="rect">
            <a:avLst/>
          </a:prstGeom>
        </p:spPr>
        <p:txBody>
          <a:bodyPr vert="horz" wrap="square" lIns="0" tIns="16933" rIns="0" bIns="0" rtlCol="0">
            <a:spAutoFit/>
          </a:bodyPr>
          <a:lstStyle/>
          <a:p>
            <a:pPr marL="36406">
              <a:spcBef>
                <a:spcPts val="133"/>
              </a:spcBef>
            </a:pPr>
            <a:r>
              <a:rPr sz="1867" spc="27" dirty="0">
                <a:solidFill>
                  <a:srgbClr val="434343"/>
                </a:solidFill>
                <a:latin typeface="Tahoma"/>
                <a:cs typeface="Tahoma"/>
              </a:rPr>
              <a:t>Faction</a:t>
            </a:r>
            <a:r>
              <a:rPr sz="1867" spc="-107" dirty="0">
                <a:solidFill>
                  <a:srgbClr val="434343"/>
                </a:solidFill>
                <a:latin typeface="Tahoma"/>
                <a:cs typeface="Tahoma"/>
              </a:rPr>
              <a:t> </a:t>
            </a:r>
            <a:r>
              <a:rPr sz="1867" spc="-27" dirty="0">
                <a:solidFill>
                  <a:srgbClr val="434343"/>
                </a:solidFill>
                <a:latin typeface="Tahoma"/>
                <a:cs typeface="Tahoma"/>
              </a:rPr>
              <a:t>Name:</a:t>
            </a:r>
            <a:endParaRPr sz="1867">
              <a:latin typeface="Tahoma"/>
              <a:cs typeface="Tahoma"/>
            </a:endParaRPr>
          </a:p>
          <a:p>
            <a:pPr marL="16933" marR="6773" indent="64345">
              <a:lnSpc>
                <a:spcPct val="183900"/>
              </a:lnSpc>
            </a:pPr>
            <a:r>
              <a:rPr sz="1867" spc="20" dirty="0">
                <a:solidFill>
                  <a:srgbClr val="434343"/>
                </a:solidFill>
                <a:latin typeface="Tahoma"/>
                <a:cs typeface="Tahoma"/>
              </a:rPr>
              <a:t>Leader</a:t>
            </a:r>
            <a:r>
              <a:rPr sz="1867" spc="-80" dirty="0">
                <a:solidFill>
                  <a:srgbClr val="434343"/>
                </a:solidFill>
                <a:latin typeface="Tahoma"/>
                <a:cs typeface="Tahoma"/>
              </a:rPr>
              <a:t> </a:t>
            </a:r>
            <a:r>
              <a:rPr sz="1867" spc="-20" dirty="0">
                <a:solidFill>
                  <a:srgbClr val="434343"/>
                </a:solidFill>
                <a:latin typeface="Tahoma"/>
                <a:cs typeface="Tahoma"/>
              </a:rPr>
              <a:t>Name: </a:t>
            </a:r>
            <a:r>
              <a:rPr sz="1867" spc="-560" dirty="0">
                <a:solidFill>
                  <a:srgbClr val="434343"/>
                </a:solidFill>
                <a:latin typeface="Tahoma"/>
                <a:cs typeface="Tahoma"/>
              </a:rPr>
              <a:t> </a:t>
            </a:r>
            <a:r>
              <a:rPr sz="1867" spc="-40" dirty="0">
                <a:solidFill>
                  <a:srgbClr val="434343"/>
                </a:solidFill>
                <a:latin typeface="Tahoma"/>
                <a:cs typeface="Tahoma"/>
              </a:rPr>
              <a:t>E</a:t>
            </a:r>
            <a:r>
              <a:rPr sz="1867" spc="53" dirty="0">
                <a:solidFill>
                  <a:srgbClr val="434343"/>
                </a:solidFill>
                <a:latin typeface="Tahoma"/>
                <a:cs typeface="Tahoma"/>
              </a:rPr>
              <a:t>m</a:t>
            </a:r>
            <a:r>
              <a:rPr sz="1867" spc="-47" dirty="0">
                <a:solidFill>
                  <a:srgbClr val="434343"/>
                </a:solidFill>
                <a:latin typeface="Tahoma"/>
                <a:cs typeface="Tahoma"/>
              </a:rPr>
              <a:t>ail</a:t>
            </a:r>
            <a:r>
              <a:rPr sz="1867" spc="-107" dirty="0">
                <a:solidFill>
                  <a:srgbClr val="434343"/>
                </a:solidFill>
                <a:latin typeface="Tahoma"/>
                <a:cs typeface="Tahoma"/>
              </a:rPr>
              <a:t> </a:t>
            </a:r>
            <a:r>
              <a:rPr sz="1867" spc="100" dirty="0">
                <a:solidFill>
                  <a:srgbClr val="434343"/>
                </a:solidFill>
                <a:latin typeface="Tahoma"/>
                <a:cs typeface="Tahoma"/>
              </a:rPr>
              <a:t>A</a:t>
            </a:r>
            <a:r>
              <a:rPr sz="1867" spc="73" dirty="0">
                <a:solidFill>
                  <a:srgbClr val="434343"/>
                </a:solidFill>
                <a:latin typeface="Tahoma"/>
                <a:cs typeface="Tahoma"/>
              </a:rPr>
              <a:t>d</a:t>
            </a:r>
            <a:r>
              <a:rPr sz="1867" spc="67" dirty="0">
                <a:solidFill>
                  <a:srgbClr val="434343"/>
                </a:solidFill>
                <a:latin typeface="Tahoma"/>
                <a:cs typeface="Tahoma"/>
              </a:rPr>
              <a:t>d</a:t>
            </a:r>
            <a:r>
              <a:rPr sz="1867" spc="-13" dirty="0">
                <a:solidFill>
                  <a:srgbClr val="434343"/>
                </a:solidFill>
                <a:latin typeface="Tahoma"/>
                <a:cs typeface="Tahoma"/>
              </a:rPr>
              <a:t>r</a:t>
            </a:r>
            <a:r>
              <a:rPr sz="1867" spc="73" dirty="0">
                <a:solidFill>
                  <a:srgbClr val="434343"/>
                </a:solidFill>
                <a:latin typeface="Tahoma"/>
                <a:cs typeface="Tahoma"/>
              </a:rPr>
              <a:t>e</a:t>
            </a:r>
            <a:r>
              <a:rPr sz="1867" spc="-40" dirty="0">
                <a:solidFill>
                  <a:srgbClr val="434343"/>
                </a:solidFill>
                <a:latin typeface="Tahoma"/>
                <a:cs typeface="Tahoma"/>
              </a:rPr>
              <a:t>ss:</a:t>
            </a:r>
            <a:endParaRPr sz="1867">
              <a:latin typeface="Tahoma"/>
              <a:cs typeface="Tahoma"/>
            </a:endParaRPr>
          </a:p>
        </p:txBody>
      </p:sp>
      <p:sp>
        <p:nvSpPr>
          <p:cNvPr id="34" name="object 34"/>
          <p:cNvSpPr txBox="1"/>
          <p:nvPr/>
        </p:nvSpPr>
        <p:spPr>
          <a:xfrm>
            <a:off x="4678565" y="3601551"/>
            <a:ext cx="1879600" cy="304421"/>
          </a:xfrm>
          <a:prstGeom prst="rect">
            <a:avLst/>
          </a:prstGeom>
        </p:spPr>
        <p:txBody>
          <a:bodyPr vert="horz" wrap="square" lIns="0" tIns="16933" rIns="0" bIns="0" rtlCol="0">
            <a:spAutoFit/>
          </a:bodyPr>
          <a:lstStyle/>
          <a:p>
            <a:pPr marL="16933">
              <a:spcBef>
                <a:spcPts val="133"/>
              </a:spcBef>
            </a:pPr>
            <a:r>
              <a:rPr sz="1867" spc="-140" dirty="0">
                <a:latin typeface="Roboto"/>
                <a:cs typeface="Roboto"/>
                <a:hlinkClick r:id="rId7"/>
              </a:rPr>
              <a:t>user@example.com</a:t>
            </a:r>
            <a:endParaRPr sz="1867">
              <a:latin typeface="Roboto"/>
              <a:cs typeface="Roboto"/>
            </a:endParaRPr>
          </a:p>
        </p:txBody>
      </p:sp>
      <p:sp>
        <p:nvSpPr>
          <p:cNvPr id="35" name="object 35"/>
          <p:cNvSpPr/>
          <p:nvPr/>
        </p:nvSpPr>
        <p:spPr>
          <a:xfrm>
            <a:off x="5486400" y="4252133"/>
            <a:ext cx="1264920" cy="359833"/>
          </a:xfrm>
          <a:custGeom>
            <a:avLst/>
            <a:gdLst/>
            <a:ahLst/>
            <a:cxnLst/>
            <a:rect l="l" t="t" r="r" b="b"/>
            <a:pathLst>
              <a:path w="948689" h="269875">
                <a:moveTo>
                  <a:pt x="903699" y="269399"/>
                </a:moveTo>
                <a:lnTo>
                  <a:pt x="44900" y="269399"/>
                </a:lnTo>
                <a:lnTo>
                  <a:pt x="27423" y="265871"/>
                </a:lnTo>
                <a:lnTo>
                  <a:pt x="13151" y="256248"/>
                </a:lnTo>
                <a:lnTo>
                  <a:pt x="3528" y="241976"/>
                </a:lnTo>
                <a:lnTo>
                  <a:pt x="0" y="224499"/>
                </a:lnTo>
                <a:lnTo>
                  <a:pt x="0" y="44900"/>
                </a:lnTo>
                <a:lnTo>
                  <a:pt x="3528" y="27423"/>
                </a:lnTo>
                <a:lnTo>
                  <a:pt x="13151" y="13151"/>
                </a:lnTo>
                <a:lnTo>
                  <a:pt x="27423" y="3528"/>
                </a:lnTo>
                <a:lnTo>
                  <a:pt x="44900" y="0"/>
                </a:lnTo>
                <a:lnTo>
                  <a:pt x="903699" y="0"/>
                </a:lnTo>
                <a:lnTo>
                  <a:pt x="941056" y="19989"/>
                </a:lnTo>
                <a:lnTo>
                  <a:pt x="948599" y="44900"/>
                </a:lnTo>
                <a:lnTo>
                  <a:pt x="948599" y="224499"/>
                </a:lnTo>
                <a:lnTo>
                  <a:pt x="945071" y="241976"/>
                </a:lnTo>
                <a:lnTo>
                  <a:pt x="935448" y="256248"/>
                </a:lnTo>
                <a:lnTo>
                  <a:pt x="921176" y="265871"/>
                </a:lnTo>
                <a:lnTo>
                  <a:pt x="903699" y="269399"/>
                </a:lnTo>
                <a:close/>
              </a:path>
            </a:pathLst>
          </a:custGeom>
          <a:solidFill>
            <a:srgbClr val="0072B2"/>
          </a:solidFill>
        </p:spPr>
        <p:txBody>
          <a:bodyPr wrap="square" lIns="0" tIns="0" rIns="0" bIns="0" rtlCol="0"/>
          <a:lstStyle/>
          <a:p>
            <a:endParaRPr sz="2400"/>
          </a:p>
        </p:txBody>
      </p:sp>
      <p:sp>
        <p:nvSpPr>
          <p:cNvPr id="36" name="object 36"/>
          <p:cNvSpPr txBox="1"/>
          <p:nvPr/>
        </p:nvSpPr>
        <p:spPr>
          <a:xfrm>
            <a:off x="5713769" y="4265618"/>
            <a:ext cx="811107" cy="304421"/>
          </a:xfrm>
          <a:prstGeom prst="rect">
            <a:avLst/>
          </a:prstGeom>
        </p:spPr>
        <p:txBody>
          <a:bodyPr vert="horz" wrap="square" lIns="0" tIns="16933" rIns="0" bIns="0" rtlCol="0">
            <a:spAutoFit/>
          </a:bodyPr>
          <a:lstStyle/>
          <a:p>
            <a:pPr marL="16933">
              <a:spcBef>
                <a:spcPts val="133"/>
              </a:spcBef>
            </a:pPr>
            <a:r>
              <a:rPr sz="1867" spc="53" dirty="0">
                <a:solidFill>
                  <a:srgbClr val="F3F3F3"/>
                </a:solidFill>
                <a:latin typeface="Tahoma"/>
                <a:cs typeface="Tahoma"/>
              </a:rPr>
              <a:t>Up</a:t>
            </a:r>
            <a:r>
              <a:rPr sz="1867" spc="40" dirty="0">
                <a:solidFill>
                  <a:srgbClr val="F3F3F3"/>
                </a:solidFill>
                <a:latin typeface="Tahoma"/>
                <a:cs typeface="Tahoma"/>
              </a:rPr>
              <a:t>d</a:t>
            </a:r>
            <a:r>
              <a:rPr sz="1867" spc="-13" dirty="0">
                <a:solidFill>
                  <a:srgbClr val="F3F3F3"/>
                </a:solidFill>
                <a:latin typeface="Tahoma"/>
                <a:cs typeface="Tahoma"/>
              </a:rPr>
              <a:t>a</a:t>
            </a:r>
            <a:r>
              <a:rPr sz="1867" spc="13" dirty="0">
                <a:solidFill>
                  <a:srgbClr val="F3F3F3"/>
                </a:solidFill>
                <a:latin typeface="Tahoma"/>
                <a:cs typeface="Tahoma"/>
              </a:rPr>
              <a:t>t</a:t>
            </a:r>
            <a:r>
              <a:rPr sz="1867" spc="67" dirty="0">
                <a:solidFill>
                  <a:srgbClr val="F3F3F3"/>
                </a:solidFill>
                <a:latin typeface="Tahoma"/>
                <a:cs typeface="Tahoma"/>
              </a:rPr>
              <a:t>e</a:t>
            </a:r>
            <a:endParaRPr sz="1867">
              <a:latin typeface="Tahoma"/>
              <a:cs typeface="Tahoma"/>
            </a:endParaRPr>
          </a:p>
        </p:txBody>
      </p:sp>
      <p:sp>
        <p:nvSpPr>
          <p:cNvPr id="40" name="object 40"/>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r>
              <a:rPr spc="-33" dirty="0" smtClean="0"/>
              <a:t>-</a:t>
            </a:r>
            <a:endParaRPr spc="-33" dirty="0"/>
          </a:p>
        </p:txBody>
      </p:sp>
      <p:sp>
        <p:nvSpPr>
          <p:cNvPr id="37" name="object 37"/>
          <p:cNvSpPr txBox="1"/>
          <p:nvPr/>
        </p:nvSpPr>
        <p:spPr>
          <a:xfrm>
            <a:off x="532934" y="4342726"/>
            <a:ext cx="1052407" cy="427339"/>
          </a:xfrm>
          <a:prstGeom prst="rect">
            <a:avLst/>
          </a:prstGeom>
        </p:spPr>
        <p:txBody>
          <a:bodyPr vert="horz" wrap="square" lIns="0" tIns="16933" rIns="0" bIns="0" rtlCol="0">
            <a:spAutoFit/>
          </a:bodyPr>
          <a:lstStyle/>
          <a:p>
            <a:pPr marL="180335" indent="-164248">
              <a:spcBef>
                <a:spcPts val="133"/>
              </a:spcBef>
              <a:buClr>
                <a:srgbClr val="0072B2"/>
              </a:buClr>
              <a:buAutoNum type="arabicPeriod"/>
              <a:tabLst>
                <a:tab pos="181182" algn="l"/>
              </a:tabLst>
            </a:pPr>
            <a:r>
              <a:rPr sz="1333" spc="13" dirty="0">
                <a:solidFill>
                  <a:srgbClr val="434343"/>
                </a:solidFill>
                <a:latin typeface="Tahoma"/>
                <a:cs typeface="Tahoma"/>
              </a:rPr>
              <a:t>Tri-Bool</a:t>
            </a:r>
            <a:endParaRPr sz="1333">
              <a:latin typeface="Tahoma"/>
              <a:cs typeface="Tahoma"/>
            </a:endParaRPr>
          </a:p>
          <a:p>
            <a:pPr marL="180335" indent="-164248">
              <a:buClr>
                <a:srgbClr val="0072B2"/>
              </a:buClr>
              <a:buAutoNum type="arabicPeriod"/>
              <a:tabLst>
                <a:tab pos="181182" algn="l"/>
              </a:tabLst>
            </a:pPr>
            <a:r>
              <a:rPr sz="1333" spc="-147" dirty="0">
                <a:solidFill>
                  <a:srgbClr val="434343"/>
                </a:solidFill>
                <a:latin typeface="Tahoma"/>
                <a:cs typeface="Tahoma"/>
              </a:rPr>
              <a:t>T</a:t>
            </a:r>
            <a:r>
              <a:rPr sz="1333" spc="-33" dirty="0">
                <a:solidFill>
                  <a:srgbClr val="434343"/>
                </a:solidFill>
                <a:latin typeface="Tahoma"/>
                <a:cs typeface="Tahoma"/>
              </a:rPr>
              <a:t>ri </a:t>
            </a:r>
            <a:r>
              <a:rPr sz="1333" spc="-73" dirty="0">
                <a:solidFill>
                  <a:srgbClr val="434343"/>
                </a:solidFill>
                <a:latin typeface="Tahoma"/>
                <a:cs typeface="Tahoma"/>
              </a:rPr>
              <a:t>R</a:t>
            </a:r>
            <a:r>
              <a:rPr sz="1333" spc="47" dirty="0">
                <a:solidFill>
                  <a:srgbClr val="434343"/>
                </a:solidFill>
                <a:latin typeface="Tahoma"/>
                <a:cs typeface="Tahoma"/>
              </a:rPr>
              <a:t>ep</a:t>
            </a:r>
            <a:r>
              <a:rPr sz="1333" spc="27" dirty="0">
                <a:solidFill>
                  <a:srgbClr val="434343"/>
                </a:solidFill>
                <a:latin typeface="Tahoma"/>
                <a:cs typeface="Tahoma"/>
              </a:rPr>
              <a:t>et</a:t>
            </a:r>
            <a:r>
              <a:rPr sz="1333" dirty="0">
                <a:solidFill>
                  <a:srgbClr val="434343"/>
                </a:solidFill>
                <a:latin typeface="Tahoma"/>
                <a:cs typeface="Tahoma"/>
              </a:rPr>
              <a:t>a</a:t>
            </a:r>
            <a:r>
              <a:rPr sz="1333" spc="47" dirty="0">
                <a:solidFill>
                  <a:srgbClr val="434343"/>
                </a:solidFill>
                <a:latin typeface="Tahoma"/>
                <a:cs typeface="Tahoma"/>
              </a:rPr>
              <a:t>e</a:t>
            </a:r>
            <a:endParaRPr sz="1333">
              <a:latin typeface="Tahoma"/>
              <a:cs typeface="Tahoma"/>
            </a:endParaRPr>
          </a:p>
        </p:txBody>
      </p:sp>
      <p:sp>
        <p:nvSpPr>
          <p:cNvPr id="38" name="object 38"/>
          <p:cNvSpPr txBox="1"/>
          <p:nvPr/>
        </p:nvSpPr>
        <p:spPr>
          <a:xfrm>
            <a:off x="1915809" y="4342726"/>
            <a:ext cx="526627" cy="427339"/>
          </a:xfrm>
          <a:prstGeom prst="rect">
            <a:avLst/>
          </a:prstGeom>
        </p:spPr>
        <p:txBody>
          <a:bodyPr vert="horz" wrap="square" lIns="0" tIns="16933" rIns="0" bIns="0" rtlCol="0">
            <a:spAutoFit/>
          </a:bodyPr>
          <a:lstStyle/>
          <a:p>
            <a:pPr marL="16933">
              <a:spcBef>
                <a:spcPts val="133"/>
              </a:spcBef>
            </a:pPr>
            <a:r>
              <a:rPr sz="1333" b="1" spc="33" dirty="0">
                <a:solidFill>
                  <a:srgbClr val="434343"/>
                </a:solidFill>
                <a:latin typeface="Arial"/>
                <a:cs typeface="Arial"/>
              </a:rPr>
              <a:t>65535</a:t>
            </a:r>
            <a:endParaRPr sz="1333">
              <a:latin typeface="Arial"/>
              <a:cs typeface="Arial"/>
            </a:endParaRPr>
          </a:p>
          <a:p>
            <a:pPr marL="16933"/>
            <a:r>
              <a:rPr sz="1333" b="1" spc="-20" dirty="0">
                <a:solidFill>
                  <a:srgbClr val="434343"/>
                </a:solidFill>
                <a:latin typeface="Arial"/>
                <a:cs typeface="Arial"/>
              </a:rPr>
              <a:t>61995</a:t>
            </a:r>
            <a:endParaRPr sz="1333">
              <a:latin typeface="Arial"/>
              <a:cs typeface="Arial"/>
            </a:endParaRPr>
          </a:p>
        </p:txBody>
      </p:sp>
      <p:sp>
        <p:nvSpPr>
          <p:cNvPr id="39" name="object 39"/>
          <p:cNvSpPr txBox="1"/>
          <p:nvPr/>
        </p:nvSpPr>
        <p:spPr>
          <a:xfrm>
            <a:off x="532934" y="4749125"/>
            <a:ext cx="1905847" cy="837579"/>
          </a:xfrm>
          <a:prstGeom prst="rect">
            <a:avLst/>
          </a:prstGeom>
        </p:spPr>
        <p:txBody>
          <a:bodyPr vert="horz" wrap="square" lIns="0" tIns="16933" rIns="0" bIns="0" rtlCol="0">
            <a:spAutoFit/>
          </a:bodyPr>
          <a:lstStyle/>
          <a:p>
            <a:pPr marL="180335" indent="-164248">
              <a:spcBef>
                <a:spcPts val="133"/>
              </a:spcBef>
              <a:buClr>
                <a:srgbClr val="0072B2"/>
              </a:buClr>
              <a:buAutoNum type="arabicPeriod" startAt="3"/>
              <a:tabLst>
                <a:tab pos="181182" algn="l"/>
                <a:tab pos="1399505" algn="l"/>
              </a:tabLst>
            </a:pPr>
            <a:r>
              <a:rPr sz="1333" spc="-13" dirty="0">
                <a:solidFill>
                  <a:srgbClr val="434343"/>
                </a:solidFill>
                <a:latin typeface="Tahoma"/>
                <a:cs typeface="Tahoma"/>
              </a:rPr>
              <a:t>Triassic</a:t>
            </a:r>
            <a:r>
              <a:rPr sz="1333" spc="47" dirty="0">
                <a:solidFill>
                  <a:srgbClr val="434343"/>
                </a:solidFill>
                <a:latin typeface="Tahoma"/>
                <a:cs typeface="Tahoma"/>
              </a:rPr>
              <a:t> </a:t>
            </a:r>
            <a:r>
              <a:rPr sz="1333" spc="7" dirty="0">
                <a:solidFill>
                  <a:srgbClr val="434343"/>
                </a:solidFill>
                <a:latin typeface="Tahoma"/>
                <a:cs typeface="Tahoma"/>
              </a:rPr>
              <a:t>Five	</a:t>
            </a:r>
            <a:r>
              <a:rPr sz="1333" b="1" spc="-20" dirty="0">
                <a:solidFill>
                  <a:srgbClr val="434343"/>
                </a:solidFill>
                <a:latin typeface="Arial"/>
                <a:cs typeface="Arial"/>
              </a:rPr>
              <a:t>52391</a:t>
            </a:r>
            <a:endParaRPr sz="1333">
              <a:latin typeface="Arial"/>
              <a:cs typeface="Arial"/>
            </a:endParaRPr>
          </a:p>
          <a:p>
            <a:pPr marL="180335" indent="-164248">
              <a:buClr>
                <a:srgbClr val="0072B2"/>
              </a:buClr>
              <a:buAutoNum type="arabicPeriod" startAt="3"/>
              <a:tabLst>
                <a:tab pos="181182" algn="l"/>
              </a:tabLst>
            </a:pPr>
            <a:r>
              <a:rPr sz="1333" spc="-7" dirty="0">
                <a:solidFill>
                  <a:srgbClr val="434343"/>
                </a:solidFill>
                <a:latin typeface="Tahoma"/>
                <a:cs typeface="Tahoma"/>
              </a:rPr>
              <a:t>Tricksy</a:t>
            </a:r>
            <a:r>
              <a:rPr sz="1333" spc="-40" dirty="0">
                <a:solidFill>
                  <a:srgbClr val="434343"/>
                </a:solidFill>
                <a:latin typeface="Tahoma"/>
                <a:cs typeface="Tahoma"/>
              </a:rPr>
              <a:t> </a:t>
            </a:r>
            <a:r>
              <a:rPr sz="1333" spc="33" dirty="0">
                <a:solidFill>
                  <a:srgbClr val="434343"/>
                </a:solidFill>
                <a:latin typeface="Tahoma"/>
                <a:cs typeface="Tahoma"/>
              </a:rPr>
              <a:t>Hobbits</a:t>
            </a:r>
            <a:r>
              <a:rPr sz="1333" spc="-40" dirty="0">
                <a:solidFill>
                  <a:srgbClr val="434343"/>
                </a:solidFill>
                <a:latin typeface="Tahoma"/>
                <a:cs typeface="Tahoma"/>
              </a:rPr>
              <a:t> </a:t>
            </a:r>
            <a:r>
              <a:rPr sz="1333" b="1" spc="-7" dirty="0">
                <a:solidFill>
                  <a:srgbClr val="434343"/>
                </a:solidFill>
                <a:latin typeface="Arial"/>
                <a:cs typeface="Arial"/>
              </a:rPr>
              <a:t>37164</a:t>
            </a:r>
            <a:endParaRPr sz="1333">
              <a:latin typeface="Arial"/>
              <a:cs typeface="Arial"/>
            </a:endParaRPr>
          </a:p>
          <a:p>
            <a:pPr marL="180335" indent="-164248">
              <a:buClr>
                <a:srgbClr val="0072B2"/>
              </a:buClr>
              <a:buAutoNum type="arabicPeriod" startAt="3"/>
              <a:tabLst>
                <a:tab pos="181182" algn="l"/>
                <a:tab pos="1399505" algn="l"/>
              </a:tabLst>
            </a:pPr>
            <a:r>
              <a:rPr sz="1333" spc="-20" dirty="0">
                <a:solidFill>
                  <a:srgbClr val="434343"/>
                </a:solidFill>
                <a:latin typeface="Tahoma"/>
                <a:cs typeface="Tahoma"/>
              </a:rPr>
              <a:t>Tribe</a:t>
            </a:r>
            <a:r>
              <a:rPr sz="1333" spc="27" dirty="0">
                <a:solidFill>
                  <a:srgbClr val="434343"/>
                </a:solidFill>
                <a:latin typeface="Tahoma"/>
                <a:cs typeface="Tahoma"/>
              </a:rPr>
              <a:t> </a:t>
            </a:r>
            <a:r>
              <a:rPr sz="1333" spc="-7" dirty="0">
                <a:solidFill>
                  <a:srgbClr val="434343"/>
                </a:solidFill>
                <a:latin typeface="Tahoma"/>
                <a:cs typeface="Tahoma"/>
              </a:rPr>
              <a:t>of</a:t>
            </a:r>
            <a:r>
              <a:rPr sz="1333" spc="13" dirty="0">
                <a:solidFill>
                  <a:srgbClr val="434343"/>
                </a:solidFill>
                <a:latin typeface="Tahoma"/>
                <a:cs typeface="Tahoma"/>
              </a:rPr>
              <a:t> Frog	</a:t>
            </a:r>
            <a:r>
              <a:rPr sz="1333" b="1" spc="-27" dirty="0">
                <a:solidFill>
                  <a:srgbClr val="434343"/>
                </a:solidFill>
                <a:latin typeface="Arial"/>
                <a:cs typeface="Arial"/>
              </a:rPr>
              <a:t>31337</a:t>
            </a:r>
            <a:endParaRPr sz="1333">
              <a:latin typeface="Arial"/>
              <a:cs typeface="Arial"/>
            </a:endParaRPr>
          </a:p>
          <a:p>
            <a:pPr marL="180335" indent="-164248">
              <a:buClr>
                <a:srgbClr val="0072B2"/>
              </a:buClr>
              <a:buAutoNum type="arabicPeriod" startAt="3"/>
              <a:tabLst>
                <a:tab pos="181182" algn="l"/>
              </a:tabLst>
            </a:pPr>
            <a:r>
              <a:rPr sz="1333" spc="-33" dirty="0">
                <a:solidFill>
                  <a:srgbClr val="434343"/>
                </a:solidFill>
                <a:latin typeface="Tahoma"/>
                <a:cs typeface="Tahoma"/>
              </a:rPr>
              <a:t>Trite</a:t>
            </a:r>
            <a:r>
              <a:rPr sz="1333" spc="-40" dirty="0">
                <a:solidFill>
                  <a:srgbClr val="434343"/>
                </a:solidFill>
                <a:latin typeface="Tahoma"/>
                <a:cs typeface="Tahoma"/>
              </a:rPr>
              <a:t> </a:t>
            </a:r>
            <a:r>
              <a:rPr sz="1333" spc="7" dirty="0">
                <a:solidFill>
                  <a:srgbClr val="434343"/>
                </a:solidFill>
                <a:latin typeface="Tahoma"/>
                <a:cs typeface="Tahoma"/>
              </a:rPr>
              <a:t>Examples </a:t>
            </a:r>
            <a:r>
              <a:rPr sz="1333" spc="80" dirty="0">
                <a:solidFill>
                  <a:srgbClr val="434343"/>
                </a:solidFill>
                <a:latin typeface="Tahoma"/>
                <a:cs typeface="Tahoma"/>
              </a:rPr>
              <a:t> </a:t>
            </a:r>
            <a:r>
              <a:rPr sz="1333" b="1" spc="27" dirty="0">
                <a:solidFill>
                  <a:srgbClr val="434343"/>
                </a:solidFill>
                <a:latin typeface="Arial"/>
                <a:cs typeface="Arial"/>
              </a:rPr>
              <a:t>29243</a:t>
            </a:r>
            <a:endParaRPr sz="1333">
              <a:latin typeface="Arial"/>
              <a:cs typeface="Arial"/>
            </a:endParaRPr>
          </a:p>
        </p:txBody>
      </p:sp>
    </p:spTree>
    <p:extLst>
      <p:ext uri="{BB962C8B-B14F-4D97-AF65-F5344CB8AC3E}">
        <p14:creationId xmlns:p14="http://schemas.microsoft.com/office/powerpoint/2010/main" val="2196319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7405"/>
            <a:ext cx="4820920"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latin typeface="Arial MT"/>
                <a:cs typeface="Arial MT"/>
              </a:rPr>
              <a:t>Loading</a:t>
            </a:r>
            <a:r>
              <a:rPr sz="3733" spc="-47" dirty="0">
                <a:latin typeface="Arial MT"/>
                <a:cs typeface="Arial MT"/>
              </a:rPr>
              <a:t> </a:t>
            </a:r>
            <a:r>
              <a:rPr sz="3733" dirty="0">
                <a:latin typeface="Arial MT"/>
                <a:cs typeface="Arial MT"/>
              </a:rPr>
              <a:t>a</a:t>
            </a:r>
            <a:r>
              <a:rPr sz="3733" spc="-40" dirty="0">
                <a:latin typeface="Arial MT"/>
                <a:cs typeface="Arial MT"/>
              </a:rPr>
              <a:t> </a:t>
            </a:r>
            <a:r>
              <a:rPr sz="3733" spc="-13" dirty="0">
                <a:latin typeface="Arial MT"/>
                <a:cs typeface="Arial MT"/>
              </a:rPr>
              <a:t>Profile</a:t>
            </a:r>
            <a:r>
              <a:rPr sz="3733" spc="-47" dirty="0">
                <a:latin typeface="Arial MT"/>
                <a:cs typeface="Arial MT"/>
              </a:rPr>
              <a:t> </a:t>
            </a:r>
            <a:r>
              <a:rPr sz="3733" spc="-7" dirty="0">
                <a:latin typeface="Arial MT"/>
                <a:cs typeface="Arial MT"/>
              </a:rPr>
              <a:t>Page</a:t>
            </a:r>
            <a:endParaRPr sz="3733">
              <a:latin typeface="Arial MT"/>
              <a:cs typeface="Arial MT"/>
            </a:endParaRPr>
          </a:p>
        </p:txBody>
      </p:sp>
      <p:sp>
        <p:nvSpPr>
          <p:cNvPr id="3" name="object 3"/>
          <p:cNvSpPr/>
          <p:nvPr/>
        </p:nvSpPr>
        <p:spPr>
          <a:xfrm>
            <a:off x="5178208" y="2008935"/>
            <a:ext cx="1294553" cy="1210733"/>
          </a:xfrm>
          <a:custGeom>
            <a:avLst/>
            <a:gdLst/>
            <a:ahLst/>
            <a:cxnLst/>
            <a:rect l="l" t="t" r="r" b="b"/>
            <a:pathLst>
              <a:path w="970914" h="908050">
                <a:moveTo>
                  <a:pt x="873064" y="907937"/>
                </a:moveTo>
                <a:lnTo>
                  <a:pt x="97797" y="907937"/>
                </a:lnTo>
                <a:lnTo>
                  <a:pt x="59261" y="898711"/>
                </a:lnTo>
                <a:lnTo>
                  <a:pt x="28227" y="873824"/>
                </a:lnTo>
                <a:lnTo>
                  <a:pt x="7529" y="837458"/>
                </a:lnTo>
                <a:lnTo>
                  <a:pt x="0" y="793796"/>
                </a:lnTo>
                <a:lnTo>
                  <a:pt x="0" y="114140"/>
                </a:lnTo>
                <a:lnTo>
                  <a:pt x="7487" y="69165"/>
                </a:lnTo>
                <a:lnTo>
                  <a:pt x="27894" y="32945"/>
                </a:lnTo>
                <a:lnTo>
                  <a:pt x="58136" y="8787"/>
                </a:lnTo>
                <a:lnTo>
                  <a:pt x="95130" y="0"/>
                </a:lnTo>
                <a:lnTo>
                  <a:pt x="870396" y="0"/>
                </a:lnTo>
                <a:lnTo>
                  <a:pt x="907974" y="9225"/>
                </a:lnTo>
                <a:lnTo>
                  <a:pt x="938966" y="34112"/>
                </a:lnTo>
                <a:lnTo>
                  <a:pt x="960790" y="70478"/>
                </a:lnTo>
                <a:lnTo>
                  <a:pt x="970861" y="114140"/>
                </a:lnTo>
                <a:lnTo>
                  <a:pt x="970861" y="281200"/>
                </a:lnTo>
                <a:lnTo>
                  <a:pt x="677469" y="281200"/>
                </a:lnTo>
                <a:lnTo>
                  <a:pt x="677469" y="284313"/>
                </a:lnTo>
                <a:lnTo>
                  <a:pt x="95130" y="284313"/>
                </a:lnTo>
                <a:lnTo>
                  <a:pt x="95130" y="509482"/>
                </a:lnTo>
                <a:lnTo>
                  <a:pt x="677469" y="509482"/>
                </a:lnTo>
                <a:lnTo>
                  <a:pt x="677469" y="564477"/>
                </a:lnTo>
                <a:lnTo>
                  <a:pt x="95130" y="564477"/>
                </a:lnTo>
                <a:lnTo>
                  <a:pt x="95130" y="790683"/>
                </a:lnTo>
                <a:lnTo>
                  <a:pt x="970861" y="790683"/>
                </a:lnTo>
                <a:lnTo>
                  <a:pt x="970861" y="793796"/>
                </a:lnTo>
                <a:lnTo>
                  <a:pt x="963082" y="838771"/>
                </a:lnTo>
                <a:lnTo>
                  <a:pt x="941966" y="874992"/>
                </a:lnTo>
                <a:lnTo>
                  <a:pt x="910849" y="899149"/>
                </a:lnTo>
                <a:lnTo>
                  <a:pt x="873064" y="907937"/>
                </a:lnTo>
                <a:close/>
              </a:path>
              <a:path w="970914" h="908050">
                <a:moveTo>
                  <a:pt x="970861" y="790683"/>
                </a:moveTo>
                <a:lnTo>
                  <a:pt x="870396" y="790683"/>
                </a:lnTo>
                <a:lnTo>
                  <a:pt x="870396" y="281200"/>
                </a:lnTo>
                <a:lnTo>
                  <a:pt x="970861" y="281200"/>
                </a:lnTo>
                <a:lnTo>
                  <a:pt x="970861" y="790683"/>
                </a:lnTo>
                <a:close/>
              </a:path>
              <a:path w="970914" h="908050">
                <a:moveTo>
                  <a:pt x="677469" y="509482"/>
                </a:moveTo>
                <a:lnTo>
                  <a:pt x="627681" y="509482"/>
                </a:lnTo>
                <a:lnTo>
                  <a:pt x="627681" y="284313"/>
                </a:lnTo>
                <a:lnTo>
                  <a:pt x="677469" y="284313"/>
                </a:lnTo>
                <a:lnTo>
                  <a:pt x="677469" y="509482"/>
                </a:lnTo>
                <a:close/>
              </a:path>
              <a:path w="970914" h="908050">
                <a:moveTo>
                  <a:pt x="677469" y="790683"/>
                </a:moveTo>
                <a:lnTo>
                  <a:pt x="627681" y="790683"/>
                </a:lnTo>
                <a:lnTo>
                  <a:pt x="627681" y="564477"/>
                </a:lnTo>
                <a:lnTo>
                  <a:pt x="677469" y="564477"/>
                </a:lnTo>
                <a:lnTo>
                  <a:pt x="677469" y="790683"/>
                </a:lnTo>
                <a:close/>
              </a:path>
            </a:pathLst>
          </a:custGeom>
          <a:solidFill>
            <a:srgbClr val="0072B2"/>
          </a:solidFill>
        </p:spPr>
        <p:txBody>
          <a:bodyPr wrap="square" lIns="0" tIns="0" rIns="0" bIns="0" rtlCol="0"/>
          <a:lstStyle/>
          <a:p>
            <a:endParaRPr sz="2400"/>
          </a:p>
        </p:txBody>
      </p:sp>
      <p:sp>
        <p:nvSpPr>
          <p:cNvPr id="4" name="object 4"/>
          <p:cNvSpPr/>
          <p:nvPr/>
        </p:nvSpPr>
        <p:spPr>
          <a:xfrm>
            <a:off x="5178208" y="3906600"/>
            <a:ext cx="1294553" cy="1210733"/>
          </a:xfrm>
          <a:custGeom>
            <a:avLst/>
            <a:gdLst/>
            <a:ahLst/>
            <a:cxnLst/>
            <a:rect l="l" t="t" r="r" b="b"/>
            <a:pathLst>
              <a:path w="970914" h="908050">
                <a:moveTo>
                  <a:pt x="915132" y="908009"/>
                </a:moveTo>
                <a:lnTo>
                  <a:pt x="55587" y="908009"/>
                </a:lnTo>
                <a:lnTo>
                  <a:pt x="33439" y="903807"/>
                </a:lnTo>
                <a:lnTo>
                  <a:pt x="15826" y="892467"/>
                </a:lnTo>
                <a:lnTo>
                  <a:pt x="4198" y="875884"/>
                </a:lnTo>
                <a:lnTo>
                  <a:pt x="0" y="855958"/>
                </a:lnTo>
                <a:lnTo>
                  <a:pt x="0" y="555216"/>
                </a:lnTo>
                <a:lnTo>
                  <a:pt x="4632" y="534627"/>
                </a:lnTo>
                <a:lnTo>
                  <a:pt x="16984" y="518467"/>
                </a:lnTo>
                <a:lnTo>
                  <a:pt x="34742" y="507909"/>
                </a:lnTo>
                <a:lnTo>
                  <a:pt x="55587" y="504128"/>
                </a:lnTo>
                <a:lnTo>
                  <a:pt x="915132" y="504128"/>
                </a:lnTo>
                <a:lnTo>
                  <a:pt x="935977" y="508316"/>
                </a:lnTo>
                <a:lnTo>
                  <a:pt x="953734" y="519551"/>
                </a:lnTo>
                <a:lnTo>
                  <a:pt x="966087" y="535847"/>
                </a:lnTo>
                <a:lnTo>
                  <a:pt x="970719" y="555216"/>
                </a:lnTo>
                <a:lnTo>
                  <a:pt x="970719" y="607267"/>
                </a:lnTo>
                <a:lnTo>
                  <a:pt x="215143" y="607267"/>
                </a:lnTo>
                <a:lnTo>
                  <a:pt x="173662" y="615205"/>
                </a:lnTo>
                <a:lnTo>
                  <a:pt x="139611" y="636788"/>
                </a:lnTo>
                <a:lnTo>
                  <a:pt x="116562" y="668672"/>
                </a:lnTo>
                <a:lnTo>
                  <a:pt x="108086" y="707515"/>
                </a:lnTo>
                <a:lnTo>
                  <a:pt x="116707" y="745951"/>
                </a:lnTo>
                <a:lnTo>
                  <a:pt x="139997" y="777881"/>
                </a:lnTo>
                <a:lnTo>
                  <a:pt x="174096" y="799690"/>
                </a:lnTo>
                <a:lnTo>
                  <a:pt x="215143" y="807762"/>
                </a:lnTo>
                <a:lnTo>
                  <a:pt x="970719" y="807762"/>
                </a:lnTo>
                <a:lnTo>
                  <a:pt x="970719" y="855958"/>
                </a:lnTo>
                <a:lnTo>
                  <a:pt x="966087" y="877104"/>
                </a:lnTo>
                <a:lnTo>
                  <a:pt x="953734" y="893551"/>
                </a:lnTo>
                <a:lnTo>
                  <a:pt x="935977" y="904214"/>
                </a:lnTo>
                <a:lnTo>
                  <a:pt x="915132" y="908009"/>
                </a:lnTo>
                <a:close/>
              </a:path>
              <a:path w="970914" h="908050">
                <a:moveTo>
                  <a:pt x="970719" y="807762"/>
                </a:moveTo>
                <a:lnTo>
                  <a:pt x="215143" y="807762"/>
                </a:lnTo>
                <a:lnTo>
                  <a:pt x="257654" y="799690"/>
                </a:lnTo>
                <a:lnTo>
                  <a:pt x="291962" y="777881"/>
                </a:lnTo>
                <a:lnTo>
                  <a:pt x="314882" y="745951"/>
                </a:lnTo>
                <a:lnTo>
                  <a:pt x="323230" y="707515"/>
                </a:lnTo>
                <a:lnTo>
                  <a:pt x="314448" y="668672"/>
                </a:lnTo>
                <a:lnTo>
                  <a:pt x="290804" y="636788"/>
                </a:lnTo>
                <a:lnTo>
                  <a:pt x="256351" y="615205"/>
                </a:lnTo>
                <a:lnTo>
                  <a:pt x="215143" y="607267"/>
                </a:lnTo>
                <a:lnTo>
                  <a:pt x="970719" y="607267"/>
                </a:lnTo>
                <a:lnTo>
                  <a:pt x="970719" y="807762"/>
                </a:lnTo>
                <a:close/>
              </a:path>
              <a:path w="970914" h="908050">
                <a:moveTo>
                  <a:pt x="915132" y="405809"/>
                </a:moveTo>
                <a:lnTo>
                  <a:pt x="55587" y="405809"/>
                </a:lnTo>
                <a:lnTo>
                  <a:pt x="33439" y="401607"/>
                </a:lnTo>
                <a:lnTo>
                  <a:pt x="15826" y="390266"/>
                </a:lnTo>
                <a:lnTo>
                  <a:pt x="4198" y="373683"/>
                </a:lnTo>
                <a:lnTo>
                  <a:pt x="0" y="353757"/>
                </a:lnTo>
                <a:lnTo>
                  <a:pt x="0" y="52051"/>
                </a:lnTo>
                <a:lnTo>
                  <a:pt x="4632" y="31312"/>
                </a:lnTo>
                <a:lnTo>
                  <a:pt x="16984" y="14820"/>
                </a:lnTo>
                <a:lnTo>
                  <a:pt x="34742" y="3930"/>
                </a:lnTo>
                <a:lnTo>
                  <a:pt x="55587" y="0"/>
                </a:lnTo>
                <a:lnTo>
                  <a:pt x="915132" y="0"/>
                </a:lnTo>
                <a:lnTo>
                  <a:pt x="935977" y="4337"/>
                </a:lnTo>
                <a:lnTo>
                  <a:pt x="953734" y="15904"/>
                </a:lnTo>
                <a:lnTo>
                  <a:pt x="966087" y="32532"/>
                </a:lnTo>
                <a:lnTo>
                  <a:pt x="970719" y="52051"/>
                </a:lnTo>
                <a:lnTo>
                  <a:pt x="970719" y="101211"/>
                </a:lnTo>
                <a:lnTo>
                  <a:pt x="215143" y="101211"/>
                </a:lnTo>
                <a:lnTo>
                  <a:pt x="173662" y="109148"/>
                </a:lnTo>
                <a:lnTo>
                  <a:pt x="139611" y="130731"/>
                </a:lnTo>
                <a:lnTo>
                  <a:pt x="116562" y="162615"/>
                </a:lnTo>
                <a:lnTo>
                  <a:pt x="108086" y="201458"/>
                </a:lnTo>
                <a:lnTo>
                  <a:pt x="116707" y="240045"/>
                </a:lnTo>
                <a:lnTo>
                  <a:pt x="139997" y="272306"/>
                </a:lnTo>
                <a:lnTo>
                  <a:pt x="174096" y="294446"/>
                </a:lnTo>
                <a:lnTo>
                  <a:pt x="215143" y="302670"/>
                </a:lnTo>
                <a:lnTo>
                  <a:pt x="970719" y="302670"/>
                </a:lnTo>
                <a:lnTo>
                  <a:pt x="970719" y="353757"/>
                </a:lnTo>
                <a:lnTo>
                  <a:pt x="966087" y="374496"/>
                </a:lnTo>
                <a:lnTo>
                  <a:pt x="953734" y="390989"/>
                </a:lnTo>
                <a:lnTo>
                  <a:pt x="935977" y="401878"/>
                </a:lnTo>
                <a:lnTo>
                  <a:pt x="915132" y="405809"/>
                </a:lnTo>
                <a:close/>
              </a:path>
              <a:path w="970914" h="908050">
                <a:moveTo>
                  <a:pt x="970719" y="302670"/>
                </a:moveTo>
                <a:lnTo>
                  <a:pt x="215143" y="302670"/>
                </a:lnTo>
                <a:lnTo>
                  <a:pt x="257654" y="294446"/>
                </a:lnTo>
                <a:lnTo>
                  <a:pt x="291962" y="272306"/>
                </a:lnTo>
                <a:lnTo>
                  <a:pt x="314882" y="240045"/>
                </a:lnTo>
                <a:lnTo>
                  <a:pt x="323230" y="201458"/>
                </a:lnTo>
                <a:lnTo>
                  <a:pt x="314448" y="162615"/>
                </a:lnTo>
                <a:lnTo>
                  <a:pt x="290804" y="130731"/>
                </a:lnTo>
                <a:lnTo>
                  <a:pt x="256351" y="109148"/>
                </a:lnTo>
                <a:lnTo>
                  <a:pt x="215143" y="101211"/>
                </a:lnTo>
                <a:lnTo>
                  <a:pt x="970719" y="101211"/>
                </a:lnTo>
                <a:lnTo>
                  <a:pt x="970719" y="302670"/>
                </a:lnTo>
                <a:close/>
              </a:path>
            </a:pathLst>
          </a:custGeom>
          <a:solidFill>
            <a:srgbClr val="404040"/>
          </a:solidFill>
        </p:spPr>
        <p:txBody>
          <a:bodyPr wrap="square" lIns="0" tIns="0" rIns="0" bIns="0" rtlCol="0"/>
          <a:lstStyle/>
          <a:p>
            <a:endParaRPr sz="2400"/>
          </a:p>
        </p:txBody>
      </p:sp>
      <p:sp>
        <p:nvSpPr>
          <p:cNvPr id="5" name="object 5"/>
          <p:cNvSpPr txBox="1"/>
          <p:nvPr/>
        </p:nvSpPr>
        <p:spPr>
          <a:xfrm>
            <a:off x="5261891" y="4781079"/>
            <a:ext cx="3879427" cy="953445"/>
          </a:xfrm>
          <a:prstGeom prst="rect">
            <a:avLst/>
          </a:prstGeom>
        </p:spPr>
        <p:txBody>
          <a:bodyPr vert="horz" wrap="square" lIns="0" tIns="52493" rIns="0" bIns="0" rtlCol="0">
            <a:spAutoFit/>
          </a:bodyPr>
          <a:lstStyle/>
          <a:p>
            <a:pPr marL="2390080">
              <a:spcBef>
                <a:spcPts val="413"/>
              </a:spcBef>
            </a:pPr>
            <a:r>
              <a:rPr sz="1867" spc="-7" dirty="0">
                <a:solidFill>
                  <a:srgbClr val="666666"/>
                </a:solidFill>
                <a:latin typeface="Roboto"/>
                <a:cs typeface="Roboto"/>
              </a:rPr>
              <a:t>Game</a:t>
            </a:r>
            <a:r>
              <a:rPr sz="1867" spc="-87" dirty="0">
                <a:solidFill>
                  <a:srgbClr val="666666"/>
                </a:solidFill>
                <a:latin typeface="Roboto"/>
                <a:cs typeface="Roboto"/>
              </a:rPr>
              <a:t> </a:t>
            </a:r>
            <a:r>
              <a:rPr sz="1867" spc="-20" dirty="0">
                <a:solidFill>
                  <a:srgbClr val="666666"/>
                </a:solidFill>
                <a:latin typeface="Roboto"/>
                <a:cs typeface="Roboto"/>
              </a:rPr>
              <a:t>Servers</a:t>
            </a:r>
            <a:endParaRPr sz="1867">
              <a:latin typeface="Roboto"/>
              <a:cs typeface="Roboto"/>
            </a:endParaRPr>
          </a:p>
          <a:p>
            <a:pPr marL="16933">
              <a:spcBef>
                <a:spcPts val="280"/>
              </a:spcBef>
            </a:pPr>
            <a:r>
              <a:rPr sz="1867" spc="-7" dirty="0">
                <a:solidFill>
                  <a:srgbClr val="666666"/>
                </a:solidFill>
                <a:latin typeface="Roboto"/>
                <a:cs typeface="Roboto"/>
              </a:rPr>
              <a:t>API</a:t>
            </a:r>
            <a:r>
              <a:rPr sz="1867" spc="-60" dirty="0">
                <a:solidFill>
                  <a:srgbClr val="666666"/>
                </a:solidFill>
                <a:latin typeface="Roboto"/>
                <a:cs typeface="Roboto"/>
              </a:rPr>
              <a:t> </a:t>
            </a:r>
            <a:r>
              <a:rPr sz="1867" spc="-20" dirty="0">
                <a:solidFill>
                  <a:srgbClr val="666666"/>
                </a:solidFill>
                <a:latin typeface="Roboto"/>
                <a:cs typeface="Roboto"/>
              </a:rPr>
              <a:t>Server</a:t>
            </a:r>
            <a:endParaRPr sz="1867">
              <a:latin typeface="Roboto"/>
              <a:cs typeface="Roboto"/>
            </a:endParaRPr>
          </a:p>
        </p:txBody>
      </p:sp>
      <p:sp>
        <p:nvSpPr>
          <p:cNvPr id="6" name="object 6"/>
          <p:cNvSpPr/>
          <p:nvPr/>
        </p:nvSpPr>
        <p:spPr>
          <a:xfrm>
            <a:off x="8197724" y="3238387"/>
            <a:ext cx="381000" cy="381000"/>
          </a:xfrm>
          <a:custGeom>
            <a:avLst/>
            <a:gdLst/>
            <a:ahLst/>
            <a:cxnLst/>
            <a:rect l="l" t="t" r="r" b="b"/>
            <a:pathLst>
              <a:path w="285750" h="285750">
                <a:moveTo>
                  <a:pt x="253724" y="285629"/>
                </a:moveTo>
                <a:lnTo>
                  <a:pt x="31601" y="285629"/>
                </a:lnTo>
                <a:lnTo>
                  <a:pt x="19100" y="283077"/>
                </a:lnTo>
                <a:lnTo>
                  <a:pt x="9077" y="276161"/>
                </a:lnTo>
                <a:lnTo>
                  <a:pt x="2416" y="265995"/>
                </a:lnTo>
                <a:lnTo>
                  <a:pt x="0" y="253690"/>
                </a:lnTo>
                <a:lnTo>
                  <a:pt x="0" y="31939"/>
                </a:lnTo>
                <a:lnTo>
                  <a:pt x="2559" y="19249"/>
                </a:lnTo>
                <a:lnTo>
                  <a:pt x="9533" y="9125"/>
                </a:lnTo>
                <a:lnTo>
                  <a:pt x="19869" y="2423"/>
                </a:lnTo>
                <a:lnTo>
                  <a:pt x="32513" y="0"/>
                </a:lnTo>
                <a:lnTo>
                  <a:pt x="253724" y="0"/>
                </a:lnTo>
                <a:lnTo>
                  <a:pt x="266017" y="2552"/>
                </a:lnTo>
                <a:lnTo>
                  <a:pt x="276172" y="9467"/>
                </a:lnTo>
                <a:lnTo>
                  <a:pt x="283081" y="19634"/>
                </a:lnTo>
                <a:lnTo>
                  <a:pt x="285630" y="31939"/>
                </a:lnTo>
                <a:lnTo>
                  <a:pt x="285630" y="47148"/>
                </a:lnTo>
                <a:lnTo>
                  <a:pt x="143119" y="47148"/>
                </a:lnTo>
                <a:lnTo>
                  <a:pt x="124336" y="50893"/>
                </a:lnTo>
                <a:lnTo>
                  <a:pt x="109086" y="61141"/>
                </a:lnTo>
                <a:lnTo>
                  <a:pt x="98850" y="76407"/>
                </a:lnTo>
                <a:lnTo>
                  <a:pt x="95108" y="95209"/>
                </a:lnTo>
                <a:lnTo>
                  <a:pt x="98850" y="113884"/>
                </a:lnTo>
                <a:lnTo>
                  <a:pt x="109086" y="129164"/>
                </a:lnTo>
                <a:lnTo>
                  <a:pt x="124336" y="139483"/>
                </a:lnTo>
                <a:lnTo>
                  <a:pt x="143119" y="143271"/>
                </a:lnTo>
                <a:lnTo>
                  <a:pt x="285630" y="143271"/>
                </a:lnTo>
                <a:lnTo>
                  <a:pt x="285630" y="173385"/>
                </a:lnTo>
                <a:lnTo>
                  <a:pt x="143119" y="173385"/>
                </a:lnTo>
                <a:lnTo>
                  <a:pt x="114798" y="176584"/>
                </a:lnTo>
                <a:lnTo>
                  <a:pt x="83600" y="185971"/>
                </a:lnTo>
                <a:lnTo>
                  <a:pt x="58384" y="201232"/>
                </a:lnTo>
                <a:lnTo>
                  <a:pt x="48010" y="222055"/>
                </a:lnTo>
                <a:lnTo>
                  <a:pt x="48010" y="238481"/>
                </a:lnTo>
                <a:lnTo>
                  <a:pt x="285630" y="238481"/>
                </a:lnTo>
                <a:lnTo>
                  <a:pt x="285630" y="253690"/>
                </a:lnTo>
                <a:lnTo>
                  <a:pt x="283081" y="265995"/>
                </a:lnTo>
                <a:lnTo>
                  <a:pt x="276172" y="276161"/>
                </a:lnTo>
                <a:lnTo>
                  <a:pt x="266017" y="283077"/>
                </a:lnTo>
                <a:lnTo>
                  <a:pt x="253724" y="285629"/>
                </a:lnTo>
                <a:close/>
              </a:path>
              <a:path w="285750" h="285750">
                <a:moveTo>
                  <a:pt x="285630" y="143271"/>
                </a:moveTo>
                <a:lnTo>
                  <a:pt x="143119" y="143271"/>
                </a:lnTo>
                <a:lnTo>
                  <a:pt x="161773" y="139525"/>
                </a:lnTo>
                <a:lnTo>
                  <a:pt x="177038" y="129278"/>
                </a:lnTo>
                <a:lnTo>
                  <a:pt x="187345" y="114012"/>
                </a:lnTo>
                <a:lnTo>
                  <a:pt x="191129" y="95209"/>
                </a:lnTo>
                <a:lnTo>
                  <a:pt x="187345" y="76535"/>
                </a:lnTo>
                <a:lnTo>
                  <a:pt x="177038" y="61255"/>
                </a:lnTo>
                <a:lnTo>
                  <a:pt x="161773" y="50936"/>
                </a:lnTo>
                <a:lnTo>
                  <a:pt x="143119" y="47148"/>
                </a:lnTo>
                <a:lnTo>
                  <a:pt x="285630" y="47148"/>
                </a:lnTo>
                <a:lnTo>
                  <a:pt x="285630" y="143271"/>
                </a:lnTo>
                <a:close/>
              </a:path>
              <a:path w="285750" h="285750">
                <a:moveTo>
                  <a:pt x="285630" y="238481"/>
                </a:moveTo>
                <a:lnTo>
                  <a:pt x="238531" y="238481"/>
                </a:lnTo>
                <a:lnTo>
                  <a:pt x="238531" y="222055"/>
                </a:lnTo>
                <a:lnTo>
                  <a:pt x="228067" y="201232"/>
                </a:lnTo>
                <a:lnTo>
                  <a:pt x="202676" y="185971"/>
                </a:lnTo>
                <a:lnTo>
                  <a:pt x="171359" y="176584"/>
                </a:lnTo>
                <a:lnTo>
                  <a:pt x="143119" y="173385"/>
                </a:lnTo>
                <a:lnTo>
                  <a:pt x="285630" y="173385"/>
                </a:lnTo>
                <a:lnTo>
                  <a:pt x="285630" y="238481"/>
                </a:lnTo>
                <a:close/>
              </a:path>
            </a:pathLst>
          </a:custGeom>
          <a:solidFill>
            <a:srgbClr val="0072B2"/>
          </a:solidFill>
        </p:spPr>
        <p:txBody>
          <a:bodyPr wrap="square" lIns="0" tIns="0" rIns="0" bIns="0" rtlCol="0"/>
          <a:lstStyle/>
          <a:p>
            <a:endParaRPr sz="2400"/>
          </a:p>
        </p:txBody>
      </p:sp>
      <p:sp>
        <p:nvSpPr>
          <p:cNvPr id="7" name="object 7"/>
          <p:cNvSpPr/>
          <p:nvPr/>
        </p:nvSpPr>
        <p:spPr>
          <a:xfrm>
            <a:off x="8197725" y="2134559"/>
            <a:ext cx="381000" cy="381000"/>
          </a:xfrm>
          <a:custGeom>
            <a:avLst/>
            <a:gdLst/>
            <a:ahLst/>
            <a:cxnLst/>
            <a:rect l="l" t="t" r="r" b="b"/>
            <a:pathLst>
              <a:path w="285750" h="285750">
                <a:moveTo>
                  <a:pt x="253994" y="285630"/>
                </a:moveTo>
                <a:lnTo>
                  <a:pt x="31634" y="285630"/>
                </a:lnTo>
                <a:lnTo>
                  <a:pt x="19377" y="283081"/>
                </a:lnTo>
                <a:lnTo>
                  <a:pt x="9315" y="276172"/>
                </a:lnTo>
                <a:lnTo>
                  <a:pt x="2504" y="266017"/>
                </a:lnTo>
                <a:lnTo>
                  <a:pt x="0" y="253725"/>
                </a:lnTo>
                <a:lnTo>
                  <a:pt x="0" y="31905"/>
                </a:lnTo>
                <a:lnTo>
                  <a:pt x="2504" y="19613"/>
                </a:lnTo>
                <a:lnTo>
                  <a:pt x="9315" y="9457"/>
                </a:lnTo>
                <a:lnTo>
                  <a:pt x="19377" y="2549"/>
                </a:lnTo>
                <a:lnTo>
                  <a:pt x="31634" y="0"/>
                </a:lnTo>
                <a:lnTo>
                  <a:pt x="253994" y="0"/>
                </a:lnTo>
                <a:lnTo>
                  <a:pt x="266123" y="2549"/>
                </a:lnTo>
                <a:lnTo>
                  <a:pt x="276199" y="9457"/>
                </a:lnTo>
                <a:lnTo>
                  <a:pt x="283081" y="19613"/>
                </a:lnTo>
                <a:lnTo>
                  <a:pt x="285629" y="31905"/>
                </a:lnTo>
                <a:lnTo>
                  <a:pt x="285629" y="64418"/>
                </a:lnTo>
                <a:lnTo>
                  <a:pt x="126844" y="64418"/>
                </a:lnTo>
                <a:lnTo>
                  <a:pt x="126844" y="111517"/>
                </a:lnTo>
                <a:lnTo>
                  <a:pt x="63270" y="111517"/>
                </a:lnTo>
                <a:lnTo>
                  <a:pt x="63270" y="223035"/>
                </a:lnTo>
                <a:lnTo>
                  <a:pt x="285629" y="223035"/>
                </a:lnTo>
                <a:lnTo>
                  <a:pt x="285629" y="253725"/>
                </a:lnTo>
                <a:lnTo>
                  <a:pt x="283081" y="266017"/>
                </a:lnTo>
                <a:lnTo>
                  <a:pt x="276199" y="276172"/>
                </a:lnTo>
                <a:lnTo>
                  <a:pt x="266123" y="283081"/>
                </a:lnTo>
                <a:lnTo>
                  <a:pt x="253994" y="285630"/>
                </a:lnTo>
                <a:close/>
              </a:path>
              <a:path w="285750" h="285750">
                <a:moveTo>
                  <a:pt x="190419" y="223035"/>
                </a:moveTo>
                <a:lnTo>
                  <a:pt x="158784" y="223035"/>
                </a:lnTo>
                <a:lnTo>
                  <a:pt x="158784" y="64418"/>
                </a:lnTo>
                <a:lnTo>
                  <a:pt x="285629" y="64418"/>
                </a:lnTo>
                <a:lnTo>
                  <a:pt x="285629" y="159527"/>
                </a:lnTo>
                <a:lnTo>
                  <a:pt x="190419" y="159527"/>
                </a:lnTo>
                <a:lnTo>
                  <a:pt x="190419" y="223035"/>
                </a:lnTo>
                <a:close/>
              </a:path>
              <a:path w="285750" h="285750">
                <a:moveTo>
                  <a:pt x="126844" y="223035"/>
                </a:moveTo>
                <a:lnTo>
                  <a:pt x="95209" y="223035"/>
                </a:lnTo>
                <a:lnTo>
                  <a:pt x="95209" y="111517"/>
                </a:lnTo>
                <a:lnTo>
                  <a:pt x="126844" y="111517"/>
                </a:lnTo>
                <a:lnTo>
                  <a:pt x="126844" y="223035"/>
                </a:lnTo>
                <a:close/>
              </a:path>
              <a:path w="285750" h="285750">
                <a:moveTo>
                  <a:pt x="285629" y="223035"/>
                </a:moveTo>
                <a:lnTo>
                  <a:pt x="222054" y="223035"/>
                </a:lnTo>
                <a:lnTo>
                  <a:pt x="222054" y="159527"/>
                </a:lnTo>
                <a:lnTo>
                  <a:pt x="285629" y="159527"/>
                </a:lnTo>
                <a:lnTo>
                  <a:pt x="285629" y="223035"/>
                </a:lnTo>
                <a:close/>
              </a:path>
            </a:pathLst>
          </a:custGeom>
          <a:solidFill>
            <a:srgbClr val="0072B2"/>
          </a:solidFill>
        </p:spPr>
        <p:txBody>
          <a:bodyPr wrap="square" lIns="0" tIns="0" rIns="0" bIns="0" rtlCol="0"/>
          <a:lstStyle/>
          <a:p>
            <a:endParaRPr sz="2400"/>
          </a:p>
        </p:txBody>
      </p:sp>
      <p:sp>
        <p:nvSpPr>
          <p:cNvPr id="8" name="object 8"/>
          <p:cNvSpPr txBox="1"/>
          <p:nvPr/>
        </p:nvSpPr>
        <p:spPr>
          <a:xfrm>
            <a:off x="7645483" y="2511555"/>
            <a:ext cx="1486747" cy="304421"/>
          </a:xfrm>
          <a:prstGeom prst="rect">
            <a:avLst/>
          </a:prstGeom>
        </p:spPr>
        <p:txBody>
          <a:bodyPr vert="horz" wrap="square" lIns="0" tIns="16933" rIns="0" bIns="0" rtlCol="0">
            <a:spAutoFit/>
          </a:bodyPr>
          <a:lstStyle/>
          <a:p>
            <a:pPr marL="16933">
              <a:spcBef>
                <a:spcPts val="133"/>
              </a:spcBef>
            </a:pPr>
            <a:r>
              <a:rPr sz="1867" spc="-20" dirty="0">
                <a:solidFill>
                  <a:srgbClr val="666666"/>
                </a:solidFill>
                <a:latin typeface="Roboto"/>
                <a:cs typeface="Roboto"/>
              </a:rPr>
              <a:t>Leaderboards</a:t>
            </a:r>
            <a:endParaRPr sz="1867">
              <a:latin typeface="Roboto"/>
              <a:cs typeface="Roboto"/>
            </a:endParaRPr>
          </a:p>
        </p:txBody>
      </p:sp>
      <p:sp>
        <p:nvSpPr>
          <p:cNvPr id="9" name="object 9"/>
          <p:cNvSpPr txBox="1"/>
          <p:nvPr/>
        </p:nvSpPr>
        <p:spPr>
          <a:xfrm>
            <a:off x="7701941" y="3606750"/>
            <a:ext cx="1372447" cy="304421"/>
          </a:xfrm>
          <a:prstGeom prst="rect">
            <a:avLst/>
          </a:prstGeom>
        </p:spPr>
        <p:txBody>
          <a:bodyPr vert="horz" wrap="square" lIns="0" tIns="16933" rIns="0" bIns="0" rtlCol="0">
            <a:spAutoFit/>
          </a:bodyPr>
          <a:lstStyle/>
          <a:p>
            <a:pPr marL="16933">
              <a:spcBef>
                <a:spcPts val="133"/>
              </a:spcBef>
            </a:pPr>
            <a:r>
              <a:rPr sz="1867" spc="-27" dirty="0">
                <a:solidFill>
                  <a:srgbClr val="666666"/>
                </a:solidFill>
                <a:latin typeface="Roboto"/>
                <a:cs typeface="Roboto"/>
              </a:rPr>
              <a:t>User</a:t>
            </a:r>
            <a:r>
              <a:rPr sz="1867" spc="-80" dirty="0">
                <a:solidFill>
                  <a:srgbClr val="666666"/>
                </a:solidFill>
                <a:latin typeface="Roboto"/>
                <a:cs typeface="Roboto"/>
              </a:rPr>
              <a:t> </a:t>
            </a:r>
            <a:r>
              <a:rPr sz="1867" spc="-20" dirty="0">
                <a:solidFill>
                  <a:srgbClr val="666666"/>
                </a:solidFill>
                <a:latin typeface="Roboto"/>
                <a:cs typeface="Roboto"/>
              </a:rPr>
              <a:t>Proﬁles</a:t>
            </a:r>
            <a:endParaRPr sz="1867">
              <a:latin typeface="Roboto"/>
              <a:cs typeface="Roboto"/>
            </a:endParaRPr>
          </a:p>
        </p:txBody>
      </p:sp>
      <p:grpSp>
        <p:nvGrpSpPr>
          <p:cNvPr id="10" name="object 10"/>
          <p:cNvGrpSpPr/>
          <p:nvPr/>
        </p:nvGrpSpPr>
        <p:grpSpPr>
          <a:xfrm>
            <a:off x="9237507" y="4036879"/>
            <a:ext cx="874607" cy="957580"/>
            <a:chOff x="6928130" y="3027659"/>
            <a:chExt cx="655955" cy="718185"/>
          </a:xfrm>
        </p:grpSpPr>
        <p:sp>
          <p:nvSpPr>
            <p:cNvPr id="11" name="object 11"/>
            <p:cNvSpPr/>
            <p:nvPr/>
          </p:nvSpPr>
          <p:spPr>
            <a:xfrm>
              <a:off x="6942418" y="3097957"/>
              <a:ext cx="597535" cy="633730"/>
            </a:xfrm>
            <a:custGeom>
              <a:avLst/>
              <a:gdLst/>
              <a:ahLst/>
              <a:cxnLst/>
              <a:rect l="l" t="t" r="r" b="b"/>
              <a:pathLst>
                <a:path w="597534" h="633729">
                  <a:moveTo>
                    <a:pt x="0" y="633423"/>
                  </a:moveTo>
                  <a:lnTo>
                    <a:pt x="45277" y="630727"/>
                  </a:lnTo>
                  <a:lnTo>
                    <a:pt x="90327" y="622822"/>
                  </a:lnTo>
                  <a:lnTo>
                    <a:pt x="134925" y="609982"/>
                  </a:lnTo>
                  <a:lnTo>
                    <a:pt x="178843" y="592481"/>
                  </a:lnTo>
                  <a:lnTo>
                    <a:pt x="221854" y="570594"/>
                  </a:lnTo>
                  <a:lnTo>
                    <a:pt x="263733" y="544594"/>
                  </a:lnTo>
                  <a:lnTo>
                    <a:pt x="304252" y="514756"/>
                  </a:lnTo>
                  <a:lnTo>
                    <a:pt x="343185" y="481354"/>
                  </a:lnTo>
                  <a:lnTo>
                    <a:pt x="380306" y="444662"/>
                  </a:lnTo>
                  <a:lnTo>
                    <a:pt x="415387" y="404954"/>
                  </a:lnTo>
                  <a:lnTo>
                    <a:pt x="448203" y="362505"/>
                  </a:lnTo>
                  <a:lnTo>
                    <a:pt x="478526" y="317588"/>
                  </a:lnTo>
                  <a:lnTo>
                    <a:pt x="506130" y="270477"/>
                  </a:lnTo>
                  <a:lnTo>
                    <a:pt x="530789" y="221448"/>
                  </a:lnTo>
                  <a:lnTo>
                    <a:pt x="552276" y="170774"/>
                  </a:lnTo>
                  <a:lnTo>
                    <a:pt x="574329" y="105535"/>
                  </a:lnTo>
                  <a:lnTo>
                    <a:pt x="590628" y="38690"/>
                  </a:lnTo>
                  <a:lnTo>
                    <a:pt x="596483" y="4833"/>
                  </a:lnTo>
                  <a:lnTo>
                    <a:pt x="597174" y="0"/>
                  </a:lnTo>
                </a:path>
              </a:pathLst>
            </a:custGeom>
            <a:ln w="28574">
              <a:solidFill>
                <a:srgbClr val="666666"/>
              </a:solidFill>
            </a:ln>
          </p:spPr>
          <p:txBody>
            <a:bodyPr wrap="square" lIns="0" tIns="0" rIns="0" bIns="0" rtlCol="0"/>
            <a:lstStyle/>
            <a:p>
              <a:endParaRPr sz="2400"/>
            </a:p>
          </p:txBody>
        </p:sp>
        <p:pic>
          <p:nvPicPr>
            <p:cNvPr id="12" name="object 12"/>
            <p:cNvPicPr/>
            <p:nvPr/>
          </p:nvPicPr>
          <p:blipFill>
            <a:blip r:embed="rId2" cstate="print"/>
            <a:stretch>
              <a:fillRect/>
            </a:stretch>
          </p:blipFill>
          <p:spPr>
            <a:xfrm>
              <a:off x="7490947" y="3027659"/>
              <a:ext cx="92678" cy="118942"/>
            </a:xfrm>
            <a:prstGeom prst="rect">
              <a:avLst/>
            </a:prstGeom>
          </p:spPr>
        </p:pic>
      </p:grpSp>
      <p:grpSp>
        <p:nvGrpSpPr>
          <p:cNvPr id="13" name="object 13"/>
          <p:cNvGrpSpPr/>
          <p:nvPr/>
        </p:nvGrpSpPr>
        <p:grpSpPr>
          <a:xfrm>
            <a:off x="9292767" y="2201886"/>
            <a:ext cx="789093" cy="1033780"/>
            <a:chOff x="6969575" y="1651414"/>
            <a:chExt cx="591820" cy="775335"/>
          </a:xfrm>
        </p:grpSpPr>
        <p:sp>
          <p:nvSpPr>
            <p:cNvPr id="14" name="object 14"/>
            <p:cNvSpPr/>
            <p:nvPr/>
          </p:nvSpPr>
          <p:spPr>
            <a:xfrm>
              <a:off x="7039577" y="1693562"/>
              <a:ext cx="507365" cy="719455"/>
            </a:xfrm>
            <a:custGeom>
              <a:avLst/>
              <a:gdLst/>
              <a:ahLst/>
              <a:cxnLst/>
              <a:rect l="l" t="t" r="r" b="b"/>
              <a:pathLst>
                <a:path w="507365" h="719455">
                  <a:moveTo>
                    <a:pt x="0" y="0"/>
                  </a:moveTo>
                  <a:lnTo>
                    <a:pt x="43297" y="13122"/>
                  </a:lnTo>
                  <a:lnTo>
                    <a:pt x="97931" y="36393"/>
                  </a:lnTo>
                  <a:lnTo>
                    <a:pt x="166573" y="76572"/>
                  </a:lnTo>
                  <a:lnTo>
                    <a:pt x="207092" y="106410"/>
                  </a:lnTo>
                  <a:lnTo>
                    <a:pt x="246026" y="139812"/>
                  </a:lnTo>
                  <a:lnTo>
                    <a:pt x="283146" y="176504"/>
                  </a:lnTo>
                  <a:lnTo>
                    <a:pt x="318227" y="216212"/>
                  </a:lnTo>
                  <a:lnTo>
                    <a:pt x="348159" y="254696"/>
                  </a:lnTo>
                  <a:lnTo>
                    <a:pt x="376049" y="295240"/>
                  </a:lnTo>
                  <a:lnTo>
                    <a:pt x="401725" y="337638"/>
                  </a:lnTo>
                  <a:lnTo>
                    <a:pt x="425018" y="381684"/>
                  </a:lnTo>
                  <a:lnTo>
                    <a:pt x="445758" y="427172"/>
                  </a:lnTo>
                  <a:lnTo>
                    <a:pt x="463773" y="473896"/>
                  </a:lnTo>
                  <a:lnTo>
                    <a:pt x="478895" y="521649"/>
                  </a:lnTo>
                  <a:lnTo>
                    <a:pt x="490953" y="570227"/>
                  </a:lnTo>
                  <a:lnTo>
                    <a:pt x="499777" y="619422"/>
                  </a:lnTo>
                  <a:lnTo>
                    <a:pt x="505196" y="669030"/>
                  </a:lnTo>
                  <a:lnTo>
                    <a:pt x="507040" y="718843"/>
                  </a:lnTo>
                </a:path>
              </a:pathLst>
            </a:custGeom>
            <a:ln w="28574">
              <a:solidFill>
                <a:srgbClr val="666666"/>
              </a:solidFill>
            </a:ln>
          </p:spPr>
          <p:txBody>
            <a:bodyPr wrap="square" lIns="0" tIns="0" rIns="0" bIns="0" rtlCol="0"/>
            <a:lstStyle/>
            <a:p>
              <a:endParaRPr sz="2400"/>
            </a:p>
          </p:txBody>
        </p:sp>
        <p:pic>
          <p:nvPicPr>
            <p:cNvPr id="15" name="object 15"/>
            <p:cNvPicPr/>
            <p:nvPr/>
          </p:nvPicPr>
          <p:blipFill>
            <a:blip r:embed="rId3" cstate="print"/>
            <a:stretch>
              <a:fillRect/>
            </a:stretch>
          </p:blipFill>
          <p:spPr>
            <a:xfrm>
              <a:off x="6969575" y="1651414"/>
              <a:ext cx="120192" cy="92339"/>
            </a:xfrm>
            <a:prstGeom prst="rect">
              <a:avLst/>
            </a:prstGeom>
          </p:spPr>
        </p:pic>
      </p:grpSp>
      <p:grpSp>
        <p:nvGrpSpPr>
          <p:cNvPr id="16" name="object 16"/>
          <p:cNvGrpSpPr/>
          <p:nvPr/>
        </p:nvGrpSpPr>
        <p:grpSpPr>
          <a:xfrm>
            <a:off x="4008325" y="2817153"/>
            <a:ext cx="896620" cy="1583267"/>
            <a:chOff x="3006243" y="2112865"/>
            <a:chExt cx="672465" cy="1187450"/>
          </a:xfrm>
        </p:grpSpPr>
        <p:sp>
          <p:nvSpPr>
            <p:cNvPr id="17" name="object 17"/>
            <p:cNvSpPr/>
            <p:nvPr/>
          </p:nvSpPr>
          <p:spPr>
            <a:xfrm>
              <a:off x="3020535" y="2164800"/>
              <a:ext cx="596900" cy="539115"/>
            </a:xfrm>
            <a:custGeom>
              <a:avLst/>
              <a:gdLst/>
              <a:ahLst/>
              <a:cxnLst/>
              <a:rect l="l" t="t" r="r" b="b"/>
              <a:pathLst>
                <a:path w="596900" h="539114">
                  <a:moveTo>
                    <a:pt x="0" y="538844"/>
                  </a:moveTo>
                  <a:lnTo>
                    <a:pt x="596339" y="0"/>
                  </a:lnTo>
                </a:path>
              </a:pathLst>
            </a:custGeom>
            <a:ln w="28574">
              <a:solidFill>
                <a:srgbClr val="E69F00"/>
              </a:solidFill>
            </a:ln>
          </p:spPr>
          <p:txBody>
            <a:bodyPr wrap="square" lIns="0" tIns="0" rIns="0" bIns="0" rtlCol="0"/>
            <a:lstStyle/>
            <a:p>
              <a:endParaRPr sz="2400"/>
            </a:p>
          </p:txBody>
        </p:sp>
        <p:pic>
          <p:nvPicPr>
            <p:cNvPr id="18" name="object 18"/>
            <p:cNvPicPr/>
            <p:nvPr/>
          </p:nvPicPr>
          <p:blipFill>
            <a:blip r:embed="rId4" cstate="print"/>
            <a:stretch>
              <a:fillRect/>
            </a:stretch>
          </p:blipFill>
          <p:spPr>
            <a:xfrm>
              <a:off x="3557200" y="2112865"/>
              <a:ext cx="115627" cy="111610"/>
            </a:xfrm>
            <a:prstGeom prst="rect">
              <a:avLst/>
            </a:prstGeom>
          </p:spPr>
        </p:pic>
        <p:sp>
          <p:nvSpPr>
            <p:cNvPr id="19" name="object 19"/>
            <p:cNvSpPr/>
            <p:nvPr/>
          </p:nvSpPr>
          <p:spPr>
            <a:xfrm>
              <a:off x="3020530" y="2703625"/>
              <a:ext cx="602615" cy="544830"/>
            </a:xfrm>
            <a:custGeom>
              <a:avLst/>
              <a:gdLst/>
              <a:ahLst/>
              <a:cxnLst/>
              <a:rect l="l" t="t" r="r" b="b"/>
              <a:pathLst>
                <a:path w="602614" h="544830">
                  <a:moveTo>
                    <a:pt x="0" y="0"/>
                  </a:moveTo>
                  <a:lnTo>
                    <a:pt x="602053" y="544229"/>
                  </a:lnTo>
                </a:path>
              </a:pathLst>
            </a:custGeom>
            <a:ln w="28574">
              <a:solidFill>
                <a:srgbClr val="666666"/>
              </a:solidFill>
            </a:ln>
          </p:spPr>
          <p:txBody>
            <a:bodyPr wrap="square" lIns="0" tIns="0" rIns="0" bIns="0" rtlCol="0"/>
            <a:lstStyle/>
            <a:p>
              <a:endParaRPr sz="2400"/>
            </a:p>
          </p:txBody>
        </p:sp>
        <p:pic>
          <p:nvPicPr>
            <p:cNvPr id="20" name="object 20"/>
            <p:cNvPicPr/>
            <p:nvPr/>
          </p:nvPicPr>
          <p:blipFill>
            <a:blip r:embed="rId5" cstate="print"/>
            <a:stretch>
              <a:fillRect/>
            </a:stretch>
          </p:blipFill>
          <p:spPr>
            <a:xfrm>
              <a:off x="3562908" y="3188180"/>
              <a:ext cx="115620" cy="111619"/>
            </a:xfrm>
            <a:prstGeom prst="rect">
              <a:avLst/>
            </a:prstGeom>
          </p:spPr>
        </p:pic>
      </p:grpSp>
      <p:grpSp>
        <p:nvGrpSpPr>
          <p:cNvPr id="21" name="object 21"/>
          <p:cNvGrpSpPr/>
          <p:nvPr/>
        </p:nvGrpSpPr>
        <p:grpSpPr>
          <a:xfrm>
            <a:off x="6678750" y="2347549"/>
            <a:ext cx="952500" cy="2386752"/>
            <a:chOff x="5009062" y="1760662"/>
            <a:chExt cx="714375" cy="1790064"/>
          </a:xfrm>
        </p:grpSpPr>
        <p:sp>
          <p:nvSpPr>
            <p:cNvPr id="22" name="object 22"/>
            <p:cNvSpPr/>
            <p:nvPr/>
          </p:nvSpPr>
          <p:spPr>
            <a:xfrm>
              <a:off x="5023349" y="3445474"/>
              <a:ext cx="629920" cy="62230"/>
            </a:xfrm>
            <a:custGeom>
              <a:avLst/>
              <a:gdLst/>
              <a:ahLst/>
              <a:cxnLst/>
              <a:rect l="l" t="t" r="r" b="b"/>
              <a:pathLst>
                <a:path w="629920" h="62229">
                  <a:moveTo>
                    <a:pt x="0" y="0"/>
                  </a:moveTo>
                  <a:lnTo>
                    <a:pt x="629743" y="62090"/>
                  </a:lnTo>
                </a:path>
              </a:pathLst>
            </a:custGeom>
            <a:ln w="28574">
              <a:solidFill>
                <a:srgbClr val="666666"/>
              </a:solidFill>
            </a:ln>
          </p:spPr>
          <p:txBody>
            <a:bodyPr wrap="square" lIns="0" tIns="0" rIns="0" bIns="0" rtlCol="0"/>
            <a:lstStyle/>
            <a:p>
              <a:endParaRPr sz="2400"/>
            </a:p>
          </p:txBody>
        </p:sp>
        <p:pic>
          <p:nvPicPr>
            <p:cNvPr id="23" name="object 23"/>
            <p:cNvPicPr/>
            <p:nvPr/>
          </p:nvPicPr>
          <p:blipFill>
            <a:blip r:embed="rId6" cstate="print"/>
            <a:stretch>
              <a:fillRect/>
            </a:stretch>
          </p:blipFill>
          <p:spPr>
            <a:xfrm>
              <a:off x="5603672" y="3458145"/>
              <a:ext cx="119592" cy="92534"/>
            </a:xfrm>
            <a:prstGeom prst="rect">
              <a:avLst/>
            </a:prstGeom>
          </p:spPr>
        </p:pic>
        <p:sp>
          <p:nvSpPr>
            <p:cNvPr id="24" name="object 24"/>
            <p:cNvSpPr/>
            <p:nvPr/>
          </p:nvSpPr>
          <p:spPr>
            <a:xfrm>
              <a:off x="5114411" y="1780449"/>
              <a:ext cx="586740" cy="104139"/>
            </a:xfrm>
            <a:custGeom>
              <a:avLst/>
              <a:gdLst/>
              <a:ahLst/>
              <a:cxnLst/>
              <a:rect l="l" t="t" r="r" b="b"/>
              <a:pathLst>
                <a:path w="586739" h="104139">
                  <a:moveTo>
                    <a:pt x="586669" y="0"/>
                  </a:moveTo>
                  <a:lnTo>
                    <a:pt x="0" y="103832"/>
                  </a:lnTo>
                </a:path>
              </a:pathLst>
            </a:custGeom>
            <a:ln w="28574">
              <a:solidFill>
                <a:srgbClr val="E69F00"/>
              </a:solidFill>
            </a:ln>
          </p:spPr>
          <p:txBody>
            <a:bodyPr wrap="square" lIns="0" tIns="0" rIns="0" bIns="0" rtlCol="0"/>
            <a:lstStyle/>
            <a:p>
              <a:endParaRPr sz="2400"/>
            </a:p>
          </p:txBody>
        </p:sp>
        <p:pic>
          <p:nvPicPr>
            <p:cNvPr id="25" name="object 25"/>
            <p:cNvPicPr/>
            <p:nvPr/>
          </p:nvPicPr>
          <p:blipFill>
            <a:blip r:embed="rId7" cstate="print"/>
            <a:stretch>
              <a:fillRect/>
            </a:stretch>
          </p:blipFill>
          <p:spPr>
            <a:xfrm>
              <a:off x="5044827" y="1832751"/>
              <a:ext cx="121114" cy="91861"/>
            </a:xfrm>
            <a:prstGeom prst="rect">
              <a:avLst/>
            </a:prstGeom>
          </p:spPr>
        </p:pic>
        <p:sp>
          <p:nvSpPr>
            <p:cNvPr id="26" name="object 26"/>
            <p:cNvSpPr/>
            <p:nvPr/>
          </p:nvSpPr>
          <p:spPr>
            <a:xfrm>
              <a:off x="5066763" y="1774949"/>
              <a:ext cx="640080" cy="1525270"/>
            </a:xfrm>
            <a:custGeom>
              <a:avLst/>
              <a:gdLst/>
              <a:ahLst/>
              <a:cxnLst/>
              <a:rect l="l" t="t" r="r" b="b"/>
              <a:pathLst>
                <a:path w="640079" h="1525270">
                  <a:moveTo>
                    <a:pt x="639816" y="0"/>
                  </a:moveTo>
                  <a:lnTo>
                    <a:pt x="0" y="1525194"/>
                  </a:lnTo>
                </a:path>
              </a:pathLst>
            </a:custGeom>
            <a:ln w="28574">
              <a:solidFill>
                <a:srgbClr val="666666"/>
              </a:solidFill>
            </a:ln>
          </p:spPr>
          <p:txBody>
            <a:bodyPr wrap="square" lIns="0" tIns="0" rIns="0" bIns="0" rtlCol="0"/>
            <a:lstStyle/>
            <a:p>
              <a:endParaRPr sz="2400"/>
            </a:p>
          </p:txBody>
        </p:sp>
        <p:pic>
          <p:nvPicPr>
            <p:cNvPr id="27" name="object 27"/>
            <p:cNvPicPr/>
            <p:nvPr/>
          </p:nvPicPr>
          <p:blipFill>
            <a:blip r:embed="rId8" cstate="print"/>
            <a:stretch>
              <a:fillRect/>
            </a:stretch>
          </p:blipFill>
          <p:spPr>
            <a:xfrm>
              <a:off x="5030752" y="3243793"/>
              <a:ext cx="92362" cy="122422"/>
            </a:xfrm>
            <a:prstGeom prst="rect">
              <a:avLst/>
            </a:prstGeom>
          </p:spPr>
        </p:pic>
        <p:sp>
          <p:nvSpPr>
            <p:cNvPr id="28" name="object 28"/>
            <p:cNvSpPr/>
            <p:nvPr/>
          </p:nvSpPr>
          <p:spPr>
            <a:xfrm>
              <a:off x="5087415" y="2700683"/>
              <a:ext cx="577215" cy="665480"/>
            </a:xfrm>
            <a:custGeom>
              <a:avLst/>
              <a:gdLst/>
              <a:ahLst/>
              <a:cxnLst/>
              <a:rect l="l" t="t" r="r" b="b"/>
              <a:pathLst>
                <a:path w="577214" h="665479">
                  <a:moveTo>
                    <a:pt x="576981" y="0"/>
                  </a:moveTo>
                  <a:lnTo>
                    <a:pt x="0" y="665331"/>
                  </a:lnTo>
                </a:path>
              </a:pathLst>
            </a:custGeom>
            <a:ln w="28574">
              <a:solidFill>
                <a:srgbClr val="666666"/>
              </a:solidFill>
            </a:ln>
          </p:spPr>
          <p:txBody>
            <a:bodyPr wrap="square" lIns="0" tIns="0" rIns="0" bIns="0" rtlCol="0"/>
            <a:lstStyle/>
            <a:p>
              <a:endParaRPr sz="2400"/>
            </a:p>
          </p:txBody>
        </p:sp>
        <p:pic>
          <p:nvPicPr>
            <p:cNvPr id="29" name="object 29"/>
            <p:cNvPicPr/>
            <p:nvPr/>
          </p:nvPicPr>
          <p:blipFill>
            <a:blip r:embed="rId9" cstate="print"/>
            <a:stretch>
              <a:fillRect/>
            </a:stretch>
          </p:blipFill>
          <p:spPr>
            <a:xfrm>
              <a:off x="5604777" y="2643971"/>
              <a:ext cx="110696" cy="116330"/>
            </a:xfrm>
            <a:prstGeom prst="rect">
              <a:avLst/>
            </a:prstGeom>
          </p:spPr>
        </p:pic>
        <p:pic>
          <p:nvPicPr>
            <p:cNvPr id="30" name="object 30"/>
            <p:cNvPicPr/>
            <p:nvPr/>
          </p:nvPicPr>
          <p:blipFill>
            <a:blip r:embed="rId10" cstate="print"/>
            <a:stretch>
              <a:fillRect/>
            </a:stretch>
          </p:blipFill>
          <p:spPr>
            <a:xfrm>
              <a:off x="5036336" y="3306397"/>
              <a:ext cx="110696" cy="116330"/>
            </a:xfrm>
            <a:prstGeom prst="rect">
              <a:avLst/>
            </a:prstGeom>
          </p:spPr>
        </p:pic>
        <p:sp>
          <p:nvSpPr>
            <p:cNvPr id="31" name="object 31"/>
            <p:cNvSpPr/>
            <p:nvPr/>
          </p:nvSpPr>
          <p:spPr>
            <a:xfrm>
              <a:off x="5095979" y="2005545"/>
              <a:ext cx="565785" cy="511809"/>
            </a:xfrm>
            <a:custGeom>
              <a:avLst/>
              <a:gdLst/>
              <a:ahLst/>
              <a:cxnLst/>
              <a:rect l="l" t="t" r="r" b="b"/>
              <a:pathLst>
                <a:path w="565785" h="511810">
                  <a:moveTo>
                    <a:pt x="565452" y="511508"/>
                  </a:moveTo>
                  <a:lnTo>
                    <a:pt x="0" y="0"/>
                  </a:lnTo>
                </a:path>
              </a:pathLst>
            </a:custGeom>
            <a:ln w="28574">
              <a:solidFill>
                <a:srgbClr val="E69F00"/>
              </a:solidFill>
            </a:ln>
          </p:spPr>
          <p:txBody>
            <a:bodyPr wrap="square" lIns="0" tIns="0" rIns="0" bIns="0" rtlCol="0"/>
            <a:lstStyle/>
            <a:p>
              <a:endParaRPr sz="2400"/>
            </a:p>
          </p:txBody>
        </p:sp>
        <p:pic>
          <p:nvPicPr>
            <p:cNvPr id="32" name="object 32"/>
            <p:cNvPicPr/>
            <p:nvPr/>
          </p:nvPicPr>
          <p:blipFill>
            <a:blip r:embed="rId11" cstate="print"/>
            <a:stretch>
              <a:fillRect/>
            </a:stretch>
          </p:blipFill>
          <p:spPr>
            <a:xfrm>
              <a:off x="5601755" y="2457378"/>
              <a:ext cx="115608" cy="111635"/>
            </a:xfrm>
            <a:prstGeom prst="rect">
              <a:avLst/>
            </a:prstGeom>
          </p:spPr>
        </p:pic>
        <p:pic>
          <p:nvPicPr>
            <p:cNvPr id="33" name="object 33"/>
            <p:cNvPicPr/>
            <p:nvPr/>
          </p:nvPicPr>
          <p:blipFill>
            <a:blip r:embed="rId12" cstate="print"/>
            <a:stretch>
              <a:fillRect/>
            </a:stretch>
          </p:blipFill>
          <p:spPr>
            <a:xfrm>
              <a:off x="5040047" y="1953586"/>
              <a:ext cx="115608" cy="111635"/>
            </a:xfrm>
            <a:prstGeom prst="rect">
              <a:avLst/>
            </a:prstGeom>
          </p:spPr>
        </p:pic>
      </p:grpSp>
      <p:sp>
        <p:nvSpPr>
          <p:cNvPr id="34" name="object 34"/>
          <p:cNvSpPr/>
          <p:nvPr/>
        </p:nvSpPr>
        <p:spPr>
          <a:xfrm>
            <a:off x="3056800" y="3250600"/>
            <a:ext cx="755227" cy="511387"/>
          </a:xfrm>
          <a:custGeom>
            <a:avLst/>
            <a:gdLst/>
            <a:ahLst/>
            <a:cxnLst/>
            <a:rect l="l" t="t" r="r" b="b"/>
            <a:pathLst>
              <a:path w="566419" h="383539">
                <a:moveTo>
                  <a:pt x="447875" y="383422"/>
                </a:moveTo>
                <a:lnTo>
                  <a:pt x="142057" y="383422"/>
                </a:lnTo>
                <a:lnTo>
                  <a:pt x="97356" y="376007"/>
                </a:lnTo>
                <a:lnTo>
                  <a:pt x="58385" y="355415"/>
                </a:lnTo>
                <a:lnTo>
                  <a:pt x="27559" y="324126"/>
                </a:lnTo>
                <a:lnTo>
                  <a:pt x="7292" y="284624"/>
                </a:lnTo>
                <a:lnTo>
                  <a:pt x="0" y="239388"/>
                </a:lnTo>
                <a:lnTo>
                  <a:pt x="9818" y="187116"/>
                </a:lnTo>
                <a:lnTo>
                  <a:pt x="36747" y="143030"/>
                </a:lnTo>
                <a:lnTo>
                  <a:pt x="76993" y="111366"/>
                </a:lnTo>
                <a:lnTo>
                  <a:pt x="126766" y="96357"/>
                </a:lnTo>
                <a:lnTo>
                  <a:pt x="153980" y="57376"/>
                </a:lnTo>
                <a:lnTo>
                  <a:pt x="190581" y="26912"/>
                </a:lnTo>
                <a:lnTo>
                  <a:pt x="234488" y="7080"/>
                </a:lnTo>
                <a:lnTo>
                  <a:pt x="283621" y="0"/>
                </a:lnTo>
                <a:lnTo>
                  <a:pt x="333266" y="7178"/>
                </a:lnTo>
                <a:lnTo>
                  <a:pt x="377371" y="27317"/>
                </a:lnTo>
                <a:lnTo>
                  <a:pt x="414065" y="58320"/>
                </a:lnTo>
                <a:lnTo>
                  <a:pt x="441478" y="98091"/>
                </a:lnTo>
                <a:lnTo>
                  <a:pt x="457740" y="144536"/>
                </a:lnTo>
                <a:lnTo>
                  <a:pt x="500499" y="156275"/>
                </a:lnTo>
                <a:lnTo>
                  <a:pt x="534934" y="182364"/>
                </a:lnTo>
                <a:lnTo>
                  <a:pt x="557902" y="219274"/>
                </a:lnTo>
                <a:lnTo>
                  <a:pt x="566256" y="263477"/>
                </a:lnTo>
                <a:lnTo>
                  <a:pt x="556984" y="310166"/>
                </a:lnTo>
                <a:lnTo>
                  <a:pt x="531667" y="348292"/>
                </a:lnTo>
                <a:lnTo>
                  <a:pt x="494048" y="373997"/>
                </a:lnTo>
                <a:lnTo>
                  <a:pt x="447875" y="383422"/>
                </a:lnTo>
                <a:close/>
              </a:path>
            </a:pathLst>
          </a:custGeom>
          <a:solidFill>
            <a:srgbClr val="0072B2"/>
          </a:solidFill>
        </p:spPr>
        <p:txBody>
          <a:bodyPr wrap="square" lIns="0" tIns="0" rIns="0" bIns="0" rtlCol="0"/>
          <a:lstStyle/>
          <a:p>
            <a:endParaRPr sz="2400"/>
          </a:p>
        </p:txBody>
      </p:sp>
      <p:sp>
        <p:nvSpPr>
          <p:cNvPr id="35" name="object 35"/>
          <p:cNvSpPr txBox="1"/>
          <p:nvPr/>
        </p:nvSpPr>
        <p:spPr>
          <a:xfrm>
            <a:off x="2956094" y="3778958"/>
            <a:ext cx="956733" cy="595035"/>
          </a:xfrm>
          <a:prstGeom prst="rect">
            <a:avLst/>
          </a:prstGeom>
        </p:spPr>
        <p:txBody>
          <a:bodyPr vert="horz" wrap="square" lIns="0" tIns="30480" rIns="0" bIns="0" rtlCol="0">
            <a:spAutoFit/>
          </a:bodyPr>
          <a:lstStyle/>
          <a:p>
            <a:pPr marL="16933" marR="6773" indent="198962">
              <a:lnSpc>
                <a:spcPts val="2200"/>
              </a:lnSpc>
              <a:spcBef>
                <a:spcPts val="240"/>
              </a:spcBef>
            </a:pPr>
            <a:r>
              <a:rPr sz="1867" spc="-20" dirty="0">
                <a:solidFill>
                  <a:srgbClr val="666666"/>
                </a:solidFill>
                <a:latin typeface="Roboto"/>
                <a:cs typeface="Roboto"/>
              </a:rPr>
              <a:t>Load </a:t>
            </a:r>
            <a:r>
              <a:rPr sz="1867" spc="-13" dirty="0">
                <a:solidFill>
                  <a:srgbClr val="666666"/>
                </a:solidFill>
                <a:latin typeface="Roboto"/>
                <a:cs typeface="Roboto"/>
              </a:rPr>
              <a:t> </a:t>
            </a:r>
            <a:r>
              <a:rPr sz="1867" spc="-20" dirty="0">
                <a:solidFill>
                  <a:srgbClr val="666666"/>
                </a:solidFill>
                <a:latin typeface="Roboto"/>
                <a:cs typeface="Roboto"/>
              </a:rPr>
              <a:t>Balancer</a:t>
            </a:r>
            <a:endParaRPr sz="1867">
              <a:latin typeface="Roboto"/>
              <a:cs typeface="Roboto"/>
            </a:endParaRPr>
          </a:p>
        </p:txBody>
      </p:sp>
      <p:grpSp>
        <p:nvGrpSpPr>
          <p:cNvPr id="36" name="object 36"/>
          <p:cNvGrpSpPr/>
          <p:nvPr/>
        </p:nvGrpSpPr>
        <p:grpSpPr>
          <a:xfrm>
            <a:off x="2146800" y="3557603"/>
            <a:ext cx="674793" cy="124460"/>
            <a:chOff x="1610099" y="2668202"/>
            <a:chExt cx="506095" cy="93345"/>
          </a:xfrm>
        </p:grpSpPr>
        <p:sp>
          <p:nvSpPr>
            <p:cNvPr id="37" name="object 37"/>
            <p:cNvSpPr/>
            <p:nvPr/>
          </p:nvSpPr>
          <p:spPr>
            <a:xfrm>
              <a:off x="1610099" y="2714624"/>
              <a:ext cx="435609" cy="0"/>
            </a:xfrm>
            <a:custGeom>
              <a:avLst/>
              <a:gdLst/>
              <a:ahLst/>
              <a:cxnLst/>
              <a:rect l="l" t="t" r="r" b="b"/>
              <a:pathLst>
                <a:path w="435610">
                  <a:moveTo>
                    <a:pt x="0" y="0"/>
                  </a:moveTo>
                  <a:lnTo>
                    <a:pt x="435170" y="0"/>
                  </a:lnTo>
                </a:path>
              </a:pathLst>
            </a:custGeom>
            <a:ln w="28574">
              <a:solidFill>
                <a:srgbClr val="E69F00"/>
              </a:solidFill>
            </a:ln>
          </p:spPr>
          <p:txBody>
            <a:bodyPr wrap="square" lIns="0" tIns="0" rIns="0" bIns="0" rtlCol="0"/>
            <a:lstStyle/>
            <a:p>
              <a:endParaRPr sz="2400"/>
            </a:p>
          </p:txBody>
        </p:sp>
        <p:pic>
          <p:nvPicPr>
            <p:cNvPr id="38" name="object 38"/>
            <p:cNvPicPr/>
            <p:nvPr/>
          </p:nvPicPr>
          <p:blipFill>
            <a:blip r:embed="rId13" cstate="print"/>
            <a:stretch>
              <a:fillRect/>
            </a:stretch>
          </p:blipFill>
          <p:spPr>
            <a:xfrm>
              <a:off x="1998848" y="2668202"/>
              <a:ext cx="116865" cy="92844"/>
            </a:xfrm>
            <a:prstGeom prst="rect">
              <a:avLst/>
            </a:prstGeom>
          </p:spPr>
        </p:pic>
      </p:grpSp>
      <p:grpSp>
        <p:nvGrpSpPr>
          <p:cNvPr id="39" name="object 39"/>
          <p:cNvGrpSpPr/>
          <p:nvPr/>
        </p:nvGrpSpPr>
        <p:grpSpPr>
          <a:xfrm>
            <a:off x="9262383" y="3597635"/>
            <a:ext cx="424180" cy="183727"/>
            <a:chOff x="6946787" y="2698226"/>
            <a:chExt cx="318135" cy="137795"/>
          </a:xfrm>
        </p:grpSpPr>
        <p:sp>
          <p:nvSpPr>
            <p:cNvPr id="40" name="object 40"/>
            <p:cNvSpPr/>
            <p:nvPr/>
          </p:nvSpPr>
          <p:spPr>
            <a:xfrm>
              <a:off x="6961075" y="2739464"/>
              <a:ext cx="234315" cy="82550"/>
            </a:xfrm>
            <a:custGeom>
              <a:avLst/>
              <a:gdLst/>
              <a:ahLst/>
              <a:cxnLst/>
              <a:rect l="l" t="t" r="r" b="b"/>
              <a:pathLst>
                <a:path w="234315" h="82550">
                  <a:moveTo>
                    <a:pt x="0" y="82210"/>
                  </a:moveTo>
                  <a:lnTo>
                    <a:pt x="54884" y="78046"/>
                  </a:lnTo>
                  <a:lnTo>
                    <a:pt x="98146" y="67069"/>
                  </a:lnTo>
                  <a:lnTo>
                    <a:pt x="133660" y="51550"/>
                  </a:lnTo>
                  <a:lnTo>
                    <a:pt x="180877" y="24723"/>
                  </a:lnTo>
                  <a:lnTo>
                    <a:pt x="196939" y="15970"/>
                  </a:lnTo>
                  <a:lnTo>
                    <a:pt x="213969" y="7784"/>
                  </a:lnTo>
                  <a:lnTo>
                    <a:pt x="232452" y="450"/>
                  </a:lnTo>
                  <a:lnTo>
                    <a:pt x="233778" y="0"/>
                  </a:lnTo>
                </a:path>
              </a:pathLst>
            </a:custGeom>
            <a:ln w="28574">
              <a:solidFill>
                <a:srgbClr val="666666"/>
              </a:solidFill>
            </a:ln>
          </p:spPr>
          <p:txBody>
            <a:bodyPr wrap="square" lIns="0" tIns="0" rIns="0" bIns="0" rtlCol="0"/>
            <a:lstStyle/>
            <a:p>
              <a:endParaRPr sz="2400"/>
            </a:p>
          </p:txBody>
        </p:sp>
        <p:pic>
          <p:nvPicPr>
            <p:cNvPr id="41" name="object 41"/>
            <p:cNvPicPr/>
            <p:nvPr/>
          </p:nvPicPr>
          <p:blipFill>
            <a:blip r:embed="rId14" cstate="print"/>
            <a:stretch>
              <a:fillRect/>
            </a:stretch>
          </p:blipFill>
          <p:spPr>
            <a:xfrm>
              <a:off x="7143975" y="2698226"/>
              <a:ext cx="120685" cy="92117"/>
            </a:xfrm>
            <a:prstGeom prst="rect">
              <a:avLst/>
            </a:prstGeom>
          </p:spPr>
        </p:pic>
      </p:grpSp>
      <p:pic>
        <p:nvPicPr>
          <p:cNvPr id="42" name="object 42"/>
          <p:cNvPicPr/>
          <p:nvPr/>
        </p:nvPicPr>
        <p:blipFill>
          <a:blip r:embed="rId15" cstate="print"/>
          <a:stretch>
            <a:fillRect/>
          </a:stretch>
        </p:blipFill>
        <p:spPr>
          <a:xfrm>
            <a:off x="8125075" y="4257793"/>
            <a:ext cx="637391" cy="582304"/>
          </a:xfrm>
          <a:prstGeom prst="rect">
            <a:avLst/>
          </a:prstGeom>
        </p:spPr>
      </p:pic>
      <p:sp>
        <p:nvSpPr>
          <p:cNvPr id="43" name="object 43"/>
          <p:cNvSpPr txBox="1"/>
          <p:nvPr/>
        </p:nvSpPr>
        <p:spPr>
          <a:xfrm>
            <a:off x="10387774" y="3271334"/>
            <a:ext cx="1364825" cy="595035"/>
          </a:xfrm>
          <a:prstGeom prst="rect">
            <a:avLst/>
          </a:prstGeom>
        </p:spPr>
        <p:txBody>
          <a:bodyPr vert="horz" wrap="square" lIns="0" tIns="30480" rIns="0" bIns="0" rtlCol="0">
            <a:spAutoFit/>
          </a:bodyPr>
          <a:lstStyle/>
          <a:p>
            <a:pPr marL="16933" marR="6773">
              <a:lnSpc>
                <a:spcPts val="2200"/>
              </a:lnSpc>
              <a:spcBef>
                <a:spcPts val="240"/>
              </a:spcBef>
            </a:pPr>
            <a:r>
              <a:rPr sz="1867" spc="-20" dirty="0">
                <a:solidFill>
                  <a:srgbClr val="666666"/>
                </a:solidFill>
                <a:latin typeface="Roboto"/>
                <a:cs typeface="Roboto"/>
              </a:rPr>
              <a:t>Leaderboa</a:t>
            </a:r>
            <a:r>
              <a:rPr sz="1867" spc="-27" dirty="0">
                <a:solidFill>
                  <a:srgbClr val="666666"/>
                </a:solidFill>
                <a:latin typeface="Roboto"/>
                <a:cs typeface="Roboto"/>
              </a:rPr>
              <a:t>r</a:t>
            </a:r>
            <a:r>
              <a:rPr sz="1867" spc="-7" dirty="0">
                <a:solidFill>
                  <a:srgbClr val="666666"/>
                </a:solidFill>
                <a:latin typeface="Roboto"/>
                <a:cs typeface="Roboto"/>
              </a:rPr>
              <a:t>d  </a:t>
            </a:r>
            <a:r>
              <a:rPr sz="1867" spc="-20" dirty="0">
                <a:solidFill>
                  <a:srgbClr val="666666"/>
                </a:solidFill>
                <a:latin typeface="Roboto"/>
                <a:cs typeface="Roboto"/>
              </a:rPr>
              <a:t>Generation</a:t>
            </a:r>
            <a:endParaRPr sz="1867">
              <a:latin typeface="Roboto"/>
              <a:cs typeface="Roboto"/>
            </a:endParaRPr>
          </a:p>
        </p:txBody>
      </p:sp>
      <p:sp>
        <p:nvSpPr>
          <p:cNvPr id="44" name="object 44"/>
          <p:cNvSpPr/>
          <p:nvPr/>
        </p:nvSpPr>
        <p:spPr>
          <a:xfrm>
            <a:off x="9837293" y="3383983"/>
            <a:ext cx="505460" cy="424180"/>
          </a:xfrm>
          <a:custGeom>
            <a:avLst/>
            <a:gdLst/>
            <a:ahLst/>
            <a:cxnLst/>
            <a:rect l="l" t="t" r="r" b="b"/>
            <a:pathLst>
              <a:path w="379095" h="318135">
                <a:moveTo>
                  <a:pt x="162017" y="317739"/>
                </a:moveTo>
                <a:lnTo>
                  <a:pt x="110896" y="309576"/>
                </a:lnTo>
                <a:lnTo>
                  <a:pt x="66432" y="286891"/>
                </a:lnTo>
                <a:lnTo>
                  <a:pt x="31327" y="252382"/>
                </a:lnTo>
                <a:lnTo>
                  <a:pt x="8282" y="208752"/>
                </a:lnTo>
                <a:lnTo>
                  <a:pt x="0" y="158700"/>
                </a:lnTo>
                <a:lnTo>
                  <a:pt x="8389" y="108555"/>
                </a:lnTo>
                <a:lnTo>
                  <a:pt x="31689" y="64992"/>
                </a:lnTo>
                <a:lnTo>
                  <a:pt x="67099" y="30632"/>
                </a:lnTo>
                <a:lnTo>
                  <a:pt x="111819" y="8094"/>
                </a:lnTo>
                <a:lnTo>
                  <a:pt x="163046" y="0"/>
                </a:lnTo>
                <a:lnTo>
                  <a:pt x="214000" y="8127"/>
                </a:lnTo>
                <a:lnTo>
                  <a:pt x="258362" y="30729"/>
                </a:lnTo>
                <a:lnTo>
                  <a:pt x="263099" y="35379"/>
                </a:lnTo>
                <a:lnTo>
                  <a:pt x="162017" y="35379"/>
                </a:lnTo>
                <a:lnTo>
                  <a:pt x="112936" y="44982"/>
                </a:lnTo>
                <a:lnTo>
                  <a:pt x="72898" y="71263"/>
                </a:lnTo>
                <a:lnTo>
                  <a:pt x="45926" y="110433"/>
                </a:lnTo>
                <a:lnTo>
                  <a:pt x="36041" y="158700"/>
                </a:lnTo>
                <a:lnTo>
                  <a:pt x="45926" y="206878"/>
                </a:lnTo>
                <a:lnTo>
                  <a:pt x="72898" y="246180"/>
                </a:lnTo>
                <a:lnTo>
                  <a:pt x="112936" y="272656"/>
                </a:lnTo>
                <a:lnTo>
                  <a:pt x="162017" y="282359"/>
                </a:lnTo>
                <a:lnTo>
                  <a:pt x="262212" y="282359"/>
                </a:lnTo>
                <a:lnTo>
                  <a:pt x="252428" y="290304"/>
                </a:lnTo>
                <a:lnTo>
                  <a:pt x="224962" y="305061"/>
                </a:lnTo>
                <a:lnTo>
                  <a:pt x="194599" y="314448"/>
                </a:lnTo>
                <a:lnTo>
                  <a:pt x="162017" y="317739"/>
                </a:lnTo>
                <a:close/>
              </a:path>
              <a:path w="379095" h="318135">
                <a:moveTo>
                  <a:pt x="324720" y="158700"/>
                </a:moveTo>
                <a:lnTo>
                  <a:pt x="287992" y="158700"/>
                </a:lnTo>
                <a:lnTo>
                  <a:pt x="278108" y="110575"/>
                </a:lnTo>
                <a:lnTo>
                  <a:pt x="251135" y="71390"/>
                </a:lnTo>
                <a:lnTo>
                  <a:pt x="211097" y="45029"/>
                </a:lnTo>
                <a:lnTo>
                  <a:pt x="162017" y="35379"/>
                </a:lnTo>
                <a:lnTo>
                  <a:pt x="263099" y="35379"/>
                </a:lnTo>
                <a:lnTo>
                  <a:pt x="293415" y="65138"/>
                </a:lnTo>
                <a:lnTo>
                  <a:pt x="316441" y="108684"/>
                </a:lnTo>
                <a:lnTo>
                  <a:pt x="324720" y="158700"/>
                </a:lnTo>
                <a:close/>
              </a:path>
              <a:path w="379095" h="318135">
                <a:moveTo>
                  <a:pt x="103662" y="221709"/>
                </a:moveTo>
                <a:lnTo>
                  <a:pt x="91306" y="200819"/>
                </a:lnTo>
                <a:lnTo>
                  <a:pt x="154122" y="163755"/>
                </a:lnTo>
                <a:lnTo>
                  <a:pt x="154122" y="88616"/>
                </a:lnTo>
                <a:lnTo>
                  <a:pt x="180210" y="88616"/>
                </a:lnTo>
                <a:lnTo>
                  <a:pt x="180210" y="176896"/>
                </a:lnTo>
                <a:lnTo>
                  <a:pt x="103662" y="221709"/>
                </a:lnTo>
                <a:close/>
              </a:path>
              <a:path w="379095" h="318135">
                <a:moveTo>
                  <a:pt x="308245" y="230133"/>
                </a:moveTo>
                <a:lnTo>
                  <a:pt x="235474" y="158700"/>
                </a:lnTo>
                <a:lnTo>
                  <a:pt x="378956" y="158700"/>
                </a:lnTo>
                <a:lnTo>
                  <a:pt x="309274" y="227437"/>
                </a:lnTo>
                <a:lnTo>
                  <a:pt x="308245" y="230133"/>
                </a:lnTo>
                <a:close/>
              </a:path>
              <a:path w="379095" h="318135">
                <a:moveTo>
                  <a:pt x="262212" y="282359"/>
                </a:moveTo>
                <a:lnTo>
                  <a:pt x="162017" y="282359"/>
                </a:lnTo>
                <a:lnTo>
                  <a:pt x="187300" y="279806"/>
                </a:lnTo>
                <a:lnTo>
                  <a:pt x="210845" y="272546"/>
                </a:lnTo>
                <a:lnTo>
                  <a:pt x="232202" y="261179"/>
                </a:lnTo>
                <a:lnTo>
                  <a:pt x="250920" y="246306"/>
                </a:lnTo>
                <a:lnTo>
                  <a:pt x="276321" y="270903"/>
                </a:lnTo>
                <a:lnTo>
                  <a:pt x="262212" y="282359"/>
                </a:lnTo>
                <a:close/>
              </a:path>
            </a:pathLst>
          </a:custGeom>
          <a:solidFill>
            <a:srgbClr val="404040"/>
          </a:solidFill>
        </p:spPr>
        <p:txBody>
          <a:bodyPr wrap="square" lIns="0" tIns="0" rIns="0" bIns="0" rtlCol="0"/>
          <a:lstStyle/>
          <a:p>
            <a:endParaRPr sz="2400"/>
          </a:p>
        </p:txBody>
      </p:sp>
      <p:sp>
        <p:nvSpPr>
          <p:cNvPr id="45" name="object 45"/>
          <p:cNvSpPr/>
          <p:nvPr/>
        </p:nvSpPr>
        <p:spPr>
          <a:xfrm>
            <a:off x="1576129" y="4032669"/>
            <a:ext cx="277705" cy="468207"/>
          </a:xfrm>
          <a:custGeom>
            <a:avLst/>
            <a:gdLst/>
            <a:ahLst/>
            <a:cxnLst/>
            <a:rect l="l" t="t" r="r" b="b"/>
            <a:pathLst>
              <a:path w="208280" h="351154">
                <a:moveTo>
                  <a:pt x="167704" y="350940"/>
                </a:moveTo>
                <a:lnTo>
                  <a:pt x="40333" y="350940"/>
                </a:lnTo>
                <a:lnTo>
                  <a:pt x="24692" y="347806"/>
                </a:lnTo>
                <a:lnTo>
                  <a:pt x="11865" y="339255"/>
                </a:lnTo>
                <a:lnTo>
                  <a:pt x="3188" y="326562"/>
                </a:lnTo>
                <a:lnTo>
                  <a:pt x="0" y="311005"/>
                </a:lnTo>
                <a:lnTo>
                  <a:pt x="0" y="40237"/>
                </a:lnTo>
                <a:lnTo>
                  <a:pt x="3188" y="24633"/>
                </a:lnTo>
                <a:lnTo>
                  <a:pt x="11865" y="11836"/>
                </a:lnTo>
                <a:lnTo>
                  <a:pt x="24692" y="3181"/>
                </a:lnTo>
                <a:lnTo>
                  <a:pt x="40333" y="0"/>
                </a:lnTo>
                <a:lnTo>
                  <a:pt x="167704" y="0"/>
                </a:lnTo>
                <a:lnTo>
                  <a:pt x="183473" y="3181"/>
                </a:lnTo>
                <a:lnTo>
                  <a:pt x="196286" y="11836"/>
                </a:lnTo>
                <a:lnTo>
                  <a:pt x="204891" y="24633"/>
                </a:lnTo>
                <a:lnTo>
                  <a:pt x="208038" y="40237"/>
                </a:lnTo>
                <a:lnTo>
                  <a:pt x="208038" y="47800"/>
                </a:lnTo>
                <a:lnTo>
                  <a:pt x="32752" y="47800"/>
                </a:lnTo>
                <a:lnTo>
                  <a:pt x="32752" y="270768"/>
                </a:lnTo>
                <a:lnTo>
                  <a:pt x="208038" y="270768"/>
                </a:lnTo>
                <a:lnTo>
                  <a:pt x="208038" y="287105"/>
                </a:lnTo>
                <a:lnTo>
                  <a:pt x="104625" y="287105"/>
                </a:lnTo>
                <a:lnTo>
                  <a:pt x="95124" y="288883"/>
                </a:lnTo>
                <a:lnTo>
                  <a:pt x="87529" y="293837"/>
                </a:lnTo>
                <a:lnTo>
                  <a:pt x="82492" y="301400"/>
                </a:lnTo>
                <a:lnTo>
                  <a:pt x="80667" y="311005"/>
                </a:lnTo>
                <a:lnTo>
                  <a:pt x="82577" y="320483"/>
                </a:lnTo>
                <a:lnTo>
                  <a:pt x="87756" y="328061"/>
                </a:lnTo>
                <a:lnTo>
                  <a:pt x="95380" y="333086"/>
                </a:lnTo>
                <a:lnTo>
                  <a:pt x="104625" y="334906"/>
                </a:lnTo>
                <a:lnTo>
                  <a:pt x="199235" y="334906"/>
                </a:lnTo>
                <a:lnTo>
                  <a:pt x="196286" y="339255"/>
                </a:lnTo>
                <a:lnTo>
                  <a:pt x="183473" y="347806"/>
                </a:lnTo>
                <a:lnTo>
                  <a:pt x="167704" y="350940"/>
                </a:lnTo>
                <a:close/>
              </a:path>
              <a:path w="208280" h="351154">
                <a:moveTo>
                  <a:pt x="208038" y="270768"/>
                </a:moveTo>
                <a:lnTo>
                  <a:pt x="176498" y="270768"/>
                </a:lnTo>
                <a:lnTo>
                  <a:pt x="176498" y="47800"/>
                </a:lnTo>
                <a:lnTo>
                  <a:pt x="208038" y="47800"/>
                </a:lnTo>
                <a:lnTo>
                  <a:pt x="208038" y="270768"/>
                </a:lnTo>
                <a:close/>
              </a:path>
              <a:path w="208280" h="351154">
                <a:moveTo>
                  <a:pt x="199235" y="334906"/>
                </a:moveTo>
                <a:lnTo>
                  <a:pt x="104625" y="334906"/>
                </a:lnTo>
                <a:lnTo>
                  <a:pt x="113742" y="333086"/>
                </a:lnTo>
                <a:lnTo>
                  <a:pt x="121380" y="328061"/>
                </a:lnTo>
                <a:lnTo>
                  <a:pt x="126631" y="320483"/>
                </a:lnTo>
                <a:lnTo>
                  <a:pt x="128583" y="311005"/>
                </a:lnTo>
                <a:lnTo>
                  <a:pt x="126801" y="301400"/>
                </a:lnTo>
                <a:lnTo>
                  <a:pt x="121835" y="293837"/>
                </a:lnTo>
                <a:lnTo>
                  <a:pt x="114254" y="288883"/>
                </a:lnTo>
                <a:lnTo>
                  <a:pt x="104625" y="287105"/>
                </a:lnTo>
                <a:lnTo>
                  <a:pt x="208038" y="287105"/>
                </a:lnTo>
                <a:lnTo>
                  <a:pt x="208038" y="311005"/>
                </a:lnTo>
                <a:lnTo>
                  <a:pt x="204891" y="326562"/>
                </a:lnTo>
                <a:lnTo>
                  <a:pt x="199235" y="334906"/>
                </a:lnTo>
                <a:close/>
              </a:path>
            </a:pathLst>
          </a:custGeom>
          <a:solidFill>
            <a:srgbClr val="55B4E9"/>
          </a:solidFill>
        </p:spPr>
        <p:txBody>
          <a:bodyPr wrap="square" lIns="0" tIns="0" rIns="0" bIns="0" rtlCol="0"/>
          <a:lstStyle/>
          <a:p>
            <a:endParaRPr sz="2400"/>
          </a:p>
        </p:txBody>
      </p:sp>
      <p:sp>
        <p:nvSpPr>
          <p:cNvPr id="46" name="object 46"/>
          <p:cNvSpPr/>
          <p:nvPr/>
        </p:nvSpPr>
        <p:spPr>
          <a:xfrm>
            <a:off x="1502048" y="3371818"/>
            <a:ext cx="425873" cy="512233"/>
          </a:xfrm>
          <a:custGeom>
            <a:avLst/>
            <a:gdLst/>
            <a:ahLst/>
            <a:cxnLst/>
            <a:rect l="l" t="t" r="r" b="b"/>
            <a:pathLst>
              <a:path w="319405" h="384175">
                <a:moveTo>
                  <a:pt x="250292" y="303920"/>
                </a:moveTo>
                <a:lnTo>
                  <a:pt x="71337" y="303920"/>
                </a:lnTo>
                <a:lnTo>
                  <a:pt x="64630" y="296010"/>
                </a:lnTo>
                <a:lnTo>
                  <a:pt x="64630" y="287492"/>
                </a:lnTo>
                <a:lnTo>
                  <a:pt x="67069" y="287492"/>
                </a:lnTo>
                <a:lnTo>
                  <a:pt x="67069" y="128686"/>
                </a:lnTo>
                <a:lnTo>
                  <a:pt x="258218" y="128686"/>
                </a:lnTo>
                <a:lnTo>
                  <a:pt x="258218" y="296923"/>
                </a:lnTo>
                <a:lnTo>
                  <a:pt x="250292" y="303920"/>
                </a:lnTo>
                <a:close/>
              </a:path>
              <a:path w="319405" h="384175">
                <a:moveTo>
                  <a:pt x="121335" y="383627"/>
                </a:moveTo>
                <a:lnTo>
                  <a:pt x="111784" y="381669"/>
                </a:lnTo>
                <a:lnTo>
                  <a:pt x="104148" y="376402"/>
                </a:lnTo>
                <a:lnTo>
                  <a:pt x="99085" y="368739"/>
                </a:lnTo>
                <a:lnTo>
                  <a:pt x="97251" y="359593"/>
                </a:lnTo>
                <a:lnTo>
                  <a:pt x="97251" y="303920"/>
                </a:lnTo>
                <a:lnTo>
                  <a:pt x="145419" y="303920"/>
                </a:lnTo>
                <a:lnTo>
                  <a:pt x="145419" y="359593"/>
                </a:lnTo>
                <a:lnTo>
                  <a:pt x="143585" y="369124"/>
                </a:lnTo>
                <a:lnTo>
                  <a:pt x="138521" y="376744"/>
                </a:lnTo>
                <a:lnTo>
                  <a:pt x="130886" y="381797"/>
                </a:lnTo>
                <a:lnTo>
                  <a:pt x="121335" y="383627"/>
                </a:lnTo>
                <a:close/>
              </a:path>
              <a:path w="319405" h="384175">
                <a:moveTo>
                  <a:pt x="201514" y="383627"/>
                </a:moveTo>
                <a:lnTo>
                  <a:pt x="191834" y="381669"/>
                </a:lnTo>
                <a:lnTo>
                  <a:pt x="184213" y="376402"/>
                </a:lnTo>
                <a:lnTo>
                  <a:pt x="179221" y="368739"/>
                </a:lnTo>
                <a:lnTo>
                  <a:pt x="177429" y="359593"/>
                </a:lnTo>
                <a:lnTo>
                  <a:pt x="177429" y="303920"/>
                </a:lnTo>
                <a:lnTo>
                  <a:pt x="225598" y="303920"/>
                </a:lnTo>
                <a:lnTo>
                  <a:pt x="225598" y="359593"/>
                </a:lnTo>
                <a:lnTo>
                  <a:pt x="223764" y="369124"/>
                </a:lnTo>
                <a:lnTo>
                  <a:pt x="218700" y="376744"/>
                </a:lnTo>
                <a:lnTo>
                  <a:pt x="211064" y="381797"/>
                </a:lnTo>
                <a:lnTo>
                  <a:pt x="201514" y="383627"/>
                </a:lnTo>
                <a:close/>
              </a:path>
              <a:path w="319405" h="384175">
                <a:moveTo>
                  <a:pt x="24084" y="287492"/>
                </a:moveTo>
                <a:lnTo>
                  <a:pt x="14533" y="285534"/>
                </a:lnTo>
                <a:lnTo>
                  <a:pt x="6897" y="280267"/>
                </a:lnTo>
                <a:lnTo>
                  <a:pt x="1833" y="272604"/>
                </a:lnTo>
                <a:lnTo>
                  <a:pt x="0" y="263458"/>
                </a:lnTo>
                <a:lnTo>
                  <a:pt x="0" y="151808"/>
                </a:lnTo>
                <a:lnTo>
                  <a:pt x="1962" y="142277"/>
                </a:lnTo>
                <a:lnTo>
                  <a:pt x="7240" y="134657"/>
                </a:lnTo>
                <a:lnTo>
                  <a:pt x="14919" y="129604"/>
                </a:lnTo>
                <a:lnTo>
                  <a:pt x="24084" y="127774"/>
                </a:lnTo>
                <a:lnTo>
                  <a:pt x="33634" y="129732"/>
                </a:lnTo>
                <a:lnTo>
                  <a:pt x="41270" y="134999"/>
                </a:lnTo>
                <a:lnTo>
                  <a:pt x="46334" y="142662"/>
                </a:lnTo>
                <a:lnTo>
                  <a:pt x="48168" y="151808"/>
                </a:lnTo>
                <a:lnTo>
                  <a:pt x="48168" y="263458"/>
                </a:lnTo>
                <a:lnTo>
                  <a:pt x="46248" y="272989"/>
                </a:lnTo>
                <a:lnTo>
                  <a:pt x="41042" y="280609"/>
                </a:lnTo>
                <a:lnTo>
                  <a:pt x="33377" y="285662"/>
                </a:lnTo>
                <a:lnTo>
                  <a:pt x="24084" y="287492"/>
                </a:lnTo>
                <a:close/>
              </a:path>
              <a:path w="319405" h="384175">
                <a:moveTo>
                  <a:pt x="295106" y="287492"/>
                </a:moveTo>
                <a:lnTo>
                  <a:pt x="285556" y="285534"/>
                </a:lnTo>
                <a:lnTo>
                  <a:pt x="277920" y="280267"/>
                </a:lnTo>
                <a:lnTo>
                  <a:pt x="272856" y="272604"/>
                </a:lnTo>
                <a:lnTo>
                  <a:pt x="271022" y="263458"/>
                </a:lnTo>
                <a:lnTo>
                  <a:pt x="271022" y="151808"/>
                </a:lnTo>
                <a:lnTo>
                  <a:pt x="272985" y="142277"/>
                </a:lnTo>
                <a:lnTo>
                  <a:pt x="278263" y="134657"/>
                </a:lnTo>
                <a:lnTo>
                  <a:pt x="285941" y="129604"/>
                </a:lnTo>
                <a:lnTo>
                  <a:pt x="295106" y="127774"/>
                </a:lnTo>
                <a:lnTo>
                  <a:pt x="304657" y="129732"/>
                </a:lnTo>
                <a:lnTo>
                  <a:pt x="312293" y="134999"/>
                </a:lnTo>
                <a:lnTo>
                  <a:pt x="317357" y="142662"/>
                </a:lnTo>
                <a:lnTo>
                  <a:pt x="319191" y="151808"/>
                </a:lnTo>
                <a:lnTo>
                  <a:pt x="319191" y="263458"/>
                </a:lnTo>
                <a:lnTo>
                  <a:pt x="317357" y="272989"/>
                </a:lnTo>
                <a:lnTo>
                  <a:pt x="312293" y="280609"/>
                </a:lnTo>
                <a:lnTo>
                  <a:pt x="304657" y="285662"/>
                </a:lnTo>
                <a:lnTo>
                  <a:pt x="295106" y="287492"/>
                </a:lnTo>
                <a:close/>
              </a:path>
              <a:path w="319405" h="384175">
                <a:moveTo>
                  <a:pt x="255474" y="111650"/>
                </a:moveTo>
                <a:lnTo>
                  <a:pt x="64630" y="111650"/>
                </a:lnTo>
                <a:lnTo>
                  <a:pt x="67422" y="89019"/>
                </a:lnTo>
                <a:lnTo>
                  <a:pt x="75300" y="68184"/>
                </a:lnTo>
                <a:lnTo>
                  <a:pt x="87524" y="49916"/>
                </a:lnTo>
                <a:lnTo>
                  <a:pt x="103348" y="34985"/>
                </a:lnTo>
                <a:lnTo>
                  <a:pt x="82617" y="14602"/>
                </a:lnTo>
                <a:lnTo>
                  <a:pt x="79264" y="10952"/>
                </a:lnTo>
                <a:lnTo>
                  <a:pt x="79264" y="6692"/>
                </a:lnTo>
                <a:lnTo>
                  <a:pt x="85971" y="0"/>
                </a:lnTo>
                <a:lnTo>
                  <a:pt x="90544" y="0"/>
                </a:lnTo>
                <a:lnTo>
                  <a:pt x="93897" y="3346"/>
                </a:lnTo>
                <a:lnTo>
                  <a:pt x="117981" y="26467"/>
                </a:lnTo>
                <a:lnTo>
                  <a:pt x="224683" y="26467"/>
                </a:lnTo>
                <a:lnTo>
                  <a:pt x="216147" y="34985"/>
                </a:lnTo>
                <a:lnTo>
                  <a:pt x="232452" y="49916"/>
                </a:lnTo>
                <a:lnTo>
                  <a:pt x="242134" y="64191"/>
                </a:lnTo>
                <a:lnTo>
                  <a:pt x="111884" y="64191"/>
                </a:lnTo>
                <a:lnTo>
                  <a:pt x="111884" y="80619"/>
                </a:lnTo>
                <a:lnTo>
                  <a:pt x="249542" y="80619"/>
                </a:lnTo>
                <a:lnTo>
                  <a:pt x="252716" y="89019"/>
                </a:lnTo>
                <a:lnTo>
                  <a:pt x="255474" y="111650"/>
                </a:lnTo>
                <a:close/>
              </a:path>
              <a:path w="319405" h="384175">
                <a:moveTo>
                  <a:pt x="224683" y="26467"/>
                </a:moveTo>
                <a:lnTo>
                  <a:pt x="202123" y="26467"/>
                </a:lnTo>
                <a:lnTo>
                  <a:pt x="225598" y="3346"/>
                </a:lnTo>
                <a:lnTo>
                  <a:pt x="228951" y="0"/>
                </a:lnTo>
                <a:lnTo>
                  <a:pt x="233219" y="0"/>
                </a:lnTo>
                <a:lnTo>
                  <a:pt x="236573" y="3346"/>
                </a:lnTo>
                <a:lnTo>
                  <a:pt x="240231" y="6692"/>
                </a:lnTo>
                <a:lnTo>
                  <a:pt x="240231" y="10952"/>
                </a:lnTo>
                <a:lnTo>
                  <a:pt x="224683" y="26467"/>
                </a:lnTo>
                <a:close/>
              </a:path>
              <a:path w="319405" h="384175">
                <a:moveTo>
                  <a:pt x="202123" y="26467"/>
                </a:moveTo>
                <a:lnTo>
                  <a:pt x="117981" y="26467"/>
                </a:lnTo>
                <a:lnTo>
                  <a:pt x="127770" y="22027"/>
                </a:lnTo>
                <a:lnTo>
                  <a:pt x="137988" y="18785"/>
                </a:lnTo>
                <a:lnTo>
                  <a:pt x="148720" y="16798"/>
                </a:lnTo>
                <a:lnTo>
                  <a:pt x="160052" y="16123"/>
                </a:lnTo>
                <a:lnTo>
                  <a:pt x="171385" y="16884"/>
                </a:lnTo>
                <a:lnTo>
                  <a:pt x="182117" y="19014"/>
                </a:lnTo>
                <a:lnTo>
                  <a:pt x="192334" y="22284"/>
                </a:lnTo>
                <a:lnTo>
                  <a:pt x="202123" y="26467"/>
                </a:lnTo>
                <a:close/>
              </a:path>
              <a:path w="319405" h="384175">
                <a:moveTo>
                  <a:pt x="191148" y="80619"/>
                </a:moveTo>
                <a:lnTo>
                  <a:pt x="128347" y="80619"/>
                </a:lnTo>
                <a:lnTo>
                  <a:pt x="128347" y="64191"/>
                </a:lnTo>
                <a:lnTo>
                  <a:pt x="191148" y="64191"/>
                </a:lnTo>
                <a:lnTo>
                  <a:pt x="191148" y="80619"/>
                </a:lnTo>
                <a:close/>
              </a:path>
              <a:path w="319405" h="384175">
                <a:moveTo>
                  <a:pt x="249542" y="80619"/>
                </a:moveTo>
                <a:lnTo>
                  <a:pt x="207306" y="80619"/>
                </a:lnTo>
                <a:lnTo>
                  <a:pt x="207306" y="64191"/>
                </a:lnTo>
                <a:lnTo>
                  <a:pt x="242134" y="64191"/>
                </a:lnTo>
                <a:lnTo>
                  <a:pt x="244842" y="68184"/>
                </a:lnTo>
                <a:lnTo>
                  <a:pt x="249542" y="80619"/>
                </a:lnTo>
                <a:close/>
              </a:path>
            </a:pathLst>
          </a:custGeom>
          <a:solidFill>
            <a:srgbClr val="009E73"/>
          </a:solidFill>
        </p:spPr>
        <p:txBody>
          <a:bodyPr wrap="square" lIns="0" tIns="0" rIns="0" bIns="0" rtlCol="0"/>
          <a:lstStyle/>
          <a:p>
            <a:endParaRPr sz="2400"/>
          </a:p>
        </p:txBody>
      </p:sp>
      <p:grpSp>
        <p:nvGrpSpPr>
          <p:cNvPr id="47" name="object 47"/>
          <p:cNvGrpSpPr/>
          <p:nvPr/>
        </p:nvGrpSpPr>
        <p:grpSpPr>
          <a:xfrm>
            <a:off x="843435" y="3378036"/>
            <a:ext cx="508000" cy="508000"/>
            <a:chOff x="632576" y="2533527"/>
            <a:chExt cx="381000" cy="381000"/>
          </a:xfrm>
        </p:grpSpPr>
        <p:sp>
          <p:nvSpPr>
            <p:cNvPr id="48" name="object 48"/>
            <p:cNvSpPr/>
            <p:nvPr/>
          </p:nvSpPr>
          <p:spPr>
            <a:xfrm>
              <a:off x="750697" y="2714764"/>
              <a:ext cx="128905" cy="120650"/>
            </a:xfrm>
            <a:custGeom>
              <a:avLst/>
              <a:gdLst/>
              <a:ahLst/>
              <a:cxnLst/>
              <a:rect l="l" t="t" r="r" b="b"/>
              <a:pathLst>
                <a:path w="128905" h="120650">
                  <a:moveTo>
                    <a:pt x="31927" y="13119"/>
                  </a:moveTo>
                  <a:lnTo>
                    <a:pt x="31330" y="10439"/>
                  </a:lnTo>
                  <a:lnTo>
                    <a:pt x="29832" y="8051"/>
                  </a:lnTo>
                  <a:lnTo>
                    <a:pt x="28346" y="5359"/>
                  </a:lnTo>
                  <a:lnTo>
                    <a:pt x="26250" y="3568"/>
                  </a:lnTo>
                  <a:lnTo>
                    <a:pt x="23876" y="2082"/>
                  </a:lnTo>
                  <a:lnTo>
                    <a:pt x="21183" y="596"/>
                  </a:lnTo>
                  <a:lnTo>
                    <a:pt x="18796" y="0"/>
                  </a:lnTo>
                  <a:lnTo>
                    <a:pt x="13131" y="0"/>
                  </a:lnTo>
                  <a:lnTo>
                    <a:pt x="10439" y="596"/>
                  </a:lnTo>
                  <a:lnTo>
                    <a:pt x="8064" y="2082"/>
                  </a:lnTo>
                  <a:lnTo>
                    <a:pt x="5372" y="3568"/>
                  </a:lnTo>
                  <a:lnTo>
                    <a:pt x="3581" y="5359"/>
                  </a:lnTo>
                  <a:lnTo>
                    <a:pt x="2095" y="8051"/>
                  </a:lnTo>
                  <a:lnTo>
                    <a:pt x="596" y="10439"/>
                  </a:lnTo>
                  <a:lnTo>
                    <a:pt x="0" y="12827"/>
                  </a:lnTo>
                  <a:lnTo>
                    <a:pt x="0" y="18491"/>
                  </a:lnTo>
                  <a:lnTo>
                    <a:pt x="8064" y="29832"/>
                  </a:lnTo>
                  <a:lnTo>
                    <a:pt x="10439" y="31318"/>
                  </a:lnTo>
                  <a:lnTo>
                    <a:pt x="13131" y="31915"/>
                  </a:lnTo>
                  <a:lnTo>
                    <a:pt x="18796" y="31915"/>
                  </a:lnTo>
                  <a:lnTo>
                    <a:pt x="31927" y="18783"/>
                  </a:lnTo>
                  <a:lnTo>
                    <a:pt x="31927" y="15811"/>
                  </a:lnTo>
                  <a:lnTo>
                    <a:pt x="31927" y="13119"/>
                  </a:lnTo>
                  <a:close/>
                </a:path>
                <a:path w="128905" h="120650">
                  <a:moveTo>
                    <a:pt x="128574" y="95719"/>
                  </a:moveTo>
                  <a:lnTo>
                    <a:pt x="126149" y="92392"/>
                  </a:lnTo>
                  <a:lnTo>
                    <a:pt x="123418" y="88163"/>
                  </a:lnTo>
                  <a:lnTo>
                    <a:pt x="118262" y="87249"/>
                  </a:lnTo>
                  <a:lnTo>
                    <a:pt x="72491" y="104178"/>
                  </a:lnTo>
                  <a:lnTo>
                    <a:pt x="60579" y="103238"/>
                  </a:lnTo>
                  <a:lnTo>
                    <a:pt x="49415" y="100444"/>
                  </a:lnTo>
                  <a:lnTo>
                    <a:pt x="39116" y="95897"/>
                  </a:lnTo>
                  <a:lnTo>
                    <a:pt x="29756" y="89674"/>
                  </a:lnTo>
                  <a:lnTo>
                    <a:pt x="26416" y="87249"/>
                  </a:lnTo>
                  <a:lnTo>
                    <a:pt x="21272" y="88163"/>
                  </a:lnTo>
                  <a:lnTo>
                    <a:pt x="18542" y="91490"/>
                  </a:lnTo>
                  <a:lnTo>
                    <a:pt x="16116" y="94805"/>
                  </a:lnTo>
                  <a:lnTo>
                    <a:pt x="17018" y="99949"/>
                  </a:lnTo>
                  <a:lnTo>
                    <a:pt x="58470" y="119253"/>
                  </a:lnTo>
                  <a:lnTo>
                    <a:pt x="72491" y="120510"/>
                  </a:lnTo>
                  <a:lnTo>
                    <a:pt x="86474" y="119392"/>
                  </a:lnTo>
                  <a:lnTo>
                    <a:pt x="99999" y="116090"/>
                  </a:lnTo>
                  <a:lnTo>
                    <a:pt x="112737" y="110693"/>
                  </a:lnTo>
                  <a:lnTo>
                    <a:pt x="124333" y="103276"/>
                  </a:lnTo>
                  <a:lnTo>
                    <a:pt x="127660" y="100863"/>
                  </a:lnTo>
                  <a:lnTo>
                    <a:pt x="128574" y="95719"/>
                  </a:lnTo>
                  <a:close/>
                </a:path>
              </a:pathLst>
            </a:custGeom>
            <a:solidFill>
              <a:srgbClr val="0072B2"/>
            </a:solidFill>
          </p:spPr>
          <p:txBody>
            <a:bodyPr wrap="square" lIns="0" tIns="0" rIns="0" bIns="0" rtlCol="0"/>
            <a:lstStyle/>
            <a:p>
              <a:endParaRPr sz="2400"/>
            </a:p>
          </p:txBody>
        </p:sp>
        <p:sp>
          <p:nvSpPr>
            <p:cNvPr id="49" name="object 49"/>
            <p:cNvSpPr/>
            <p:nvPr/>
          </p:nvSpPr>
          <p:spPr>
            <a:xfrm>
              <a:off x="632576" y="2533527"/>
              <a:ext cx="381000" cy="381000"/>
            </a:xfrm>
            <a:custGeom>
              <a:avLst/>
              <a:gdLst/>
              <a:ahLst/>
              <a:cxnLst/>
              <a:rect l="l" t="t" r="r" b="b"/>
              <a:pathLst>
                <a:path w="381000" h="381000">
                  <a:moveTo>
                    <a:pt x="190623" y="380943"/>
                  </a:moveTo>
                  <a:lnTo>
                    <a:pt x="146846" y="375937"/>
                  </a:lnTo>
                  <a:lnTo>
                    <a:pt x="106696" y="361666"/>
                  </a:lnTo>
                  <a:lnTo>
                    <a:pt x="71306" y="339253"/>
                  </a:lnTo>
                  <a:lnTo>
                    <a:pt x="41809" y="309821"/>
                  </a:lnTo>
                  <a:lnTo>
                    <a:pt x="19337" y="274490"/>
                  </a:lnTo>
                  <a:lnTo>
                    <a:pt x="5023" y="234384"/>
                  </a:lnTo>
                  <a:lnTo>
                    <a:pt x="0" y="190623"/>
                  </a:lnTo>
                  <a:lnTo>
                    <a:pt x="5023" y="146847"/>
                  </a:lnTo>
                  <a:lnTo>
                    <a:pt x="19337" y="106697"/>
                  </a:lnTo>
                  <a:lnTo>
                    <a:pt x="41809" y="71306"/>
                  </a:lnTo>
                  <a:lnTo>
                    <a:pt x="71306" y="41809"/>
                  </a:lnTo>
                  <a:lnTo>
                    <a:pt x="106696" y="19337"/>
                  </a:lnTo>
                  <a:lnTo>
                    <a:pt x="146846" y="5023"/>
                  </a:lnTo>
                  <a:lnTo>
                    <a:pt x="190623" y="0"/>
                  </a:lnTo>
                  <a:lnTo>
                    <a:pt x="234288" y="5023"/>
                  </a:lnTo>
                  <a:lnTo>
                    <a:pt x="274357" y="19337"/>
                  </a:lnTo>
                  <a:lnTo>
                    <a:pt x="309693" y="41809"/>
                  </a:lnTo>
                  <a:lnTo>
                    <a:pt x="339158" y="71306"/>
                  </a:lnTo>
                  <a:lnTo>
                    <a:pt x="341368" y="74790"/>
                  </a:lnTo>
                  <a:lnTo>
                    <a:pt x="123738" y="74790"/>
                  </a:lnTo>
                  <a:lnTo>
                    <a:pt x="118370" y="94646"/>
                  </a:lnTo>
                  <a:lnTo>
                    <a:pt x="104052" y="115757"/>
                  </a:lnTo>
                  <a:lnTo>
                    <a:pt x="83464" y="136526"/>
                  </a:lnTo>
                  <a:lnTo>
                    <a:pt x="59284" y="155356"/>
                  </a:lnTo>
                  <a:lnTo>
                    <a:pt x="46919" y="159779"/>
                  </a:lnTo>
                  <a:lnTo>
                    <a:pt x="37205" y="168392"/>
                  </a:lnTo>
                  <a:lnTo>
                    <a:pt x="30853" y="180367"/>
                  </a:lnTo>
                  <a:lnTo>
                    <a:pt x="28578" y="194880"/>
                  </a:lnTo>
                  <a:lnTo>
                    <a:pt x="31153" y="210048"/>
                  </a:lnTo>
                  <a:lnTo>
                    <a:pt x="38231" y="222508"/>
                  </a:lnTo>
                  <a:lnTo>
                    <a:pt x="48843" y="231263"/>
                  </a:lnTo>
                  <a:lnTo>
                    <a:pt x="62021" y="235315"/>
                  </a:lnTo>
                  <a:lnTo>
                    <a:pt x="80690" y="276639"/>
                  </a:lnTo>
                  <a:lnTo>
                    <a:pt x="109677" y="309155"/>
                  </a:lnTo>
                  <a:lnTo>
                    <a:pt x="146758" y="330442"/>
                  </a:lnTo>
                  <a:lnTo>
                    <a:pt x="189711" y="338075"/>
                  </a:lnTo>
                  <a:lnTo>
                    <a:pt x="310872" y="338075"/>
                  </a:lnTo>
                  <a:lnTo>
                    <a:pt x="309693" y="339253"/>
                  </a:lnTo>
                  <a:lnTo>
                    <a:pt x="274357" y="361666"/>
                  </a:lnTo>
                  <a:lnTo>
                    <a:pt x="234288" y="375937"/>
                  </a:lnTo>
                  <a:lnTo>
                    <a:pt x="190623" y="380943"/>
                  </a:lnTo>
                  <a:close/>
                </a:path>
                <a:path w="381000" h="381000">
                  <a:moveTo>
                    <a:pt x="312233" y="155356"/>
                  </a:moveTo>
                  <a:lnTo>
                    <a:pt x="249091" y="149437"/>
                  </a:lnTo>
                  <a:lnTo>
                    <a:pt x="194500" y="131490"/>
                  </a:lnTo>
                  <a:lnTo>
                    <a:pt x="151651" y="105335"/>
                  </a:lnTo>
                  <a:lnTo>
                    <a:pt x="123738" y="74790"/>
                  </a:lnTo>
                  <a:lnTo>
                    <a:pt x="341368" y="74790"/>
                  </a:lnTo>
                  <a:lnTo>
                    <a:pt x="361613" y="106697"/>
                  </a:lnTo>
                  <a:lnTo>
                    <a:pt x="375921" y="146847"/>
                  </a:lnTo>
                  <a:lnTo>
                    <a:pt x="376792" y="154444"/>
                  </a:lnTo>
                  <a:lnTo>
                    <a:pt x="317402" y="154444"/>
                  </a:lnTo>
                  <a:lnTo>
                    <a:pt x="312233" y="155356"/>
                  </a:lnTo>
                  <a:close/>
                </a:path>
                <a:path w="381000" h="381000">
                  <a:moveTo>
                    <a:pt x="310872" y="338075"/>
                  </a:moveTo>
                  <a:lnTo>
                    <a:pt x="189711" y="338075"/>
                  </a:lnTo>
                  <a:lnTo>
                    <a:pt x="232493" y="330313"/>
                  </a:lnTo>
                  <a:lnTo>
                    <a:pt x="269518" y="308813"/>
                  </a:lnTo>
                  <a:lnTo>
                    <a:pt x="298562" y="276254"/>
                  </a:lnTo>
                  <a:lnTo>
                    <a:pt x="317402" y="235315"/>
                  </a:lnTo>
                  <a:lnTo>
                    <a:pt x="331358" y="232118"/>
                  </a:lnTo>
                  <a:lnTo>
                    <a:pt x="342864" y="223420"/>
                  </a:lnTo>
                  <a:lnTo>
                    <a:pt x="350835" y="210561"/>
                  </a:lnTo>
                  <a:lnTo>
                    <a:pt x="354189" y="194880"/>
                  </a:lnTo>
                  <a:lnTo>
                    <a:pt x="351305" y="179199"/>
                  </a:lnTo>
                  <a:lnTo>
                    <a:pt x="343434" y="166339"/>
                  </a:lnTo>
                  <a:lnTo>
                    <a:pt x="331743" y="157641"/>
                  </a:lnTo>
                  <a:lnTo>
                    <a:pt x="317402" y="154444"/>
                  </a:lnTo>
                  <a:lnTo>
                    <a:pt x="376792" y="154444"/>
                  </a:lnTo>
                  <a:lnTo>
                    <a:pt x="380943" y="190623"/>
                  </a:lnTo>
                  <a:lnTo>
                    <a:pt x="375921" y="234384"/>
                  </a:lnTo>
                  <a:lnTo>
                    <a:pt x="361613" y="274490"/>
                  </a:lnTo>
                  <a:lnTo>
                    <a:pt x="339158" y="309821"/>
                  </a:lnTo>
                  <a:lnTo>
                    <a:pt x="310872" y="338075"/>
                  </a:lnTo>
                  <a:close/>
                </a:path>
              </a:pathLst>
            </a:custGeom>
            <a:solidFill>
              <a:srgbClr val="D45E00"/>
            </a:solidFill>
          </p:spPr>
          <p:txBody>
            <a:bodyPr wrap="square" lIns="0" tIns="0" rIns="0" bIns="0" rtlCol="0"/>
            <a:lstStyle/>
            <a:p>
              <a:endParaRPr sz="2400"/>
            </a:p>
          </p:txBody>
        </p:sp>
        <p:sp>
          <p:nvSpPr>
            <p:cNvPr id="50" name="object 50"/>
            <p:cNvSpPr/>
            <p:nvPr/>
          </p:nvSpPr>
          <p:spPr>
            <a:xfrm>
              <a:off x="862128" y="2714753"/>
              <a:ext cx="32384" cy="32384"/>
            </a:xfrm>
            <a:custGeom>
              <a:avLst/>
              <a:gdLst/>
              <a:ahLst/>
              <a:cxnLst/>
              <a:rect l="l" t="t" r="r" b="b"/>
              <a:pathLst>
                <a:path w="32384" h="32385">
                  <a:moveTo>
                    <a:pt x="18793" y="31919"/>
                  </a:moveTo>
                  <a:lnTo>
                    <a:pt x="13125" y="31919"/>
                  </a:lnTo>
                  <a:lnTo>
                    <a:pt x="10739" y="31322"/>
                  </a:lnTo>
                  <a:lnTo>
                    <a:pt x="0" y="18495"/>
                  </a:lnTo>
                  <a:lnTo>
                    <a:pt x="0" y="12827"/>
                  </a:lnTo>
                  <a:lnTo>
                    <a:pt x="596" y="10440"/>
                  </a:lnTo>
                  <a:lnTo>
                    <a:pt x="2088" y="8054"/>
                  </a:lnTo>
                  <a:lnTo>
                    <a:pt x="3579" y="5369"/>
                  </a:lnTo>
                  <a:lnTo>
                    <a:pt x="5667" y="3579"/>
                  </a:lnTo>
                  <a:lnTo>
                    <a:pt x="8054" y="2088"/>
                  </a:lnTo>
                  <a:lnTo>
                    <a:pt x="10739" y="596"/>
                  </a:lnTo>
                  <a:lnTo>
                    <a:pt x="13125" y="0"/>
                  </a:lnTo>
                  <a:lnTo>
                    <a:pt x="18793" y="0"/>
                  </a:lnTo>
                  <a:lnTo>
                    <a:pt x="21478" y="596"/>
                  </a:lnTo>
                  <a:lnTo>
                    <a:pt x="23865" y="2088"/>
                  </a:lnTo>
                  <a:lnTo>
                    <a:pt x="26549" y="3579"/>
                  </a:lnTo>
                  <a:lnTo>
                    <a:pt x="28339" y="5369"/>
                  </a:lnTo>
                  <a:lnTo>
                    <a:pt x="29831" y="8054"/>
                  </a:lnTo>
                  <a:lnTo>
                    <a:pt x="31323" y="10440"/>
                  </a:lnTo>
                  <a:lnTo>
                    <a:pt x="31919" y="13125"/>
                  </a:lnTo>
                  <a:lnTo>
                    <a:pt x="31919" y="15810"/>
                  </a:lnTo>
                  <a:lnTo>
                    <a:pt x="31919" y="18793"/>
                  </a:lnTo>
                  <a:lnTo>
                    <a:pt x="23865" y="29831"/>
                  </a:lnTo>
                  <a:lnTo>
                    <a:pt x="21478" y="31322"/>
                  </a:lnTo>
                  <a:lnTo>
                    <a:pt x="18793" y="31919"/>
                  </a:lnTo>
                  <a:close/>
                </a:path>
              </a:pathLst>
            </a:custGeom>
            <a:solidFill>
              <a:srgbClr val="0072B2"/>
            </a:solidFill>
          </p:spPr>
          <p:txBody>
            <a:bodyPr wrap="square" lIns="0" tIns="0" rIns="0" bIns="0" rtlCol="0"/>
            <a:lstStyle/>
            <a:p>
              <a:endParaRPr sz="2400"/>
            </a:p>
          </p:txBody>
        </p:sp>
      </p:grpSp>
      <p:sp>
        <p:nvSpPr>
          <p:cNvPr id="51" name="object 51"/>
          <p:cNvSpPr/>
          <p:nvPr/>
        </p:nvSpPr>
        <p:spPr>
          <a:xfrm>
            <a:off x="1462171" y="2763426"/>
            <a:ext cx="505460" cy="459740"/>
          </a:xfrm>
          <a:custGeom>
            <a:avLst/>
            <a:gdLst/>
            <a:ahLst/>
            <a:cxnLst/>
            <a:rect l="l" t="t" r="r" b="b"/>
            <a:pathLst>
              <a:path w="379094" h="344805">
                <a:moveTo>
                  <a:pt x="344727" y="275713"/>
                </a:moveTo>
                <a:lnTo>
                  <a:pt x="34260" y="275713"/>
                </a:lnTo>
                <a:lnTo>
                  <a:pt x="20976" y="273002"/>
                </a:lnTo>
                <a:lnTo>
                  <a:pt x="10081" y="265628"/>
                </a:lnTo>
                <a:lnTo>
                  <a:pt x="2709" y="254727"/>
                </a:lnTo>
                <a:lnTo>
                  <a:pt x="0" y="241438"/>
                </a:lnTo>
                <a:lnTo>
                  <a:pt x="0" y="34274"/>
                </a:lnTo>
                <a:lnTo>
                  <a:pt x="2709" y="20985"/>
                </a:lnTo>
                <a:lnTo>
                  <a:pt x="10081" y="10085"/>
                </a:lnTo>
                <a:lnTo>
                  <a:pt x="20976" y="2710"/>
                </a:lnTo>
                <a:lnTo>
                  <a:pt x="34260" y="0"/>
                </a:lnTo>
                <a:lnTo>
                  <a:pt x="344727" y="0"/>
                </a:lnTo>
                <a:lnTo>
                  <a:pt x="358138" y="2710"/>
                </a:lnTo>
                <a:lnTo>
                  <a:pt x="369020" y="10085"/>
                </a:lnTo>
                <a:lnTo>
                  <a:pt x="376320" y="20985"/>
                </a:lnTo>
                <a:lnTo>
                  <a:pt x="378987" y="34274"/>
                </a:lnTo>
                <a:lnTo>
                  <a:pt x="34260" y="34274"/>
                </a:lnTo>
                <a:lnTo>
                  <a:pt x="34260" y="241438"/>
                </a:lnTo>
                <a:lnTo>
                  <a:pt x="378987" y="241438"/>
                </a:lnTo>
                <a:lnTo>
                  <a:pt x="376320" y="254727"/>
                </a:lnTo>
                <a:lnTo>
                  <a:pt x="369020" y="265628"/>
                </a:lnTo>
                <a:lnTo>
                  <a:pt x="358138" y="273002"/>
                </a:lnTo>
                <a:lnTo>
                  <a:pt x="344727" y="275713"/>
                </a:lnTo>
                <a:close/>
              </a:path>
              <a:path w="379094" h="344805">
                <a:moveTo>
                  <a:pt x="378987" y="241438"/>
                </a:moveTo>
                <a:lnTo>
                  <a:pt x="344120" y="241438"/>
                </a:lnTo>
                <a:lnTo>
                  <a:pt x="344120" y="34274"/>
                </a:lnTo>
                <a:lnTo>
                  <a:pt x="378987" y="34274"/>
                </a:lnTo>
                <a:lnTo>
                  <a:pt x="378987" y="241438"/>
                </a:lnTo>
                <a:close/>
              </a:path>
              <a:path w="379094" h="344805">
                <a:moveTo>
                  <a:pt x="224360" y="309987"/>
                </a:moveTo>
                <a:lnTo>
                  <a:pt x="154930" y="309987"/>
                </a:lnTo>
                <a:lnTo>
                  <a:pt x="154930" y="275713"/>
                </a:lnTo>
                <a:lnTo>
                  <a:pt x="224360" y="275713"/>
                </a:lnTo>
                <a:lnTo>
                  <a:pt x="224360" y="309987"/>
                </a:lnTo>
                <a:close/>
              </a:path>
              <a:path w="379094" h="344805">
                <a:moveTo>
                  <a:pt x="258317" y="344262"/>
                </a:moveTo>
                <a:lnTo>
                  <a:pt x="120669" y="344262"/>
                </a:lnTo>
                <a:lnTo>
                  <a:pt x="120669" y="309987"/>
                </a:lnTo>
                <a:lnTo>
                  <a:pt x="258317" y="309987"/>
                </a:lnTo>
                <a:lnTo>
                  <a:pt x="258317" y="344262"/>
                </a:lnTo>
                <a:close/>
              </a:path>
            </a:pathLst>
          </a:custGeom>
          <a:solidFill>
            <a:srgbClr val="CC78A7"/>
          </a:solidFill>
        </p:spPr>
        <p:txBody>
          <a:bodyPr wrap="square" lIns="0" tIns="0" rIns="0" bIns="0" rtlCol="0"/>
          <a:lstStyle/>
          <a:p>
            <a:endParaRPr sz="2400"/>
          </a:p>
        </p:txBody>
      </p:sp>
      <p:sp>
        <p:nvSpPr>
          <p:cNvPr id="52" name="object 52"/>
          <p:cNvSpPr txBox="1"/>
          <p:nvPr/>
        </p:nvSpPr>
        <p:spPr>
          <a:xfrm>
            <a:off x="5213076" y="3246917"/>
            <a:ext cx="1224280" cy="591743"/>
          </a:xfrm>
          <a:prstGeom prst="rect">
            <a:avLst/>
          </a:prstGeom>
        </p:spPr>
        <p:txBody>
          <a:bodyPr vert="horz" wrap="square" lIns="0" tIns="16933" rIns="0" bIns="0" rtlCol="0">
            <a:spAutoFit/>
          </a:bodyPr>
          <a:lstStyle/>
          <a:p>
            <a:pPr marL="16933">
              <a:spcBef>
                <a:spcPts val="133"/>
              </a:spcBef>
            </a:pPr>
            <a:r>
              <a:rPr sz="1867" dirty="0">
                <a:solidFill>
                  <a:srgbClr val="666666"/>
                </a:solidFill>
                <a:latin typeface="Roboto"/>
                <a:cs typeface="Roboto"/>
              </a:rPr>
              <a:t>Web</a:t>
            </a:r>
            <a:r>
              <a:rPr sz="1867" spc="-100" dirty="0">
                <a:solidFill>
                  <a:srgbClr val="666666"/>
                </a:solidFill>
                <a:latin typeface="Roboto"/>
                <a:cs typeface="Roboto"/>
              </a:rPr>
              <a:t> </a:t>
            </a:r>
            <a:r>
              <a:rPr sz="1867" spc="-20" dirty="0">
                <a:solidFill>
                  <a:srgbClr val="666666"/>
                </a:solidFill>
                <a:latin typeface="Roboto"/>
                <a:cs typeface="Roboto"/>
              </a:rPr>
              <a:t>Server</a:t>
            </a:r>
            <a:endParaRPr sz="1867">
              <a:latin typeface="Roboto"/>
              <a:cs typeface="Roboto"/>
            </a:endParaRPr>
          </a:p>
        </p:txBody>
      </p:sp>
      <p:sp>
        <p:nvSpPr>
          <p:cNvPr id="53" name="object 5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369954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7217" y="964684"/>
            <a:ext cx="9757833" cy="4952153"/>
            <a:chOff x="912912" y="723512"/>
            <a:chExt cx="7318375" cy="3714115"/>
          </a:xfrm>
        </p:grpSpPr>
        <p:sp>
          <p:nvSpPr>
            <p:cNvPr id="3" name="object 3"/>
            <p:cNvSpPr/>
            <p:nvPr/>
          </p:nvSpPr>
          <p:spPr>
            <a:xfrm>
              <a:off x="917674" y="728274"/>
              <a:ext cx="7308850" cy="3704590"/>
            </a:xfrm>
            <a:custGeom>
              <a:avLst/>
              <a:gdLst/>
              <a:ahLst/>
              <a:cxnLst/>
              <a:rect l="l" t="t" r="r" b="b"/>
              <a:pathLst>
                <a:path w="7308850" h="3704590">
                  <a:moveTo>
                    <a:pt x="1960777" y="3704149"/>
                  </a:moveTo>
                  <a:lnTo>
                    <a:pt x="1917716" y="3703985"/>
                  </a:lnTo>
                  <a:lnTo>
                    <a:pt x="1874211" y="3703573"/>
                  </a:lnTo>
                  <a:lnTo>
                    <a:pt x="1830252" y="3702909"/>
                  </a:lnTo>
                  <a:lnTo>
                    <a:pt x="1785831" y="3701990"/>
                  </a:lnTo>
                  <a:lnTo>
                    <a:pt x="1740939" y="3700812"/>
                  </a:lnTo>
                  <a:lnTo>
                    <a:pt x="1695565" y="3699370"/>
                  </a:lnTo>
                  <a:lnTo>
                    <a:pt x="1649702" y="3697662"/>
                  </a:lnTo>
                  <a:lnTo>
                    <a:pt x="1603339" y="3695684"/>
                  </a:lnTo>
                  <a:lnTo>
                    <a:pt x="1556467" y="3693431"/>
                  </a:lnTo>
                  <a:lnTo>
                    <a:pt x="1509077" y="3690900"/>
                  </a:lnTo>
                  <a:lnTo>
                    <a:pt x="1461161" y="3688088"/>
                  </a:lnTo>
                  <a:lnTo>
                    <a:pt x="1412708" y="3684991"/>
                  </a:lnTo>
                  <a:lnTo>
                    <a:pt x="1363709" y="3681604"/>
                  </a:lnTo>
                  <a:lnTo>
                    <a:pt x="1314155" y="3677925"/>
                  </a:lnTo>
                  <a:lnTo>
                    <a:pt x="1264037" y="3673949"/>
                  </a:lnTo>
                  <a:lnTo>
                    <a:pt x="1213346" y="3669673"/>
                  </a:lnTo>
                  <a:lnTo>
                    <a:pt x="1162072" y="3665093"/>
                  </a:lnTo>
                  <a:lnTo>
                    <a:pt x="1110207" y="3660206"/>
                  </a:lnTo>
                  <a:lnTo>
                    <a:pt x="1057740" y="3655007"/>
                  </a:lnTo>
                  <a:lnTo>
                    <a:pt x="1004663" y="3649492"/>
                  </a:lnTo>
                  <a:lnTo>
                    <a:pt x="950966" y="3643659"/>
                  </a:lnTo>
                  <a:lnTo>
                    <a:pt x="896640" y="3637504"/>
                  </a:lnTo>
                  <a:lnTo>
                    <a:pt x="841676" y="3631022"/>
                  </a:lnTo>
                  <a:lnTo>
                    <a:pt x="786065" y="3624210"/>
                  </a:lnTo>
                  <a:lnTo>
                    <a:pt x="729797" y="3617064"/>
                  </a:lnTo>
                  <a:lnTo>
                    <a:pt x="672863" y="3609581"/>
                  </a:lnTo>
                  <a:lnTo>
                    <a:pt x="615254" y="3601757"/>
                  </a:lnTo>
                  <a:lnTo>
                    <a:pt x="556961" y="3593587"/>
                  </a:lnTo>
                  <a:lnTo>
                    <a:pt x="497974" y="3585069"/>
                  </a:lnTo>
                  <a:lnTo>
                    <a:pt x="438285" y="3576199"/>
                  </a:lnTo>
                  <a:lnTo>
                    <a:pt x="377883" y="3566972"/>
                  </a:lnTo>
                  <a:lnTo>
                    <a:pt x="316760" y="3557386"/>
                  </a:lnTo>
                  <a:lnTo>
                    <a:pt x="254906" y="3547436"/>
                  </a:lnTo>
                  <a:lnTo>
                    <a:pt x="192312" y="3537119"/>
                  </a:lnTo>
                  <a:lnTo>
                    <a:pt x="128969" y="3526431"/>
                  </a:lnTo>
                  <a:lnTo>
                    <a:pt x="64868" y="3515368"/>
                  </a:lnTo>
                  <a:lnTo>
                    <a:pt x="0" y="3503926"/>
                  </a:lnTo>
                  <a:lnTo>
                    <a:pt x="0" y="0"/>
                  </a:lnTo>
                  <a:lnTo>
                    <a:pt x="7308629" y="0"/>
                  </a:lnTo>
                  <a:lnTo>
                    <a:pt x="7308629" y="3008874"/>
                  </a:lnTo>
                  <a:lnTo>
                    <a:pt x="7243761" y="3008995"/>
                  </a:lnTo>
                  <a:lnTo>
                    <a:pt x="7179660" y="3009356"/>
                  </a:lnTo>
                  <a:lnTo>
                    <a:pt x="7116317" y="3009954"/>
                  </a:lnTo>
                  <a:lnTo>
                    <a:pt x="7053723" y="3010784"/>
                  </a:lnTo>
                  <a:lnTo>
                    <a:pt x="6991869" y="3011843"/>
                  </a:lnTo>
                  <a:lnTo>
                    <a:pt x="6930746" y="3013127"/>
                  </a:lnTo>
                  <a:lnTo>
                    <a:pt x="6870344" y="3014632"/>
                  </a:lnTo>
                  <a:lnTo>
                    <a:pt x="6810655" y="3016355"/>
                  </a:lnTo>
                  <a:lnTo>
                    <a:pt x="6751668" y="3018292"/>
                  </a:lnTo>
                  <a:lnTo>
                    <a:pt x="6693374" y="3020439"/>
                  </a:lnTo>
                  <a:lnTo>
                    <a:pt x="6635766" y="3022792"/>
                  </a:lnTo>
                  <a:lnTo>
                    <a:pt x="6578832" y="3025349"/>
                  </a:lnTo>
                  <a:lnTo>
                    <a:pt x="6522564" y="3028104"/>
                  </a:lnTo>
                  <a:lnTo>
                    <a:pt x="6466953" y="3031054"/>
                  </a:lnTo>
                  <a:lnTo>
                    <a:pt x="6411989" y="3034196"/>
                  </a:lnTo>
                  <a:lnTo>
                    <a:pt x="6357663" y="3037526"/>
                  </a:lnTo>
                  <a:lnTo>
                    <a:pt x="6303966" y="3041040"/>
                  </a:lnTo>
                  <a:lnTo>
                    <a:pt x="6250889" y="3044735"/>
                  </a:lnTo>
                  <a:lnTo>
                    <a:pt x="6198422" y="3048606"/>
                  </a:lnTo>
                  <a:lnTo>
                    <a:pt x="6146557" y="3052650"/>
                  </a:lnTo>
                  <a:lnTo>
                    <a:pt x="6095283" y="3056863"/>
                  </a:lnTo>
                  <a:lnTo>
                    <a:pt x="6044592" y="3061241"/>
                  </a:lnTo>
                  <a:lnTo>
                    <a:pt x="5994474" y="3065782"/>
                  </a:lnTo>
                  <a:lnTo>
                    <a:pt x="5944920" y="3070480"/>
                  </a:lnTo>
                  <a:lnTo>
                    <a:pt x="5895921" y="3075333"/>
                  </a:lnTo>
                  <a:lnTo>
                    <a:pt x="5847468" y="3080336"/>
                  </a:lnTo>
                  <a:lnTo>
                    <a:pt x="5799552" y="3085486"/>
                  </a:lnTo>
                  <a:lnTo>
                    <a:pt x="5752162" y="3090780"/>
                  </a:lnTo>
                  <a:lnTo>
                    <a:pt x="5705290" y="3096212"/>
                  </a:lnTo>
                  <a:lnTo>
                    <a:pt x="5658927" y="3101781"/>
                  </a:lnTo>
                  <a:lnTo>
                    <a:pt x="5613064" y="3107481"/>
                  </a:lnTo>
                  <a:lnTo>
                    <a:pt x="5567690" y="3113309"/>
                  </a:lnTo>
                  <a:lnTo>
                    <a:pt x="5522798" y="3119262"/>
                  </a:lnTo>
                  <a:lnTo>
                    <a:pt x="5478377" y="3125336"/>
                  </a:lnTo>
                  <a:lnTo>
                    <a:pt x="5434418" y="3131527"/>
                  </a:lnTo>
                  <a:lnTo>
                    <a:pt x="5390913" y="3137831"/>
                  </a:lnTo>
                  <a:lnTo>
                    <a:pt x="5347852" y="3144245"/>
                  </a:lnTo>
                  <a:lnTo>
                    <a:pt x="5305225" y="3150764"/>
                  </a:lnTo>
                  <a:lnTo>
                    <a:pt x="5263024" y="3157386"/>
                  </a:lnTo>
                  <a:lnTo>
                    <a:pt x="5221239" y="3164106"/>
                  </a:lnTo>
                  <a:lnTo>
                    <a:pt x="5179860" y="3170921"/>
                  </a:lnTo>
                  <a:lnTo>
                    <a:pt x="5138880" y="3177827"/>
                  </a:lnTo>
                  <a:lnTo>
                    <a:pt x="5098288" y="3184820"/>
                  </a:lnTo>
                  <a:lnTo>
                    <a:pt x="5058075" y="3191896"/>
                  </a:lnTo>
                  <a:lnTo>
                    <a:pt x="5018232" y="3199053"/>
                  </a:lnTo>
                  <a:lnTo>
                    <a:pt x="4978750" y="3206285"/>
                  </a:lnTo>
                  <a:lnTo>
                    <a:pt x="4939619" y="3213590"/>
                  </a:lnTo>
                  <a:lnTo>
                    <a:pt x="4900830" y="3220963"/>
                  </a:lnTo>
                  <a:lnTo>
                    <a:pt x="4862374" y="3228402"/>
                  </a:lnTo>
                  <a:lnTo>
                    <a:pt x="4824242" y="3235901"/>
                  </a:lnTo>
                  <a:lnTo>
                    <a:pt x="4786425" y="3243458"/>
                  </a:lnTo>
                  <a:lnTo>
                    <a:pt x="4748912" y="3251068"/>
                  </a:lnTo>
                  <a:lnTo>
                    <a:pt x="4674766" y="3266436"/>
                  </a:lnTo>
                  <a:lnTo>
                    <a:pt x="4601729" y="3281973"/>
                  </a:lnTo>
                  <a:lnTo>
                    <a:pt x="4529729" y="3297651"/>
                  </a:lnTo>
                  <a:lnTo>
                    <a:pt x="4458690" y="3313439"/>
                  </a:lnTo>
                  <a:lnTo>
                    <a:pt x="4388539" y="3329308"/>
                  </a:lnTo>
                  <a:lnTo>
                    <a:pt x="4319202" y="3345228"/>
                  </a:lnTo>
                  <a:lnTo>
                    <a:pt x="4250604" y="3361169"/>
                  </a:lnTo>
                  <a:lnTo>
                    <a:pt x="4182673" y="3377101"/>
                  </a:lnTo>
                  <a:lnTo>
                    <a:pt x="4115333" y="3392995"/>
                  </a:lnTo>
                  <a:lnTo>
                    <a:pt x="4048512" y="3408820"/>
                  </a:lnTo>
                  <a:lnTo>
                    <a:pt x="4015272" y="3416698"/>
                  </a:lnTo>
                  <a:lnTo>
                    <a:pt x="3982134" y="3424548"/>
                  </a:lnTo>
                  <a:lnTo>
                    <a:pt x="3916126" y="3440147"/>
                  </a:lnTo>
                  <a:lnTo>
                    <a:pt x="3850414" y="3455589"/>
                  </a:lnTo>
                  <a:lnTo>
                    <a:pt x="3784924" y="3470843"/>
                  </a:lnTo>
                  <a:lnTo>
                    <a:pt x="3719582" y="3485880"/>
                  </a:lnTo>
                  <a:lnTo>
                    <a:pt x="3654314" y="3500669"/>
                  </a:lnTo>
                  <a:lnTo>
                    <a:pt x="3589047" y="3515182"/>
                  </a:lnTo>
                  <a:lnTo>
                    <a:pt x="3523705" y="3529388"/>
                  </a:lnTo>
                  <a:lnTo>
                    <a:pt x="3458215" y="3543257"/>
                  </a:lnTo>
                  <a:lnTo>
                    <a:pt x="3392503" y="3556760"/>
                  </a:lnTo>
                  <a:lnTo>
                    <a:pt x="3326495" y="3569867"/>
                  </a:lnTo>
                  <a:lnTo>
                    <a:pt x="3260117" y="3582548"/>
                  </a:lnTo>
                  <a:lnTo>
                    <a:pt x="3193296" y="3594773"/>
                  </a:lnTo>
                  <a:lnTo>
                    <a:pt x="3125956" y="3606513"/>
                  </a:lnTo>
                  <a:lnTo>
                    <a:pt x="3058025" y="3617737"/>
                  </a:lnTo>
                  <a:lnTo>
                    <a:pt x="2989427" y="3628416"/>
                  </a:lnTo>
                  <a:lnTo>
                    <a:pt x="2920090" y="3638520"/>
                  </a:lnTo>
                  <a:lnTo>
                    <a:pt x="2849939" y="3648019"/>
                  </a:lnTo>
                  <a:lnTo>
                    <a:pt x="2778900" y="3656884"/>
                  </a:lnTo>
                  <a:lnTo>
                    <a:pt x="2706899" y="3665084"/>
                  </a:lnTo>
                  <a:lnTo>
                    <a:pt x="2633863" y="3672590"/>
                  </a:lnTo>
                  <a:lnTo>
                    <a:pt x="2559717" y="3679371"/>
                  </a:lnTo>
                  <a:lnTo>
                    <a:pt x="2484387" y="3685399"/>
                  </a:lnTo>
                  <a:lnTo>
                    <a:pt x="2446255" y="3688121"/>
                  </a:lnTo>
                  <a:lnTo>
                    <a:pt x="2407799" y="3690644"/>
                  </a:lnTo>
                  <a:lnTo>
                    <a:pt x="2369010" y="3692963"/>
                  </a:lnTo>
                  <a:lnTo>
                    <a:pt x="2329879" y="3695075"/>
                  </a:lnTo>
                  <a:lnTo>
                    <a:pt x="2290397" y="3696976"/>
                  </a:lnTo>
                  <a:lnTo>
                    <a:pt x="2250554" y="3698663"/>
                  </a:lnTo>
                  <a:lnTo>
                    <a:pt x="2210341" y="3700131"/>
                  </a:lnTo>
                  <a:lnTo>
                    <a:pt x="2169749" y="3701377"/>
                  </a:lnTo>
                  <a:lnTo>
                    <a:pt x="2128769" y="3702398"/>
                  </a:lnTo>
                  <a:lnTo>
                    <a:pt x="2087390" y="3703189"/>
                  </a:lnTo>
                  <a:lnTo>
                    <a:pt x="2045605" y="3703747"/>
                  </a:lnTo>
                  <a:lnTo>
                    <a:pt x="2003404" y="3704068"/>
                  </a:lnTo>
                  <a:lnTo>
                    <a:pt x="1960777" y="3704149"/>
                  </a:lnTo>
                  <a:close/>
                </a:path>
              </a:pathLst>
            </a:custGeom>
            <a:solidFill>
              <a:srgbClr val="EEEEEE"/>
            </a:solidFill>
          </p:spPr>
          <p:txBody>
            <a:bodyPr wrap="square" lIns="0" tIns="0" rIns="0" bIns="0" rtlCol="0"/>
            <a:lstStyle/>
            <a:p>
              <a:endParaRPr sz="2400"/>
            </a:p>
          </p:txBody>
        </p:sp>
        <p:sp>
          <p:nvSpPr>
            <p:cNvPr id="4" name="object 4"/>
            <p:cNvSpPr/>
            <p:nvPr/>
          </p:nvSpPr>
          <p:spPr>
            <a:xfrm>
              <a:off x="917674" y="728274"/>
              <a:ext cx="7308850" cy="3704590"/>
            </a:xfrm>
            <a:custGeom>
              <a:avLst/>
              <a:gdLst/>
              <a:ahLst/>
              <a:cxnLst/>
              <a:rect l="l" t="t" r="r" b="b"/>
              <a:pathLst>
                <a:path w="7308850" h="3704590">
                  <a:moveTo>
                    <a:pt x="0" y="0"/>
                  </a:moveTo>
                  <a:lnTo>
                    <a:pt x="7308629" y="0"/>
                  </a:lnTo>
                  <a:lnTo>
                    <a:pt x="7308629" y="3008874"/>
                  </a:lnTo>
                  <a:lnTo>
                    <a:pt x="7243761" y="3008995"/>
                  </a:lnTo>
                  <a:lnTo>
                    <a:pt x="7179660" y="3009356"/>
                  </a:lnTo>
                  <a:lnTo>
                    <a:pt x="7116317" y="3009954"/>
                  </a:lnTo>
                  <a:lnTo>
                    <a:pt x="7053723" y="3010784"/>
                  </a:lnTo>
                  <a:lnTo>
                    <a:pt x="6991869" y="3011843"/>
                  </a:lnTo>
                  <a:lnTo>
                    <a:pt x="6930746" y="3013127"/>
                  </a:lnTo>
                  <a:lnTo>
                    <a:pt x="6870344" y="3014632"/>
                  </a:lnTo>
                  <a:lnTo>
                    <a:pt x="6810655" y="3016355"/>
                  </a:lnTo>
                  <a:lnTo>
                    <a:pt x="6751668" y="3018292"/>
                  </a:lnTo>
                  <a:lnTo>
                    <a:pt x="6693374" y="3020439"/>
                  </a:lnTo>
                  <a:lnTo>
                    <a:pt x="6635766" y="3022792"/>
                  </a:lnTo>
                  <a:lnTo>
                    <a:pt x="6578832" y="3025349"/>
                  </a:lnTo>
                  <a:lnTo>
                    <a:pt x="6522564" y="3028104"/>
                  </a:lnTo>
                  <a:lnTo>
                    <a:pt x="6466953" y="3031054"/>
                  </a:lnTo>
                  <a:lnTo>
                    <a:pt x="6411989" y="3034196"/>
                  </a:lnTo>
                  <a:lnTo>
                    <a:pt x="6357663" y="3037526"/>
                  </a:lnTo>
                  <a:lnTo>
                    <a:pt x="6303966" y="3041040"/>
                  </a:lnTo>
                  <a:lnTo>
                    <a:pt x="6250889" y="3044735"/>
                  </a:lnTo>
                  <a:lnTo>
                    <a:pt x="6198422" y="3048606"/>
                  </a:lnTo>
                  <a:lnTo>
                    <a:pt x="6146557" y="3052650"/>
                  </a:lnTo>
                  <a:lnTo>
                    <a:pt x="6095283" y="3056863"/>
                  </a:lnTo>
                  <a:lnTo>
                    <a:pt x="6044592" y="3061241"/>
                  </a:lnTo>
                  <a:lnTo>
                    <a:pt x="5994474" y="3065782"/>
                  </a:lnTo>
                  <a:lnTo>
                    <a:pt x="5944920" y="3070480"/>
                  </a:lnTo>
                  <a:lnTo>
                    <a:pt x="5895921" y="3075333"/>
                  </a:lnTo>
                  <a:lnTo>
                    <a:pt x="5847468" y="3080336"/>
                  </a:lnTo>
                  <a:lnTo>
                    <a:pt x="5799552" y="3085486"/>
                  </a:lnTo>
                  <a:lnTo>
                    <a:pt x="5752162" y="3090780"/>
                  </a:lnTo>
                  <a:lnTo>
                    <a:pt x="5705290" y="3096212"/>
                  </a:lnTo>
                  <a:lnTo>
                    <a:pt x="5658927" y="3101781"/>
                  </a:lnTo>
                  <a:lnTo>
                    <a:pt x="5613064" y="3107481"/>
                  </a:lnTo>
                  <a:lnTo>
                    <a:pt x="5567690" y="3113309"/>
                  </a:lnTo>
                  <a:lnTo>
                    <a:pt x="5522798" y="3119262"/>
                  </a:lnTo>
                  <a:lnTo>
                    <a:pt x="5478377" y="3125336"/>
                  </a:lnTo>
                  <a:lnTo>
                    <a:pt x="5434418" y="3131527"/>
                  </a:lnTo>
                  <a:lnTo>
                    <a:pt x="5390913" y="3137831"/>
                  </a:lnTo>
                  <a:lnTo>
                    <a:pt x="5347852" y="3144245"/>
                  </a:lnTo>
                  <a:lnTo>
                    <a:pt x="5305225" y="3150764"/>
                  </a:lnTo>
                  <a:lnTo>
                    <a:pt x="5263024" y="3157386"/>
                  </a:lnTo>
                  <a:lnTo>
                    <a:pt x="5221239" y="3164106"/>
                  </a:lnTo>
                  <a:lnTo>
                    <a:pt x="5179860" y="3170921"/>
                  </a:lnTo>
                  <a:lnTo>
                    <a:pt x="5138880" y="3177827"/>
                  </a:lnTo>
                  <a:lnTo>
                    <a:pt x="5098288" y="3184820"/>
                  </a:lnTo>
                  <a:lnTo>
                    <a:pt x="5058075" y="3191896"/>
                  </a:lnTo>
                  <a:lnTo>
                    <a:pt x="5018232" y="3199053"/>
                  </a:lnTo>
                  <a:lnTo>
                    <a:pt x="4978750" y="3206285"/>
                  </a:lnTo>
                  <a:lnTo>
                    <a:pt x="4939619" y="3213590"/>
                  </a:lnTo>
                  <a:lnTo>
                    <a:pt x="4900830" y="3220963"/>
                  </a:lnTo>
                  <a:lnTo>
                    <a:pt x="4862374" y="3228402"/>
                  </a:lnTo>
                  <a:lnTo>
                    <a:pt x="4824242" y="3235901"/>
                  </a:lnTo>
                  <a:lnTo>
                    <a:pt x="4786425" y="3243458"/>
                  </a:lnTo>
                  <a:lnTo>
                    <a:pt x="4748912" y="3251068"/>
                  </a:lnTo>
                  <a:lnTo>
                    <a:pt x="4674766" y="3266436"/>
                  </a:lnTo>
                  <a:lnTo>
                    <a:pt x="4601729" y="3281973"/>
                  </a:lnTo>
                  <a:lnTo>
                    <a:pt x="4529729" y="3297651"/>
                  </a:lnTo>
                  <a:lnTo>
                    <a:pt x="4458690" y="3313439"/>
                  </a:lnTo>
                  <a:lnTo>
                    <a:pt x="4388539" y="3329308"/>
                  </a:lnTo>
                  <a:lnTo>
                    <a:pt x="4319202" y="3345228"/>
                  </a:lnTo>
                  <a:lnTo>
                    <a:pt x="4250604" y="3361169"/>
                  </a:lnTo>
                  <a:lnTo>
                    <a:pt x="4182673" y="3377101"/>
                  </a:lnTo>
                  <a:lnTo>
                    <a:pt x="4115333" y="3392995"/>
                  </a:lnTo>
                  <a:lnTo>
                    <a:pt x="4048512" y="3408820"/>
                  </a:lnTo>
                  <a:lnTo>
                    <a:pt x="4015272" y="3416698"/>
                  </a:lnTo>
                  <a:lnTo>
                    <a:pt x="3982134" y="3424548"/>
                  </a:lnTo>
                  <a:lnTo>
                    <a:pt x="3916126" y="3440147"/>
                  </a:lnTo>
                  <a:lnTo>
                    <a:pt x="3850414" y="3455589"/>
                  </a:lnTo>
                  <a:lnTo>
                    <a:pt x="3784924" y="3470843"/>
                  </a:lnTo>
                  <a:lnTo>
                    <a:pt x="3719582" y="3485880"/>
                  </a:lnTo>
                  <a:lnTo>
                    <a:pt x="3654314" y="3500669"/>
                  </a:lnTo>
                  <a:lnTo>
                    <a:pt x="3589047" y="3515182"/>
                  </a:lnTo>
                  <a:lnTo>
                    <a:pt x="3523705" y="3529388"/>
                  </a:lnTo>
                  <a:lnTo>
                    <a:pt x="3458215" y="3543257"/>
                  </a:lnTo>
                  <a:lnTo>
                    <a:pt x="3392503" y="3556760"/>
                  </a:lnTo>
                  <a:lnTo>
                    <a:pt x="3326495" y="3569867"/>
                  </a:lnTo>
                  <a:lnTo>
                    <a:pt x="3260117" y="3582548"/>
                  </a:lnTo>
                  <a:lnTo>
                    <a:pt x="3193296" y="3594773"/>
                  </a:lnTo>
                  <a:lnTo>
                    <a:pt x="3125956" y="3606513"/>
                  </a:lnTo>
                  <a:lnTo>
                    <a:pt x="3058025" y="3617737"/>
                  </a:lnTo>
                  <a:lnTo>
                    <a:pt x="2989427" y="3628416"/>
                  </a:lnTo>
                  <a:lnTo>
                    <a:pt x="2920090" y="3638520"/>
                  </a:lnTo>
                  <a:lnTo>
                    <a:pt x="2849939" y="3648019"/>
                  </a:lnTo>
                  <a:lnTo>
                    <a:pt x="2778900" y="3656884"/>
                  </a:lnTo>
                  <a:lnTo>
                    <a:pt x="2706899" y="3665084"/>
                  </a:lnTo>
                  <a:lnTo>
                    <a:pt x="2633863" y="3672590"/>
                  </a:lnTo>
                  <a:lnTo>
                    <a:pt x="2559717" y="3679371"/>
                  </a:lnTo>
                  <a:lnTo>
                    <a:pt x="2484387" y="3685399"/>
                  </a:lnTo>
                  <a:lnTo>
                    <a:pt x="2446255" y="3688121"/>
                  </a:lnTo>
                  <a:lnTo>
                    <a:pt x="2407799" y="3690644"/>
                  </a:lnTo>
                  <a:lnTo>
                    <a:pt x="2369010" y="3692963"/>
                  </a:lnTo>
                  <a:lnTo>
                    <a:pt x="2329879" y="3695075"/>
                  </a:lnTo>
                  <a:lnTo>
                    <a:pt x="2290397" y="3696976"/>
                  </a:lnTo>
                  <a:lnTo>
                    <a:pt x="2250554" y="3698663"/>
                  </a:lnTo>
                  <a:lnTo>
                    <a:pt x="2210341" y="3700131"/>
                  </a:lnTo>
                  <a:lnTo>
                    <a:pt x="2169749" y="3701377"/>
                  </a:lnTo>
                  <a:lnTo>
                    <a:pt x="2128769" y="3702398"/>
                  </a:lnTo>
                  <a:lnTo>
                    <a:pt x="2087390" y="3703189"/>
                  </a:lnTo>
                  <a:lnTo>
                    <a:pt x="2045605" y="3703747"/>
                  </a:lnTo>
                  <a:lnTo>
                    <a:pt x="2003404" y="3704068"/>
                  </a:lnTo>
                  <a:lnTo>
                    <a:pt x="1960777" y="3704149"/>
                  </a:lnTo>
                  <a:lnTo>
                    <a:pt x="1917716" y="3703985"/>
                  </a:lnTo>
                  <a:lnTo>
                    <a:pt x="1874211" y="3703573"/>
                  </a:lnTo>
                  <a:lnTo>
                    <a:pt x="1830252" y="3702909"/>
                  </a:lnTo>
                  <a:lnTo>
                    <a:pt x="1785831" y="3701990"/>
                  </a:lnTo>
                  <a:lnTo>
                    <a:pt x="1740939" y="3700812"/>
                  </a:lnTo>
                  <a:lnTo>
                    <a:pt x="1695565" y="3699370"/>
                  </a:lnTo>
                  <a:lnTo>
                    <a:pt x="1649702" y="3697662"/>
                  </a:lnTo>
                  <a:lnTo>
                    <a:pt x="1603339" y="3695684"/>
                  </a:lnTo>
                  <a:lnTo>
                    <a:pt x="1556467" y="3693431"/>
                  </a:lnTo>
                  <a:lnTo>
                    <a:pt x="1509077" y="3690900"/>
                  </a:lnTo>
                  <a:lnTo>
                    <a:pt x="1461161" y="3688088"/>
                  </a:lnTo>
                  <a:lnTo>
                    <a:pt x="1412708" y="3684991"/>
                  </a:lnTo>
                  <a:lnTo>
                    <a:pt x="1363709" y="3681604"/>
                  </a:lnTo>
                  <a:lnTo>
                    <a:pt x="1314155" y="3677925"/>
                  </a:lnTo>
                  <a:lnTo>
                    <a:pt x="1264037" y="3673949"/>
                  </a:lnTo>
                  <a:lnTo>
                    <a:pt x="1213346" y="3669673"/>
                  </a:lnTo>
                  <a:lnTo>
                    <a:pt x="1162072" y="3665093"/>
                  </a:lnTo>
                  <a:lnTo>
                    <a:pt x="1110207" y="3660206"/>
                  </a:lnTo>
                  <a:lnTo>
                    <a:pt x="1057740" y="3655007"/>
                  </a:lnTo>
                  <a:lnTo>
                    <a:pt x="1004663" y="3649492"/>
                  </a:lnTo>
                  <a:lnTo>
                    <a:pt x="950966" y="3643659"/>
                  </a:lnTo>
                  <a:lnTo>
                    <a:pt x="896640" y="3637504"/>
                  </a:lnTo>
                  <a:lnTo>
                    <a:pt x="841676" y="3631022"/>
                  </a:lnTo>
                  <a:lnTo>
                    <a:pt x="786065" y="3624210"/>
                  </a:lnTo>
                  <a:lnTo>
                    <a:pt x="729797" y="3617064"/>
                  </a:lnTo>
                  <a:lnTo>
                    <a:pt x="672863" y="3609581"/>
                  </a:lnTo>
                  <a:lnTo>
                    <a:pt x="615254" y="3601757"/>
                  </a:lnTo>
                  <a:lnTo>
                    <a:pt x="556961" y="3593587"/>
                  </a:lnTo>
                  <a:lnTo>
                    <a:pt x="497974" y="3585069"/>
                  </a:lnTo>
                  <a:lnTo>
                    <a:pt x="438285" y="3576199"/>
                  </a:lnTo>
                  <a:lnTo>
                    <a:pt x="377883" y="3566972"/>
                  </a:lnTo>
                  <a:lnTo>
                    <a:pt x="316760" y="3557386"/>
                  </a:lnTo>
                  <a:lnTo>
                    <a:pt x="254906" y="3547436"/>
                  </a:lnTo>
                  <a:lnTo>
                    <a:pt x="192312" y="3537119"/>
                  </a:lnTo>
                  <a:lnTo>
                    <a:pt x="128969" y="3526431"/>
                  </a:lnTo>
                  <a:lnTo>
                    <a:pt x="64868" y="3515368"/>
                  </a:lnTo>
                  <a:lnTo>
                    <a:pt x="0" y="3503926"/>
                  </a:lnTo>
                  <a:lnTo>
                    <a:pt x="0" y="0"/>
                  </a:lnTo>
                  <a:close/>
                </a:path>
              </a:pathLst>
            </a:custGeom>
            <a:ln w="9524">
              <a:solidFill>
                <a:srgbClr val="666666"/>
              </a:solidFill>
            </a:ln>
          </p:spPr>
          <p:txBody>
            <a:bodyPr wrap="square" lIns="0" tIns="0" rIns="0" bIns="0" rtlCol="0"/>
            <a:lstStyle/>
            <a:p>
              <a:endParaRPr sz="2400"/>
            </a:p>
          </p:txBody>
        </p:sp>
      </p:grpSp>
      <p:sp>
        <p:nvSpPr>
          <p:cNvPr id="5" name="object 5"/>
          <p:cNvSpPr txBox="1"/>
          <p:nvPr/>
        </p:nvSpPr>
        <p:spPr>
          <a:xfrm>
            <a:off x="3451232" y="2075401"/>
            <a:ext cx="2167467" cy="591743"/>
          </a:xfrm>
          <a:prstGeom prst="rect">
            <a:avLst/>
          </a:prstGeom>
        </p:spPr>
        <p:txBody>
          <a:bodyPr vert="horz" wrap="square" lIns="0" tIns="16933" rIns="0" bIns="0" rtlCol="0">
            <a:spAutoFit/>
          </a:bodyPr>
          <a:lstStyle/>
          <a:p>
            <a:pPr marL="16933">
              <a:spcBef>
                <a:spcPts val="133"/>
              </a:spcBef>
            </a:pPr>
            <a:r>
              <a:rPr sz="1867" b="1" spc="-7" dirty="0">
                <a:solidFill>
                  <a:srgbClr val="666666"/>
                </a:solidFill>
                <a:latin typeface="Roboto"/>
                <a:cs typeface="Roboto"/>
              </a:rPr>
              <a:t>Request</a:t>
            </a:r>
            <a:r>
              <a:rPr sz="1867" b="1" spc="-47" dirty="0">
                <a:solidFill>
                  <a:srgbClr val="666666"/>
                </a:solidFill>
                <a:latin typeface="Roboto"/>
                <a:cs typeface="Roboto"/>
              </a:rPr>
              <a:t> </a:t>
            </a:r>
            <a:r>
              <a:rPr sz="1867" b="1" spc="-60" dirty="0">
                <a:solidFill>
                  <a:srgbClr val="666666"/>
                </a:solidFill>
                <a:latin typeface="Roboto"/>
                <a:cs typeface="Roboto"/>
              </a:rPr>
              <a:t>/</a:t>
            </a:r>
            <a:r>
              <a:rPr sz="1867" b="1" spc="-40" dirty="0">
                <a:solidFill>
                  <a:srgbClr val="666666"/>
                </a:solidFill>
                <a:latin typeface="Roboto"/>
                <a:cs typeface="Roboto"/>
              </a:rPr>
              <a:t> </a:t>
            </a:r>
            <a:r>
              <a:rPr sz="1867" b="1" dirty="0">
                <a:solidFill>
                  <a:srgbClr val="666666"/>
                </a:solidFill>
                <a:latin typeface="Roboto"/>
                <a:cs typeface="Roboto"/>
              </a:rPr>
              <a:t>Response</a:t>
            </a:r>
            <a:endParaRPr sz="1867">
              <a:latin typeface="Roboto"/>
              <a:cs typeface="Roboto"/>
            </a:endParaRPr>
          </a:p>
        </p:txBody>
      </p:sp>
      <p:sp>
        <p:nvSpPr>
          <p:cNvPr id="6" name="object 6"/>
          <p:cNvSpPr txBox="1"/>
          <p:nvPr/>
        </p:nvSpPr>
        <p:spPr>
          <a:xfrm>
            <a:off x="6687634" y="2075401"/>
            <a:ext cx="1162473" cy="877163"/>
          </a:xfrm>
          <a:prstGeom prst="rect">
            <a:avLst/>
          </a:prstGeom>
        </p:spPr>
        <p:txBody>
          <a:bodyPr vert="horz" wrap="square" lIns="0" tIns="30480" rIns="0" bIns="0" rtlCol="0">
            <a:spAutoFit/>
          </a:bodyPr>
          <a:lstStyle/>
          <a:p>
            <a:pPr marL="16933" marR="6773">
              <a:lnSpc>
                <a:spcPts val="2200"/>
              </a:lnSpc>
              <a:spcBef>
                <a:spcPts val="240"/>
              </a:spcBef>
            </a:pPr>
            <a:r>
              <a:rPr sz="1867" spc="-13" dirty="0">
                <a:solidFill>
                  <a:srgbClr val="666666"/>
                </a:solidFill>
                <a:latin typeface="Roboto"/>
                <a:cs typeface="Roboto"/>
              </a:rPr>
              <a:t>A</a:t>
            </a:r>
            <a:r>
              <a:rPr sz="1867" spc="-60" dirty="0">
                <a:solidFill>
                  <a:srgbClr val="666666"/>
                </a:solidFill>
                <a:latin typeface="Roboto"/>
                <a:cs typeface="Roboto"/>
              </a:rPr>
              <a:t>v</a:t>
            </a:r>
            <a:r>
              <a:rPr sz="1867" spc="-27" dirty="0">
                <a:solidFill>
                  <a:srgbClr val="666666"/>
                </a:solidFill>
                <a:latin typeface="Roboto"/>
                <a:cs typeface="Roboto"/>
              </a:rPr>
              <a:t>ailability  Latency </a:t>
            </a:r>
            <a:r>
              <a:rPr sz="1867" spc="-20" dirty="0">
                <a:solidFill>
                  <a:srgbClr val="666666"/>
                </a:solidFill>
                <a:latin typeface="Roboto"/>
                <a:cs typeface="Roboto"/>
              </a:rPr>
              <a:t> </a:t>
            </a:r>
            <a:r>
              <a:rPr sz="1867" spc="-33" dirty="0">
                <a:solidFill>
                  <a:srgbClr val="666666"/>
                </a:solidFill>
                <a:latin typeface="Roboto"/>
                <a:cs typeface="Roboto"/>
              </a:rPr>
              <a:t>Quality</a:t>
            </a:r>
            <a:endParaRPr sz="1867">
              <a:latin typeface="Roboto"/>
              <a:cs typeface="Roboto"/>
            </a:endParaRPr>
          </a:p>
        </p:txBody>
      </p:sp>
      <p:sp>
        <p:nvSpPr>
          <p:cNvPr id="7" name="object 7"/>
          <p:cNvSpPr txBox="1"/>
          <p:nvPr/>
        </p:nvSpPr>
        <p:spPr>
          <a:xfrm>
            <a:off x="3451232" y="3157401"/>
            <a:ext cx="1774613" cy="591743"/>
          </a:xfrm>
          <a:prstGeom prst="rect">
            <a:avLst/>
          </a:prstGeom>
        </p:spPr>
        <p:txBody>
          <a:bodyPr vert="horz" wrap="square" lIns="0" tIns="16933" rIns="0" bIns="0" rtlCol="0">
            <a:spAutoFit/>
          </a:bodyPr>
          <a:lstStyle/>
          <a:p>
            <a:pPr marL="16933">
              <a:spcBef>
                <a:spcPts val="133"/>
              </a:spcBef>
            </a:pPr>
            <a:r>
              <a:rPr sz="1867" b="1" spc="-20" dirty="0">
                <a:solidFill>
                  <a:srgbClr val="666666"/>
                </a:solidFill>
                <a:latin typeface="Roboto"/>
                <a:cs typeface="Roboto"/>
              </a:rPr>
              <a:t>Data</a:t>
            </a:r>
            <a:r>
              <a:rPr sz="1867" b="1" spc="-53" dirty="0">
                <a:solidFill>
                  <a:srgbClr val="666666"/>
                </a:solidFill>
                <a:latin typeface="Roboto"/>
                <a:cs typeface="Roboto"/>
              </a:rPr>
              <a:t> </a:t>
            </a:r>
            <a:r>
              <a:rPr sz="1867" b="1" spc="-7" dirty="0">
                <a:solidFill>
                  <a:srgbClr val="666666"/>
                </a:solidFill>
                <a:latin typeface="Roboto"/>
                <a:cs typeface="Roboto"/>
              </a:rPr>
              <a:t>Processing</a:t>
            </a:r>
            <a:endParaRPr sz="1867">
              <a:latin typeface="Roboto"/>
              <a:cs typeface="Roboto"/>
            </a:endParaRPr>
          </a:p>
        </p:txBody>
      </p:sp>
      <p:sp>
        <p:nvSpPr>
          <p:cNvPr id="8" name="object 8"/>
          <p:cNvSpPr txBox="1"/>
          <p:nvPr/>
        </p:nvSpPr>
        <p:spPr>
          <a:xfrm>
            <a:off x="6687634" y="3157401"/>
            <a:ext cx="1308100" cy="1159292"/>
          </a:xfrm>
          <a:prstGeom prst="rect">
            <a:avLst/>
          </a:prstGeom>
        </p:spPr>
        <p:txBody>
          <a:bodyPr vert="horz" wrap="square" lIns="0" tIns="30480" rIns="0" bIns="0" rtlCol="0">
            <a:spAutoFit/>
          </a:bodyPr>
          <a:lstStyle/>
          <a:p>
            <a:pPr marL="16933" marR="6773">
              <a:lnSpc>
                <a:spcPts val="2200"/>
              </a:lnSpc>
              <a:spcBef>
                <a:spcPts val="240"/>
              </a:spcBef>
            </a:pPr>
            <a:r>
              <a:rPr sz="1867" spc="-20" dirty="0">
                <a:solidFill>
                  <a:srgbClr val="666666"/>
                </a:solidFill>
                <a:latin typeface="Roboto"/>
                <a:cs typeface="Roboto"/>
              </a:rPr>
              <a:t>Coverage </a:t>
            </a:r>
            <a:r>
              <a:rPr sz="1867" spc="-13" dirty="0">
                <a:solidFill>
                  <a:srgbClr val="666666"/>
                </a:solidFill>
                <a:latin typeface="Roboto"/>
                <a:cs typeface="Roboto"/>
              </a:rPr>
              <a:t> Cor</a:t>
            </a:r>
            <a:r>
              <a:rPr sz="1867" spc="-27" dirty="0">
                <a:solidFill>
                  <a:srgbClr val="666666"/>
                </a:solidFill>
                <a:latin typeface="Roboto"/>
                <a:cs typeface="Roboto"/>
              </a:rPr>
              <a:t>r</a:t>
            </a:r>
            <a:r>
              <a:rPr sz="1867" spc="-20" dirty="0">
                <a:solidFill>
                  <a:srgbClr val="666666"/>
                </a:solidFill>
                <a:latin typeface="Roboto"/>
                <a:cs typeface="Roboto"/>
              </a:rPr>
              <a:t>ectness  </a:t>
            </a:r>
            <a:r>
              <a:rPr sz="1867" spc="-27" dirty="0">
                <a:solidFill>
                  <a:srgbClr val="666666"/>
                </a:solidFill>
                <a:latin typeface="Roboto"/>
                <a:cs typeface="Roboto"/>
              </a:rPr>
              <a:t>Freshness </a:t>
            </a:r>
            <a:r>
              <a:rPr sz="1867" spc="-20" dirty="0">
                <a:solidFill>
                  <a:srgbClr val="666666"/>
                </a:solidFill>
                <a:latin typeface="Roboto"/>
                <a:cs typeface="Roboto"/>
              </a:rPr>
              <a:t> </a:t>
            </a:r>
            <a:r>
              <a:rPr sz="1867" spc="-33" dirty="0">
                <a:solidFill>
                  <a:srgbClr val="666666"/>
                </a:solidFill>
                <a:latin typeface="Roboto"/>
                <a:cs typeface="Roboto"/>
              </a:rPr>
              <a:t>Throughput</a:t>
            </a:r>
            <a:endParaRPr sz="1867">
              <a:latin typeface="Roboto"/>
              <a:cs typeface="Roboto"/>
            </a:endParaRPr>
          </a:p>
        </p:txBody>
      </p:sp>
      <p:sp>
        <p:nvSpPr>
          <p:cNvPr id="9" name="object 9"/>
          <p:cNvSpPr txBox="1"/>
          <p:nvPr/>
        </p:nvSpPr>
        <p:spPr>
          <a:xfrm>
            <a:off x="3451232" y="4518801"/>
            <a:ext cx="863600" cy="591743"/>
          </a:xfrm>
          <a:prstGeom prst="rect">
            <a:avLst/>
          </a:prstGeom>
        </p:spPr>
        <p:txBody>
          <a:bodyPr vert="horz" wrap="square" lIns="0" tIns="16933" rIns="0" bIns="0" rtlCol="0">
            <a:spAutoFit/>
          </a:bodyPr>
          <a:lstStyle/>
          <a:p>
            <a:pPr marL="16933">
              <a:spcBef>
                <a:spcPts val="133"/>
              </a:spcBef>
            </a:pPr>
            <a:r>
              <a:rPr sz="1867" b="1" spc="-13" dirty="0">
                <a:solidFill>
                  <a:srgbClr val="666666"/>
                </a:solidFill>
                <a:latin typeface="Roboto"/>
                <a:cs typeface="Roboto"/>
              </a:rPr>
              <a:t>Storage</a:t>
            </a:r>
            <a:endParaRPr sz="1867">
              <a:latin typeface="Roboto"/>
              <a:cs typeface="Roboto"/>
            </a:endParaRPr>
          </a:p>
        </p:txBody>
      </p:sp>
      <p:sp>
        <p:nvSpPr>
          <p:cNvPr id="10" name="object 10"/>
          <p:cNvSpPr txBox="1"/>
          <p:nvPr/>
        </p:nvSpPr>
        <p:spPr>
          <a:xfrm>
            <a:off x="6687634" y="4518801"/>
            <a:ext cx="1253913" cy="595035"/>
          </a:xfrm>
          <a:prstGeom prst="rect">
            <a:avLst/>
          </a:prstGeom>
        </p:spPr>
        <p:txBody>
          <a:bodyPr vert="horz" wrap="square" lIns="0" tIns="30480" rIns="0" bIns="0" rtlCol="0">
            <a:spAutoFit/>
          </a:bodyPr>
          <a:lstStyle/>
          <a:p>
            <a:pPr marL="16933" marR="6773">
              <a:lnSpc>
                <a:spcPts val="2200"/>
              </a:lnSpc>
              <a:spcBef>
                <a:spcPts val="240"/>
              </a:spcBef>
            </a:pPr>
            <a:r>
              <a:rPr sz="1867" spc="-33" dirty="0">
                <a:solidFill>
                  <a:srgbClr val="666666"/>
                </a:solidFill>
                <a:latin typeface="Roboto"/>
                <a:cs typeface="Roboto"/>
              </a:rPr>
              <a:t>Thr</a:t>
            </a:r>
            <a:r>
              <a:rPr sz="1867" spc="-27" dirty="0">
                <a:solidFill>
                  <a:srgbClr val="666666"/>
                </a:solidFill>
                <a:latin typeface="Roboto"/>
                <a:cs typeface="Roboto"/>
              </a:rPr>
              <a:t>oughput  Latency</a:t>
            </a:r>
            <a:endParaRPr sz="1867">
              <a:latin typeface="Roboto"/>
              <a:cs typeface="Roboto"/>
            </a:endParaRPr>
          </a:p>
        </p:txBody>
      </p:sp>
      <p:sp>
        <p:nvSpPr>
          <p:cNvPr id="11" name="object 11"/>
          <p:cNvSpPr txBox="1">
            <a:spLocks noGrp="1"/>
          </p:cNvSpPr>
          <p:nvPr>
            <p:ph type="title"/>
          </p:nvPr>
        </p:nvSpPr>
        <p:spPr>
          <a:xfrm>
            <a:off x="2295470" y="1144031"/>
            <a:ext cx="2274993" cy="755762"/>
          </a:xfrm>
          <a:prstGeom prst="rect">
            <a:avLst/>
          </a:prstGeom>
        </p:spPr>
        <p:txBody>
          <a:bodyPr vert="horz" wrap="square" lIns="0" tIns="16933" rIns="0" bIns="0" rtlCol="0" anchor="ctr">
            <a:spAutoFit/>
          </a:bodyPr>
          <a:lstStyle/>
          <a:p>
            <a:pPr marL="16933">
              <a:lnSpc>
                <a:spcPct val="100000"/>
              </a:lnSpc>
              <a:spcBef>
                <a:spcPts val="133"/>
              </a:spcBef>
            </a:pPr>
            <a:r>
              <a:rPr sz="4800" i="1" spc="-540" dirty="0">
                <a:latin typeface="Verdana"/>
                <a:cs typeface="Verdana"/>
              </a:rPr>
              <a:t>SLI</a:t>
            </a:r>
            <a:r>
              <a:rPr sz="4800" i="1" spc="-645" dirty="0">
                <a:latin typeface="Verdana"/>
                <a:cs typeface="Verdana"/>
              </a:rPr>
              <a:t> </a:t>
            </a:r>
            <a:r>
              <a:rPr sz="4800" i="1" spc="-687" dirty="0">
                <a:latin typeface="Verdana"/>
                <a:cs typeface="Verdana"/>
              </a:rPr>
              <a:t>Menu</a:t>
            </a:r>
            <a:endParaRPr sz="4800">
              <a:latin typeface="Verdana"/>
              <a:cs typeface="Verdana"/>
            </a:endParaRPr>
          </a:p>
        </p:txBody>
      </p:sp>
      <p:grpSp>
        <p:nvGrpSpPr>
          <p:cNvPr id="12" name="object 12"/>
          <p:cNvGrpSpPr/>
          <p:nvPr/>
        </p:nvGrpSpPr>
        <p:grpSpPr>
          <a:xfrm>
            <a:off x="1439417" y="1191333"/>
            <a:ext cx="8404860" cy="4138507"/>
            <a:chOff x="1079562" y="893500"/>
            <a:chExt cx="6303645" cy="3103880"/>
          </a:xfrm>
        </p:grpSpPr>
        <p:sp>
          <p:nvSpPr>
            <p:cNvPr id="13" name="object 13"/>
            <p:cNvSpPr/>
            <p:nvPr/>
          </p:nvSpPr>
          <p:spPr>
            <a:xfrm>
              <a:off x="1761149" y="1509442"/>
              <a:ext cx="5622290" cy="1821814"/>
            </a:xfrm>
            <a:custGeom>
              <a:avLst/>
              <a:gdLst/>
              <a:ahLst/>
              <a:cxnLst/>
              <a:rect l="l" t="t" r="r" b="b"/>
              <a:pathLst>
                <a:path w="5622290" h="1821814">
                  <a:moveTo>
                    <a:pt x="0" y="799989"/>
                  </a:moveTo>
                  <a:lnTo>
                    <a:pt x="5621699" y="799989"/>
                  </a:lnTo>
                </a:path>
                <a:path w="5622290" h="1821814">
                  <a:moveTo>
                    <a:pt x="0" y="0"/>
                  </a:moveTo>
                  <a:lnTo>
                    <a:pt x="5621699" y="0"/>
                  </a:lnTo>
                </a:path>
                <a:path w="5622290" h="1821814">
                  <a:moveTo>
                    <a:pt x="0" y="1821809"/>
                  </a:moveTo>
                  <a:lnTo>
                    <a:pt x="5621699" y="1821809"/>
                  </a:lnTo>
                </a:path>
              </a:pathLst>
            </a:custGeom>
            <a:ln w="9524">
              <a:solidFill>
                <a:srgbClr val="666666"/>
              </a:solidFill>
            </a:ln>
          </p:spPr>
          <p:txBody>
            <a:bodyPr wrap="square" lIns="0" tIns="0" rIns="0" bIns="0" rtlCol="0"/>
            <a:lstStyle/>
            <a:p>
              <a:endParaRPr sz="2400"/>
            </a:p>
          </p:txBody>
        </p:sp>
        <p:sp>
          <p:nvSpPr>
            <p:cNvPr id="14" name="object 14"/>
            <p:cNvSpPr/>
            <p:nvPr/>
          </p:nvSpPr>
          <p:spPr>
            <a:xfrm>
              <a:off x="1079562" y="893500"/>
              <a:ext cx="589280" cy="556260"/>
            </a:xfrm>
            <a:custGeom>
              <a:avLst/>
              <a:gdLst/>
              <a:ahLst/>
              <a:cxnLst/>
              <a:rect l="l" t="t" r="r" b="b"/>
              <a:pathLst>
                <a:path w="589280" h="556260">
                  <a:moveTo>
                    <a:pt x="71838" y="555971"/>
                  </a:moveTo>
                  <a:lnTo>
                    <a:pt x="29375" y="513643"/>
                  </a:lnTo>
                  <a:lnTo>
                    <a:pt x="329527" y="213872"/>
                  </a:lnTo>
                  <a:lnTo>
                    <a:pt x="320465" y="175468"/>
                  </a:lnTo>
                  <a:lnTo>
                    <a:pt x="324655" y="133639"/>
                  </a:lnTo>
                  <a:lnTo>
                    <a:pt x="342042" y="91484"/>
                  </a:lnTo>
                  <a:lnTo>
                    <a:pt x="372572" y="52101"/>
                  </a:lnTo>
                  <a:lnTo>
                    <a:pt x="410489" y="22571"/>
                  </a:lnTo>
                  <a:lnTo>
                    <a:pt x="451561" y="5121"/>
                  </a:lnTo>
                  <a:lnTo>
                    <a:pt x="492521" y="0"/>
                  </a:lnTo>
                  <a:lnTo>
                    <a:pt x="530103" y="7458"/>
                  </a:lnTo>
                  <a:lnTo>
                    <a:pt x="561039" y="27748"/>
                  </a:lnTo>
                  <a:lnTo>
                    <a:pt x="581785" y="59253"/>
                  </a:lnTo>
                  <a:lnTo>
                    <a:pt x="589212" y="96798"/>
                  </a:lnTo>
                  <a:lnTo>
                    <a:pt x="583823" y="137377"/>
                  </a:lnTo>
                  <a:lnTo>
                    <a:pt x="566121" y="177983"/>
                  </a:lnTo>
                  <a:lnTo>
                    <a:pt x="536609" y="215612"/>
                  </a:lnTo>
                  <a:lnTo>
                    <a:pt x="497017" y="246035"/>
                  </a:lnTo>
                  <a:lnTo>
                    <a:pt x="467768" y="257939"/>
                  </a:lnTo>
                  <a:lnTo>
                    <a:pt x="374317" y="257939"/>
                  </a:lnTo>
                  <a:lnTo>
                    <a:pt x="367273" y="265078"/>
                  </a:lnTo>
                  <a:lnTo>
                    <a:pt x="351558" y="280698"/>
                  </a:lnTo>
                  <a:lnTo>
                    <a:pt x="335298" y="296099"/>
                  </a:lnTo>
                  <a:lnTo>
                    <a:pt x="326618" y="302586"/>
                  </a:lnTo>
                  <a:lnTo>
                    <a:pt x="369082" y="344913"/>
                  </a:lnTo>
                  <a:lnTo>
                    <a:pt x="283573" y="344913"/>
                  </a:lnTo>
                  <a:lnTo>
                    <a:pt x="71838" y="555971"/>
                  </a:lnTo>
                  <a:close/>
                </a:path>
                <a:path w="589280" h="556260">
                  <a:moveTo>
                    <a:pt x="165490" y="313603"/>
                  </a:moveTo>
                  <a:lnTo>
                    <a:pt x="35773" y="184301"/>
                  </a:lnTo>
                  <a:lnTo>
                    <a:pt x="8943" y="144085"/>
                  </a:lnTo>
                  <a:lnTo>
                    <a:pt x="0" y="97834"/>
                  </a:lnTo>
                  <a:lnTo>
                    <a:pt x="8943" y="51475"/>
                  </a:lnTo>
                  <a:lnTo>
                    <a:pt x="35773" y="10933"/>
                  </a:lnTo>
                  <a:lnTo>
                    <a:pt x="252744" y="227208"/>
                  </a:lnTo>
                  <a:lnTo>
                    <a:pt x="165490" y="313603"/>
                  </a:lnTo>
                  <a:close/>
                </a:path>
                <a:path w="589280" h="556260">
                  <a:moveTo>
                    <a:pt x="412599" y="267307"/>
                  </a:moveTo>
                  <a:lnTo>
                    <a:pt x="374317" y="257939"/>
                  </a:lnTo>
                  <a:lnTo>
                    <a:pt x="467768" y="257939"/>
                  </a:lnTo>
                  <a:lnTo>
                    <a:pt x="454590" y="263303"/>
                  </a:lnTo>
                  <a:lnTo>
                    <a:pt x="412599" y="267307"/>
                  </a:lnTo>
                  <a:close/>
                </a:path>
                <a:path w="589280" h="556260">
                  <a:moveTo>
                    <a:pt x="495309" y="555971"/>
                  </a:moveTo>
                  <a:lnTo>
                    <a:pt x="283573" y="344913"/>
                  </a:lnTo>
                  <a:lnTo>
                    <a:pt x="369082" y="344913"/>
                  </a:lnTo>
                  <a:lnTo>
                    <a:pt x="538354" y="513643"/>
                  </a:lnTo>
                  <a:lnTo>
                    <a:pt x="495309" y="555971"/>
                  </a:lnTo>
                  <a:close/>
                </a:path>
              </a:pathLst>
            </a:custGeom>
            <a:solidFill>
              <a:srgbClr val="0072B2"/>
            </a:solidFill>
          </p:spPr>
          <p:txBody>
            <a:bodyPr wrap="square" lIns="0" tIns="0" rIns="0" bIns="0" rtlCol="0"/>
            <a:lstStyle/>
            <a:p>
              <a:endParaRPr sz="2400"/>
            </a:p>
          </p:txBody>
        </p:sp>
        <p:sp>
          <p:nvSpPr>
            <p:cNvPr id="15" name="object 15"/>
            <p:cNvSpPr/>
            <p:nvPr/>
          </p:nvSpPr>
          <p:spPr>
            <a:xfrm>
              <a:off x="1816265" y="1636496"/>
              <a:ext cx="664845" cy="2360930"/>
            </a:xfrm>
            <a:custGeom>
              <a:avLst/>
              <a:gdLst/>
              <a:ahLst/>
              <a:cxnLst/>
              <a:rect l="l" t="t" r="r" b="b"/>
              <a:pathLst>
                <a:path w="664844" h="2360929">
                  <a:moveTo>
                    <a:pt x="331139" y="965708"/>
                  </a:moveTo>
                  <a:lnTo>
                    <a:pt x="287401" y="965708"/>
                  </a:lnTo>
                  <a:lnTo>
                    <a:pt x="287401" y="1091717"/>
                  </a:lnTo>
                  <a:lnTo>
                    <a:pt x="182054" y="1153871"/>
                  </a:lnTo>
                  <a:lnTo>
                    <a:pt x="202780" y="1188897"/>
                  </a:lnTo>
                  <a:lnTo>
                    <a:pt x="331139" y="1113751"/>
                  </a:lnTo>
                  <a:lnTo>
                    <a:pt x="331139" y="965708"/>
                  </a:lnTo>
                  <a:close/>
                </a:path>
                <a:path w="664844" h="2360929">
                  <a:moveTo>
                    <a:pt x="380809" y="355942"/>
                  </a:moveTo>
                  <a:lnTo>
                    <a:pt x="138176" y="355942"/>
                  </a:lnTo>
                  <a:lnTo>
                    <a:pt x="138176" y="238798"/>
                  </a:lnTo>
                  <a:lnTo>
                    <a:pt x="0" y="396748"/>
                  </a:lnTo>
                  <a:lnTo>
                    <a:pt x="138176" y="554685"/>
                  </a:lnTo>
                  <a:lnTo>
                    <a:pt x="138176" y="435292"/>
                  </a:lnTo>
                  <a:lnTo>
                    <a:pt x="380809" y="435292"/>
                  </a:lnTo>
                  <a:lnTo>
                    <a:pt x="380809" y="355942"/>
                  </a:lnTo>
                  <a:close/>
                </a:path>
                <a:path w="664844" h="2360929">
                  <a:moveTo>
                    <a:pt x="592416" y="1920722"/>
                  </a:moveTo>
                  <a:lnTo>
                    <a:pt x="574776" y="1886673"/>
                  </a:lnTo>
                  <a:lnTo>
                    <a:pt x="549770" y="1856790"/>
                  </a:lnTo>
                  <a:lnTo>
                    <a:pt x="538924" y="1843824"/>
                  </a:lnTo>
                  <a:lnTo>
                    <a:pt x="532752" y="1837817"/>
                  </a:lnTo>
                  <a:lnTo>
                    <a:pt x="532752" y="1886673"/>
                  </a:lnTo>
                  <a:lnTo>
                    <a:pt x="490131" y="1886673"/>
                  </a:lnTo>
                  <a:lnTo>
                    <a:pt x="490131" y="2093607"/>
                  </a:lnTo>
                  <a:lnTo>
                    <a:pt x="329158" y="2257691"/>
                  </a:lnTo>
                  <a:lnTo>
                    <a:pt x="165938" y="2093607"/>
                  </a:lnTo>
                  <a:lnTo>
                    <a:pt x="269138" y="2093607"/>
                  </a:lnTo>
                  <a:lnTo>
                    <a:pt x="269138" y="2034971"/>
                  </a:lnTo>
                  <a:lnTo>
                    <a:pt x="388048" y="2034971"/>
                  </a:lnTo>
                  <a:lnTo>
                    <a:pt x="388048" y="2093607"/>
                  </a:lnTo>
                  <a:lnTo>
                    <a:pt x="490131" y="2093607"/>
                  </a:lnTo>
                  <a:lnTo>
                    <a:pt x="490131" y="1886673"/>
                  </a:lnTo>
                  <a:lnTo>
                    <a:pt x="126682" y="1886673"/>
                  </a:lnTo>
                  <a:lnTo>
                    <a:pt x="150228" y="1856790"/>
                  </a:lnTo>
                  <a:lnTo>
                    <a:pt x="504151" y="1856790"/>
                  </a:lnTo>
                  <a:lnTo>
                    <a:pt x="532752" y="1886673"/>
                  </a:lnTo>
                  <a:lnTo>
                    <a:pt x="532752" y="1837817"/>
                  </a:lnTo>
                  <a:lnTo>
                    <a:pt x="532257" y="1837321"/>
                  </a:lnTo>
                  <a:lnTo>
                    <a:pt x="524268" y="1832343"/>
                  </a:lnTo>
                  <a:lnTo>
                    <a:pt x="515340" y="1829155"/>
                  </a:lnTo>
                  <a:lnTo>
                    <a:pt x="505828" y="1828038"/>
                  </a:lnTo>
                  <a:lnTo>
                    <a:pt x="151917" y="1828038"/>
                  </a:lnTo>
                  <a:lnTo>
                    <a:pt x="117144" y="1843824"/>
                  </a:lnTo>
                  <a:lnTo>
                    <a:pt x="76200" y="1893443"/>
                  </a:lnTo>
                  <a:lnTo>
                    <a:pt x="61620" y="1931225"/>
                  </a:lnTo>
                  <a:lnTo>
                    <a:pt x="61620" y="2302230"/>
                  </a:lnTo>
                  <a:lnTo>
                    <a:pt x="66319" y="2325433"/>
                  </a:lnTo>
                  <a:lnTo>
                    <a:pt x="79070" y="2344026"/>
                  </a:lnTo>
                  <a:lnTo>
                    <a:pt x="97815" y="2356396"/>
                  </a:lnTo>
                  <a:lnTo>
                    <a:pt x="120510" y="2360879"/>
                  </a:lnTo>
                  <a:lnTo>
                    <a:pt x="532752" y="2360879"/>
                  </a:lnTo>
                  <a:lnTo>
                    <a:pt x="555917" y="2356154"/>
                  </a:lnTo>
                  <a:lnTo>
                    <a:pt x="574611" y="2343391"/>
                  </a:lnTo>
                  <a:lnTo>
                    <a:pt x="587095" y="2324722"/>
                  </a:lnTo>
                  <a:lnTo>
                    <a:pt x="591654" y="2302230"/>
                  </a:lnTo>
                  <a:lnTo>
                    <a:pt x="591654" y="2257691"/>
                  </a:lnTo>
                  <a:lnTo>
                    <a:pt x="591654" y="2034971"/>
                  </a:lnTo>
                  <a:lnTo>
                    <a:pt x="591654" y="1931225"/>
                  </a:lnTo>
                  <a:lnTo>
                    <a:pt x="592416" y="1920722"/>
                  </a:lnTo>
                  <a:close/>
                </a:path>
                <a:path w="664844" h="2360929">
                  <a:moveTo>
                    <a:pt x="621461" y="157937"/>
                  </a:moveTo>
                  <a:lnTo>
                    <a:pt x="483285" y="0"/>
                  </a:lnTo>
                  <a:lnTo>
                    <a:pt x="483285" y="119405"/>
                  </a:lnTo>
                  <a:lnTo>
                    <a:pt x="240652" y="119405"/>
                  </a:lnTo>
                  <a:lnTo>
                    <a:pt x="240652" y="198755"/>
                  </a:lnTo>
                  <a:lnTo>
                    <a:pt x="483285" y="198755"/>
                  </a:lnTo>
                  <a:lnTo>
                    <a:pt x="483285" y="318147"/>
                  </a:lnTo>
                  <a:lnTo>
                    <a:pt x="621461" y="157937"/>
                  </a:lnTo>
                  <a:close/>
                </a:path>
                <a:path w="664844" h="2360929">
                  <a:moveTo>
                    <a:pt x="664438" y="1083233"/>
                  </a:moveTo>
                  <a:lnTo>
                    <a:pt x="573481" y="1083233"/>
                  </a:lnTo>
                  <a:lnTo>
                    <a:pt x="569099" y="1035672"/>
                  </a:lnTo>
                  <a:lnTo>
                    <a:pt x="569048" y="1035418"/>
                  </a:lnTo>
                  <a:lnTo>
                    <a:pt x="556450" y="990638"/>
                  </a:lnTo>
                  <a:lnTo>
                    <a:pt x="536321" y="949198"/>
                  </a:lnTo>
                  <a:lnTo>
                    <a:pt x="509511" y="912037"/>
                  </a:lnTo>
                  <a:lnTo>
                    <a:pt x="476783" y="879906"/>
                  </a:lnTo>
                  <a:lnTo>
                    <a:pt x="471779" y="876439"/>
                  </a:lnTo>
                  <a:lnTo>
                    <a:pt x="438912" y="853579"/>
                  </a:lnTo>
                  <a:lnTo>
                    <a:pt x="396709" y="833831"/>
                  </a:lnTo>
                  <a:lnTo>
                    <a:pt x="350926" y="821410"/>
                  </a:lnTo>
                  <a:lnTo>
                    <a:pt x="302361" y="817105"/>
                  </a:lnTo>
                  <a:lnTo>
                    <a:pt x="253568" y="821397"/>
                  </a:lnTo>
                  <a:lnTo>
                    <a:pt x="207492" y="833767"/>
                  </a:lnTo>
                  <a:lnTo>
                    <a:pt x="164960" y="853452"/>
                  </a:lnTo>
                  <a:lnTo>
                    <a:pt x="126746" y="879716"/>
                  </a:lnTo>
                  <a:lnTo>
                    <a:pt x="93687" y="911796"/>
                  </a:lnTo>
                  <a:lnTo>
                    <a:pt x="66560" y="948944"/>
                  </a:lnTo>
                  <a:lnTo>
                    <a:pt x="46202" y="990409"/>
                  </a:lnTo>
                  <a:lnTo>
                    <a:pt x="33388" y="1035418"/>
                  </a:lnTo>
                  <a:lnTo>
                    <a:pt x="28930" y="1083233"/>
                  </a:lnTo>
                  <a:lnTo>
                    <a:pt x="33324" y="1130935"/>
                  </a:lnTo>
                  <a:lnTo>
                    <a:pt x="45974" y="1175918"/>
                  </a:lnTo>
                  <a:lnTo>
                    <a:pt x="66116" y="1217422"/>
                  </a:lnTo>
                  <a:lnTo>
                    <a:pt x="92964" y="1254683"/>
                  </a:lnTo>
                  <a:lnTo>
                    <a:pt x="125742" y="1286903"/>
                  </a:lnTo>
                  <a:lnTo>
                    <a:pt x="163677" y="1313319"/>
                  </a:lnTo>
                  <a:lnTo>
                    <a:pt x="205994" y="1333144"/>
                  </a:lnTo>
                  <a:lnTo>
                    <a:pt x="251904" y="1345615"/>
                  </a:lnTo>
                  <a:lnTo>
                    <a:pt x="300634" y="1349933"/>
                  </a:lnTo>
                  <a:lnTo>
                    <a:pt x="355269" y="1344422"/>
                  </a:lnTo>
                  <a:lnTo>
                    <a:pt x="406196" y="1328674"/>
                  </a:lnTo>
                  <a:lnTo>
                    <a:pt x="452247" y="1303934"/>
                  </a:lnTo>
                  <a:lnTo>
                    <a:pt x="468655" y="1290612"/>
                  </a:lnTo>
                  <a:lnTo>
                    <a:pt x="492328" y="1271397"/>
                  </a:lnTo>
                  <a:lnTo>
                    <a:pt x="449719" y="1230147"/>
                  </a:lnTo>
                  <a:lnTo>
                    <a:pt x="418338" y="1255090"/>
                  </a:lnTo>
                  <a:lnTo>
                    <a:pt x="382524" y="1274152"/>
                  </a:lnTo>
                  <a:lnTo>
                    <a:pt x="343039" y="1286332"/>
                  </a:lnTo>
                  <a:lnTo>
                    <a:pt x="300634" y="1290612"/>
                  </a:lnTo>
                  <a:lnTo>
                    <a:pt x="252133" y="1285138"/>
                  </a:lnTo>
                  <a:lnTo>
                    <a:pt x="207645" y="1269568"/>
                  </a:lnTo>
                  <a:lnTo>
                    <a:pt x="168427" y="1245108"/>
                  </a:lnTo>
                  <a:lnTo>
                    <a:pt x="135737" y="1213015"/>
                  </a:lnTo>
                  <a:lnTo>
                    <a:pt x="110820" y="1174508"/>
                  </a:lnTo>
                  <a:lnTo>
                    <a:pt x="94945" y="1130846"/>
                  </a:lnTo>
                  <a:lnTo>
                    <a:pt x="89382" y="1083233"/>
                  </a:lnTo>
                  <a:lnTo>
                    <a:pt x="94932" y="1035672"/>
                  </a:lnTo>
                  <a:lnTo>
                    <a:pt x="110820" y="991831"/>
                  </a:lnTo>
                  <a:lnTo>
                    <a:pt x="135737" y="953452"/>
                  </a:lnTo>
                  <a:lnTo>
                    <a:pt x="168427" y="921537"/>
                  </a:lnTo>
                  <a:lnTo>
                    <a:pt x="207645" y="897267"/>
                  </a:lnTo>
                  <a:lnTo>
                    <a:pt x="252133" y="881837"/>
                  </a:lnTo>
                  <a:lnTo>
                    <a:pt x="300634" y="876439"/>
                  </a:lnTo>
                  <a:lnTo>
                    <a:pt x="349135" y="881875"/>
                  </a:lnTo>
                  <a:lnTo>
                    <a:pt x="393623" y="897369"/>
                  </a:lnTo>
                  <a:lnTo>
                    <a:pt x="432841" y="921715"/>
                  </a:lnTo>
                  <a:lnTo>
                    <a:pt x="465543" y="953693"/>
                  </a:lnTo>
                  <a:lnTo>
                    <a:pt x="490448" y="992073"/>
                  </a:lnTo>
                  <a:lnTo>
                    <a:pt x="506323" y="1035672"/>
                  </a:lnTo>
                  <a:lnTo>
                    <a:pt x="511898" y="1083233"/>
                  </a:lnTo>
                  <a:lnTo>
                    <a:pt x="423824" y="1083233"/>
                  </a:lnTo>
                  <a:lnTo>
                    <a:pt x="545858" y="1203032"/>
                  </a:lnTo>
                  <a:lnTo>
                    <a:pt x="547585" y="1198511"/>
                  </a:lnTo>
                  <a:lnTo>
                    <a:pt x="664438" y="1083233"/>
                  </a:lnTo>
                  <a:close/>
                </a:path>
              </a:pathLst>
            </a:custGeom>
            <a:solidFill>
              <a:srgbClr val="D45E00"/>
            </a:solidFill>
          </p:spPr>
          <p:txBody>
            <a:bodyPr wrap="square" lIns="0" tIns="0" rIns="0" bIns="0" rtlCol="0"/>
            <a:lstStyle/>
            <a:p>
              <a:endParaRPr sz="2400"/>
            </a:p>
          </p:txBody>
        </p:sp>
      </p:grpSp>
      <p:sp>
        <p:nvSpPr>
          <p:cNvPr id="16" name="object 16"/>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3074620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6967" y="1147911"/>
            <a:ext cx="4511039" cy="1550723"/>
          </a:xfrm>
          <a:prstGeom prst="rect">
            <a:avLst/>
          </a:prstGeom>
        </p:spPr>
        <p:txBody>
          <a:bodyPr vert="horz" wrap="square" lIns="0" tIns="16933" rIns="0" bIns="0" rtlCol="0">
            <a:spAutoFit/>
          </a:bodyPr>
          <a:lstStyle/>
          <a:p>
            <a:pPr marL="68578" algn="ctr">
              <a:spcBef>
                <a:spcPts val="133"/>
              </a:spcBef>
            </a:pPr>
            <a:r>
              <a:rPr sz="3200" b="1" spc="-20" dirty="0">
                <a:solidFill>
                  <a:srgbClr val="0072B2"/>
                </a:solidFill>
                <a:latin typeface="Roboto"/>
                <a:cs typeface="Roboto"/>
              </a:rPr>
              <a:t>Availability</a:t>
            </a:r>
            <a:endParaRPr sz="3200">
              <a:latin typeface="Roboto"/>
              <a:cs typeface="Roboto"/>
            </a:endParaRPr>
          </a:p>
          <a:p>
            <a:pPr algn="ctr">
              <a:spcBef>
                <a:spcPts val="3000"/>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spc="13" dirty="0">
                <a:solidFill>
                  <a:srgbClr val="0072B2"/>
                </a:solidFill>
                <a:latin typeface="Roboto Cn"/>
                <a:cs typeface="Roboto Cn"/>
              </a:rPr>
              <a:t>successfully</a:t>
            </a:r>
            <a:endParaRPr sz="2133">
              <a:latin typeface="Roboto Cn"/>
              <a:cs typeface="Roboto Cn"/>
            </a:endParaRPr>
          </a:p>
        </p:txBody>
      </p:sp>
      <p:sp>
        <p:nvSpPr>
          <p:cNvPr id="5" name="object 5"/>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6701367" y="2016930"/>
            <a:ext cx="3929380" cy="673560"/>
          </a:xfrm>
          <a:prstGeom prst="rect">
            <a:avLst/>
          </a:prstGeom>
        </p:spPr>
        <p:txBody>
          <a:bodyPr vert="horz" wrap="square" lIns="0" tIns="16933" rIns="0" bIns="0" rtlCol="0">
            <a:spAutoFit/>
          </a:bodyPr>
          <a:lstStyle/>
          <a:p>
            <a:pPr marL="16933">
              <a:spcBef>
                <a:spcPts val="133"/>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dirty="0">
                <a:solidFill>
                  <a:srgbClr val="0072B2"/>
                </a:solidFill>
                <a:latin typeface="Roboto Cn"/>
                <a:cs typeface="Roboto Cn"/>
              </a:rPr>
              <a:t>quickly</a:t>
            </a:r>
            <a:endParaRPr sz="2133">
              <a:latin typeface="Roboto Cn"/>
              <a:cs typeface="Roboto Cn"/>
            </a:endParaRPr>
          </a:p>
        </p:txBody>
      </p:sp>
      <p:sp>
        <p:nvSpPr>
          <p:cNvPr id="4" name="object 4"/>
          <p:cNvSpPr txBox="1">
            <a:spLocks noGrp="1"/>
          </p:cNvSpPr>
          <p:nvPr>
            <p:ph type="title"/>
          </p:nvPr>
        </p:nvSpPr>
        <p:spPr>
          <a:xfrm>
            <a:off x="1524000" y="1369937"/>
            <a:ext cx="13167360" cy="694207"/>
          </a:xfrm>
          <a:prstGeom prst="rect">
            <a:avLst/>
          </a:prstGeom>
        </p:spPr>
        <p:txBody>
          <a:bodyPr vert="horz" wrap="square" lIns="0" tIns="16933" rIns="0" bIns="0" rtlCol="0" anchor="ctr">
            <a:spAutoFit/>
          </a:bodyPr>
          <a:lstStyle/>
          <a:p>
            <a:pPr marL="5807141">
              <a:lnSpc>
                <a:spcPct val="100000"/>
              </a:lnSpc>
              <a:spcBef>
                <a:spcPts val="133"/>
              </a:spcBef>
            </a:pPr>
            <a:r>
              <a:rPr spc="-20" dirty="0"/>
              <a:t>Latency</a:t>
            </a:r>
          </a:p>
        </p:txBody>
      </p:sp>
    </p:spTree>
    <p:extLst>
      <p:ext uri="{BB962C8B-B14F-4D97-AF65-F5344CB8AC3E}">
        <p14:creationId xmlns:p14="http://schemas.microsoft.com/office/powerpoint/2010/main" val="21749740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8161" y="2570649"/>
            <a:ext cx="4800600" cy="1314698"/>
          </a:xfrm>
          <a:prstGeom prst="rect">
            <a:avLst/>
          </a:prstGeom>
        </p:spPr>
        <p:txBody>
          <a:bodyPr vert="horz" wrap="square" lIns="0" tIns="174413" rIns="0" bIns="0" rtlCol="0">
            <a:spAutoFit/>
          </a:bodyPr>
          <a:lstStyle/>
          <a:p>
            <a:pPr marL="485128" indent="-469042">
              <a:spcBef>
                <a:spcPts val="1373"/>
              </a:spcBef>
              <a:buFont typeface="Arial MT"/>
              <a:buChar char="●"/>
              <a:tabLst>
                <a:tab pos="485128" algn="l"/>
                <a:tab pos="485975"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spc="13" dirty="0">
                <a:solidFill>
                  <a:srgbClr val="0072B2"/>
                </a:solidFill>
                <a:latin typeface="Roboto Cn"/>
                <a:cs typeface="Roboto Cn"/>
              </a:rPr>
              <a:t>success</a:t>
            </a:r>
            <a:r>
              <a:rPr sz="2133" spc="-120" dirty="0">
                <a:solidFill>
                  <a:srgbClr val="666666"/>
                </a:solidFill>
                <a:latin typeface="Roboto"/>
                <a:cs typeface="Roboto"/>
              </a:rPr>
              <a:t>?</a:t>
            </a:r>
            <a:endParaRPr sz="2133">
              <a:latin typeface="Roboto"/>
              <a:cs typeface="Roboto"/>
            </a:endParaRPr>
          </a:p>
          <a:p>
            <a:pPr marL="485128" indent="-469042">
              <a:spcBef>
                <a:spcPts val="1240"/>
              </a:spcBef>
              <a:buFont typeface="Arial MT"/>
              <a:buChar char="●"/>
              <a:tabLst>
                <a:tab pos="485128" algn="l"/>
                <a:tab pos="485975" algn="l"/>
              </a:tabLst>
            </a:pPr>
            <a:r>
              <a:rPr sz="2133" spc="-160" dirty="0">
                <a:solidFill>
                  <a:srgbClr val="666666"/>
                </a:solidFill>
                <a:latin typeface="Roboto"/>
                <a:cs typeface="Roboto"/>
              </a:rPr>
              <a:t>Where</a:t>
            </a:r>
            <a:r>
              <a:rPr sz="2133" spc="-47" dirty="0">
                <a:solidFill>
                  <a:srgbClr val="666666"/>
                </a:solidFill>
                <a:latin typeface="Roboto"/>
                <a:cs typeface="Roboto"/>
              </a:rPr>
              <a:t> </a:t>
            </a:r>
            <a:r>
              <a:rPr sz="2133" spc="-100" dirty="0">
                <a:solidFill>
                  <a:srgbClr val="666666"/>
                </a:solidFill>
                <a:latin typeface="Roboto"/>
                <a:cs typeface="Roboto"/>
              </a:rPr>
              <a:t>is</a:t>
            </a:r>
            <a:r>
              <a:rPr sz="2133" spc="-47" dirty="0">
                <a:solidFill>
                  <a:srgbClr val="666666"/>
                </a:solidFill>
                <a:latin typeface="Roboto"/>
                <a:cs typeface="Roboto"/>
              </a:rPr>
              <a:t> </a:t>
            </a:r>
            <a:r>
              <a:rPr sz="2133" spc="-140" dirty="0">
                <a:solidFill>
                  <a:srgbClr val="666666"/>
                </a:solidFill>
                <a:latin typeface="Roboto"/>
                <a:cs typeface="Roboto"/>
              </a:rPr>
              <a:t>the</a:t>
            </a:r>
            <a:r>
              <a:rPr sz="2133" spc="-47" dirty="0">
                <a:solidFill>
                  <a:srgbClr val="666666"/>
                </a:solidFill>
                <a:latin typeface="Roboto"/>
                <a:cs typeface="Roboto"/>
              </a:rPr>
              <a:t> </a:t>
            </a:r>
            <a:r>
              <a:rPr sz="2133" spc="-152" dirty="0">
                <a:solidFill>
                  <a:srgbClr val="666666"/>
                </a:solidFill>
                <a:latin typeface="Roboto"/>
                <a:cs typeface="Roboto"/>
              </a:rPr>
              <a:t>success</a:t>
            </a:r>
            <a:r>
              <a:rPr sz="2133" spc="-47" dirty="0">
                <a:solidFill>
                  <a:srgbClr val="666666"/>
                </a:solidFill>
                <a:latin typeface="Roboto"/>
                <a:cs typeface="Roboto"/>
              </a:rPr>
              <a:t> </a:t>
            </a:r>
            <a:r>
              <a:rPr sz="2133" spc="-100" dirty="0">
                <a:solidFill>
                  <a:srgbClr val="666666"/>
                </a:solidFill>
                <a:latin typeface="Roboto"/>
                <a:cs typeface="Roboto"/>
              </a:rPr>
              <a:t>/</a:t>
            </a:r>
            <a:r>
              <a:rPr sz="2133" spc="-47" dirty="0">
                <a:solidFill>
                  <a:srgbClr val="666666"/>
                </a:solidFill>
                <a:latin typeface="Roboto"/>
                <a:cs typeface="Roboto"/>
              </a:rPr>
              <a:t> </a:t>
            </a:r>
            <a:r>
              <a:rPr sz="2133" spc="-107" dirty="0">
                <a:solidFill>
                  <a:srgbClr val="666666"/>
                </a:solidFill>
                <a:latin typeface="Roboto"/>
                <a:cs typeface="Roboto"/>
              </a:rPr>
              <a:t>failure</a:t>
            </a:r>
            <a:r>
              <a:rPr sz="2133" spc="-7" dirty="0">
                <a:solidFill>
                  <a:srgbClr val="666666"/>
                </a:solidFill>
                <a:latin typeface="Roboto"/>
                <a:cs typeface="Roboto"/>
              </a:rPr>
              <a:t> </a:t>
            </a:r>
            <a:r>
              <a:rPr sz="2133" b="1" dirty="0">
                <a:solidFill>
                  <a:srgbClr val="D45E00"/>
                </a:solidFill>
                <a:latin typeface="Roboto Cn"/>
                <a:cs typeface="Roboto Cn"/>
              </a:rPr>
              <a:t>recorded</a:t>
            </a:r>
            <a:r>
              <a:rPr sz="2133" dirty="0">
                <a:solidFill>
                  <a:srgbClr val="666666"/>
                </a:solidFill>
                <a:latin typeface="Roboto"/>
                <a:cs typeface="Roboto"/>
              </a:rPr>
              <a:t>?</a:t>
            </a:r>
            <a:endParaRPr sz="2133">
              <a:latin typeface="Roboto"/>
              <a:cs typeface="Roboto"/>
            </a:endParaRPr>
          </a:p>
        </p:txBody>
      </p:sp>
      <p:sp>
        <p:nvSpPr>
          <p:cNvPr id="6" name="object 6"/>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6701367" y="2016930"/>
            <a:ext cx="4213860" cy="2204620"/>
          </a:xfrm>
          <a:prstGeom prst="rect">
            <a:avLst/>
          </a:prstGeom>
        </p:spPr>
        <p:txBody>
          <a:bodyPr vert="horz" wrap="square" lIns="0" tIns="16933" rIns="0" bIns="0" rtlCol="0">
            <a:spAutoFit/>
          </a:bodyPr>
          <a:lstStyle/>
          <a:p>
            <a:pPr marL="16933">
              <a:spcBef>
                <a:spcPts val="133"/>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dirty="0">
                <a:solidFill>
                  <a:srgbClr val="0072B2"/>
                </a:solidFill>
                <a:latin typeface="Roboto Cn"/>
                <a:cs typeface="Roboto Cn"/>
              </a:rPr>
              <a:t>quickly</a:t>
            </a:r>
            <a:endParaRPr sz="2133">
              <a:latin typeface="Roboto Cn"/>
              <a:cs typeface="Roboto Cn"/>
            </a:endParaRPr>
          </a:p>
          <a:p>
            <a:pPr>
              <a:spcBef>
                <a:spcPts val="73"/>
              </a:spcBef>
            </a:pPr>
            <a:endParaRPr sz="2467">
              <a:latin typeface="Roboto Cn"/>
              <a:cs typeface="Roboto Cn"/>
            </a:endParaRPr>
          </a:p>
          <a:p>
            <a:pPr marL="626518" indent="-469042">
              <a:spcBef>
                <a:spcPts val="7"/>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dirty="0">
                <a:solidFill>
                  <a:srgbClr val="0072B2"/>
                </a:solidFill>
                <a:latin typeface="Roboto Cn"/>
                <a:cs typeface="Roboto Cn"/>
              </a:rPr>
              <a:t>quickly</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87" dirty="0">
                <a:solidFill>
                  <a:srgbClr val="666666"/>
                </a:solidFill>
                <a:latin typeface="Roboto"/>
                <a:cs typeface="Roboto"/>
              </a:rPr>
              <a:t>Whe</a:t>
            </a:r>
            <a:r>
              <a:rPr sz="2133" spc="-160"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doe</a:t>
            </a:r>
            <a:r>
              <a:rPr sz="2133" spc="-140" dirty="0">
                <a:solidFill>
                  <a:srgbClr val="666666"/>
                </a:solidFill>
                <a:latin typeface="Roboto"/>
                <a:cs typeface="Roboto"/>
              </a:rPr>
              <a:t>s</a:t>
            </a:r>
            <a:r>
              <a:rPr sz="2133" spc="-47" dirty="0">
                <a:solidFill>
                  <a:srgbClr val="666666"/>
                </a:solidFill>
                <a:latin typeface="Roboto"/>
                <a:cs typeface="Roboto"/>
              </a:rPr>
              <a:t> </a:t>
            </a:r>
            <a:r>
              <a:rPr sz="2133" spc="-13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40" dirty="0">
                <a:solidFill>
                  <a:srgbClr val="666666"/>
                </a:solidFill>
                <a:latin typeface="Roboto"/>
                <a:cs typeface="Roboto"/>
              </a:rPr>
              <a:t>time</a:t>
            </a:r>
            <a:r>
              <a:rPr sz="2133" spc="-93" dirty="0">
                <a:solidFill>
                  <a:srgbClr val="666666"/>
                </a:solidFill>
                <a:latin typeface="Roboto"/>
                <a:cs typeface="Roboto"/>
              </a:rPr>
              <a:t>r</a:t>
            </a:r>
            <a:r>
              <a:rPr sz="2133" spc="-20" dirty="0">
                <a:solidFill>
                  <a:srgbClr val="666666"/>
                </a:solidFill>
                <a:latin typeface="Roboto"/>
                <a:cs typeface="Roboto"/>
              </a:rPr>
              <a:t> </a:t>
            </a:r>
            <a:r>
              <a:rPr sz="2133" b="1" spc="13" dirty="0">
                <a:solidFill>
                  <a:srgbClr val="D45E00"/>
                </a:solidFill>
                <a:latin typeface="Roboto Cn"/>
                <a:cs typeface="Roboto Cn"/>
              </a:rPr>
              <a:t>sta</a:t>
            </a:r>
            <a:r>
              <a:rPr sz="2133" b="1" spc="60" dirty="0">
                <a:solidFill>
                  <a:srgbClr val="D45E00"/>
                </a:solidFill>
                <a:latin typeface="Roboto Cn"/>
                <a:cs typeface="Roboto Cn"/>
              </a:rPr>
              <a:t>r</a:t>
            </a:r>
            <a:r>
              <a:rPr sz="2133" b="1" spc="-7" dirty="0">
                <a:solidFill>
                  <a:srgbClr val="D45E00"/>
                </a:solidFill>
                <a:latin typeface="Roboto Cn"/>
                <a:cs typeface="Roboto Cn"/>
              </a:rPr>
              <a:t>t</a:t>
            </a:r>
            <a:r>
              <a:rPr sz="2133" b="1" spc="13" dirty="0">
                <a:solidFill>
                  <a:srgbClr val="D45E00"/>
                </a:solidFill>
                <a:latin typeface="Roboto Cn"/>
                <a:cs typeface="Roboto Cn"/>
              </a:rPr>
              <a:t> </a:t>
            </a:r>
            <a:r>
              <a:rPr sz="2133" b="1" spc="-47" dirty="0">
                <a:solidFill>
                  <a:srgbClr val="D45E00"/>
                </a:solidFill>
                <a:latin typeface="Roboto Cn"/>
                <a:cs typeface="Roboto Cn"/>
              </a:rPr>
              <a:t>/</a:t>
            </a:r>
            <a:r>
              <a:rPr sz="2133" b="1" spc="13" dirty="0">
                <a:solidFill>
                  <a:srgbClr val="D45E00"/>
                </a:solidFill>
                <a:latin typeface="Roboto Cn"/>
                <a:cs typeface="Roboto Cn"/>
              </a:rPr>
              <a:t> </a:t>
            </a:r>
            <a:r>
              <a:rPr sz="2133" b="1" spc="7" dirty="0">
                <a:solidFill>
                  <a:srgbClr val="D45E00"/>
                </a:solidFill>
                <a:latin typeface="Roboto Cn"/>
                <a:cs typeface="Roboto Cn"/>
              </a:rPr>
              <a:t>s</a:t>
            </a:r>
            <a:r>
              <a:rPr sz="2133" b="1" spc="-27" dirty="0">
                <a:solidFill>
                  <a:srgbClr val="D45E00"/>
                </a:solidFill>
                <a:latin typeface="Roboto Cn"/>
                <a:cs typeface="Roboto Cn"/>
              </a:rPr>
              <a:t>t</a:t>
            </a:r>
            <a:r>
              <a:rPr sz="2133" b="1" dirty="0">
                <a:solidFill>
                  <a:srgbClr val="D45E00"/>
                </a:solidFill>
                <a:latin typeface="Roboto Cn"/>
                <a:cs typeface="Roboto Cn"/>
              </a:rPr>
              <a:t>o</a:t>
            </a:r>
            <a:r>
              <a:rPr sz="2133" b="1" spc="7" dirty="0">
                <a:solidFill>
                  <a:srgbClr val="D45E00"/>
                </a:solidFill>
                <a:latin typeface="Roboto Cn"/>
                <a:cs typeface="Roboto Cn"/>
              </a:rPr>
              <a:t>p</a:t>
            </a:r>
            <a:r>
              <a:rPr sz="2133" spc="-120" dirty="0">
                <a:solidFill>
                  <a:srgbClr val="666666"/>
                </a:solidFill>
                <a:latin typeface="Roboto"/>
                <a:cs typeface="Roboto"/>
              </a:rPr>
              <a:t>?</a:t>
            </a:r>
            <a:endParaRPr sz="2133">
              <a:latin typeface="Roboto"/>
              <a:cs typeface="Roboto"/>
            </a:endParaRPr>
          </a:p>
        </p:txBody>
      </p:sp>
      <p:sp>
        <p:nvSpPr>
          <p:cNvPr id="4" name="object 4"/>
          <p:cNvSpPr txBox="1"/>
          <p:nvPr/>
        </p:nvSpPr>
        <p:spPr>
          <a:xfrm>
            <a:off x="706967" y="1147911"/>
            <a:ext cx="4511039" cy="1550723"/>
          </a:xfrm>
          <a:prstGeom prst="rect">
            <a:avLst/>
          </a:prstGeom>
        </p:spPr>
        <p:txBody>
          <a:bodyPr vert="horz" wrap="square" lIns="0" tIns="16933" rIns="0" bIns="0" rtlCol="0">
            <a:spAutoFit/>
          </a:bodyPr>
          <a:lstStyle/>
          <a:p>
            <a:pPr marL="68578" algn="ctr">
              <a:spcBef>
                <a:spcPts val="133"/>
              </a:spcBef>
            </a:pPr>
            <a:r>
              <a:rPr sz="3200" b="1" spc="-20" dirty="0">
                <a:solidFill>
                  <a:srgbClr val="0072B2"/>
                </a:solidFill>
                <a:latin typeface="Roboto"/>
                <a:cs typeface="Roboto"/>
              </a:rPr>
              <a:t>Availability</a:t>
            </a:r>
            <a:endParaRPr sz="3200">
              <a:latin typeface="Roboto"/>
              <a:cs typeface="Roboto"/>
            </a:endParaRPr>
          </a:p>
          <a:p>
            <a:pPr algn="ctr">
              <a:spcBef>
                <a:spcPts val="3000"/>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spc="13" dirty="0">
                <a:solidFill>
                  <a:srgbClr val="0072B2"/>
                </a:solidFill>
                <a:latin typeface="Roboto Cn"/>
                <a:cs typeface="Roboto Cn"/>
              </a:rPr>
              <a:t>successfully</a:t>
            </a:r>
            <a:endParaRPr sz="2133">
              <a:latin typeface="Roboto Cn"/>
              <a:cs typeface="Roboto Cn"/>
            </a:endParaRPr>
          </a:p>
        </p:txBody>
      </p:sp>
      <p:sp>
        <p:nvSpPr>
          <p:cNvPr id="5" name="object 5"/>
          <p:cNvSpPr txBox="1">
            <a:spLocks noGrp="1"/>
          </p:cNvSpPr>
          <p:nvPr>
            <p:ph type="title"/>
          </p:nvPr>
        </p:nvSpPr>
        <p:spPr>
          <a:xfrm>
            <a:off x="1524000" y="1369937"/>
            <a:ext cx="13167360" cy="694207"/>
          </a:xfrm>
          <a:prstGeom prst="rect">
            <a:avLst/>
          </a:prstGeom>
        </p:spPr>
        <p:txBody>
          <a:bodyPr vert="horz" wrap="square" lIns="0" tIns="16933" rIns="0" bIns="0" rtlCol="0" anchor="ctr">
            <a:spAutoFit/>
          </a:bodyPr>
          <a:lstStyle/>
          <a:p>
            <a:pPr marL="5807141">
              <a:lnSpc>
                <a:spcPct val="100000"/>
              </a:lnSpc>
              <a:spcBef>
                <a:spcPts val="133"/>
              </a:spcBef>
            </a:pPr>
            <a:r>
              <a:rPr spc="-20" dirty="0"/>
              <a:t>Latency</a:t>
            </a:r>
          </a:p>
        </p:txBody>
      </p:sp>
    </p:spTree>
    <p:extLst>
      <p:ext uri="{BB962C8B-B14F-4D97-AF65-F5344CB8AC3E}">
        <p14:creationId xmlns:p14="http://schemas.microsoft.com/office/powerpoint/2010/main" val="2786630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1367" y="2016929"/>
            <a:ext cx="4213860" cy="3686564"/>
          </a:xfrm>
          <a:prstGeom prst="rect">
            <a:avLst/>
          </a:prstGeom>
        </p:spPr>
        <p:txBody>
          <a:bodyPr vert="horz" wrap="square" lIns="0" tIns="16933" rIns="0" bIns="0" rtlCol="0">
            <a:spAutoFit/>
          </a:bodyPr>
          <a:lstStyle/>
          <a:p>
            <a:pPr marL="16933">
              <a:spcBef>
                <a:spcPts val="133"/>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dirty="0">
                <a:solidFill>
                  <a:srgbClr val="0072B2"/>
                </a:solidFill>
                <a:latin typeface="Roboto Cn"/>
                <a:cs typeface="Roboto Cn"/>
              </a:rPr>
              <a:t>quickly</a:t>
            </a:r>
            <a:endParaRPr sz="2133">
              <a:latin typeface="Roboto Cn"/>
              <a:cs typeface="Roboto Cn"/>
            </a:endParaRPr>
          </a:p>
          <a:p>
            <a:pPr>
              <a:spcBef>
                <a:spcPts val="73"/>
              </a:spcBef>
            </a:pPr>
            <a:endParaRPr sz="2467">
              <a:latin typeface="Roboto Cn"/>
              <a:cs typeface="Roboto Cn"/>
            </a:endParaRPr>
          </a:p>
          <a:p>
            <a:pPr marL="626518" indent="-469042">
              <a:spcBef>
                <a:spcPts val="7"/>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dirty="0">
                <a:solidFill>
                  <a:srgbClr val="0072B2"/>
                </a:solidFill>
                <a:latin typeface="Roboto Cn"/>
                <a:cs typeface="Roboto Cn"/>
              </a:rPr>
              <a:t>quickly</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87" dirty="0">
                <a:solidFill>
                  <a:srgbClr val="666666"/>
                </a:solidFill>
                <a:latin typeface="Roboto"/>
                <a:cs typeface="Roboto"/>
              </a:rPr>
              <a:t>Whe</a:t>
            </a:r>
            <a:r>
              <a:rPr sz="2133" spc="-160"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doe</a:t>
            </a:r>
            <a:r>
              <a:rPr sz="2133" spc="-140" dirty="0">
                <a:solidFill>
                  <a:srgbClr val="666666"/>
                </a:solidFill>
                <a:latin typeface="Roboto"/>
                <a:cs typeface="Roboto"/>
              </a:rPr>
              <a:t>s</a:t>
            </a:r>
            <a:r>
              <a:rPr sz="2133" spc="-47" dirty="0">
                <a:solidFill>
                  <a:srgbClr val="666666"/>
                </a:solidFill>
                <a:latin typeface="Roboto"/>
                <a:cs typeface="Roboto"/>
              </a:rPr>
              <a:t> </a:t>
            </a:r>
            <a:r>
              <a:rPr sz="2133" spc="-13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40" dirty="0">
                <a:solidFill>
                  <a:srgbClr val="666666"/>
                </a:solidFill>
                <a:latin typeface="Roboto"/>
                <a:cs typeface="Roboto"/>
              </a:rPr>
              <a:t>time</a:t>
            </a:r>
            <a:r>
              <a:rPr sz="2133" spc="-93" dirty="0">
                <a:solidFill>
                  <a:srgbClr val="666666"/>
                </a:solidFill>
                <a:latin typeface="Roboto"/>
                <a:cs typeface="Roboto"/>
              </a:rPr>
              <a:t>r</a:t>
            </a:r>
            <a:r>
              <a:rPr sz="2133" spc="-20" dirty="0">
                <a:solidFill>
                  <a:srgbClr val="666666"/>
                </a:solidFill>
                <a:latin typeface="Roboto"/>
                <a:cs typeface="Roboto"/>
              </a:rPr>
              <a:t> </a:t>
            </a:r>
            <a:r>
              <a:rPr sz="2133" b="1" spc="13" dirty="0">
                <a:solidFill>
                  <a:srgbClr val="D45E00"/>
                </a:solidFill>
                <a:latin typeface="Roboto Cn"/>
                <a:cs typeface="Roboto Cn"/>
              </a:rPr>
              <a:t>sta</a:t>
            </a:r>
            <a:r>
              <a:rPr sz="2133" b="1" spc="60" dirty="0">
                <a:solidFill>
                  <a:srgbClr val="D45E00"/>
                </a:solidFill>
                <a:latin typeface="Roboto Cn"/>
                <a:cs typeface="Roboto Cn"/>
              </a:rPr>
              <a:t>r</a:t>
            </a:r>
            <a:r>
              <a:rPr sz="2133" b="1" spc="-7" dirty="0">
                <a:solidFill>
                  <a:srgbClr val="D45E00"/>
                </a:solidFill>
                <a:latin typeface="Roboto Cn"/>
                <a:cs typeface="Roboto Cn"/>
              </a:rPr>
              <a:t>t</a:t>
            </a:r>
            <a:r>
              <a:rPr sz="2133" b="1" spc="13" dirty="0">
                <a:solidFill>
                  <a:srgbClr val="D45E00"/>
                </a:solidFill>
                <a:latin typeface="Roboto Cn"/>
                <a:cs typeface="Roboto Cn"/>
              </a:rPr>
              <a:t> </a:t>
            </a:r>
            <a:r>
              <a:rPr sz="2133" b="1" spc="-47" dirty="0">
                <a:solidFill>
                  <a:srgbClr val="D45E00"/>
                </a:solidFill>
                <a:latin typeface="Roboto Cn"/>
                <a:cs typeface="Roboto Cn"/>
              </a:rPr>
              <a:t>/</a:t>
            </a:r>
            <a:r>
              <a:rPr sz="2133" b="1" spc="13" dirty="0">
                <a:solidFill>
                  <a:srgbClr val="D45E00"/>
                </a:solidFill>
                <a:latin typeface="Roboto Cn"/>
                <a:cs typeface="Roboto Cn"/>
              </a:rPr>
              <a:t> </a:t>
            </a:r>
            <a:r>
              <a:rPr sz="2133" b="1" spc="7" dirty="0">
                <a:solidFill>
                  <a:srgbClr val="D45E00"/>
                </a:solidFill>
                <a:latin typeface="Roboto Cn"/>
                <a:cs typeface="Roboto Cn"/>
              </a:rPr>
              <a:t>s</a:t>
            </a:r>
            <a:r>
              <a:rPr sz="2133" b="1" spc="-27" dirty="0">
                <a:solidFill>
                  <a:srgbClr val="D45E00"/>
                </a:solidFill>
                <a:latin typeface="Roboto Cn"/>
                <a:cs typeface="Roboto Cn"/>
              </a:rPr>
              <a:t>t</a:t>
            </a:r>
            <a:r>
              <a:rPr sz="2133" b="1" dirty="0">
                <a:solidFill>
                  <a:srgbClr val="D45E00"/>
                </a:solidFill>
                <a:latin typeface="Roboto Cn"/>
                <a:cs typeface="Roboto Cn"/>
              </a:rPr>
              <a:t>o</a:t>
            </a:r>
            <a:r>
              <a:rPr sz="2133" b="1" spc="7" dirty="0">
                <a:solidFill>
                  <a:srgbClr val="D45E00"/>
                </a:solidFill>
                <a:latin typeface="Roboto Cn"/>
                <a:cs typeface="Roboto Cn"/>
              </a:rPr>
              <a:t>p</a:t>
            </a:r>
            <a:r>
              <a:rPr sz="2133" spc="-120" dirty="0">
                <a:solidFill>
                  <a:srgbClr val="666666"/>
                </a:solidFill>
                <a:latin typeface="Roboto"/>
                <a:cs typeface="Roboto"/>
              </a:rPr>
              <a:t>?</a:t>
            </a:r>
            <a:endParaRPr sz="2133">
              <a:latin typeface="Roboto"/>
              <a:cs typeface="Roboto"/>
            </a:endParaRPr>
          </a:p>
          <a:p>
            <a:pPr>
              <a:spcBef>
                <a:spcPts val="13"/>
              </a:spcBef>
            </a:pPr>
            <a:endParaRPr sz="2400">
              <a:latin typeface="Roboto"/>
              <a:cs typeface="Roboto"/>
            </a:endParaRPr>
          </a:p>
          <a:p>
            <a:pPr marL="140543" marR="756054" indent="-124457">
              <a:lnSpc>
                <a:spcPct val="113300"/>
              </a:lnSpc>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20" dirty="0">
                <a:solidFill>
                  <a:srgbClr val="666666"/>
                </a:solidFill>
                <a:latin typeface="Roboto Cn"/>
                <a:cs typeface="Roboto Cn"/>
              </a:rPr>
              <a:t>v</a:t>
            </a:r>
            <a:r>
              <a:rPr sz="2133" b="1" dirty="0">
                <a:solidFill>
                  <a:srgbClr val="666666"/>
                </a:solidFill>
                <a:latin typeface="Roboto Cn"/>
                <a:cs typeface="Roboto Cn"/>
              </a:rPr>
              <a:t>ali</a:t>
            </a:r>
            <a:r>
              <a:rPr sz="2133" b="1" spc="13" dirty="0">
                <a:solidFill>
                  <a:srgbClr val="666666"/>
                </a:solidFill>
                <a:latin typeface="Roboto Cn"/>
                <a:cs typeface="Roboto Cn"/>
              </a:rPr>
              <a:t>d</a:t>
            </a:r>
            <a:r>
              <a:rPr sz="2133" b="1" spc="20" dirty="0">
                <a:solidFill>
                  <a:srgbClr val="666666"/>
                </a:solidFill>
                <a:latin typeface="Roboto Cn"/>
                <a:cs typeface="Roboto Cn"/>
              </a:rPr>
              <a:t> </a:t>
            </a:r>
            <a:r>
              <a:rPr sz="2133" spc="-120" dirty="0">
                <a:solidFill>
                  <a:srgbClr val="666666"/>
                </a:solidFill>
                <a:latin typeface="Roboto"/>
                <a:cs typeface="Roboto"/>
              </a:rPr>
              <a:t>r</a:t>
            </a:r>
            <a:r>
              <a:rPr sz="2133" spc="-127" dirty="0">
                <a:solidFill>
                  <a:srgbClr val="666666"/>
                </a:solidFill>
                <a:latin typeface="Roboto"/>
                <a:cs typeface="Roboto"/>
              </a:rPr>
              <a:t>equests  </a:t>
            </a:r>
            <a:r>
              <a:rPr sz="2133" spc="-147" dirty="0">
                <a:solidFill>
                  <a:srgbClr val="666666"/>
                </a:solidFill>
                <a:latin typeface="Roboto"/>
                <a:cs typeface="Roboto"/>
              </a:rPr>
              <a:t>se</a:t>
            </a:r>
            <a:r>
              <a:rPr sz="2133" spc="-80" dirty="0">
                <a:solidFill>
                  <a:srgbClr val="666666"/>
                </a:solidFill>
                <a:latin typeface="Roboto"/>
                <a:cs typeface="Roboto"/>
              </a:rPr>
              <a:t>r</a:t>
            </a:r>
            <a:r>
              <a:rPr sz="2133" spc="-187" dirty="0">
                <a:solidFill>
                  <a:srgbClr val="666666"/>
                </a:solidFill>
                <a:latin typeface="Roboto"/>
                <a:cs typeface="Roboto"/>
              </a:rPr>
              <a:t>v</a:t>
            </a:r>
            <a:r>
              <a:rPr sz="2133" spc="-140" dirty="0">
                <a:solidFill>
                  <a:srgbClr val="666666"/>
                </a:solidFill>
                <a:latin typeface="Roboto"/>
                <a:cs typeface="Roboto"/>
              </a:rPr>
              <a:t>e</a:t>
            </a:r>
            <a:r>
              <a:rPr sz="2133" spc="-147" dirty="0">
                <a:solidFill>
                  <a:srgbClr val="666666"/>
                </a:solidFill>
                <a:latin typeface="Roboto"/>
                <a:cs typeface="Roboto"/>
              </a:rPr>
              <a:t>d</a:t>
            </a:r>
            <a:r>
              <a:rPr sz="2133" spc="-40" dirty="0">
                <a:solidFill>
                  <a:srgbClr val="666666"/>
                </a:solidFill>
                <a:latin typeface="Roboto"/>
                <a:cs typeface="Roboto"/>
              </a:rPr>
              <a:t> </a:t>
            </a:r>
            <a:r>
              <a:rPr sz="2133" b="1" spc="20" dirty="0">
                <a:solidFill>
                  <a:srgbClr val="666666"/>
                </a:solidFill>
                <a:latin typeface="Roboto Cn"/>
                <a:cs typeface="Roboto Cn"/>
              </a:rPr>
              <a:t>faster </a:t>
            </a:r>
            <a:r>
              <a:rPr sz="2133" spc="-152" dirty="0">
                <a:solidFill>
                  <a:srgbClr val="666666"/>
                </a:solidFill>
                <a:latin typeface="Roboto"/>
                <a:cs typeface="Roboto"/>
              </a:rPr>
              <a:t>tha</a:t>
            </a:r>
            <a:r>
              <a:rPr sz="2133" spc="-173"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a</a:t>
            </a:r>
            <a:r>
              <a:rPr sz="2133" spc="-47" dirty="0">
                <a:solidFill>
                  <a:srgbClr val="666666"/>
                </a:solidFill>
                <a:latin typeface="Roboto"/>
                <a:cs typeface="Roboto"/>
              </a:rPr>
              <a:t> </a:t>
            </a:r>
            <a:r>
              <a:rPr sz="2133" spc="-140" dirty="0">
                <a:solidFill>
                  <a:srgbClr val="666666"/>
                </a:solidFill>
                <a:latin typeface="Roboto"/>
                <a:cs typeface="Roboto"/>
              </a:rPr>
              <a:t>th</a:t>
            </a:r>
            <a:r>
              <a:rPr sz="2133" spc="-133" dirty="0">
                <a:solidFill>
                  <a:srgbClr val="666666"/>
                </a:solidFill>
                <a:latin typeface="Roboto"/>
                <a:cs typeface="Roboto"/>
              </a:rPr>
              <a:t>r</a:t>
            </a:r>
            <a:r>
              <a:rPr sz="2133" spc="-127" dirty="0">
                <a:solidFill>
                  <a:srgbClr val="666666"/>
                </a:solidFill>
                <a:latin typeface="Roboto"/>
                <a:cs typeface="Roboto"/>
              </a:rPr>
              <a:t>eshold.</a:t>
            </a:r>
            <a:endParaRPr sz="2133">
              <a:latin typeface="Roboto"/>
              <a:cs typeface="Roboto"/>
            </a:endParaRPr>
          </a:p>
        </p:txBody>
      </p:sp>
      <p:sp>
        <p:nvSpPr>
          <p:cNvPr id="6" name="object 6"/>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706967" y="2570648"/>
            <a:ext cx="4941147" cy="2796642"/>
          </a:xfrm>
          <a:prstGeom prst="rect">
            <a:avLst/>
          </a:prstGeom>
        </p:spPr>
        <p:txBody>
          <a:bodyPr vert="horz" wrap="square" lIns="0" tIns="174413" rIns="0" bIns="0" rtlCol="0">
            <a:spAutoFit/>
          </a:bodyPr>
          <a:lstStyle/>
          <a:p>
            <a:pPr marL="626518" indent="-469042">
              <a:spcBef>
                <a:spcPts val="1373"/>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spc="13" dirty="0">
                <a:solidFill>
                  <a:srgbClr val="0072B2"/>
                </a:solidFill>
                <a:latin typeface="Roboto Cn"/>
                <a:cs typeface="Roboto Cn"/>
              </a:rPr>
              <a:t>success</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60" dirty="0">
                <a:solidFill>
                  <a:srgbClr val="666666"/>
                </a:solidFill>
                <a:latin typeface="Roboto"/>
                <a:cs typeface="Roboto"/>
              </a:rPr>
              <a:t>Where</a:t>
            </a:r>
            <a:r>
              <a:rPr sz="2133" spc="-47" dirty="0">
                <a:solidFill>
                  <a:srgbClr val="666666"/>
                </a:solidFill>
                <a:latin typeface="Roboto"/>
                <a:cs typeface="Roboto"/>
              </a:rPr>
              <a:t> </a:t>
            </a:r>
            <a:r>
              <a:rPr sz="2133" spc="-100" dirty="0">
                <a:solidFill>
                  <a:srgbClr val="666666"/>
                </a:solidFill>
                <a:latin typeface="Roboto"/>
                <a:cs typeface="Roboto"/>
              </a:rPr>
              <a:t>is</a:t>
            </a:r>
            <a:r>
              <a:rPr sz="2133" spc="-47" dirty="0">
                <a:solidFill>
                  <a:srgbClr val="666666"/>
                </a:solidFill>
                <a:latin typeface="Roboto"/>
                <a:cs typeface="Roboto"/>
              </a:rPr>
              <a:t> </a:t>
            </a:r>
            <a:r>
              <a:rPr sz="2133" spc="-140" dirty="0">
                <a:solidFill>
                  <a:srgbClr val="666666"/>
                </a:solidFill>
                <a:latin typeface="Roboto"/>
                <a:cs typeface="Roboto"/>
              </a:rPr>
              <a:t>the</a:t>
            </a:r>
            <a:r>
              <a:rPr sz="2133" spc="-47" dirty="0">
                <a:solidFill>
                  <a:srgbClr val="666666"/>
                </a:solidFill>
                <a:latin typeface="Roboto"/>
                <a:cs typeface="Roboto"/>
              </a:rPr>
              <a:t> </a:t>
            </a:r>
            <a:r>
              <a:rPr sz="2133" spc="-152" dirty="0">
                <a:solidFill>
                  <a:srgbClr val="666666"/>
                </a:solidFill>
                <a:latin typeface="Roboto"/>
                <a:cs typeface="Roboto"/>
              </a:rPr>
              <a:t>success</a:t>
            </a:r>
            <a:r>
              <a:rPr sz="2133" spc="-47" dirty="0">
                <a:solidFill>
                  <a:srgbClr val="666666"/>
                </a:solidFill>
                <a:latin typeface="Roboto"/>
                <a:cs typeface="Roboto"/>
              </a:rPr>
              <a:t> </a:t>
            </a:r>
            <a:r>
              <a:rPr sz="2133" spc="-100" dirty="0">
                <a:solidFill>
                  <a:srgbClr val="666666"/>
                </a:solidFill>
                <a:latin typeface="Roboto"/>
                <a:cs typeface="Roboto"/>
              </a:rPr>
              <a:t>/</a:t>
            </a:r>
            <a:r>
              <a:rPr sz="2133" spc="-47" dirty="0">
                <a:solidFill>
                  <a:srgbClr val="666666"/>
                </a:solidFill>
                <a:latin typeface="Roboto"/>
                <a:cs typeface="Roboto"/>
              </a:rPr>
              <a:t> </a:t>
            </a:r>
            <a:r>
              <a:rPr sz="2133" spc="-107" dirty="0">
                <a:solidFill>
                  <a:srgbClr val="666666"/>
                </a:solidFill>
                <a:latin typeface="Roboto"/>
                <a:cs typeface="Roboto"/>
              </a:rPr>
              <a:t>failure</a:t>
            </a:r>
            <a:r>
              <a:rPr sz="2133" spc="-7" dirty="0">
                <a:solidFill>
                  <a:srgbClr val="666666"/>
                </a:solidFill>
                <a:latin typeface="Roboto"/>
                <a:cs typeface="Roboto"/>
              </a:rPr>
              <a:t> </a:t>
            </a:r>
            <a:r>
              <a:rPr sz="2133" b="1" dirty="0">
                <a:solidFill>
                  <a:srgbClr val="D45E00"/>
                </a:solidFill>
                <a:latin typeface="Roboto Cn"/>
                <a:cs typeface="Roboto Cn"/>
              </a:rPr>
              <a:t>recorded</a:t>
            </a:r>
            <a:r>
              <a:rPr sz="2133" dirty="0">
                <a:solidFill>
                  <a:srgbClr val="666666"/>
                </a:solidFill>
                <a:latin typeface="Roboto"/>
                <a:cs typeface="Roboto"/>
              </a:rPr>
              <a:t>?</a:t>
            </a:r>
            <a:endParaRPr sz="2133">
              <a:latin typeface="Roboto"/>
              <a:cs typeface="Roboto"/>
            </a:endParaRPr>
          </a:p>
          <a:p>
            <a:pPr>
              <a:spcBef>
                <a:spcPts val="13"/>
              </a:spcBef>
            </a:pPr>
            <a:endParaRPr sz="2400">
              <a:latin typeface="Roboto"/>
              <a:cs typeface="Roboto"/>
            </a:endParaRPr>
          </a:p>
          <a:p>
            <a:pPr marL="140543" marR="1483323" indent="-124457">
              <a:lnSpc>
                <a:spcPct val="113300"/>
              </a:lnSpc>
              <a:spcBef>
                <a:spcPts val="7"/>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20" dirty="0">
                <a:solidFill>
                  <a:srgbClr val="666666"/>
                </a:solidFill>
                <a:latin typeface="Roboto Cn"/>
                <a:cs typeface="Roboto Cn"/>
              </a:rPr>
              <a:t>v</a:t>
            </a:r>
            <a:r>
              <a:rPr sz="2133" b="1" dirty="0">
                <a:solidFill>
                  <a:srgbClr val="666666"/>
                </a:solidFill>
                <a:latin typeface="Roboto Cn"/>
                <a:cs typeface="Roboto Cn"/>
              </a:rPr>
              <a:t>ali</a:t>
            </a:r>
            <a:r>
              <a:rPr sz="2133" b="1" spc="13" dirty="0">
                <a:solidFill>
                  <a:srgbClr val="666666"/>
                </a:solidFill>
                <a:latin typeface="Roboto Cn"/>
                <a:cs typeface="Roboto Cn"/>
              </a:rPr>
              <a:t>d</a:t>
            </a:r>
            <a:r>
              <a:rPr sz="2133" b="1" spc="20" dirty="0">
                <a:solidFill>
                  <a:srgbClr val="666666"/>
                </a:solidFill>
                <a:latin typeface="Roboto Cn"/>
                <a:cs typeface="Roboto Cn"/>
              </a:rPr>
              <a:t> </a:t>
            </a:r>
            <a:r>
              <a:rPr sz="2133" spc="-120" dirty="0">
                <a:solidFill>
                  <a:srgbClr val="666666"/>
                </a:solidFill>
                <a:latin typeface="Roboto"/>
                <a:cs typeface="Roboto"/>
              </a:rPr>
              <a:t>r</a:t>
            </a:r>
            <a:r>
              <a:rPr sz="2133" spc="-127" dirty="0">
                <a:solidFill>
                  <a:srgbClr val="666666"/>
                </a:solidFill>
                <a:latin typeface="Roboto"/>
                <a:cs typeface="Roboto"/>
              </a:rPr>
              <a:t>equests  </a:t>
            </a:r>
            <a:r>
              <a:rPr sz="2133" spc="-147" dirty="0">
                <a:solidFill>
                  <a:srgbClr val="666666"/>
                </a:solidFill>
                <a:latin typeface="Roboto"/>
                <a:cs typeface="Roboto"/>
              </a:rPr>
              <a:t>se</a:t>
            </a:r>
            <a:r>
              <a:rPr sz="2133" spc="-80" dirty="0">
                <a:solidFill>
                  <a:srgbClr val="666666"/>
                </a:solidFill>
                <a:latin typeface="Roboto"/>
                <a:cs typeface="Roboto"/>
              </a:rPr>
              <a:t>r</a:t>
            </a:r>
            <a:r>
              <a:rPr sz="2133" spc="-187" dirty="0">
                <a:solidFill>
                  <a:srgbClr val="666666"/>
                </a:solidFill>
                <a:latin typeface="Roboto"/>
                <a:cs typeface="Roboto"/>
              </a:rPr>
              <a:t>v</a:t>
            </a:r>
            <a:r>
              <a:rPr sz="2133" spc="-140" dirty="0">
                <a:solidFill>
                  <a:srgbClr val="666666"/>
                </a:solidFill>
                <a:latin typeface="Roboto"/>
                <a:cs typeface="Roboto"/>
              </a:rPr>
              <a:t>e</a:t>
            </a:r>
            <a:r>
              <a:rPr sz="2133" spc="-147" dirty="0">
                <a:solidFill>
                  <a:srgbClr val="666666"/>
                </a:solidFill>
                <a:latin typeface="Roboto"/>
                <a:cs typeface="Roboto"/>
              </a:rPr>
              <a:t>d</a:t>
            </a:r>
            <a:r>
              <a:rPr sz="2133" spc="-40" dirty="0">
                <a:solidFill>
                  <a:srgbClr val="666666"/>
                </a:solidFill>
                <a:latin typeface="Roboto"/>
                <a:cs typeface="Roboto"/>
              </a:rPr>
              <a:t> </a:t>
            </a:r>
            <a:r>
              <a:rPr sz="2133" b="1" spc="13" dirty="0">
                <a:solidFill>
                  <a:srgbClr val="666666"/>
                </a:solidFill>
                <a:latin typeface="Roboto Cn"/>
                <a:cs typeface="Roboto Cn"/>
              </a:rPr>
              <a:t>successfully</a:t>
            </a:r>
            <a:r>
              <a:rPr sz="2133" spc="-13" dirty="0">
                <a:solidFill>
                  <a:srgbClr val="666666"/>
                </a:solidFill>
                <a:latin typeface="Roboto"/>
                <a:cs typeface="Roboto"/>
              </a:rPr>
              <a:t>.</a:t>
            </a:r>
            <a:endParaRPr sz="2133">
              <a:latin typeface="Roboto"/>
              <a:cs typeface="Roboto"/>
            </a:endParaRPr>
          </a:p>
        </p:txBody>
      </p:sp>
      <p:sp>
        <p:nvSpPr>
          <p:cNvPr id="4" name="object 4"/>
          <p:cNvSpPr txBox="1"/>
          <p:nvPr/>
        </p:nvSpPr>
        <p:spPr>
          <a:xfrm>
            <a:off x="706967" y="1147911"/>
            <a:ext cx="4511039" cy="1550723"/>
          </a:xfrm>
          <a:prstGeom prst="rect">
            <a:avLst/>
          </a:prstGeom>
        </p:spPr>
        <p:txBody>
          <a:bodyPr vert="horz" wrap="square" lIns="0" tIns="16933" rIns="0" bIns="0" rtlCol="0">
            <a:spAutoFit/>
          </a:bodyPr>
          <a:lstStyle/>
          <a:p>
            <a:pPr marL="68578" algn="ctr">
              <a:spcBef>
                <a:spcPts val="133"/>
              </a:spcBef>
            </a:pPr>
            <a:r>
              <a:rPr sz="3200" b="1" spc="-20" dirty="0">
                <a:solidFill>
                  <a:srgbClr val="0072B2"/>
                </a:solidFill>
                <a:latin typeface="Roboto"/>
                <a:cs typeface="Roboto"/>
              </a:rPr>
              <a:t>Availability</a:t>
            </a:r>
            <a:endParaRPr sz="3200">
              <a:latin typeface="Roboto"/>
              <a:cs typeface="Roboto"/>
            </a:endParaRPr>
          </a:p>
          <a:p>
            <a:pPr algn="ctr">
              <a:spcBef>
                <a:spcPts val="3000"/>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spc="13" dirty="0">
                <a:solidFill>
                  <a:srgbClr val="0072B2"/>
                </a:solidFill>
                <a:latin typeface="Roboto Cn"/>
                <a:cs typeface="Roboto Cn"/>
              </a:rPr>
              <a:t>successfully</a:t>
            </a:r>
            <a:endParaRPr sz="2133">
              <a:latin typeface="Roboto Cn"/>
              <a:cs typeface="Roboto Cn"/>
            </a:endParaRPr>
          </a:p>
        </p:txBody>
      </p:sp>
      <p:sp>
        <p:nvSpPr>
          <p:cNvPr id="5" name="object 5"/>
          <p:cNvSpPr txBox="1">
            <a:spLocks noGrp="1"/>
          </p:cNvSpPr>
          <p:nvPr>
            <p:ph type="title"/>
          </p:nvPr>
        </p:nvSpPr>
        <p:spPr>
          <a:xfrm>
            <a:off x="1524000" y="1369937"/>
            <a:ext cx="13167360" cy="694207"/>
          </a:xfrm>
          <a:prstGeom prst="rect">
            <a:avLst/>
          </a:prstGeom>
        </p:spPr>
        <p:txBody>
          <a:bodyPr vert="horz" wrap="square" lIns="0" tIns="16933" rIns="0" bIns="0" rtlCol="0" anchor="ctr">
            <a:spAutoFit/>
          </a:bodyPr>
          <a:lstStyle/>
          <a:p>
            <a:pPr marL="5807141">
              <a:lnSpc>
                <a:spcPct val="100000"/>
              </a:lnSpc>
              <a:spcBef>
                <a:spcPts val="133"/>
              </a:spcBef>
            </a:pPr>
            <a:r>
              <a:rPr spc="-20" dirty="0"/>
              <a:t>Latency</a:t>
            </a:r>
          </a:p>
        </p:txBody>
      </p:sp>
    </p:spTree>
    <p:extLst>
      <p:ext uri="{BB962C8B-B14F-4D97-AF65-F5344CB8AC3E}">
        <p14:creationId xmlns:p14="http://schemas.microsoft.com/office/powerpoint/2010/main" val="36075755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1367" y="2016929"/>
            <a:ext cx="4213860" cy="3686564"/>
          </a:xfrm>
          <a:prstGeom prst="rect">
            <a:avLst/>
          </a:prstGeom>
        </p:spPr>
        <p:txBody>
          <a:bodyPr vert="horz" wrap="square" lIns="0" tIns="16933" rIns="0" bIns="0" rtlCol="0">
            <a:spAutoFit/>
          </a:bodyPr>
          <a:lstStyle/>
          <a:p>
            <a:pPr marL="16933">
              <a:spcBef>
                <a:spcPts val="133"/>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dirty="0">
                <a:solidFill>
                  <a:srgbClr val="0072B2"/>
                </a:solidFill>
                <a:latin typeface="Roboto Cn"/>
                <a:cs typeface="Roboto Cn"/>
              </a:rPr>
              <a:t>quickly</a:t>
            </a:r>
            <a:endParaRPr sz="2133">
              <a:latin typeface="Roboto Cn"/>
              <a:cs typeface="Roboto Cn"/>
            </a:endParaRPr>
          </a:p>
          <a:p>
            <a:pPr>
              <a:spcBef>
                <a:spcPts val="73"/>
              </a:spcBef>
            </a:pPr>
            <a:endParaRPr sz="2467">
              <a:latin typeface="Roboto Cn"/>
              <a:cs typeface="Roboto Cn"/>
            </a:endParaRPr>
          </a:p>
          <a:p>
            <a:pPr marL="626518" indent="-469042">
              <a:spcBef>
                <a:spcPts val="7"/>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dirty="0">
                <a:solidFill>
                  <a:srgbClr val="0072B2"/>
                </a:solidFill>
                <a:latin typeface="Roboto Cn"/>
                <a:cs typeface="Roboto Cn"/>
              </a:rPr>
              <a:t>quickly</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87" dirty="0">
                <a:solidFill>
                  <a:srgbClr val="666666"/>
                </a:solidFill>
                <a:latin typeface="Roboto"/>
                <a:cs typeface="Roboto"/>
              </a:rPr>
              <a:t>Whe</a:t>
            </a:r>
            <a:r>
              <a:rPr sz="2133" spc="-160"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doe</a:t>
            </a:r>
            <a:r>
              <a:rPr sz="2133" spc="-140" dirty="0">
                <a:solidFill>
                  <a:srgbClr val="666666"/>
                </a:solidFill>
                <a:latin typeface="Roboto"/>
                <a:cs typeface="Roboto"/>
              </a:rPr>
              <a:t>s</a:t>
            </a:r>
            <a:r>
              <a:rPr sz="2133" spc="-47" dirty="0">
                <a:solidFill>
                  <a:srgbClr val="666666"/>
                </a:solidFill>
                <a:latin typeface="Roboto"/>
                <a:cs typeface="Roboto"/>
              </a:rPr>
              <a:t> </a:t>
            </a:r>
            <a:r>
              <a:rPr sz="2133" spc="-13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40" dirty="0">
                <a:solidFill>
                  <a:srgbClr val="666666"/>
                </a:solidFill>
                <a:latin typeface="Roboto"/>
                <a:cs typeface="Roboto"/>
              </a:rPr>
              <a:t>time</a:t>
            </a:r>
            <a:r>
              <a:rPr sz="2133" spc="-93" dirty="0">
                <a:solidFill>
                  <a:srgbClr val="666666"/>
                </a:solidFill>
                <a:latin typeface="Roboto"/>
                <a:cs typeface="Roboto"/>
              </a:rPr>
              <a:t>r</a:t>
            </a:r>
            <a:r>
              <a:rPr sz="2133" spc="-20" dirty="0">
                <a:solidFill>
                  <a:srgbClr val="666666"/>
                </a:solidFill>
                <a:latin typeface="Roboto"/>
                <a:cs typeface="Roboto"/>
              </a:rPr>
              <a:t> </a:t>
            </a:r>
            <a:r>
              <a:rPr sz="2133" b="1" spc="13" dirty="0">
                <a:solidFill>
                  <a:srgbClr val="D45E00"/>
                </a:solidFill>
                <a:latin typeface="Roboto Cn"/>
                <a:cs typeface="Roboto Cn"/>
              </a:rPr>
              <a:t>sta</a:t>
            </a:r>
            <a:r>
              <a:rPr sz="2133" b="1" spc="60" dirty="0">
                <a:solidFill>
                  <a:srgbClr val="D45E00"/>
                </a:solidFill>
                <a:latin typeface="Roboto Cn"/>
                <a:cs typeface="Roboto Cn"/>
              </a:rPr>
              <a:t>r</a:t>
            </a:r>
            <a:r>
              <a:rPr sz="2133" b="1" spc="-7" dirty="0">
                <a:solidFill>
                  <a:srgbClr val="D45E00"/>
                </a:solidFill>
                <a:latin typeface="Roboto Cn"/>
                <a:cs typeface="Roboto Cn"/>
              </a:rPr>
              <a:t>t</a:t>
            </a:r>
            <a:r>
              <a:rPr sz="2133" b="1" spc="13" dirty="0">
                <a:solidFill>
                  <a:srgbClr val="D45E00"/>
                </a:solidFill>
                <a:latin typeface="Roboto Cn"/>
                <a:cs typeface="Roboto Cn"/>
              </a:rPr>
              <a:t> </a:t>
            </a:r>
            <a:r>
              <a:rPr sz="2133" b="1" spc="-47" dirty="0">
                <a:solidFill>
                  <a:srgbClr val="D45E00"/>
                </a:solidFill>
                <a:latin typeface="Roboto Cn"/>
                <a:cs typeface="Roboto Cn"/>
              </a:rPr>
              <a:t>/</a:t>
            </a:r>
            <a:r>
              <a:rPr sz="2133" b="1" spc="13" dirty="0">
                <a:solidFill>
                  <a:srgbClr val="D45E00"/>
                </a:solidFill>
                <a:latin typeface="Roboto Cn"/>
                <a:cs typeface="Roboto Cn"/>
              </a:rPr>
              <a:t> </a:t>
            </a:r>
            <a:r>
              <a:rPr sz="2133" b="1" spc="7" dirty="0">
                <a:solidFill>
                  <a:srgbClr val="D45E00"/>
                </a:solidFill>
                <a:latin typeface="Roboto Cn"/>
                <a:cs typeface="Roboto Cn"/>
              </a:rPr>
              <a:t>s</a:t>
            </a:r>
            <a:r>
              <a:rPr sz="2133" b="1" spc="-27" dirty="0">
                <a:solidFill>
                  <a:srgbClr val="D45E00"/>
                </a:solidFill>
                <a:latin typeface="Roboto Cn"/>
                <a:cs typeface="Roboto Cn"/>
              </a:rPr>
              <a:t>t</a:t>
            </a:r>
            <a:r>
              <a:rPr sz="2133" b="1" dirty="0">
                <a:solidFill>
                  <a:srgbClr val="D45E00"/>
                </a:solidFill>
                <a:latin typeface="Roboto Cn"/>
                <a:cs typeface="Roboto Cn"/>
              </a:rPr>
              <a:t>o</a:t>
            </a:r>
            <a:r>
              <a:rPr sz="2133" b="1" spc="7" dirty="0">
                <a:solidFill>
                  <a:srgbClr val="D45E00"/>
                </a:solidFill>
                <a:latin typeface="Roboto Cn"/>
                <a:cs typeface="Roboto Cn"/>
              </a:rPr>
              <a:t>p</a:t>
            </a:r>
            <a:r>
              <a:rPr sz="2133" spc="-120" dirty="0">
                <a:solidFill>
                  <a:srgbClr val="666666"/>
                </a:solidFill>
                <a:latin typeface="Roboto"/>
                <a:cs typeface="Roboto"/>
              </a:rPr>
              <a:t>?</a:t>
            </a:r>
            <a:endParaRPr sz="2133">
              <a:latin typeface="Roboto"/>
              <a:cs typeface="Roboto"/>
            </a:endParaRPr>
          </a:p>
          <a:p>
            <a:pPr>
              <a:spcBef>
                <a:spcPts val="13"/>
              </a:spcBef>
            </a:pPr>
            <a:endParaRPr sz="2400">
              <a:latin typeface="Roboto"/>
              <a:cs typeface="Roboto"/>
            </a:endParaRPr>
          </a:p>
          <a:p>
            <a:pPr marL="140543" marR="756054" indent="-124457">
              <a:lnSpc>
                <a:spcPct val="113300"/>
              </a:lnSpc>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20" dirty="0">
                <a:solidFill>
                  <a:srgbClr val="009E73"/>
                </a:solidFill>
                <a:latin typeface="Roboto Cn"/>
                <a:cs typeface="Roboto Cn"/>
              </a:rPr>
              <a:t>v</a:t>
            </a:r>
            <a:r>
              <a:rPr sz="2133" b="1" dirty="0">
                <a:solidFill>
                  <a:srgbClr val="009E73"/>
                </a:solidFill>
                <a:latin typeface="Roboto Cn"/>
                <a:cs typeface="Roboto Cn"/>
              </a:rPr>
              <a:t>ali</a:t>
            </a:r>
            <a:r>
              <a:rPr sz="2133" b="1" spc="13" dirty="0">
                <a:solidFill>
                  <a:srgbClr val="009E73"/>
                </a:solidFill>
                <a:latin typeface="Roboto Cn"/>
                <a:cs typeface="Roboto Cn"/>
              </a:rPr>
              <a:t>d</a:t>
            </a:r>
            <a:r>
              <a:rPr sz="2133" b="1" spc="20" dirty="0">
                <a:solidFill>
                  <a:srgbClr val="009E73"/>
                </a:solidFill>
                <a:latin typeface="Roboto Cn"/>
                <a:cs typeface="Roboto Cn"/>
              </a:rPr>
              <a:t> </a:t>
            </a:r>
            <a:r>
              <a:rPr sz="2133" spc="-120" dirty="0">
                <a:solidFill>
                  <a:srgbClr val="009E73"/>
                </a:solidFill>
                <a:latin typeface="Roboto"/>
                <a:cs typeface="Roboto"/>
              </a:rPr>
              <a:t>r</a:t>
            </a:r>
            <a:r>
              <a:rPr sz="2133" spc="-127" dirty="0">
                <a:solidFill>
                  <a:srgbClr val="009E73"/>
                </a:solidFill>
                <a:latin typeface="Roboto"/>
                <a:cs typeface="Roboto"/>
              </a:rPr>
              <a:t>equests  </a:t>
            </a:r>
            <a:r>
              <a:rPr sz="2133" spc="-147" dirty="0">
                <a:solidFill>
                  <a:srgbClr val="666666"/>
                </a:solidFill>
                <a:latin typeface="Roboto"/>
                <a:cs typeface="Roboto"/>
              </a:rPr>
              <a:t>se</a:t>
            </a:r>
            <a:r>
              <a:rPr sz="2133" spc="-80" dirty="0">
                <a:solidFill>
                  <a:srgbClr val="666666"/>
                </a:solidFill>
                <a:latin typeface="Roboto"/>
                <a:cs typeface="Roboto"/>
              </a:rPr>
              <a:t>r</a:t>
            </a:r>
            <a:r>
              <a:rPr sz="2133" spc="-187" dirty="0">
                <a:solidFill>
                  <a:srgbClr val="666666"/>
                </a:solidFill>
                <a:latin typeface="Roboto"/>
                <a:cs typeface="Roboto"/>
              </a:rPr>
              <a:t>v</a:t>
            </a:r>
            <a:r>
              <a:rPr sz="2133" spc="-140" dirty="0">
                <a:solidFill>
                  <a:srgbClr val="666666"/>
                </a:solidFill>
                <a:latin typeface="Roboto"/>
                <a:cs typeface="Roboto"/>
              </a:rPr>
              <a:t>e</a:t>
            </a:r>
            <a:r>
              <a:rPr sz="2133" spc="-147" dirty="0">
                <a:solidFill>
                  <a:srgbClr val="666666"/>
                </a:solidFill>
                <a:latin typeface="Roboto"/>
                <a:cs typeface="Roboto"/>
              </a:rPr>
              <a:t>d</a:t>
            </a:r>
            <a:r>
              <a:rPr sz="2133" spc="-40" dirty="0">
                <a:solidFill>
                  <a:srgbClr val="666666"/>
                </a:solidFill>
                <a:latin typeface="Roboto"/>
                <a:cs typeface="Roboto"/>
              </a:rPr>
              <a:t> </a:t>
            </a:r>
            <a:r>
              <a:rPr sz="2133" b="1" spc="20" dirty="0">
                <a:solidFill>
                  <a:srgbClr val="666666"/>
                </a:solidFill>
                <a:latin typeface="Roboto Cn"/>
                <a:cs typeface="Roboto Cn"/>
              </a:rPr>
              <a:t>faster </a:t>
            </a:r>
            <a:r>
              <a:rPr sz="2133" spc="-152" dirty="0">
                <a:solidFill>
                  <a:srgbClr val="666666"/>
                </a:solidFill>
                <a:latin typeface="Roboto"/>
                <a:cs typeface="Roboto"/>
              </a:rPr>
              <a:t>tha</a:t>
            </a:r>
            <a:r>
              <a:rPr sz="2133" spc="-173"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a</a:t>
            </a:r>
            <a:r>
              <a:rPr sz="2133" spc="-47" dirty="0">
                <a:solidFill>
                  <a:srgbClr val="666666"/>
                </a:solidFill>
                <a:latin typeface="Roboto"/>
                <a:cs typeface="Roboto"/>
              </a:rPr>
              <a:t> </a:t>
            </a:r>
            <a:r>
              <a:rPr sz="2133" spc="-140" dirty="0">
                <a:solidFill>
                  <a:srgbClr val="666666"/>
                </a:solidFill>
                <a:latin typeface="Roboto"/>
                <a:cs typeface="Roboto"/>
              </a:rPr>
              <a:t>th</a:t>
            </a:r>
            <a:r>
              <a:rPr sz="2133" spc="-133" dirty="0">
                <a:solidFill>
                  <a:srgbClr val="666666"/>
                </a:solidFill>
                <a:latin typeface="Roboto"/>
                <a:cs typeface="Roboto"/>
              </a:rPr>
              <a:t>r</a:t>
            </a:r>
            <a:r>
              <a:rPr sz="2133" spc="-127" dirty="0">
                <a:solidFill>
                  <a:srgbClr val="666666"/>
                </a:solidFill>
                <a:latin typeface="Roboto"/>
                <a:cs typeface="Roboto"/>
              </a:rPr>
              <a:t>eshold.</a:t>
            </a:r>
            <a:endParaRPr sz="2133">
              <a:latin typeface="Roboto"/>
              <a:cs typeface="Roboto"/>
            </a:endParaRPr>
          </a:p>
        </p:txBody>
      </p:sp>
      <p:sp>
        <p:nvSpPr>
          <p:cNvPr id="6" name="object 6"/>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706967" y="2570648"/>
            <a:ext cx="4941147" cy="2796642"/>
          </a:xfrm>
          <a:prstGeom prst="rect">
            <a:avLst/>
          </a:prstGeom>
        </p:spPr>
        <p:txBody>
          <a:bodyPr vert="horz" wrap="square" lIns="0" tIns="174413" rIns="0" bIns="0" rtlCol="0">
            <a:spAutoFit/>
          </a:bodyPr>
          <a:lstStyle/>
          <a:p>
            <a:pPr marL="626518" indent="-469042">
              <a:spcBef>
                <a:spcPts val="1373"/>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spc="13" dirty="0">
                <a:solidFill>
                  <a:srgbClr val="0072B2"/>
                </a:solidFill>
                <a:latin typeface="Roboto Cn"/>
                <a:cs typeface="Roboto Cn"/>
              </a:rPr>
              <a:t>success</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60" dirty="0">
                <a:solidFill>
                  <a:srgbClr val="666666"/>
                </a:solidFill>
                <a:latin typeface="Roboto"/>
                <a:cs typeface="Roboto"/>
              </a:rPr>
              <a:t>Where</a:t>
            </a:r>
            <a:r>
              <a:rPr sz="2133" spc="-47" dirty="0">
                <a:solidFill>
                  <a:srgbClr val="666666"/>
                </a:solidFill>
                <a:latin typeface="Roboto"/>
                <a:cs typeface="Roboto"/>
              </a:rPr>
              <a:t> </a:t>
            </a:r>
            <a:r>
              <a:rPr sz="2133" spc="-100" dirty="0">
                <a:solidFill>
                  <a:srgbClr val="666666"/>
                </a:solidFill>
                <a:latin typeface="Roboto"/>
                <a:cs typeface="Roboto"/>
              </a:rPr>
              <a:t>is</a:t>
            </a:r>
            <a:r>
              <a:rPr sz="2133" spc="-47" dirty="0">
                <a:solidFill>
                  <a:srgbClr val="666666"/>
                </a:solidFill>
                <a:latin typeface="Roboto"/>
                <a:cs typeface="Roboto"/>
              </a:rPr>
              <a:t> </a:t>
            </a:r>
            <a:r>
              <a:rPr sz="2133" spc="-140" dirty="0">
                <a:solidFill>
                  <a:srgbClr val="666666"/>
                </a:solidFill>
                <a:latin typeface="Roboto"/>
                <a:cs typeface="Roboto"/>
              </a:rPr>
              <a:t>the</a:t>
            </a:r>
            <a:r>
              <a:rPr sz="2133" spc="-47" dirty="0">
                <a:solidFill>
                  <a:srgbClr val="666666"/>
                </a:solidFill>
                <a:latin typeface="Roboto"/>
                <a:cs typeface="Roboto"/>
              </a:rPr>
              <a:t> </a:t>
            </a:r>
            <a:r>
              <a:rPr sz="2133" spc="-152" dirty="0">
                <a:solidFill>
                  <a:srgbClr val="666666"/>
                </a:solidFill>
                <a:latin typeface="Roboto"/>
                <a:cs typeface="Roboto"/>
              </a:rPr>
              <a:t>success</a:t>
            </a:r>
            <a:r>
              <a:rPr sz="2133" spc="-47" dirty="0">
                <a:solidFill>
                  <a:srgbClr val="666666"/>
                </a:solidFill>
                <a:latin typeface="Roboto"/>
                <a:cs typeface="Roboto"/>
              </a:rPr>
              <a:t> </a:t>
            </a:r>
            <a:r>
              <a:rPr sz="2133" spc="-100" dirty="0">
                <a:solidFill>
                  <a:srgbClr val="666666"/>
                </a:solidFill>
                <a:latin typeface="Roboto"/>
                <a:cs typeface="Roboto"/>
              </a:rPr>
              <a:t>/</a:t>
            </a:r>
            <a:r>
              <a:rPr sz="2133" spc="-47" dirty="0">
                <a:solidFill>
                  <a:srgbClr val="666666"/>
                </a:solidFill>
                <a:latin typeface="Roboto"/>
                <a:cs typeface="Roboto"/>
              </a:rPr>
              <a:t> </a:t>
            </a:r>
            <a:r>
              <a:rPr sz="2133" spc="-107" dirty="0">
                <a:solidFill>
                  <a:srgbClr val="666666"/>
                </a:solidFill>
                <a:latin typeface="Roboto"/>
                <a:cs typeface="Roboto"/>
              </a:rPr>
              <a:t>failure</a:t>
            </a:r>
            <a:r>
              <a:rPr sz="2133" spc="-7" dirty="0">
                <a:solidFill>
                  <a:srgbClr val="666666"/>
                </a:solidFill>
                <a:latin typeface="Roboto"/>
                <a:cs typeface="Roboto"/>
              </a:rPr>
              <a:t> </a:t>
            </a:r>
            <a:r>
              <a:rPr sz="2133" b="1" dirty="0">
                <a:solidFill>
                  <a:srgbClr val="D45E00"/>
                </a:solidFill>
                <a:latin typeface="Roboto Cn"/>
                <a:cs typeface="Roboto Cn"/>
              </a:rPr>
              <a:t>recorded</a:t>
            </a:r>
            <a:r>
              <a:rPr sz="2133" dirty="0">
                <a:solidFill>
                  <a:srgbClr val="666666"/>
                </a:solidFill>
                <a:latin typeface="Roboto"/>
                <a:cs typeface="Roboto"/>
              </a:rPr>
              <a:t>?</a:t>
            </a:r>
            <a:endParaRPr sz="2133">
              <a:latin typeface="Roboto"/>
              <a:cs typeface="Roboto"/>
            </a:endParaRPr>
          </a:p>
          <a:p>
            <a:pPr>
              <a:spcBef>
                <a:spcPts val="13"/>
              </a:spcBef>
            </a:pPr>
            <a:endParaRPr sz="2400">
              <a:latin typeface="Roboto"/>
              <a:cs typeface="Roboto"/>
            </a:endParaRPr>
          </a:p>
          <a:p>
            <a:pPr marL="140543" marR="1483323" indent="-124457">
              <a:lnSpc>
                <a:spcPct val="113300"/>
              </a:lnSpc>
              <a:spcBef>
                <a:spcPts val="7"/>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20" dirty="0">
                <a:solidFill>
                  <a:srgbClr val="009E73"/>
                </a:solidFill>
                <a:latin typeface="Roboto Cn"/>
                <a:cs typeface="Roboto Cn"/>
              </a:rPr>
              <a:t>v</a:t>
            </a:r>
            <a:r>
              <a:rPr sz="2133" b="1" dirty="0">
                <a:solidFill>
                  <a:srgbClr val="009E73"/>
                </a:solidFill>
                <a:latin typeface="Roboto Cn"/>
                <a:cs typeface="Roboto Cn"/>
              </a:rPr>
              <a:t>ali</a:t>
            </a:r>
            <a:r>
              <a:rPr sz="2133" b="1" spc="13" dirty="0">
                <a:solidFill>
                  <a:srgbClr val="009E73"/>
                </a:solidFill>
                <a:latin typeface="Roboto Cn"/>
                <a:cs typeface="Roboto Cn"/>
              </a:rPr>
              <a:t>d</a:t>
            </a:r>
            <a:r>
              <a:rPr sz="2133" b="1" spc="20" dirty="0">
                <a:solidFill>
                  <a:srgbClr val="009E73"/>
                </a:solidFill>
                <a:latin typeface="Roboto Cn"/>
                <a:cs typeface="Roboto Cn"/>
              </a:rPr>
              <a:t> </a:t>
            </a:r>
            <a:r>
              <a:rPr sz="2133" spc="-120" dirty="0">
                <a:solidFill>
                  <a:srgbClr val="009E73"/>
                </a:solidFill>
                <a:latin typeface="Roboto"/>
                <a:cs typeface="Roboto"/>
              </a:rPr>
              <a:t>r</a:t>
            </a:r>
            <a:r>
              <a:rPr sz="2133" spc="-127" dirty="0">
                <a:solidFill>
                  <a:srgbClr val="009E73"/>
                </a:solidFill>
                <a:latin typeface="Roboto"/>
                <a:cs typeface="Roboto"/>
              </a:rPr>
              <a:t>equests  </a:t>
            </a:r>
            <a:r>
              <a:rPr sz="2133" spc="-147" dirty="0">
                <a:solidFill>
                  <a:srgbClr val="666666"/>
                </a:solidFill>
                <a:latin typeface="Roboto"/>
                <a:cs typeface="Roboto"/>
              </a:rPr>
              <a:t>se</a:t>
            </a:r>
            <a:r>
              <a:rPr sz="2133" spc="-80" dirty="0">
                <a:solidFill>
                  <a:srgbClr val="666666"/>
                </a:solidFill>
                <a:latin typeface="Roboto"/>
                <a:cs typeface="Roboto"/>
              </a:rPr>
              <a:t>r</a:t>
            </a:r>
            <a:r>
              <a:rPr sz="2133" spc="-187" dirty="0">
                <a:solidFill>
                  <a:srgbClr val="666666"/>
                </a:solidFill>
                <a:latin typeface="Roboto"/>
                <a:cs typeface="Roboto"/>
              </a:rPr>
              <a:t>v</a:t>
            </a:r>
            <a:r>
              <a:rPr sz="2133" spc="-140" dirty="0">
                <a:solidFill>
                  <a:srgbClr val="666666"/>
                </a:solidFill>
                <a:latin typeface="Roboto"/>
                <a:cs typeface="Roboto"/>
              </a:rPr>
              <a:t>e</a:t>
            </a:r>
            <a:r>
              <a:rPr sz="2133" spc="-147" dirty="0">
                <a:solidFill>
                  <a:srgbClr val="666666"/>
                </a:solidFill>
                <a:latin typeface="Roboto"/>
                <a:cs typeface="Roboto"/>
              </a:rPr>
              <a:t>d</a:t>
            </a:r>
            <a:r>
              <a:rPr sz="2133" spc="-40" dirty="0">
                <a:solidFill>
                  <a:srgbClr val="666666"/>
                </a:solidFill>
                <a:latin typeface="Roboto"/>
                <a:cs typeface="Roboto"/>
              </a:rPr>
              <a:t> </a:t>
            </a:r>
            <a:r>
              <a:rPr sz="2133" b="1" spc="13" dirty="0">
                <a:solidFill>
                  <a:srgbClr val="666666"/>
                </a:solidFill>
                <a:latin typeface="Roboto Cn"/>
                <a:cs typeface="Roboto Cn"/>
              </a:rPr>
              <a:t>successfully</a:t>
            </a:r>
            <a:r>
              <a:rPr sz="2133" spc="-13" dirty="0">
                <a:solidFill>
                  <a:srgbClr val="666666"/>
                </a:solidFill>
                <a:latin typeface="Roboto"/>
                <a:cs typeface="Roboto"/>
              </a:rPr>
              <a:t>.</a:t>
            </a:r>
            <a:endParaRPr sz="2133">
              <a:latin typeface="Roboto"/>
              <a:cs typeface="Roboto"/>
            </a:endParaRPr>
          </a:p>
        </p:txBody>
      </p:sp>
      <p:sp>
        <p:nvSpPr>
          <p:cNvPr id="4" name="object 4"/>
          <p:cNvSpPr txBox="1"/>
          <p:nvPr/>
        </p:nvSpPr>
        <p:spPr>
          <a:xfrm>
            <a:off x="706967" y="1147911"/>
            <a:ext cx="4511039" cy="1550723"/>
          </a:xfrm>
          <a:prstGeom prst="rect">
            <a:avLst/>
          </a:prstGeom>
        </p:spPr>
        <p:txBody>
          <a:bodyPr vert="horz" wrap="square" lIns="0" tIns="16933" rIns="0" bIns="0" rtlCol="0">
            <a:spAutoFit/>
          </a:bodyPr>
          <a:lstStyle/>
          <a:p>
            <a:pPr marL="68578" algn="ctr">
              <a:spcBef>
                <a:spcPts val="133"/>
              </a:spcBef>
            </a:pPr>
            <a:r>
              <a:rPr sz="3200" b="1" spc="-20" dirty="0">
                <a:solidFill>
                  <a:srgbClr val="0072B2"/>
                </a:solidFill>
                <a:latin typeface="Roboto"/>
                <a:cs typeface="Roboto"/>
              </a:rPr>
              <a:t>Availability</a:t>
            </a:r>
            <a:endParaRPr sz="3200">
              <a:latin typeface="Roboto"/>
              <a:cs typeface="Roboto"/>
            </a:endParaRPr>
          </a:p>
          <a:p>
            <a:pPr algn="ctr">
              <a:spcBef>
                <a:spcPts val="3000"/>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spc="13" dirty="0">
                <a:solidFill>
                  <a:srgbClr val="0072B2"/>
                </a:solidFill>
                <a:latin typeface="Roboto Cn"/>
                <a:cs typeface="Roboto Cn"/>
              </a:rPr>
              <a:t>successfully</a:t>
            </a:r>
            <a:endParaRPr sz="2133">
              <a:latin typeface="Roboto Cn"/>
              <a:cs typeface="Roboto Cn"/>
            </a:endParaRPr>
          </a:p>
        </p:txBody>
      </p:sp>
      <p:sp>
        <p:nvSpPr>
          <p:cNvPr id="5" name="object 5"/>
          <p:cNvSpPr txBox="1">
            <a:spLocks noGrp="1"/>
          </p:cNvSpPr>
          <p:nvPr>
            <p:ph type="title"/>
          </p:nvPr>
        </p:nvSpPr>
        <p:spPr>
          <a:xfrm>
            <a:off x="1524000" y="1369937"/>
            <a:ext cx="13167360" cy="694207"/>
          </a:xfrm>
          <a:prstGeom prst="rect">
            <a:avLst/>
          </a:prstGeom>
        </p:spPr>
        <p:txBody>
          <a:bodyPr vert="horz" wrap="square" lIns="0" tIns="16933" rIns="0" bIns="0" rtlCol="0" anchor="ctr">
            <a:spAutoFit/>
          </a:bodyPr>
          <a:lstStyle/>
          <a:p>
            <a:pPr marL="5807141">
              <a:lnSpc>
                <a:spcPct val="100000"/>
              </a:lnSpc>
              <a:spcBef>
                <a:spcPts val="133"/>
              </a:spcBef>
            </a:pPr>
            <a:r>
              <a:rPr spc="-20" dirty="0"/>
              <a:t>Latency</a:t>
            </a:r>
          </a:p>
        </p:txBody>
      </p:sp>
    </p:spTree>
    <p:extLst>
      <p:ext uri="{BB962C8B-B14F-4D97-AF65-F5344CB8AC3E}">
        <p14:creationId xmlns:p14="http://schemas.microsoft.com/office/powerpoint/2010/main" val="1364503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SLO</a:t>
            </a:r>
            <a:endParaRPr lang="en-US" dirty="0"/>
          </a:p>
        </p:txBody>
      </p:sp>
      <p:sp>
        <p:nvSpPr>
          <p:cNvPr id="3" name="Content Placeholder 2"/>
          <p:cNvSpPr>
            <a:spLocks noGrp="1"/>
          </p:cNvSpPr>
          <p:nvPr>
            <p:ph idx="1"/>
          </p:nvPr>
        </p:nvSpPr>
        <p:spPr>
          <a:xfrm>
            <a:off x="1997766" y="2038350"/>
            <a:ext cx="6361043" cy="4038600"/>
          </a:xfrm>
        </p:spPr>
        <p:txBody>
          <a:bodyPr/>
          <a:lstStyle/>
          <a:p>
            <a:r>
              <a:rPr lang="en-US" sz="2400" spc="70" dirty="0">
                <a:solidFill>
                  <a:srgbClr val="666666"/>
                </a:solidFill>
                <a:latin typeface="Roboto"/>
                <a:cs typeface="Roboto"/>
              </a:rPr>
              <a:t>A </a:t>
            </a:r>
            <a:r>
              <a:rPr lang="en-US" sz="2400" dirty="0">
                <a:solidFill>
                  <a:srgbClr val="D45E00"/>
                </a:solidFill>
              </a:rPr>
              <a:t>principled </a:t>
            </a:r>
            <a:r>
              <a:rPr lang="en-US" sz="2400" spc="-65" dirty="0">
                <a:solidFill>
                  <a:srgbClr val="666666"/>
                </a:solidFill>
                <a:latin typeface="Roboto"/>
                <a:cs typeface="Roboto"/>
              </a:rPr>
              <a:t>way </a:t>
            </a:r>
            <a:r>
              <a:rPr lang="en-US" sz="2400" spc="-60" dirty="0">
                <a:solidFill>
                  <a:srgbClr val="666666"/>
                </a:solidFill>
                <a:latin typeface="Roboto"/>
                <a:cs typeface="Roboto"/>
              </a:rPr>
              <a:t> </a:t>
            </a:r>
            <a:r>
              <a:rPr lang="en-US" sz="2400" spc="-35" dirty="0">
                <a:solidFill>
                  <a:srgbClr val="666666"/>
                </a:solidFill>
                <a:latin typeface="Roboto"/>
                <a:cs typeface="Roboto"/>
              </a:rPr>
              <a:t>to</a:t>
            </a:r>
            <a:r>
              <a:rPr lang="en-US" sz="2400" spc="-20" dirty="0">
                <a:solidFill>
                  <a:srgbClr val="666666"/>
                </a:solidFill>
                <a:latin typeface="Roboto"/>
                <a:cs typeface="Roboto"/>
              </a:rPr>
              <a:t> </a:t>
            </a:r>
            <a:r>
              <a:rPr lang="en-US" sz="2400" spc="-25" dirty="0">
                <a:solidFill>
                  <a:srgbClr val="666666"/>
                </a:solidFill>
                <a:latin typeface="Roboto"/>
                <a:cs typeface="Roboto"/>
              </a:rPr>
              <a:t>agree </a:t>
            </a:r>
            <a:r>
              <a:rPr lang="en-US" sz="2400" spc="-30" dirty="0">
                <a:solidFill>
                  <a:srgbClr val="666666"/>
                </a:solidFill>
                <a:latin typeface="Roboto"/>
                <a:cs typeface="Roboto"/>
              </a:rPr>
              <a:t>on</a:t>
            </a:r>
            <a:r>
              <a:rPr lang="en-US" sz="2400" spc="-15" dirty="0">
                <a:solidFill>
                  <a:srgbClr val="666666"/>
                </a:solidFill>
                <a:latin typeface="Roboto"/>
                <a:cs typeface="Roboto"/>
              </a:rPr>
              <a:t> </a:t>
            </a:r>
            <a:r>
              <a:rPr lang="en-US" sz="2400" spc="-35" dirty="0">
                <a:solidFill>
                  <a:srgbClr val="666666"/>
                </a:solidFill>
                <a:latin typeface="Roboto"/>
                <a:cs typeface="Roboto"/>
              </a:rPr>
              <a:t>the </a:t>
            </a:r>
            <a:r>
              <a:rPr lang="en-US" sz="2400" spc="-30" dirty="0">
                <a:solidFill>
                  <a:srgbClr val="666666"/>
                </a:solidFill>
                <a:latin typeface="Roboto"/>
                <a:cs typeface="Roboto"/>
              </a:rPr>
              <a:t> </a:t>
            </a:r>
            <a:r>
              <a:rPr lang="en-US" sz="2400" spc="10" dirty="0"/>
              <a:t>desired</a:t>
            </a:r>
            <a:r>
              <a:rPr lang="en-US" sz="2400" spc="-65" dirty="0"/>
              <a:t> </a:t>
            </a:r>
            <a:r>
              <a:rPr lang="en-US" sz="2400" spc="-10" dirty="0"/>
              <a:t>reliability </a:t>
            </a:r>
            <a:r>
              <a:rPr lang="en-US" sz="2400" spc="-880" dirty="0"/>
              <a:t> </a:t>
            </a:r>
            <a:r>
              <a:rPr lang="en-US" sz="2400" spc="30" dirty="0">
                <a:solidFill>
                  <a:srgbClr val="666666"/>
                </a:solidFill>
                <a:latin typeface="Roboto"/>
                <a:cs typeface="Roboto"/>
              </a:rPr>
              <a:t>of</a:t>
            </a:r>
            <a:r>
              <a:rPr lang="en-US" sz="2400" spc="-20" dirty="0">
                <a:solidFill>
                  <a:srgbClr val="666666"/>
                </a:solidFill>
                <a:latin typeface="Roboto"/>
                <a:cs typeface="Roboto"/>
              </a:rPr>
              <a:t> </a:t>
            </a:r>
            <a:r>
              <a:rPr lang="en-US" sz="2400" spc="-25" dirty="0">
                <a:solidFill>
                  <a:srgbClr val="666666"/>
                </a:solidFill>
                <a:latin typeface="Roboto"/>
                <a:cs typeface="Roboto"/>
              </a:rPr>
              <a:t>a</a:t>
            </a:r>
            <a:r>
              <a:rPr lang="en-US" sz="2400" spc="-20" dirty="0">
                <a:solidFill>
                  <a:srgbClr val="666666"/>
                </a:solidFill>
                <a:latin typeface="Roboto"/>
                <a:cs typeface="Roboto"/>
              </a:rPr>
              <a:t> service</a:t>
            </a:r>
            <a:endParaRPr lang="en-US" dirty="0"/>
          </a:p>
        </p:txBody>
      </p:sp>
      <p:sp>
        <p:nvSpPr>
          <p:cNvPr id="4" name="object 3"/>
          <p:cNvSpPr/>
          <p:nvPr/>
        </p:nvSpPr>
        <p:spPr>
          <a:xfrm>
            <a:off x="571817" y="3101837"/>
            <a:ext cx="1142365" cy="1085215"/>
          </a:xfrm>
          <a:custGeom>
            <a:avLst/>
            <a:gdLst/>
            <a:ahLst/>
            <a:cxnLst/>
            <a:rect l="l" t="t" r="r" b="b"/>
            <a:pathLst>
              <a:path w="1142364" h="1085214">
                <a:moveTo>
                  <a:pt x="1015324" y="1084696"/>
                </a:moveTo>
                <a:lnTo>
                  <a:pt x="126459" y="1084696"/>
                </a:lnTo>
                <a:lnTo>
                  <a:pt x="77460" y="1075014"/>
                </a:lnTo>
                <a:lnTo>
                  <a:pt x="37238" y="1048780"/>
                </a:lnTo>
                <a:lnTo>
                  <a:pt x="10012" y="1010213"/>
                </a:lnTo>
                <a:lnTo>
                  <a:pt x="0" y="963533"/>
                </a:lnTo>
                <a:lnTo>
                  <a:pt x="0" y="121162"/>
                </a:lnTo>
                <a:lnTo>
                  <a:pt x="10012" y="74482"/>
                </a:lnTo>
                <a:lnTo>
                  <a:pt x="37238" y="35916"/>
                </a:lnTo>
                <a:lnTo>
                  <a:pt x="77460" y="9682"/>
                </a:lnTo>
                <a:lnTo>
                  <a:pt x="126459" y="0"/>
                </a:lnTo>
                <a:lnTo>
                  <a:pt x="1015324" y="0"/>
                </a:lnTo>
                <a:lnTo>
                  <a:pt x="1063810" y="9682"/>
                </a:lnTo>
                <a:lnTo>
                  <a:pt x="1104089" y="35916"/>
                </a:lnTo>
                <a:lnTo>
                  <a:pt x="1131600" y="74482"/>
                </a:lnTo>
                <a:lnTo>
                  <a:pt x="1141784" y="121162"/>
                </a:lnTo>
                <a:lnTo>
                  <a:pt x="1141784" y="244633"/>
                </a:lnTo>
                <a:lnTo>
                  <a:pt x="507054" y="244633"/>
                </a:lnTo>
                <a:lnTo>
                  <a:pt x="507054" y="423493"/>
                </a:lnTo>
                <a:lnTo>
                  <a:pt x="252919" y="423493"/>
                </a:lnTo>
                <a:lnTo>
                  <a:pt x="252919" y="846986"/>
                </a:lnTo>
                <a:lnTo>
                  <a:pt x="1141784" y="846986"/>
                </a:lnTo>
                <a:lnTo>
                  <a:pt x="1141784" y="963533"/>
                </a:lnTo>
                <a:lnTo>
                  <a:pt x="1131600" y="1010213"/>
                </a:lnTo>
                <a:lnTo>
                  <a:pt x="1104089" y="1048780"/>
                </a:lnTo>
                <a:lnTo>
                  <a:pt x="1063810" y="1075014"/>
                </a:lnTo>
                <a:lnTo>
                  <a:pt x="1015324" y="1084696"/>
                </a:lnTo>
                <a:close/>
              </a:path>
              <a:path w="1142364" h="1085214">
                <a:moveTo>
                  <a:pt x="761189" y="846986"/>
                </a:moveTo>
                <a:lnTo>
                  <a:pt x="634729" y="846986"/>
                </a:lnTo>
                <a:lnTo>
                  <a:pt x="634729" y="244633"/>
                </a:lnTo>
                <a:lnTo>
                  <a:pt x="1141784" y="244633"/>
                </a:lnTo>
                <a:lnTo>
                  <a:pt x="1141784" y="605814"/>
                </a:lnTo>
                <a:lnTo>
                  <a:pt x="761189" y="605814"/>
                </a:lnTo>
                <a:lnTo>
                  <a:pt x="761189" y="846986"/>
                </a:lnTo>
                <a:close/>
              </a:path>
              <a:path w="1142364" h="1085214">
                <a:moveTo>
                  <a:pt x="507054" y="846986"/>
                </a:moveTo>
                <a:lnTo>
                  <a:pt x="380594" y="846986"/>
                </a:lnTo>
                <a:lnTo>
                  <a:pt x="380594" y="423493"/>
                </a:lnTo>
                <a:lnTo>
                  <a:pt x="507054" y="423493"/>
                </a:lnTo>
                <a:lnTo>
                  <a:pt x="507054" y="846986"/>
                </a:lnTo>
                <a:close/>
              </a:path>
              <a:path w="1142364" h="1085214">
                <a:moveTo>
                  <a:pt x="1141784" y="846986"/>
                </a:moveTo>
                <a:lnTo>
                  <a:pt x="887648" y="846986"/>
                </a:lnTo>
                <a:lnTo>
                  <a:pt x="887648" y="605814"/>
                </a:lnTo>
                <a:lnTo>
                  <a:pt x="1141784" y="605814"/>
                </a:lnTo>
                <a:lnTo>
                  <a:pt x="1141784" y="846986"/>
                </a:lnTo>
                <a:close/>
              </a:path>
            </a:pathLst>
          </a:custGeom>
          <a:solidFill>
            <a:srgbClr val="0072B2"/>
          </a:solidFill>
        </p:spPr>
        <p:txBody>
          <a:bodyPr wrap="square" lIns="0" tIns="0" rIns="0" bIns="0" rtlCol="0"/>
          <a:lstStyle/>
          <a:p>
            <a:endParaRPr/>
          </a:p>
        </p:txBody>
      </p:sp>
      <p:pic>
        <p:nvPicPr>
          <p:cNvPr id="5" name="object 4"/>
          <p:cNvPicPr/>
          <p:nvPr/>
        </p:nvPicPr>
        <p:blipFill>
          <a:blip r:embed="rId2" cstate="print"/>
          <a:stretch>
            <a:fillRect/>
          </a:stretch>
        </p:blipFill>
        <p:spPr>
          <a:xfrm>
            <a:off x="10444371" y="3499050"/>
            <a:ext cx="1142999" cy="1155299"/>
          </a:xfrm>
          <a:prstGeom prst="rect">
            <a:avLst/>
          </a:prstGeom>
        </p:spPr>
      </p:pic>
      <p:pic>
        <p:nvPicPr>
          <p:cNvPr id="6" name="Picture 5"/>
          <p:cNvPicPr>
            <a:picLocks noChangeAspect="1"/>
          </p:cNvPicPr>
          <p:nvPr/>
        </p:nvPicPr>
        <p:blipFill>
          <a:blip r:embed="rId3"/>
          <a:stretch>
            <a:fillRect/>
          </a:stretch>
        </p:blipFill>
        <p:spPr>
          <a:xfrm>
            <a:off x="2981420" y="2993803"/>
            <a:ext cx="5904162" cy="3321091"/>
          </a:xfrm>
          <a:prstGeom prst="rect">
            <a:avLst/>
          </a:prstGeom>
        </p:spPr>
      </p:pic>
    </p:spTree>
    <p:extLst>
      <p:ext uri="{BB962C8B-B14F-4D97-AF65-F5344CB8AC3E}">
        <p14:creationId xmlns:p14="http://schemas.microsoft.com/office/powerpoint/2010/main" val="36333184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1367" y="2016930"/>
            <a:ext cx="4213860" cy="3682397"/>
          </a:xfrm>
          <a:prstGeom prst="rect">
            <a:avLst/>
          </a:prstGeom>
        </p:spPr>
        <p:txBody>
          <a:bodyPr vert="horz" wrap="square" lIns="0" tIns="16933" rIns="0" bIns="0" rtlCol="0">
            <a:spAutoFit/>
          </a:bodyPr>
          <a:lstStyle/>
          <a:p>
            <a:pPr marL="16933">
              <a:spcBef>
                <a:spcPts val="133"/>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dirty="0">
                <a:solidFill>
                  <a:srgbClr val="0072B2"/>
                </a:solidFill>
                <a:latin typeface="Roboto Cn"/>
                <a:cs typeface="Roboto Cn"/>
              </a:rPr>
              <a:t>quickly</a:t>
            </a:r>
            <a:endParaRPr sz="2133">
              <a:latin typeface="Roboto Cn"/>
              <a:cs typeface="Roboto Cn"/>
            </a:endParaRPr>
          </a:p>
          <a:p>
            <a:pPr>
              <a:spcBef>
                <a:spcPts val="73"/>
              </a:spcBef>
            </a:pPr>
            <a:endParaRPr sz="2467">
              <a:latin typeface="Roboto Cn"/>
              <a:cs typeface="Roboto Cn"/>
            </a:endParaRPr>
          </a:p>
          <a:p>
            <a:pPr marL="626518" indent="-469042">
              <a:spcBef>
                <a:spcPts val="7"/>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dirty="0">
                <a:solidFill>
                  <a:srgbClr val="0072B2"/>
                </a:solidFill>
                <a:latin typeface="Roboto Cn"/>
                <a:cs typeface="Roboto Cn"/>
              </a:rPr>
              <a:t>quickly</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87" dirty="0">
                <a:solidFill>
                  <a:srgbClr val="666666"/>
                </a:solidFill>
                <a:latin typeface="Roboto"/>
                <a:cs typeface="Roboto"/>
              </a:rPr>
              <a:t>Whe</a:t>
            </a:r>
            <a:r>
              <a:rPr sz="2133" spc="-160"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doe</a:t>
            </a:r>
            <a:r>
              <a:rPr sz="2133" spc="-140" dirty="0">
                <a:solidFill>
                  <a:srgbClr val="666666"/>
                </a:solidFill>
                <a:latin typeface="Roboto"/>
                <a:cs typeface="Roboto"/>
              </a:rPr>
              <a:t>s</a:t>
            </a:r>
            <a:r>
              <a:rPr sz="2133" spc="-47" dirty="0">
                <a:solidFill>
                  <a:srgbClr val="666666"/>
                </a:solidFill>
                <a:latin typeface="Roboto"/>
                <a:cs typeface="Roboto"/>
              </a:rPr>
              <a:t> </a:t>
            </a:r>
            <a:r>
              <a:rPr sz="2133" spc="-13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40" dirty="0">
                <a:solidFill>
                  <a:srgbClr val="666666"/>
                </a:solidFill>
                <a:latin typeface="Roboto"/>
                <a:cs typeface="Roboto"/>
              </a:rPr>
              <a:t>time</a:t>
            </a:r>
            <a:r>
              <a:rPr sz="2133" spc="-93" dirty="0">
                <a:solidFill>
                  <a:srgbClr val="666666"/>
                </a:solidFill>
                <a:latin typeface="Roboto"/>
                <a:cs typeface="Roboto"/>
              </a:rPr>
              <a:t>r</a:t>
            </a:r>
            <a:r>
              <a:rPr sz="2133" spc="-20" dirty="0">
                <a:solidFill>
                  <a:srgbClr val="666666"/>
                </a:solidFill>
                <a:latin typeface="Roboto"/>
                <a:cs typeface="Roboto"/>
              </a:rPr>
              <a:t> </a:t>
            </a:r>
            <a:r>
              <a:rPr sz="2133" b="1" spc="13" dirty="0">
                <a:solidFill>
                  <a:srgbClr val="D45E00"/>
                </a:solidFill>
                <a:latin typeface="Roboto Cn"/>
                <a:cs typeface="Roboto Cn"/>
              </a:rPr>
              <a:t>sta</a:t>
            </a:r>
            <a:r>
              <a:rPr sz="2133" b="1" spc="60" dirty="0">
                <a:solidFill>
                  <a:srgbClr val="D45E00"/>
                </a:solidFill>
                <a:latin typeface="Roboto Cn"/>
                <a:cs typeface="Roboto Cn"/>
              </a:rPr>
              <a:t>r</a:t>
            </a:r>
            <a:r>
              <a:rPr sz="2133" b="1" spc="-7" dirty="0">
                <a:solidFill>
                  <a:srgbClr val="D45E00"/>
                </a:solidFill>
                <a:latin typeface="Roboto Cn"/>
                <a:cs typeface="Roboto Cn"/>
              </a:rPr>
              <a:t>t</a:t>
            </a:r>
            <a:r>
              <a:rPr sz="2133" b="1" spc="13" dirty="0">
                <a:solidFill>
                  <a:srgbClr val="D45E00"/>
                </a:solidFill>
                <a:latin typeface="Roboto Cn"/>
                <a:cs typeface="Roboto Cn"/>
              </a:rPr>
              <a:t> </a:t>
            </a:r>
            <a:r>
              <a:rPr sz="2133" b="1" spc="-47" dirty="0">
                <a:solidFill>
                  <a:srgbClr val="D45E00"/>
                </a:solidFill>
                <a:latin typeface="Roboto Cn"/>
                <a:cs typeface="Roboto Cn"/>
              </a:rPr>
              <a:t>/</a:t>
            </a:r>
            <a:r>
              <a:rPr sz="2133" b="1" spc="13" dirty="0">
                <a:solidFill>
                  <a:srgbClr val="D45E00"/>
                </a:solidFill>
                <a:latin typeface="Roboto Cn"/>
                <a:cs typeface="Roboto Cn"/>
              </a:rPr>
              <a:t> </a:t>
            </a:r>
            <a:r>
              <a:rPr sz="2133" b="1" spc="7" dirty="0">
                <a:solidFill>
                  <a:srgbClr val="D45E00"/>
                </a:solidFill>
                <a:latin typeface="Roboto Cn"/>
                <a:cs typeface="Roboto Cn"/>
              </a:rPr>
              <a:t>s</a:t>
            </a:r>
            <a:r>
              <a:rPr sz="2133" b="1" spc="-27" dirty="0">
                <a:solidFill>
                  <a:srgbClr val="D45E00"/>
                </a:solidFill>
                <a:latin typeface="Roboto Cn"/>
                <a:cs typeface="Roboto Cn"/>
              </a:rPr>
              <a:t>t</a:t>
            </a:r>
            <a:r>
              <a:rPr sz="2133" b="1" dirty="0">
                <a:solidFill>
                  <a:srgbClr val="D45E00"/>
                </a:solidFill>
                <a:latin typeface="Roboto Cn"/>
                <a:cs typeface="Roboto Cn"/>
              </a:rPr>
              <a:t>o</a:t>
            </a:r>
            <a:r>
              <a:rPr sz="2133" b="1" spc="7" dirty="0">
                <a:solidFill>
                  <a:srgbClr val="D45E00"/>
                </a:solidFill>
                <a:latin typeface="Roboto Cn"/>
                <a:cs typeface="Roboto Cn"/>
              </a:rPr>
              <a:t>p</a:t>
            </a:r>
            <a:r>
              <a:rPr sz="2133" spc="-120" dirty="0">
                <a:solidFill>
                  <a:srgbClr val="666666"/>
                </a:solidFill>
                <a:latin typeface="Roboto"/>
                <a:cs typeface="Roboto"/>
              </a:rPr>
              <a:t>?</a:t>
            </a:r>
            <a:endParaRPr sz="2133">
              <a:latin typeface="Roboto"/>
              <a:cs typeface="Roboto"/>
            </a:endParaRPr>
          </a:p>
          <a:p>
            <a:pPr>
              <a:spcBef>
                <a:spcPts val="13"/>
              </a:spcBef>
            </a:pPr>
            <a:endParaRPr sz="2400">
              <a:latin typeface="Roboto"/>
              <a:cs typeface="Roboto"/>
            </a:endParaRPr>
          </a:p>
          <a:p>
            <a:pPr marL="140543" marR="157476" indent="-124457">
              <a:lnSpc>
                <a:spcPct val="113300"/>
              </a:lnSpc>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33" dirty="0">
                <a:solidFill>
                  <a:srgbClr val="009E73"/>
                </a:solidFill>
                <a:latin typeface="Roboto Cn"/>
                <a:cs typeface="Roboto Cn"/>
              </a:rPr>
              <a:t>H</a:t>
            </a:r>
            <a:r>
              <a:rPr sz="2133" b="1" spc="107" dirty="0">
                <a:solidFill>
                  <a:srgbClr val="009E73"/>
                </a:solidFill>
                <a:latin typeface="Roboto Cn"/>
                <a:cs typeface="Roboto Cn"/>
              </a:rPr>
              <a:t>T</a:t>
            </a:r>
            <a:r>
              <a:rPr sz="2133" b="1" spc="47" dirty="0">
                <a:solidFill>
                  <a:srgbClr val="009E73"/>
                </a:solidFill>
                <a:latin typeface="Roboto Cn"/>
                <a:cs typeface="Roboto Cn"/>
              </a:rPr>
              <a:t>T</a:t>
            </a:r>
            <a:r>
              <a:rPr sz="2133" b="1" spc="67" dirty="0">
                <a:solidFill>
                  <a:srgbClr val="009E73"/>
                </a:solidFill>
                <a:latin typeface="Roboto Cn"/>
                <a:cs typeface="Roboto Cn"/>
              </a:rPr>
              <a:t>P</a:t>
            </a:r>
            <a:r>
              <a:rPr sz="2133" b="1" spc="13" dirty="0">
                <a:solidFill>
                  <a:srgbClr val="009E73"/>
                </a:solidFill>
                <a:latin typeface="Roboto Cn"/>
                <a:cs typeface="Roboto Cn"/>
              </a:rPr>
              <a:t> </a:t>
            </a:r>
            <a:r>
              <a:rPr sz="2133" b="1" spc="7" dirty="0">
                <a:solidFill>
                  <a:srgbClr val="009E73"/>
                </a:solidFill>
                <a:latin typeface="Roboto Cn"/>
                <a:cs typeface="Roboto Cn"/>
              </a:rPr>
              <a:t>G</a:t>
            </a:r>
            <a:r>
              <a:rPr sz="2133" b="1" spc="27" dirty="0">
                <a:solidFill>
                  <a:srgbClr val="009E73"/>
                </a:solidFill>
                <a:latin typeface="Roboto Cn"/>
                <a:cs typeface="Roboto Cn"/>
              </a:rPr>
              <a:t>E</a:t>
            </a:r>
            <a:r>
              <a:rPr sz="2133" b="1" spc="100" dirty="0">
                <a:solidFill>
                  <a:srgbClr val="009E73"/>
                </a:solidFill>
                <a:latin typeface="Roboto Cn"/>
                <a:cs typeface="Roboto Cn"/>
              </a:rPr>
              <a:t>T</a:t>
            </a:r>
            <a:r>
              <a:rPr sz="2133" b="1" spc="33" dirty="0">
                <a:solidFill>
                  <a:srgbClr val="009E73"/>
                </a:solidFill>
                <a:latin typeface="Roboto Cn"/>
                <a:cs typeface="Roboto Cn"/>
              </a:rPr>
              <a:t> </a:t>
            </a:r>
            <a:r>
              <a:rPr sz="2133" spc="-120" dirty="0">
                <a:solidFill>
                  <a:srgbClr val="666666"/>
                </a:solidFill>
                <a:latin typeface="Roboto"/>
                <a:cs typeface="Roboto"/>
              </a:rPr>
              <a:t>r</a:t>
            </a:r>
            <a:r>
              <a:rPr sz="2133" spc="-127" dirty="0">
                <a:solidFill>
                  <a:srgbClr val="666666"/>
                </a:solidFill>
                <a:latin typeface="Roboto"/>
                <a:cs typeface="Roboto"/>
              </a:rPr>
              <a:t>equests  </a:t>
            </a:r>
            <a:r>
              <a:rPr sz="2133" spc="-107" dirty="0">
                <a:solidFill>
                  <a:srgbClr val="666666"/>
                </a:solidFill>
                <a:latin typeface="Roboto"/>
                <a:cs typeface="Roboto"/>
              </a:rPr>
              <a:t>fo</a:t>
            </a:r>
            <a:r>
              <a:rPr sz="2133" spc="-80"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spc="7" dirty="0">
                <a:solidFill>
                  <a:srgbClr val="009E73"/>
                </a:solidFill>
                <a:latin typeface="Roboto Cn"/>
                <a:cs typeface="Roboto Cn"/>
              </a:rPr>
              <a:t>oﬁle/{user}</a:t>
            </a:r>
            <a:endParaRPr sz="2133">
              <a:latin typeface="Roboto Cn"/>
              <a:cs typeface="Roboto Cn"/>
            </a:endParaRPr>
          </a:p>
          <a:p>
            <a:pPr marL="140543">
              <a:spcBef>
                <a:spcPts val="339"/>
              </a:spcBef>
            </a:pPr>
            <a:r>
              <a:rPr sz="2133" spc="-147" dirty="0">
                <a:solidFill>
                  <a:srgbClr val="666666"/>
                </a:solidFill>
                <a:latin typeface="Roboto"/>
                <a:cs typeface="Roboto"/>
              </a:rPr>
              <a:t>se</a:t>
            </a:r>
            <a:r>
              <a:rPr sz="2133" spc="-80" dirty="0">
                <a:solidFill>
                  <a:srgbClr val="666666"/>
                </a:solidFill>
                <a:latin typeface="Roboto"/>
                <a:cs typeface="Roboto"/>
              </a:rPr>
              <a:t>r</a:t>
            </a:r>
            <a:r>
              <a:rPr sz="2133" spc="-187" dirty="0">
                <a:solidFill>
                  <a:srgbClr val="666666"/>
                </a:solidFill>
                <a:latin typeface="Roboto"/>
                <a:cs typeface="Roboto"/>
              </a:rPr>
              <a:t>v</a:t>
            </a:r>
            <a:r>
              <a:rPr sz="2133" spc="-140" dirty="0">
                <a:solidFill>
                  <a:srgbClr val="666666"/>
                </a:solidFill>
                <a:latin typeface="Roboto"/>
                <a:cs typeface="Roboto"/>
              </a:rPr>
              <a:t>e</a:t>
            </a:r>
            <a:r>
              <a:rPr sz="2133" spc="-147" dirty="0">
                <a:solidFill>
                  <a:srgbClr val="666666"/>
                </a:solidFill>
                <a:latin typeface="Roboto"/>
                <a:cs typeface="Roboto"/>
              </a:rPr>
              <a:t>d</a:t>
            </a:r>
            <a:r>
              <a:rPr sz="2133" spc="-40" dirty="0">
                <a:solidFill>
                  <a:srgbClr val="666666"/>
                </a:solidFill>
                <a:latin typeface="Roboto"/>
                <a:cs typeface="Roboto"/>
              </a:rPr>
              <a:t> </a:t>
            </a:r>
            <a:r>
              <a:rPr sz="2133" b="1" spc="20" dirty="0">
                <a:solidFill>
                  <a:srgbClr val="666666"/>
                </a:solidFill>
                <a:latin typeface="Roboto Cn"/>
                <a:cs typeface="Roboto Cn"/>
              </a:rPr>
              <a:t>faster </a:t>
            </a:r>
            <a:r>
              <a:rPr sz="2133" spc="-152" dirty="0">
                <a:solidFill>
                  <a:srgbClr val="666666"/>
                </a:solidFill>
                <a:latin typeface="Roboto"/>
                <a:cs typeface="Roboto"/>
              </a:rPr>
              <a:t>tha</a:t>
            </a:r>
            <a:r>
              <a:rPr sz="2133" spc="-173"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a</a:t>
            </a:r>
            <a:r>
              <a:rPr sz="2133" spc="-47" dirty="0">
                <a:solidFill>
                  <a:srgbClr val="666666"/>
                </a:solidFill>
                <a:latin typeface="Roboto"/>
                <a:cs typeface="Roboto"/>
              </a:rPr>
              <a:t> </a:t>
            </a:r>
            <a:r>
              <a:rPr sz="2133" spc="-140" dirty="0">
                <a:solidFill>
                  <a:srgbClr val="666666"/>
                </a:solidFill>
                <a:latin typeface="Roboto"/>
                <a:cs typeface="Roboto"/>
              </a:rPr>
              <a:t>th</a:t>
            </a:r>
            <a:r>
              <a:rPr sz="2133" spc="-133" dirty="0">
                <a:solidFill>
                  <a:srgbClr val="666666"/>
                </a:solidFill>
                <a:latin typeface="Roboto"/>
                <a:cs typeface="Roboto"/>
              </a:rPr>
              <a:t>r</a:t>
            </a:r>
            <a:r>
              <a:rPr sz="2133" spc="-127" dirty="0">
                <a:solidFill>
                  <a:srgbClr val="666666"/>
                </a:solidFill>
                <a:latin typeface="Roboto"/>
                <a:cs typeface="Roboto"/>
              </a:rPr>
              <a:t>eshold.</a:t>
            </a:r>
            <a:endParaRPr sz="2133">
              <a:latin typeface="Roboto"/>
              <a:cs typeface="Roboto"/>
            </a:endParaRPr>
          </a:p>
        </p:txBody>
      </p:sp>
      <p:sp>
        <p:nvSpPr>
          <p:cNvPr id="6" name="object 6"/>
          <p:cNvSpPr txBox="1">
            <a:spLocks noGrp="1"/>
          </p:cNvSpPr>
          <p:nvPr>
            <p:ph type="ftr" sz="quarter" idx="4294967295"/>
          </p:nvPr>
        </p:nvSpPr>
        <p:spPr>
          <a:xfrm>
            <a:off x="0" y="0"/>
            <a:ext cx="0" cy="837836"/>
          </a:xfrm>
          <a:prstGeom prst="rect">
            <a:avLst/>
          </a:prstGeom>
        </p:spPr>
        <p:txBody>
          <a:bodyPr vert="horz" wrap="square" lIns="0" tIns="6773" rIns="0" bIns="0" rtlCol="0">
            <a:spAutoFit/>
          </a:bodyPr>
          <a:lstStyle/>
          <a:p>
            <a:pPr marL="16933">
              <a:spcBef>
                <a:spcPts val="53"/>
              </a:spcBef>
            </a:pPr>
            <a:r>
              <a:rPr spc="-33" dirty="0" err="1" smtClean="0"/>
              <a:t>htt</a:t>
            </a:r>
            <a:endParaRPr spc="-33" dirty="0"/>
          </a:p>
        </p:txBody>
      </p:sp>
      <p:sp>
        <p:nvSpPr>
          <p:cNvPr id="3" name="object 3"/>
          <p:cNvSpPr txBox="1"/>
          <p:nvPr/>
        </p:nvSpPr>
        <p:spPr>
          <a:xfrm>
            <a:off x="706967" y="2570649"/>
            <a:ext cx="4941147" cy="3114998"/>
          </a:xfrm>
          <a:prstGeom prst="rect">
            <a:avLst/>
          </a:prstGeom>
        </p:spPr>
        <p:txBody>
          <a:bodyPr vert="horz" wrap="square" lIns="0" tIns="174413" rIns="0" bIns="0" rtlCol="0">
            <a:spAutoFit/>
          </a:bodyPr>
          <a:lstStyle/>
          <a:p>
            <a:pPr marL="626518" indent="-469042">
              <a:spcBef>
                <a:spcPts val="1373"/>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spc="13" dirty="0">
                <a:solidFill>
                  <a:srgbClr val="0072B2"/>
                </a:solidFill>
                <a:latin typeface="Roboto Cn"/>
                <a:cs typeface="Roboto Cn"/>
              </a:rPr>
              <a:t>success</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60" dirty="0">
                <a:solidFill>
                  <a:srgbClr val="666666"/>
                </a:solidFill>
                <a:latin typeface="Roboto"/>
                <a:cs typeface="Roboto"/>
              </a:rPr>
              <a:t>Where</a:t>
            </a:r>
            <a:r>
              <a:rPr sz="2133" spc="-47" dirty="0">
                <a:solidFill>
                  <a:srgbClr val="666666"/>
                </a:solidFill>
                <a:latin typeface="Roboto"/>
                <a:cs typeface="Roboto"/>
              </a:rPr>
              <a:t> </a:t>
            </a:r>
            <a:r>
              <a:rPr sz="2133" spc="-100" dirty="0">
                <a:solidFill>
                  <a:srgbClr val="666666"/>
                </a:solidFill>
                <a:latin typeface="Roboto"/>
                <a:cs typeface="Roboto"/>
              </a:rPr>
              <a:t>is</a:t>
            </a:r>
            <a:r>
              <a:rPr sz="2133" spc="-47" dirty="0">
                <a:solidFill>
                  <a:srgbClr val="666666"/>
                </a:solidFill>
                <a:latin typeface="Roboto"/>
                <a:cs typeface="Roboto"/>
              </a:rPr>
              <a:t> </a:t>
            </a:r>
            <a:r>
              <a:rPr sz="2133" spc="-140" dirty="0">
                <a:solidFill>
                  <a:srgbClr val="666666"/>
                </a:solidFill>
                <a:latin typeface="Roboto"/>
                <a:cs typeface="Roboto"/>
              </a:rPr>
              <a:t>the</a:t>
            </a:r>
            <a:r>
              <a:rPr sz="2133" spc="-47" dirty="0">
                <a:solidFill>
                  <a:srgbClr val="666666"/>
                </a:solidFill>
                <a:latin typeface="Roboto"/>
                <a:cs typeface="Roboto"/>
              </a:rPr>
              <a:t> </a:t>
            </a:r>
            <a:r>
              <a:rPr sz="2133" spc="-152" dirty="0">
                <a:solidFill>
                  <a:srgbClr val="666666"/>
                </a:solidFill>
                <a:latin typeface="Roboto"/>
                <a:cs typeface="Roboto"/>
              </a:rPr>
              <a:t>success</a:t>
            </a:r>
            <a:r>
              <a:rPr sz="2133" spc="-47" dirty="0">
                <a:solidFill>
                  <a:srgbClr val="666666"/>
                </a:solidFill>
                <a:latin typeface="Roboto"/>
                <a:cs typeface="Roboto"/>
              </a:rPr>
              <a:t> </a:t>
            </a:r>
            <a:r>
              <a:rPr sz="2133" spc="-100" dirty="0">
                <a:solidFill>
                  <a:srgbClr val="666666"/>
                </a:solidFill>
                <a:latin typeface="Roboto"/>
                <a:cs typeface="Roboto"/>
              </a:rPr>
              <a:t>/</a:t>
            </a:r>
            <a:r>
              <a:rPr sz="2133" spc="-47" dirty="0">
                <a:solidFill>
                  <a:srgbClr val="666666"/>
                </a:solidFill>
                <a:latin typeface="Roboto"/>
                <a:cs typeface="Roboto"/>
              </a:rPr>
              <a:t> </a:t>
            </a:r>
            <a:r>
              <a:rPr sz="2133" spc="-107" dirty="0">
                <a:solidFill>
                  <a:srgbClr val="666666"/>
                </a:solidFill>
                <a:latin typeface="Roboto"/>
                <a:cs typeface="Roboto"/>
              </a:rPr>
              <a:t>failure</a:t>
            </a:r>
            <a:r>
              <a:rPr sz="2133" spc="-7" dirty="0">
                <a:solidFill>
                  <a:srgbClr val="666666"/>
                </a:solidFill>
                <a:latin typeface="Roboto"/>
                <a:cs typeface="Roboto"/>
              </a:rPr>
              <a:t> </a:t>
            </a:r>
            <a:r>
              <a:rPr sz="2133" b="1" dirty="0">
                <a:solidFill>
                  <a:srgbClr val="D45E00"/>
                </a:solidFill>
                <a:latin typeface="Roboto Cn"/>
                <a:cs typeface="Roboto Cn"/>
              </a:rPr>
              <a:t>recorded</a:t>
            </a:r>
            <a:r>
              <a:rPr sz="2133" dirty="0">
                <a:solidFill>
                  <a:srgbClr val="666666"/>
                </a:solidFill>
                <a:latin typeface="Roboto"/>
                <a:cs typeface="Roboto"/>
              </a:rPr>
              <a:t>?</a:t>
            </a:r>
            <a:endParaRPr sz="2133">
              <a:latin typeface="Roboto"/>
              <a:cs typeface="Roboto"/>
            </a:endParaRPr>
          </a:p>
          <a:p>
            <a:pPr>
              <a:spcBef>
                <a:spcPts val="33"/>
              </a:spcBef>
            </a:pPr>
            <a:endParaRPr sz="2667">
              <a:latin typeface="Roboto"/>
              <a:cs typeface="Roboto"/>
            </a:endParaRPr>
          </a:p>
          <a:p>
            <a:pPr marL="16933">
              <a:spcBef>
                <a:spcPts val="7"/>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33" dirty="0">
                <a:solidFill>
                  <a:srgbClr val="009E73"/>
                </a:solidFill>
                <a:latin typeface="Roboto Cn"/>
                <a:cs typeface="Roboto Cn"/>
              </a:rPr>
              <a:t>H</a:t>
            </a:r>
            <a:r>
              <a:rPr sz="2133" b="1" spc="107" dirty="0">
                <a:solidFill>
                  <a:srgbClr val="009E73"/>
                </a:solidFill>
                <a:latin typeface="Roboto Cn"/>
                <a:cs typeface="Roboto Cn"/>
              </a:rPr>
              <a:t>T</a:t>
            </a:r>
            <a:r>
              <a:rPr sz="2133" b="1" spc="47" dirty="0">
                <a:solidFill>
                  <a:srgbClr val="009E73"/>
                </a:solidFill>
                <a:latin typeface="Roboto Cn"/>
                <a:cs typeface="Roboto Cn"/>
              </a:rPr>
              <a:t>T</a:t>
            </a:r>
            <a:r>
              <a:rPr sz="2133" b="1" spc="67" dirty="0">
                <a:solidFill>
                  <a:srgbClr val="009E73"/>
                </a:solidFill>
                <a:latin typeface="Roboto Cn"/>
                <a:cs typeface="Roboto Cn"/>
              </a:rPr>
              <a:t>P</a:t>
            </a:r>
            <a:r>
              <a:rPr sz="2133" b="1" spc="13" dirty="0">
                <a:solidFill>
                  <a:srgbClr val="009E73"/>
                </a:solidFill>
                <a:latin typeface="Roboto Cn"/>
                <a:cs typeface="Roboto Cn"/>
              </a:rPr>
              <a:t> </a:t>
            </a:r>
            <a:r>
              <a:rPr sz="2133" b="1" spc="7" dirty="0">
                <a:solidFill>
                  <a:srgbClr val="009E73"/>
                </a:solidFill>
                <a:latin typeface="Roboto Cn"/>
                <a:cs typeface="Roboto Cn"/>
              </a:rPr>
              <a:t>G</a:t>
            </a:r>
            <a:r>
              <a:rPr sz="2133" b="1" spc="27" dirty="0">
                <a:solidFill>
                  <a:srgbClr val="009E73"/>
                </a:solidFill>
                <a:latin typeface="Roboto Cn"/>
                <a:cs typeface="Roboto Cn"/>
              </a:rPr>
              <a:t>E</a:t>
            </a:r>
            <a:r>
              <a:rPr sz="2133" b="1" spc="100" dirty="0">
                <a:solidFill>
                  <a:srgbClr val="009E73"/>
                </a:solidFill>
                <a:latin typeface="Roboto Cn"/>
                <a:cs typeface="Roboto Cn"/>
              </a:rPr>
              <a:t>T</a:t>
            </a:r>
            <a:r>
              <a:rPr sz="2133" b="1" spc="33" dirty="0">
                <a:solidFill>
                  <a:srgbClr val="009E73"/>
                </a:solidFill>
                <a:latin typeface="Roboto Cn"/>
                <a:cs typeface="Roboto Cn"/>
              </a:rPr>
              <a:t> </a:t>
            </a:r>
            <a:r>
              <a:rPr sz="2133" spc="-120" dirty="0">
                <a:solidFill>
                  <a:srgbClr val="666666"/>
                </a:solidFill>
                <a:latin typeface="Roboto"/>
                <a:cs typeface="Roboto"/>
              </a:rPr>
              <a:t>r</a:t>
            </a:r>
            <a:r>
              <a:rPr sz="2133" spc="-147" dirty="0">
                <a:solidFill>
                  <a:srgbClr val="666666"/>
                </a:solidFill>
                <a:latin typeface="Roboto"/>
                <a:cs typeface="Roboto"/>
              </a:rPr>
              <a:t>equests</a:t>
            </a:r>
            <a:endParaRPr sz="2133">
              <a:latin typeface="Roboto"/>
              <a:cs typeface="Roboto"/>
            </a:endParaRPr>
          </a:p>
          <a:p>
            <a:pPr marL="140543">
              <a:spcBef>
                <a:spcPts val="339"/>
              </a:spcBef>
            </a:pPr>
            <a:r>
              <a:rPr sz="2133" spc="-107" dirty="0">
                <a:solidFill>
                  <a:srgbClr val="666666"/>
                </a:solidFill>
                <a:latin typeface="Roboto"/>
                <a:cs typeface="Roboto"/>
              </a:rPr>
              <a:t>fo</a:t>
            </a:r>
            <a:r>
              <a:rPr sz="2133" spc="-80"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spc="7" dirty="0">
                <a:solidFill>
                  <a:srgbClr val="009E73"/>
                </a:solidFill>
                <a:latin typeface="Roboto Cn"/>
                <a:cs typeface="Roboto Cn"/>
              </a:rPr>
              <a:t>oﬁle/{user}</a:t>
            </a:r>
            <a:r>
              <a:rPr sz="2133" b="1" spc="33" dirty="0">
                <a:solidFill>
                  <a:srgbClr val="009E73"/>
                </a:solidFill>
                <a:latin typeface="Roboto Cn"/>
                <a:cs typeface="Roboto Cn"/>
              </a:rPr>
              <a:t> </a:t>
            </a:r>
            <a:r>
              <a:rPr sz="2133" spc="-160" dirty="0">
                <a:solidFill>
                  <a:srgbClr val="666666"/>
                </a:solidFill>
                <a:latin typeface="Roboto"/>
                <a:cs typeface="Roboto"/>
              </a:rPr>
              <a:t>o</a:t>
            </a:r>
            <a:r>
              <a:rPr sz="2133" spc="-93"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dirty="0">
                <a:solidFill>
                  <a:srgbClr val="009E73"/>
                </a:solidFill>
                <a:latin typeface="Roboto Cn"/>
                <a:cs typeface="Roboto Cn"/>
              </a:rPr>
              <a:t>oﬁle/{user}/</a:t>
            </a:r>
            <a:r>
              <a:rPr sz="2133" b="1" spc="-7" dirty="0">
                <a:solidFill>
                  <a:srgbClr val="009E73"/>
                </a:solidFill>
                <a:latin typeface="Roboto Cn"/>
                <a:cs typeface="Roboto Cn"/>
              </a:rPr>
              <a:t>a</a:t>
            </a:r>
            <a:r>
              <a:rPr sz="2133" b="1" spc="-20" dirty="0">
                <a:solidFill>
                  <a:srgbClr val="009E73"/>
                </a:solidFill>
                <a:latin typeface="Roboto Cn"/>
                <a:cs typeface="Roboto Cn"/>
              </a:rPr>
              <a:t>v</a:t>
            </a:r>
            <a:r>
              <a:rPr sz="2133" b="1" dirty="0">
                <a:solidFill>
                  <a:srgbClr val="009E73"/>
                </a:solidFill>
                <a:latin typeface="Roboto Cn"/>
                <a:cs typeface="Roboto Cn"/>
              </a:rPr>
              <a:t>atar</a:t>
            </a:r>
            <a:endParaRPr sz="2133">
              <a:latin typeface="Roboto Cn"/>
              <a:cs typeface="Roboto Cn"/>
            </a:endParaRPr>
          </a:p>
          <a:p>
            <a:pPr marL="140543">
              <a:spcBef>
                <a:spcPts val="339"/>
              </a:spcBef>
            </a:pPr>
            <a:r>
              <a:rPr sz="2133" spc="-147" dirty="0">
                <a:solidFill>
                  <a:srgbClr val="666666"/>
                </a:solidFill>
                <a:latin typeface="Roboto"/>
                <a:cs typeface="Roboto"/>
              </a:rPr>
              <a:t>se</a:t>
            </a:r>
            <a:r>
              <a:rPr sz="2133" spc="-80" dirty="0">
                <a:solidFill>
                  <a:srgbClr val="666666"/>
                </a:solidFill>
                <a:latin typeface="Roboto"/>
                <a:cs typeface="Roboto"/>
              </a:rPr>
              <a:t>r</a:t>
            </a:r>
            <a:r>
              <a:rPr sz="2133" spc="-187" dirty="0">
                <a:solidFill>
                  <a:srgbClr val="666666"/>
                </a:solidFill>
                <a:latin typeface="Roboto"/>
                <a:cs typeface="Roboto"/>
              </a:rPr>
              <a:t>v</a:t>
            </a:r>
            <a:r>
              <a:rPr sz="2133" spc="-140" dirty="0">
                <a:solidFill>
                  <a:srgbClr val="666666"/>
                </a:solidFill>
                <a:latin typeface="Roboto"/>
                <a:cs typeface="Roboto"/>
              </a:rPr>
              <a:t>e</a:t>
            </a:r>
            <a:r>
              <a:rPr sz="2133" spc="-147" dirty="0">
                <a:solidFill>
                  <a:srgbClr val="666666"/>
                </a:solidFill>
                <a:latin typeface="Roboto"/>
                <a:cs typeface="Roboto"/>
              </a:rPr>
              <a:t>d</a:t>
            </a:r>
            <a:r>
              <a:rPr sz="2133" spc="-40" dirty="0">
                <a:solidFill>
                  <a:srgbClr val="666666"/>
                </a:solidFill>
                <a:latin typeface="Roboto"/>
                <a:cs typeface="Roboto"/>
              </a:rPr>
              <a:t> </a:t>
            </a:r>
            <a:r>
              <a:rPr sz="2133" b="1" spc="13" dirty="0">
                <a:solidFill>
                  <a:srgbClr val="666666"/>
                </a:solidFill>
                <a:latin typeface="Roboto Cn"/>
                <a:cs typeface="Roboto Cn"/>
              </a:rPr>
              <a:t>successfully</a:t>
            </a:r>
            <a:r>
              <a:rPr sz="2133" spc="-13" dirty="0">
                <a:solidFill>
                  <a:srgbClr val="666666"/>
                </a:solidFill>
                <a:latin typeface="Roboto"/>
                <a:cs typeface="Roboto"/>
              </a:rPr>
              <a:t>.</a:t>
            </a:r>
            <a:endParaRPr sz="2133">
              <a:latin typeface="Roboto"/>
              <a:cs typeface="Roboto"/>
            </a:endParaRPr>
          </a:p>
        </p:txBody>
      </p:sp>
      <p:sp>
        <p:nvSpPr>
          <p:cNvPr id="4" name="object 4"/>
          <p:cNvSpPr txBox="1"/>
          <p:nvPr/>
        </p:nvSpPr>
        <p:spPr>
          <a:xfrm>
            <a:off x="706967" y="1147911"/>
            <a:ext cx="4511039" cy="1550723"/>
          </a:xfrm>
          <a:prstGeom prst="rect">
            <a:avLst/>
          </a:prstGeom>
        </p:spPr>
        <p:txBody>
          <a:bodyPr vert="horz" wrap="square" lIns="0" tIns="16933" rIns="0" bIns="0" rtlCol="0">
            <a:spAutoFit/>
          </a:bodyPr>
          <a:lstStyle/>
          <a:p>
            <a:pPr marL="68578" algn="ctr">
              <a:spcBef>
                <a:spcPts val="133"/>
              </a:spcBef>
            </a:pPr>
            <a:r>
              <a:rPr sz="3200" b="1" spc="-20" dirty="0">
                <a:solidFill>
                  <a:srgbClr val="0072B2"/>
                </a:solidFill>
                <a:latin typeface="Roboto"/>
                <a:cs typeface="Roboto"/>
              </a:rPr>
              <a:t>Availability</a:t>
            </a:r>
            <a:endParaRPr sz="3200">
              <a:latin typeface="Roboto"/>
              <a:cs typeface="Roboto"/>
            </a:endParaRPr>
          </a:p>
          <a:p>
            <a:pPr algn="ctr">
              <a:spcBef>
                <a:spcPts val="3000"/>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spc="13" dirty="0">
                <a:solidFill>
                  <a:srgbClr val="0072B2"/>
                </a:solidFill>
                <a:latin typeface="Roboto Cn"/>
                <a:cs typeface="Roboto Cn"/>
              </a:rPr>
              <a:t>successfully</a:t>
            </a:r>
            <a:endParaRPr sz="2133">
              <a:latin typeface="Roboto Cn"/>
              <a:cs typeface="Roboto Cn"/>
            </a:endParaRPr>
          </a:p>
        </p:txBody>
      </p:sp>
      <p:sp>
        <p:nvSpPr>
          <p:cNvPr id="5" name="object 5"/>
          <p:cNvSpPr txBox="1">
            <a:spLocks noGrp="1"/>
          </p:cNvSpPr>
          <p:nvPr>
            <p:ph type="title"/>
          </p:nvPr>
        </p:nvSpPr>
        <p:spPr>
          <a:xfrm>
            <a:off x="1524000" y="1369937"/>
            <a:ext cx="13167360" cy="694207"/>
          </a:xfrm>
          <a:prstGeom prst="rect">
            <a:avLst/>
          </a:prstGeom>
        </p:spPr>
        <p:txBody>
          <a:bodyPr vert="horz" wrap="square" lIns="0" tIns="16933" rIns="0" bIns="0" rtlCol="0" anchor="ctr">
            <a:spAutoFit/>
          </a:bodyPr>
          <a:lstStyle/>
          <a:p>
            <a:pPr marL="5807141">
              <a:lnSpc>
                <a:spcPct val="100000"/>
              </a:lnSpc>
              <a:spcBef>
                <a:spcPts val="133"/>
              </a:spcBef>
            </a:pPr>
            <a:r>
              <a:rPr spc="-20" dirty="0"/>
              <a:t>Latency</a:t>
            </a:r>
          </a:p>
        </p:txBody>
      </p:sp>
    </p:spTree>
    <p:extLst>
      <p:ext uri="{BB962C8B-B14F-4D97-AF65-F5344CB8AC3E}">
        <p14:creationId xmlns:p14="http://schemas.microsoft.com/office/powerpoint/2010/main" val="2667525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1367" y="2016930"/>
            <a:ext cx="4213860" cy="3682397"/>
          </a:xfrm>
          <a:prstGeom prst="rect">
            <a:avLst/>
          </a:prstGeom>
        </p:spPr>
        <p:txBody>
          <a:bodyPr vert="horz" wrap="square" lIns="0" tIns="16933" rIns="0" bIns="0" rtlCol="0">
            <a:spAutoFit/>
          </a:bodyPr>
          <a:lstStyle/>
          <a:p>
            <a:pPr marL="16933">
              <a:spcBef>
                <a:spcPts val="133"/>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dirty="0">
                <a:solidFill>
                  <a:srgbClr val="0072B2"/>
                </a:solidFill>
                <a:latin typeface="Roboto Cn"/>
                <a:cs typeface="Roboto Cn"/>
              </a:rPr>
              <a:t>quickly</a:t>
            </a:r>
            <a:endParaRPr sz="2133">
              <a:latin typeface="Roboto Cn"/>
              <a:cs typeface="Roboto Cn"/>
            </a:endParaRPr>
          </a:p>
          <a:p>
            <a:pPr>
              <a:spcBef>
                <a:spcPts val="73"/>
              </a:spcBef>
            </a:pPr>
            <a:endParaRPr sz="2467">
              <a:latin typeface="Roboto Cn"/>
              <a:cs typeface="Roboto Cn"/>
            </a:endParaRPr>
          </a:p>
          <a:p>
            <a:pPr marL="626518" indent="-469042">
              <a:spcBef>
                <a:spcPts val="7"/>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dirty="0">
                <a:solidFill>
                  <a:srgbClr val="0072B2"/>
                </a:solidFill>
                <a:latin typeface="Roboto Cn"/>
                <a:cs typeface="Roboto Cn"/>
              </a:rPr>
              <a:t>quickly</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87" dirty="0">
                <a:solidFill>
                  <a:srgbClr val="666666"/>
                </a:solidFill>
                <a:latin typeface="Roboto"/>
                <a:cs typeface="Roboto"/>
              </a:rPr>
              <a:t>Whe</a:t>
            </a:r>
            <a:r>
              <a:rPr sz="2133" spc="-160"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doe</a:t>
            </a:r>
            <a:r>
              <a:rPr sz="2133" spc="-140" dirty="0">
                <a:solidFill>
                  <a:srgbClr val="666666"/>
                </a:solidFill>
                <a:latin typeface="Roboto"/>
                <a:cs typeface="Roboto"/>
              </a:rPr>
              <a:t>s</a:t>
            </a:r>
            <a:r>
              <a:rPr sz="2133" spc="-47" dirty="0">
                <a:solidFill>
                  <a:srgbClr val="666666"/>
                </a:solidFill>
                <a:latin typeface="Roboto"/>
                <a:cs typeface="Roboto"/>
              </a:rPr>
              <a:t> </a:t>
            </a:r>
            <a:r>
              <a:rPr sz="2133" spc="-13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40" dirty="0">
                <a:solidFill>
                  <a:srgbClr val="666666"/>
                </a:solidFill>
                <a:latin typeface="Roboto"/>
                <a:cs typeface="Roboto"/>
              </a:rPr>
              <a:t>time</a:t>
            </a:r>
            <a:r>
              <a:rPr sz="2133" spc="-93" dirty="0">
                <a:solidFill>
                  <a:srgbClr val="666666"/>
                </a:solidFill>
                <a:latin typeface="Roboto"/>
                <a:cs typeface="Roboto"/>
              </a:rPr>
              <a:t>r</a:t>
            </a:r>
            <a:r>
              <a:rPr sz="2133" spc="-20" dirty="0">
                <a:solidFill>
                  <a:srgbClr val="666666"/>
                </a:solidFill>
                <a:latin typeface="Roboto"/>
                <a:cs typeface="Roboto"/>
              </a:rPr>
              <a:t> </a:t>
            </a:r>
            <a:r>
              <a:rPr sz="2133" b="1" spc="13" dirty="0">
                <a:solidFill>
                  <a:srgbClr val="D45E00"/>
                </a:solidFill>
                <a:latin typeface="Roboto Cn"/>
                <a:cs typeface="Roboto Cn"/>
              </a:rPr>
              <a:t>sta</a:t>
            </a:r>
            <a:r>
              <a:rPr sz="2133" b="1" spc="60" dirty="0">
                <a:solidFill>
                  <a:srgbClr val="D45E00"/>
                </a:solidFill>
                <a:latin typeface="Roboto Cn"/>
                <a:cs typeface="Roboto Cn"/>
              </a:rPr>
              <a:t>r</a:t>
            </a:r>
            <a:r>
              <a:rPr sz="2133" b="1" spc="-7" dirty="0">
                <a:solidFill>
                  <a:srgbClr val="D45E00"/>
                </a:solidFill>
                <a:latin typeface="Roboto Cn"/>
                <a:cs typeface="Roboto Cn"/>
              </a:rPr>
              <a:t>t</a:t>
            </a:r>
            <a:r>
              <a:rPr sz="2133" b="1" spc="13" dirty="0">
                <a:solidFill>
                  <a:srgbClr val="D45E00"/>
                </a:solidFill>
                <a:latin typeface="Roboto Cn"/>
                <a:cs typeface="Roboto Cn"/>
              </a:rPr>
              <a:t> </a:t>
            </a:r>
            <a:r>
              <a:rPr sz="2133" b="1" spc="-47" dirty="0">
                <a:solidFill>
                  <a:srgbClr val="D45E00"/>
                </a:solidFill>
                <a:latin typeface="Roboto Cn"/>
                <a:cs typeface="Roboto Cn"/>
              </a:rPr>
              <a:t>/</a:t>
            </a:r>
            <a:r>
              <a:rPr sz="2133" b="1" spc="13" dirty="0">
                <a:solidFill>
                  <a:srgbClr val="D45E00"/>
                </a:solidFill>
                <a:latin typeface="Roboto Cn"/>
                <a:cs typeface="Roboto Cn"/>
              </a:rPr>
              <a:t> </a:t>
            </a:r>
            <a:r>
              <a:rPr sz="2133" b="1" spc="7" dirty="0">
                <a:solidFill>
                  <a:srgbClr val="D45E00"/>
                </a:solidFill>
                <a:latin typeface="Roboto Cn"/>
                <a:cs typeface="Roboto Cn"/>
              </a:rPr>
              <a:t>s</a:t>
            </a:r>
            <a:r>
              <a:rPr sz="2133" b="1" spc="-27" dirty="0">
                <a:solidFill>
                  <a:srgbClr val="D45E00"/>
                </a:solidFill>
                <a:latin typeface="Roboto Cn"/>
                <a:cs typeface="Roboto Cn"/>
              </a:rPr>
              <a:t>t</a:t>
            </a:r>
            <a:r>
              <a:rPr sz="2133" b="1" dirty="0">
                <a:solidFill>
                  <a:srgbClr val="D45E00"/>
                </a:solidFill>
                <a:latin typeface="Roboto Cn"/>
                <a:cs typeface="Roboto Cn"/>
              </a:rPr>
              <a:t>o</a:t>
            </a:r>
            <a:r>
              <a:rPr sz="2133" b="1" spc="7" dirty="0">
                <a:solidFill>
                  <a:srgbClr val="D45E00"/>
                </a:solidFill>
                <a:latin typeface="Roboto Cn"/>
                <a:cs typeface="Roboto Cn"/>
              </a:rPr>
              <a:t>p</a:t>
            </a:r>
            <a:r>
              <a:rPr sz="2133" spc="-120" dirty="0">
                <a:solidFill>
                  <a:srgbClr val="666666"/>
                </a:solidFill>
                <a:latin typeface="Roboto"/>
                <a:cs typeface="Roboto"/>
              </a:rPr>
              <a:t>?</a:t>
            </a:r>
            <a:endParaRPr sz="2133">
              <a:latin typeface="Roboto"/>
              <a:cs typeface="Roboto"/>
            </a:endParaRPr>
          </a:p>
          <a:p>
            <a:pPr>
              <a:spcBef>
                <a:spcPts val="13"/>
              </a:spcBef>
            </a:pPr>
            <a:endParaRPr sz="2400">
              <a:latin typeface="Roboto"/>
              <a:cs typeface="Roboto"/>
            </a:endParaRPr>
          </a:p>
          <a:p>
            <a:pPr marL="150703" marR="147315" indent="-124457">
              <a:lnSpc>
                <a:spcPct val="113300"/>
              </a:lnSpc>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33" dirty="0">
                <a:solidFill>
                  <a:srgbClr val="009E73"/>
                </a:solidFill>
                <a:latin typeface="Roboto Cn"/>
                <a:cs typeface="Roboto Cn"/>
              </a:rPr>
              <a:t>H</a:t>
            </a:r>
            <a:r>
              <a:rPr sz="2133" b="1" spc="107" dirty="0">
                <a:solidFill>
                  <a:srgbClr val="009E73"/>
                </a:solidFill>
                <a:latin typeface="Roboto Cn"/>
                <a:cs typeface="Roboto Cn"/>
              </a:rPr>
              <a:t>T</a:t>
            </a:r>
            <a:r>
              <a:rPr sz="2133" b="1" spc="47" dirty="0">
                <a:solidFill>
                  <a:srgbClr val="009E73"/>
                </a:solidFill>
                <a:latin typeface="Roboto Cn"/>
                <a:cs typeface="Roboto Cn"/>
              </a:rPr>
              <a:t>T</a:t>
            </a:r>
            <a:r>
              <a:rPr sz="2133" b="1" spc="67" dirty="0">
                <a:solidFill>
                  <a:srgbClr val="009E73"/>
                </a:solidFill>
                <a:latin typeface="Roboto Cn"/>
                <a:cs typeface="Roboto Cn"/>
              </a:rPr>
              <a:t>P</a:t>
            </a:r>
            <a:r>
              <a:rPr sz="2133" b="1" spc="13" dirty="0">
                <a:solidFill>
                  <a:srgbClr val="009E73"/>
                </a:solidFill>
                <a:latin typeface="Roboto Cn"/>
                <a:cs typeface="Roboto Cn"/>
              </a:rPr>
              <a:t> </a:t>
            </a:r>
            <a:r>
              <a:rPr sz="2133" b="1" spc="7" dirty="0">
                <a:solidFill>
                  <a:srgbClr val="009E73"/>
                </a:solidFill>
                <a:latin typeface="Roboto Cn"/>
                <a:cs typeface="Roboto Cn"/>
              </a:rPr>
              <a:t>G</a:t>
            </a:r>
            <a:r>
              <a:rPr sz="2133" b="1" spc="27" dirty="0">
                <a:solidFill>
                  <a:srgbClr val="009E73"/>
                </a:solidFill>
                <a:latin typeface="Roboto Cn"/>
                <a:cs typeface="Roboto Cn"/>
              </a:rPr>
              <a:t>E</a:t>
            </a:r>
            <a:r>
              <a:rPr sz="2133" b="1" spc="100" dirty="0">
                <a:solidFill>
                  <a:srgbClr val="009E73"/>
                </a:solidFill>
                <a:latin typeface="Roboto Cn"/>
                <a:cs typeface="Roboto Cn"/>
              </a:rPr>
              <a:t>T</a:t>
            </a:r>
            <a:r>
              <a:rPr sz="2133" b="1" spc="33" dirty="0">
                <a:solidFill>
                  <a:srgbClr val="009E73"/>
                </a:solidFill>
                <a:latin typeface="Roboto Cn"/>
                <a:cs typeface="Roboto Cn"/>
              </a:rPr>
              <a:t> </a:t>
            </a:r>
            <a:r>
              <a:rPr sz="2133" spc="-120" dirty="0">
                <a:solidFill>
                  <a:srgbClr val="666666"/>
                </a:solidFill>
                <a:latin typeface="Roboto"/>
                <a:cs typeface="Roboto"/>
              </a:rPr>
              <a:t>r</a:t>
            </a:r>
            <a:r>
              <a:rPr sz="2133" spc="-127" dirty="0">
                <a:solidFill>
                  <a:srgbClr val="666666"/>
                </a:solidFill>
                <a:latin typeface="Roboto"/>
                <a:cs typeface="Roboto"/>
              </a:rPr>
              <a:t>equests  </a:t>
            </a:r>
            <a:r>
              <a:rPr sz="2133" spc="-107" dirty="0">
                <a:solidFill>
                  <a:srgbClr val="666666"/>
                </a:solidFill>
                <a:latin typeface="Roboto"/>
                <a:cs typeface="Roboto"/>
              </a:rPr>
              <a:t>fo</a:t>
            </a:r>
            <a:r>
              <a:rPr sz="2133" spc="-80"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spc="7" dirty="0">
                <a:solidFill>
                  <a:srgbClr val="009E73"/>
                </a:solidFill>
                <a:latin typeface="Roboto Cn"/>
                <a:cs typeface="Roboto Cn"/>
              </a:rPr>
              <a:t>oﬁle/{user}</a:t>
            </a:r>
            <a:endParaRPr sz="2133">
              <a:latin typeface="Roboto Cn"/>
              <a:cs typeface="Roboto Cn"/>
            </a:endParaRPr>
          </a:p>
          <a:p>
            <a:pPr marL="150703">
              <a:spcBef>
                <a:spcPts val="339"/>
              </a:spcBef>
            </a:pPr>
            <a:r>
              <a:rPr sz="2133" spc="-147" dirty="0">
                <a:solidFill>
                  <a:srgbClr val="666666"/>
                </a:solidFill>
                <a:latin typeface="Roboto"/>
                <a:cs typeface="Roboto"/>
              </a:rPr>
              <a:t>se</a:t>
            </a:r>
            <a:r>
              <a:rPr sz="2133" spc="-80" dirty="0">
                <a:solidFill>
                  <a:srgbClr val="666666"/>
                </a:solidFill>
                <a:latin typeface="Roboto"/>
                <a:cs typeface="Roboto"/>
              </a:rPr>
              <a:t>r</a:t>
            </a:r>
            <a:r>
              <a:rPr sz="2133" spc="-187" dirty="0">
                <a:solidFill>
                  <a:srgbClr val="666666"/>
                </a:solidFill>
                <a:latin typeface="Roboto"/>
                <a:cs typeface="Roboto"/>
              </a:rPr>
              <a:t>v</a:t>
            </a:r>
            <a:r>
              <a:rPr sz="2133" spc="-140" dirty="0">
                <a:solidFill>
                  <a:srgbClr val="666666"/>
                </a:solidFill>
                <a:latin typeface="Roboto"/>
                <a:cs typeface="Roboto"/>
              </a:rPr>
              <a:t>e</a:t>
            </a:r>
            <a:r>
              <a:rPr sz="2133" spc="-147" dirty="0">
                <a:solidFill>
                  <a:srgbClr val="666666"/>
                </a:solidFill>
                <a:latin typeface="Roboto"/>
                <a:cs typeface="Roboto"/>
              </a:rPr>
              <a:t>d</a:t>
            </a:r>
            <a:r>
              <a:rPr sz="2133" spc="-40" dirty="0">
                <a:solidFill>
                  <a:srgbClr val="666666"/>
                </a:solidFill>
                <a:latin typeface="Roboto"/>
                <a:cs typeface="Roboto"/>
              </a:rPr>
              <a:t> </a:t>
            </a:r>
            <a:r>
              <a:rPr sz="2133" b="1" spc="20" dirty="0">
                <a:solidFill>
                  <a:srgbClr val="0072B2"/>
                </a:solidFill>
                <a:latin typeface="Roboto Cn"/>
                <a:cs typeface="Roboto Cn"/>
              </a:rPr>
              <a:t>faster </a:t>
            </a:r>
            <a:r>
              <a:rPr sz="2133" spc="-152" dirty="0">
                <a:solidFill>
                  <a:srgbClr val="666666"/>
                </a:solidFill>
                <a:latin typeface="Roboto"/>
                <a:cs typeface="Roboto"/>
              </a:rPr>
              <a:t>tha</a:t>
            </a:r>
            <a:r>
              <a:rPr sz="2133" spc="-173"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a</a:t>
            </a:r>
            <a:r>
              <a:rPr sz="2133" spc="-47" dirty="0">
                <a:solidFill>
                  <a:srgbClr val="666666"/>
                </a:solidFill>
                <a:latin typeface="Roboto"/>
                <a:cs typeface="Roboto"/>
              </a:rPr>
              <a:t> </a:t>
            </a:r>
            <a:r>
              <a:rPr sz="2133" spc="-140" dirty="0">
                <a:solidFill>
                  <a:srgbClr val="666666"/>
                </a:solidFill>
                <a:latin typeface="Roboto"/>
                <a:cs typeface="Roboto"/>
              </a:rPr>
              <a:t>th</a:t>
            </a:r>
            <a:r>
              <a:rPr sz="2133" spc="-133" dirty="0">
                <a:solidFill>
                  <a:srgbClr val="666666"/>
                </a:solidFill>
                <a:latin typeface="Roboto"/>
                <a:cs typeface="Roboto"/>
              </a:rPr>
              <a:t>r</a:t>
            </a:r>
            <a:r>
              <a:rPr sz="2133" spc="-127" dirty="0">
                <a:solidFill>
                  <a:srgbClr val="666666"/>
                </a:solidFill>
                <a:latin typeface="Roboto"/>
                <a:cs typeface="Roboto"/>
              </a:rPr>
              <a:t>eshold.</a:t>
            </a:r>
            <a:endParaRPr sz="2133">
              <a:latin typeface="Roboto"/>
              <a:cs typeface="Roboto"/>
            </a:endParaRPr>
          </a:p>
        </p:txBody>
      </p:sp>
      <p:sp>
        <p:nvSpPr>
          <p:cNvPr id="6" name="object 6"/>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706967" y="2570649"/>
            <a:ext cx="4941147" cy="3114998"/>
          </a:xfrm>
          <a:prstGeom prst="rect">
            <a:avLst/>
          </a:prstGeom>
        </p:spPr>
        <p:txBody>
          <a:bodyPr vert="horz" wrap="square" lIns="0" tIns="174413" rIns="0" bIns="0" rtlCol="0">
            <a:spAutoFit/>
          </a:bodyPr>
          <a:lstStyle/>
          <a:p>
            <a:pPr marL="626518" indent="-469042">
              <a:spcBef>
                <a:spcPts val="1373"/>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spc="13" dirty="0">
                <a:solidFill>
                  <a:srgbClr val="0072B2"/>
                </a:solidFill>
                <a:latin typeface="Roboto Cn"/>
                <a:cs typeface="Roboto Cn"/>
              </a:rPr>
              <a:t>success</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60" dirty="0">
                <a:solidFill>
                  <a:srgbClr val="666666"/>
                </a:solidFill>
                <a:latin typeface="Roboto"/>
                <a:cs typeface="Roboto"/>
              </a:rPr>
              <a:t>Where</a:t>
            </a:r>
            <a:r>
              <a:rPr sz="2133" spc="-47" dirty="0">
                <a:solidFill>
                  <a:srgbClr val="666666"/>
                </a:solidFill>
                <a:latin typeface="Roboto"/>
                <a:cs typeface="Roboto"/>
              </a:rPr>
              <a:t> </a:t>
            </a:r>
            <a:r>
              <a:rPr sz="2133" spc="-100" dirty="0">
                <a:solidFill>
                  <a:srgbClr val="666666"/>
                </a:solidFill>
                <a:latin typeface="Roboto"/>
                <a:cs typeface="Roboto"/>
              </a:rPr>
              <a:t>is</a:t>
            </a:r>
            <a:r>
              <a:rPr sz="2133" spc="-47" dirty="0">
                <a:solidFill>
                  <a:srgbClr val="666666"/>
                </a:solidFill>
                <a:latin typeface="Roboto"/>
                <a:cs typeface="Roboto"/>
              </a:rPr>
              <a:t> </a:t>
            </a:r>
            <a:r>
              <a:rPr sz="2133" spc="-140" dirty="0">
                <a:solidFill>
                  <a:srgbClr val="666666"/>
                </a:solidFill>
                <a:latin typeface="Roboto"/>
                <a:cs typeface="Roboto"/>
              </a:rPr>
              <a:t>the</a:t>
            </a:r>
            <a:r>
              <a:rPr sz="2133" spc="-47" dirty="0">
                <a:solidFill>
                  <a:srgbClr val="666666"/>
                </a:solidFill>
                <a:latin typeface="Roboto"/>
                <a:cs typeface="Roboto"/>
              </a:rPr>
              <a:t> </a:t>
            </a:r>
            <a:r>
              <a:rPr sz="2133" spc="-152" dirty="0">
                <a:solidFill>
                  <a:srgbClr val="666666"/>
                </a:solidFill>
                <a:latin typeface="Roboto"/>
                <a:cs typeface="Roboto"/>
              </a:rPr>
              <a:t>success</a:t>
            </a:r>
            <a:r>
              <a:rPr sz="2133" spc="-47" dirty="0">
                <a:solidFill>
                  <a:srgbClr val="666666"/>
                </a:solidFill>
                <a:latin typeface="Roboto"/>
                <a:cs typeface="Roboto"/>
              </a:rPr>
              <a:t> </a:t>
            </a:r>
            <a:r>
              <a:rPr sz="2133" spc="-100" dirty="0">
                <a:solidFill>
                  <a:srgbClr val="666666"/>
                </a:solidFill>
                <a:latin typeface="Roboto"/>
                <a:cs typeface="Roboto"/>
              </a:rPr>
              <a:t>/</a:t>
            </a:r>
            <a:r>
              <a:rPr sz="2133" spc="-47" dirty="0">
                <a:solidFill>
                  <a:srgbClr val="666666"/>
                </a:solidFill>
                <a:latin typeface="Roboto"/>
                <a:cs typeface="Roboto"/>
              </a:rPr>
              <a:t> </a:t>
            </a:r>
            <a:r>
              <a:rPr sz="2133" spc="-107" dirty="0">
                <a:solidFill>
                  <a:srgbClr val="666666"/>
                </a:solidFill>
                <a:latin typeface="Roboto"/>
                <a:cs typeface="Roboto"/>
              </a:rPr>
              <a:t>failure</a:t>
            </a:r>
            <a:r>
              <a:rPr sz="2133" spc="-7" dirty="0">
                <a:solidFill>
                  <a:srgbClr val="666666"/>
                </a:solidFill>
                <a:latin typeface="Roboto"/>
                <a:cs typeface="Roboto"/>
              </a:rPr>
              <a:t> </a:t>
            </a:r>
            <a:r>
              <a:rPr sz="2133" b="1" dirty="0">
                <a:solidFill>
                  <a:srgbClr val="D45E00"/>
                </a:solidFill>
                <a:latin typeface="Roboto Cn"/>
                <a:cs typeface="Roboto Cn"/>
              </a:rPr>
              <a:t>recorded</a:t>
            </a:r>
            <a:r>
              <a:rPr sz="2133" dirty="0">
                <a:solidFill>
                  <a:srgbClr val="666666"/>
                </a:solidFill>
                <a:latin typeface="Roboto"/>
                <a:cs typeface="Roboto"/>
              </a:rPr>
              <a:t>?</a:t>
            </a:r>
            <a:endParaRPr sz="2133">
              <a:latin typeface="Roboto"/>
              <a:cs typeface="Roboto"/>
            </a:endParaRPr>
          </a:p>
          <a:p>
            <a:pPr>
              <a:spcBef>
                <a:spcPts val="33"/>
              </a:spcBef>
            </a:pPr>
            <a:endParaRPr sz="2667">
              <a:latin typeface="Roboto"/>
              <a:cs typeface="Roboto"/>
            </a:endParaRPr>
          </a:p>
          <a:p>
            <a:pPr marL="16933">
              <a:spcBef>
                <a:spcPts val="7"/>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33" dirty="0">
                <a:solidFill>
                  <a:srgbClr val="009E73"/>
                </a:solidFill>
                <a:latin typeface="Roboto Cn"/>
                <a:cs typeface="Roboto Cn"/>
              </a:rPr>
              <a:t>H</a:t>
            </a:r>
            <a:r>
              <a:rPr sz="2133" b="1" spc="107" dirty="0">
                <a:solidFill>
                  <a:srgbClr val="009E73"/>
                </a:solidFill>
                <a:latin typeface="Roboto Cn"/>
                <a:cs typeface="Roboto Cn"/>
              </a:rPr>
              <a:t>T</a:t>
            </a:r>
            <a:r>
              <a:rPr sz="2133" b="1" spc="47" dirty="0">
                <a:solidFill>
                  <a:srgbClr val="009E73"/>
                </a:solidFill>
                <a:latin typeface="Roboto Cn"/>
                <a:cs typeface="Roboto Cn"/>
              </a:rPr>
              <a:t>T</a:t>
            </a:r>
            <a:r>
              <a:rPr sz="2133" b="1" spc="67" dirty="0">
                <a:solidFill>
                  <a:srgbClr val="009E73"/>
                </a:solidFill>
                <a:latin typeface="Roboto Cn"/>
                <a:cs typeface="Roboto Cn"/>
              </a:rPr>
              <a:t>P</a:t>
            </a:r>
            <a:r>
              <a:rPr sz="2133" b="1" spc="13" dirty="0">
                <a:solidFill>
                  <a:srgbClr val="009E73"/>
                </a:solidFill>
                <a:latin typeface="Roboto Cn"/>
                <a:cs typeface="Roboto Cn"/>
              </a:rPr>
              <a:t> </a:t>
            </a:r>
            <a:r>
              <a:rPr sz="2133" b="1" spc="7" dirty="0">
                <a:solidFill>
                  <a:srgbClr val="009E73"/>
                </a:solidFill>
                <a:latin typeface="Roboto Cn"/>
                <a:cs typeface="Roboto Cn"/>
              </a:rPr>
              <a:t>G</a:t>
            </a:r>
            <a:r>
              <a:rPr sz="2133" b="1" spc="27" dirty="0">
                <a:solidFill>
                  <a:srgbClr val="009E73"/>
                </a:solidFill>
                <a:latin typeface="Roboto Cn"/>
                <a:cs typeface="Roboto Cn"/>
              </a:rPr>
              <a:t>E</a:t>
            </a:r>
            <a:r>
              <a:rPr sz="2133" b="1" spc="100" dirty="0">
                <a:solidFill>
                  <a:srgbClr val="009E73"/>
                </a:solidFill>
                <a:latin typeface="Roboto Cn"/>
                <a:cs typeface="Roboto Cn"/>
              </a:rPr>
              <a:t>T</a:t>
            </a:r>
            <a:r>
              <a:rPr sz="2133" b="1" spc="33" dirty="0">
                <a:solidFill>
                  <a:srgbClr val="009E73"/>
                </a:solidFill>
                <a:latin typeface="Roboto Cn"/>
                <a:cs typeface="Roboto Cn"/>
              </a:rPr>
              <a:t> </a:t>
            </a:r>
            <a:r>
              <a:rPr sz="2133" spc="-120" dirty="0">
                <a:solidFill>
                  <a:srgbClr val="666666"/>
                </a:solidFill>
                <a:latin typeface="Roboto"/>
                <a:cs typeface="Roboto"/>
              </a:rPr>
              <a:t>r</a:t>
            </a:r>
            <a:r>
              <a:rPr sz="2133" spc="-147" dirty="0">
                <a:solidFill>
                  <a:srgbClr val="666666"/>
                </a:solidFill>
                <a:latin typeface="Roboto"/>
                <a:cs typeface="Roboto"/>
              </a:rPr>
              <a:t>equests</a:t>
            </a:r>
            <a:endParaRPr sz="2133">
              <a:latin typeface="Roboto"/>
              <a:cs typeface="Roboto"/>
            </a:endParaRPr>
          </a:p>
          <a:p>
            <a:pPr marL="140543">
              <a:spcBef>
                <a:spcPts val="339"/>
              </a:spcBef>
            </a:pPr>
            <a:r>
              <a:rPr sz="2133" spc="-107" dirty="0">
                <a:solidFill>
                  <a:srgbClr val="666666"/>
                </a:solidFill>
                <a:latin typeface="Roboto"/>
                <a:cs typeface="Roboto"/>
              </a:rPr>
              <a:t>fo</a:t>
            </a:r>
            <a:r>
              <a:rPr sz="2133" spc="-80"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spc="7" dirty="0">
                <a:solidFill>
                  <a:srgbClr val="009E73"/>
                </a:solidFill>
                <a:latin typeface="Roboto Cn"/>
                <a:cs typeface="Roboto Cn"/>
              </a:rPr>
              <a:t>oﬁle/{user}</a:t>
            </a:r>
            <a:r>
              <a:rPr sz="2133" b="1" spc="33" dirty="0">
                <a:solidFill>
                  <a:srgbClr val="009E73"/>
                </a:solidFill>
                <a:latin typeface="Roboto Cn"/>
                <a:cs typeface="Roboto Cn"/>
              </a:rPr>
              <a:t> </a:t>
            </a:r>
            <a:r>
              <a:rPr sz="2133" spc="-160" dirty="0">
                <a:solidFill>
                  <a:srgbClr val="666666"/>
                </a:solidFill>
                <a:latin typeface="Roboto"/>
                <a:cs typeface="Roboto"/>
              </a:rPr>
              <a:t>o</a:t>
            </a:r>
            <a:r>
              <a:rPr sz="2133" spc="-93"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dirty="0">
                <a:solidFill>
                  <a:srgbClr val="009E73"/>
                </a:solidFill>
                <a:latin typeface="Roboto Cn"/>
                <a:cs typeface="Roboto Cn"/>
              </a:rPr>
              <a:t>oﬁle/{user}/</a:t>
            </a:r>
            <a:r>
              <a:rPr sz="2133" b="1" spc="-7" dirty="0">
                <a:solidFill>
                  <a:srgbClr val="009E73"/>
                </a:solidFill>
                <a:latin typeface="Roboto Cn"/>
                <a:cs typeface="Roboto Cn"/>
              </a:rPr>
              <a:t>a</a:t>
            </a:r>
            <a:r>
              <a:rPr sz="2133" b="1" spc="-20" dirty="0">
                <a:solidFill>
                  <a:srgbClr val="009E73"/>
                </a:solidFill>
                <a:latin typeface="Roboto Cn"/>
                <a:cs typeface="Roboto Cn"/>
              </a:rPr>
              <a:t>v</a:t>
            </a:r>
            <a:r>
              <a:rPr sz="2133" b="1" dirty="0">
                <a:solidFill>
                  <a:srgbClr val="009E73"/>
                </a:solidFill>
                <a:latin typeface="Roboto Cn"/>
                <a:cs typeface="Roboto Cn"/>
              </a:rPr>
              <a:t>atar</a:t>
            </a:r>
            <a:endParaRPr sz="2133">
              <a:latin typeface="Roboto Cn"/>
              <a:cs typeface="Roboto Cn"/>
            </a:endParaRPr>
          </a:p>
          <a:p>
            <a:pPr marL="140543">
              <a:spcBef>
                <a:spcPts val="339"/>
              </a:spcBef>
            </a:pPr>
            <a:r>
              <a:rPr sz="2133" spc="-147" dirty="0">
                <a:solidFill>
                  <a:srgbClr val="666666"/>
                </a:solidFill>
                <a:latin typeface="Roboto"/>
                <a:cs typeface="Roboto"/>
              </a:rPr>
              <a:t>se</a:t>
            </a:r>
            <a:r>
              <a:rPr sz="2133" spc="-80" dirty="0">
                <a:solidFill>
                  <a:srgbClr val="666666"/>
                </a:solidFill>
                <a:latin typeface="Roboto"/>
                <a:cs typeface="Roboto"/>
              </a:rPr>
              <a:t>r</a:t>
            </a:r>
            <a:r>
              <a:rPr sz="2133" spc="-187" dirty="0">
                <a:solidFill>
                  <a:srgbClr val="666666"/>
                </a:solidFill>
                <a:latin typeface="Roboto"/>
                <a:cs typeface="Roboto"/>
              </a:rPr>
              <a:t>v</a:t>
            </a:r>
            <a:r>
              <a:rPr sz="2133" spc="-140" dirty="0">
                <a:solidFill>
                  <a:srgbClr val="666666"/>
                </a:solidFill>
                <a:latin typeface="Roboto"/>
                <a:cs typeface="Roboto"/>
              </a:rPr>
              <a:t>e</a:t>
            </a:r>
            <a:r>
              <a:rPr sz="2133" spc="-147" dirty="0">
                <a:solidFill>
                  <a:srgbClr val="666666"/>
                </a:solidFill>
                <a:latin typeface="Roboto"/>
                <a:cs typeface="Roboto"/>
              </a:rPr>
              <a:t>d</a:t>
            </a:r>
            <a:r>
              <a:rPr sz="2133" spc="-40" dirty="0">
                <a:solidFill>
                  <a:srgbClr val="666666"/>
                </a:solidFill>
                <a:latin typeface="Roboto"/>
                <a:cs typeface="Roboto"/>
              </a:rPr>
              <a:t> </a:t>
            </a:r>
            <a:r>
              <a:rPr sz="2133" b="1" spc="13" dirty="0">
                <a:solidFill>
                  <a:srgbClr val="0072B2"/>
                </a:solidFill>
                <a:latin typeface="Roboto Cn"/>
                <a:cs typeface="Roboto Cn"/>
              </a:rPr>
              <a:t>successfully</a:t>
            </a:r>
            <a:r>
              <a:rPr sz="2133" spc="-13" dirty="0">
                <a:solidFill>
                  <a:srgbClr val="666666"/>
                </a:solidFill>
                <a:latin typeface="Roboto"/>
                <a:cs typeface="Roboto"/>
              </a:rPr>
              <a:t>.</a:t>
            </a:r>
            <a:endParaRPr sz="2133">
              <a:latin typeface="Roboto"/>
              <a:cs typeface="Roboto"/>
            </a:endParaRPr>
          </a:p>
        </p:txBody>
      </p:sp>
      <p:sp>
        <p:nvSpPr>
          <p:cNvPr id="4" name="object 4"/>
          <p:cNvSpPr txBox="1"/>
          <p:nvPr/>
        </p:nvSpPr>
        <p:spPr>
          <a:xfrm>
            <a:off x="706967" y="1147911"/>
            <a:ext cx="4511039" cy="1550723"/>
          </a:xfrm>
          <a:prstGeom prst="rect">
            <a:avLst/>
          </a:prstGeom>
        </p:spPr>
        <p:txBody>
          <a:bodyPr vert="horz" wrap="square" lIns="0" tIns="16933" rIns="0" bIns="0" rtlCol="0">
            <a:spAutoFit/>
          </a:bodyPr>
          <a:lstStyle/>
          <a:p>
            <a:pPr marL="68578" algn="ctr">
              <a:spcBef>
                <a:spcPts val="133"/>
              </a:spcBef>
            </a:pPr>
            <a:r>
              <a:rPr sz="3200" b="1" spc="-20" dirty="0">
                <a:solidFill>
                  <a:srgbClr val="0072B2"/>
                </a:solidFill>
                <a:latin typeface="Roboto"/>
                <a:cs typeface="Roboto"/>
              </a:rPr>
              <a:t>Availability</a:t>
            </a:r>
            <a:endParaRPr sz="3200">
              <a:latin typeface="Roboto"/>
              <a:cs typeface="Roboto"/>
            </a:endParaRPr>
          </a:p>
          <a:p>
            <a:pPr algn="ctr">
              <a:spcBef>
                <a:spcPts val="3000"/>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spc="13" dirty="0">
                <a:solidFill>
                  <a:srgbClr val="0072B2"/>
                </a:solidFill>
                <a:latin typeface="Roboto Cn"/>
                <a:cs typeface="Roboto Cn"/>
              </a:rPr>
              <a:t>successfully</a:t>
            </a:r>
            <a:endParaRPr sz="2133">
              <a:latin typeface="Roboto Cn"/>
              <a:cs typeface="Roboto Cn"/>
            </a:endParaRPr>
          </a:p>
        </p:txBody>
      </p:sp>
      <p:sp>
        <p:nvSpPr>
          <p:cNvPr id="5" name="object 5"/>
          <p:cNvSpPr txBox="1">
            <a:spLocks noGrp="1"/>
          </p:cNvSpPr>
          <p:nvPr>
            <p:ph type="title"/>
          </p:nvPr>
        </p:nvSpPr>
        <p:spPr>
          <a:xfrm>
            <a:off x="1524000" y="1369937"/>
            <a:ext cx="13167360" cy="694207"/>
          </a:xfrm>
          <a:prstGeom prst="rect">
            <a:avLst/>
          </a:prstGeom>
        </p:spPr>
        <p:txBody>
          <a:bodyPr vert="horz" wrap="square" lIns="0" tIns="16933" rIns="0" bIns="0" rtlCol="0" anchor="ctr">
            <a:spAutoFit/>
          </a:bodyPr>
          <a:lstStyle/>
          <a:p>
            <a:pPr marL="5807141">
              <a:lnSpc>
                <a:spcPct val="100000"/>
              </a:lnSpc>
              <a:spcBef>
                <a:spcPts val="133"/>
              </a:spcBef>
            </a:pPr>
            <a:r>
              <a:rPr spc="-20" dirty="0"/>
              <a:t>Latency</a:t>
            </a:r>
          </a:p>
        </p:txBody>
      </p:sp>
    </p:spTree>
    <p:extLst>
      <p:ext uri="{BB962C8B-B14F-4D97-AF65-F5344CB8AC3E}">
        <p14:creationId xmlns:p14="http://schemas.microsoft.com/office/powerpoint/2010/main" val="1188547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1367" y="2016929"/>
            <a:ext cx="4213860" cy="3682397"/>
          </a:xfrm>
          <a:prstGeom prst="rect">
            <a:avLst/>
          </a:prstGeom>
        </p:spPr>
        <p:txBody>
          <a:bodyPr vert="horz" wrap="square" lIns="0" tIns="16933" rIns="0" bIns="0" rtlCol="0">
            <a:spAutoFit/>
          </a:bodyPr>
          <a:lstStyle/>
          <a:p>
            <a:pPr marL="16933">
              <a:spcBef>
                <a:spcPts val="133"/>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dirty="0">
                <a:solidFill>
                  <a:srgbClr val="0072B2"/>
                </a:solidFill>
                <a:latin typeface="Roboto Cn"/>
                <a:cs typeface="Roboto Cn"/>
              </a:rPr>
              <a:t>quickly</a:t>
            </a:r>
            <a:endParaRPr sz="2133">
              <a:latin typeface="Roboto Cn"/>
              <a:cs typeface="Roboto Cn"/>
            </a:endParaRPr>
          </a:p>
          <a:p>
            <a:pPr>
              <a:spcBef>
                <a:spcPts val="73"/>
              </a:spcBef>
            </a:pPr>
            <a:endParaRPr sz="2467">
              <a:latin typeface="Roboto Cn"/>
              <a:cs typeface="Roboto Cn"/>
            </a:endParaRPr>
          </a:p>
          <a:p>
            <a:pPr marL="626518" indent="-469042">
              <a:spcBef>
                <a:spcPts val="7"/>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dirty="0">
                <a:solidFill>
                  <a:srgbClr val="0072B2"/>
                </a:solidFill>
                <a:latin typeface="Roboto Cn"/>
                <a:cs typeface="Roboto Cn"/>
              </a:rPr>
              <a:t>quickly</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87" dirty="0">
                <a:solidFill>
                  <a:srgbClr val="666666"/>
                </a:solidFill>
                <a:latin typeface="Roboto"/>
                <a:cs typeface="Roboto"/>
              </a:rPr>
              <a:t>Whe</a:t>
            </a:r>
            <a:r>
              <a:rPr sz="2133" spc="-160"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doe</a:t>
            </a:r>
            <a:r>
              <a:rPr sz="2133" spc="-140" dirty="0">
                <a:solidFill>
                  <a:srgbClr val="666666"/>
                </a:solidFill>
                <a:latin typeface="Roboto"/>
                <a:cs typeface="Roboto"/>
              </a:rPr>
              <a:t>s</a:t>
            </a:r>
            <a:r>
              <a:rPr sz="2133" spc="-47" dirty="0">
                <a:solidFill>
                  <a:srgbClr val="666666"/>
                </a:solidFill>
                <a:latin typeface="Roboto"/>
                <a:cs typeface="Roboto"/>
              </a:rPr>
              <a:t> </a:t>
            </a:r>
            <a:r>
              <a:rPr sz="2133" spc="-13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40" dirty="0">
                <a:solidFill>
                  <a:srgbClr val="666666"/>
                </a:solidFill>
                <a:latin typeface="Roboto"/>
                <a:cs typeface="Roboto"/>
              </a:rPr>
              <a:t>time</a:t>
            </a:r>
            <a:r>
              <a:rPr sz="2133" spc="-93" dirty="0">
                <a:solidFill>
                  <a:srgbClr val="666666"/>
                </a:solidFill>
                <a:latin typeface="Roboto"/>
                <a:cs typeface="Roboto"/>
              </a:rPr>
              <a:t>r</a:t>
            </a:r>
            <a:r>
              <a:rPr sz="2133" spc="-20" dirty="0">
                <a:solidFill>
                  <a:srgbClr val="666666"/>
                </a:solidFill>
                <a:latin typeface="Roboto"/>
                <a:cs typeface="Roboto"/>
              </a:rPr>
              <a:t> </a:t>
            </a:r>
            <a:r>
              <a:rPr sz="2133" b="1" spc="13" dirty="0">
                <a:solidFill>
                  <a:srgbClr val="D45E00"/>
                </a:solidFill>
                <a:latin typeface="Roboto Cn"/>
                <a:cs typeface="Roboto Cn"/>
              </a:rPr>
              <a:t>sta</a:t>
            </a:r>
            <a:r>
              <a:rPr sz="2133" b="1" spc="60" dirty="0">
                <a:solidFill>
                  <a:srgbClr val="D45E00"/>
                </a:solidFill>
                <a:latin typeface="Roboto Cn"/>
                <a:cs typeface="Roboto Cn"/>
              </a:rPr>
              <a:t>r</a:t>
            </a:r>
            <a:r>
              <a:rPr sz="2133" b="1" spc="-7" dirty="0">
                <a:solidFill>
                  <a:srgbClr val="D45E00"/>
                </a:solidFill>
                <a:latin typeface="Roboto Cn"/>
                <a:cs typeface="Roboto Cn"/>
              </a:rPr>
              <a:t>t</a:t>
            </a:r>
            <a:r>
              <a:rPr sz="2133" b="1" spc="13" dirty="0">
                <a:solidFill>
                  <a:srgbClr val="D45E00"/>
                </a:solidFill>
                <a:latin typeface="Roboto Cn"/>
                <a:cs typeface="Roboto Cn"/>
              </a:rPr>
              <a:t> </a:t>
            </a:r>
            <a:r>
              <a:rPr sz="2133" b="1" spc="-47" dirty="0">
                <a:solidFill>
                  <a:srgbClr val="D45E00"/>
                </a:solidFill>
                <a:latin typeface="Roboto Cn"/>
                <a:cs typeface="Roboto Cn"/>
              </a:rPr>
              <a:t>/</a:t>
            </a:r>
            <a:r>
              <a:rPr sz="2133" b="1" spc="13" dirty="0">
                <a:solidFill>
                  <a:srgbClr val="D45E00"/>
                </a:solidFill>
                <a:latin typeface="Roboto Cn"/>
                <a:cs typeface="Roboto Cn"/>
              </a:rPr>
              <a:t> </a:t>
            </a:r>
            <a:r>
              <a:rPr sz="2133" b="1" spc="7" dirty="0">
                <a:solidFill>
                  <a:srgbClr val="D45E00"/>
                </a:solidFill>
                <a:latin typeface="Roboto Cn"/>
                <a:cs typeface="Roboto Cn"/>
              </a:rPr>
              <a:t>s</a:t>
            </a:r>
            <a:r>
              <a:rPr sz="2133" b="1" spc="-27" dirty="0">
                <a:solidFill>
                  <a:srgbClr val="D45E00"/>
                </a:solidFill>
                <a:latin typeface="Roboto Cn"/>
                <a:cs typeface="Roboto Cn"/>
              </a:rPr>
              <a:t>t</a:t>
            </a:r>
            <a:r>
              <a:rPr sz="2133" b="1" dirty="0">
                <a:solidFill>
                  <a:srgbClr val="D45E00"/>
                </a:solidFill>
                <a:latin typeface="Roboto Cn"/>
                <a:cs typeface="Roboto Cn"/>
              </a:rPr>
              <a:t>o</a:t>
            </a:r>
            <a:r>
              <a:rPr sz="2133" b="1" spc="7" dirty="0">
                <a:solidFill>
                  <a:srgbClr val="D45E00"/>
                </a:solidFill>
                <a:latin typeface="Roboto Cn"/>
                <a:cs typeface="Roboto Cn"/>
              </a:rPr>
              <a:t>p</a:t>
            </a:r>
            <a:r>
              <a:rPr sz="2133" spc="-120" dirty="0">
                <a:solidFill>
                  <a:srgbClr val="666666"/>
                </a:solidFill>
                <a:latin typeface="Roboto"/>
                <a:cs typeface="Roboto"/>
              </a:rPr>
              <a:t>?</a:t>
            </a:r>
            <a:endParaRPr sz="2133">
              <a:latin typeface="Roboto"/>
              <a:cs typeface="Roboto"/>
            </a:endParaRPr>
          </a:p>
          <a:p>
            <a:pPr>
              <a:spcBef>
                <a:spcPts val="13"/>
              </a:spcBef>
            </a:pPr>
            <a:endParaRPr sz="2400">
              <a:latin typeface="Roboto"/>
              <a:cs typeface="Roboto"/>
            </a:endParaRPr>
          </a:p>
          <a:p>
            <a:pPr marL="140543" marR="157476" indent="-124457">
              <a:lnSpc>
                <a:spcPct val="113300"/>
              </a:lnSpc>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33" dirty="0">
                <a:solidFill>
                  <a:srgbClr val="009E73"/>
                </a:solidFill>
                <a:latin typeface="Roboto Cn"/>
                <a:cs typeface="Roboto Cn"/>
              </a:rPr>
              <a:t>H</a:t>
            </a:r>
            <a:r>
              <a:rPr sz="2133" b="1" spc="107" dirty="0">
                <a:solidFill>
                  <a:srgbClr val="009E73"/>
                </a:solidFill>
                <a:latin typeface="Roboto Cn"/>
                <a:cs typeface="Roboto Cn"/>
              </a:rPr>
              <a:t>T</a:t>
            </a:r>
            <a:r>
              <a:rPr sz="2133" b="1" spc="47" dirty="0">
                <a:solidFill>
                  <a:srgbClr val="009E73"/>
                </a:solidFill>
                <a:latin typeface="Roboto Cn"/>
                <a:cs typeface="Roboto Cn"/>
              </a:rPr>
              <a:t>T</a:t>
            </a:r>
            <a:r>
              <a:rPr sz="2133" b="1" spc="67" dirty="0">
                <a:solidFill>
                  <a:srgbClr val="009E73"/>
                </a:solidFill>
                <a:latin typeface="Roboto Cn"/>
                <a:cs typeface="Roboto Cn"/>
              </a:rPr>
              <a:t>P</a:t>
            </a:r>
            <a:r>
              <a:rPr sz="2133" b="1" spc="13" dirty="0">
                <a:solidFill>
                  <a:srgbClr val="009E73"/>
                </a:solidFill>
                <a:latin typeface="Roboto Cn"/>
                <a:cs typeface="Roboto Cn"/>
              </a:rPr>
              <a:t> </a:t>
            </a:r>
            <a:r>
              <a:rPr sz="2133" b="1" spc="7" dirty="0">
                <a:solidFill>
                  <a:srgbClr val="009E73"/>
                </a:solidFill>
                <a:latin typeface="Roboto Cn"/>
                <a:cs typeface="Roboto Cn"/>
              </a:rPr>
              <a:t>G</a:t>
            </a:r>
            <a:r>
              <a:rPr sz="2133" b="1" spc="27" dirty="0">
                <a:solidFill>
                  <a:srgbClr val="009E73"/>
                </a:solidFill>
                <a:latin typeface="Roboto Cn"/>
                <a:cs typeface="Roboto Cn"/>
              </a:rPr>
              <a:t>E</a:t>
            </a:r>
            <a:r>
              <a:rPr sz="2133" b="1" spc="100" dirty="0">
                <a:solidFill>
                  <a:srgbClr val="009E73"/>
                </a:solidFill>
                <a:latin typeface="Roboto Cn"/>
                <a:cs typeface="Roboto Cn"/>
              </a:rPr>
              <a:t>T</a:t>
            </a:r>
            <a:r>
              <a:rPr sz="2133" b="1" spc="33" dirty="0">
                <a:solidFill>
                  <a:srgbClr val="009E73"/>
                </a:solidFill>
                <a:latin typeface="Roboto Cn"/>
                <a:cs typeface="Roboto Cn"/>
              </a:rPr>
              <a:t> </a:t>
            </a:r>
            <a:r>
              <a:rPr sz="2133" spc="-120" dirty="0">
                <a:solidFill>
                  <a:srgbClr val="666666"/>
                </a:solidFill>
                <a:latin typeface="Roboto"/>
                <a:cs typeface="Roboto"/>
              </a:rPr>
              <a:t>r</a:t>
            </a:r>
            <a:r>
              <a:rPr sz="2133" spc="-127" dirty="0">
                <a:solidFill>
                  <a:srgbClr val="666666"/>
                </a:solidFill>
                <a:latin typeface="Roboto"/>
                <a:cs typeface="Roboto"/>
              </a:rPr>
              <a:t>equests  </a:t>
            </a:r>
            <a:r>
              <a:rPr sz="2133" spc="-107" dirty="0">
                <a:solidFill>
                  <a:srgbClr val="666666"/>
                </a:solidFill>
                <a:latin typeface="Roboto"/>
                <a:cs typeface="Roboto"/>
              </a:rPr>
              <a:t>fo</a:t>
            </a:r>
            <a:r>
              <a:rPr sz="2133" spc="-80"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spc="7" dirty="0">
                <a:solidFill>
                  <a:srgbClr val="009E73"/>
                </a:solidFill>
                <a:latin typeface="Roboto Cn"/>
                <a:cs typeface="Roboto Cn"/>
              </a:rPr>
              <a:t>oﬁle/{user}</a:t>
            </a:r>
            <a:endParaRPr sz="2133">
              <a:latin typeface="Roboto Cn"/>
              <a:cs typeface="Roboto Cn"/>
            </a:endParaRPr>
          </a:p>
          <a:p>
            <a:pPr marL="140543">
              <a:spcBef>
                <a:spcPts val="339"/>
              </a:spcBef>
            </a:pPr>
            <a:r>
              <a:rPr sz="2133" spc="-147" dirty="0">
                <a:solidFill>
                  <a:srgbClr val="666666"/>
                </a:solidFill>
                <a:latin typeface="Roboto"/>
                <a:cs typeface="Roboto"/>
              </a:rPr>
              <a:t>se</a:t>
            </a:r>
            <a:r>
              <a:rPr sz="2133" spc="-80" dirty="0">
                <a:solidFill>
                  <a:srgbClr val="666666"/>
                </a:solidFill>
                <a:latin typeface="Roboto"/>
                <a:cs typeface="Roboto"/>
              </a:rPr>
              <a:t>r</a:t>
            </a:r>
            <a:r>
              <a:rPr sz="2133" spc="-187" dirty="0">
                <a:solidFill>
                  <a:srgbClr val="666666"/>
                </a:solidFill>
                <a:latin typeface="Roboto"/>
                <a:cs typeface="Roboto"/>
              </a:rPr>
              <a:t>v</a:t>
            </a:r>
            <a:r>
              <a:rPr sz="2133" spc="-140" dirty="0">
                <a:solidFill>
                  <a:srgbClr val="666666"/>
                </a:solidFill>
                <a:latin typeface="Roboto"/>
                <a:cs typeface="Roboto"/>
              </a:rPr>
              <a:t>e</a:t>
            </a:r>
            <a:r>
              <a:rPr sz="2133" spc="-147" dirty="0">
                <a:solidFill>
                  <a:srgbClr val="666666"/>
                </a:solidFill>
                <a:latin typeface="Roboto"/>
                <a:cs typeface="Roboto"/>
              </a:rPr>
              <a:t>d</a:t>
            </a:r>
            <a:r>
              <a:rPr sz="2133" spc="-40" dirty="0">
                <a:solidFill>
                  <a:srgbClr val="666666"/>
                </a:solidFill>
                <a:latin typeface="Roboto"/>
                <a:cs typeface="Roboto"/>
              </a:rPr>
              <a:t> </a:t>
            </a:r>
            <a:r>
              <a:rPr sz="2133" b="1" spc="-7" dirty="0">
                <a:solidFill>
                  <a:srgbClr val="0072B2"/>
                </a:solidFill>
                <a:latin typeface="Roboto Cn"/>
                <a:cs typeface="Roboto Cn"/>
              </a:rPr>
              <a:t>withi</a:t>
            </a:r>
            <a:r>
              <a:rPr sz="2133" b="1" dirty="0">
                <a:solidFill>
                  <a:srgbClr val="0072B2"/>
                </a:solidFill>
                <a:latin typeface="Roboto Cn"/>
                <a:cs typeface="Roboto Cn"/>
              </a:rPr>
              <a:t>n</a:t>
            </a:r>
            <a:r>
              <a:rPr sz="2133" b="1" spc="33" dirty="0">
                <a:solidFill>
                  <a:srgbClr val="0072B2"/>
                </a:solidFill>
                <a:latin typeface="Roboto Cn"/>
                <a:cs typeface="Roboto Cn"/>
              </a:rPr>
              <a:t> </a:t>
            </a:r>
            <a:r>
              <a:rPr sz="2133" b="1" i="1" spc="-20" dirty="0">
                <a:solidFill>
                  <a:srgbClr val="0072B2"/>
                </a:solidFill>
                <a:latin typeface="Roboto Cn"/>
                <a:cs typeface="Roboto Cn"/>
              </a:rPr>
              <a:t>X</a:t>
            </a:r>
            <a:r>
              <a:rPr sz="2133" b="1" i="1" spc="13" dirty="0">
                <a:solidFill>
                  <a:srgbClr val="0072B2"/>
                </a:solidFill>
                <a:latin typeface="Roboto Cn"/>
                <a:cs typeface="Roboto Cn"/>
              </a:rPr>
              <a:t> </a:t>
            </a:r>
            <a:r>
              <a:rPr sz="2133" b="1" dirty="0">
                <a:solidFill>
                  <a:srgbClr val="0072B2"/>
                </a:solidFill>
                <a:latin typeface="Roboto Cn"/>
                <a:cs typeface="Roboto Cn"/>
              </a:rPr>
              <a:t>m</a:t>
            </a:r>
            <a:r>
              <a:rPr sz="2133" b="1" spc="7" dirty="0">
                <a:solidFill>
                  <a:srgbClr val="0072B2"/>
                </a:solidFill>
                <a:latin typeface="Roboto Cn"/>
                <a:cs typeface="Roboto Cn"/>
              </a:rPr>
              <a:t>s</a:t>
            </a:r>
            <a:r>
              <a:rPr sz="2133" spc="-13" dirty="0">
                <a:solidFill>
                  <a:srgbClr val="666666"/>
                </a:solidFill>
                <a:latin typeface="Roboto"/>
                <a:cs typeface="Roboto"/>
              </a:rPr>
              <a:t>.</a:t>
            </a:r>
            <a:endParaRPr sz="2133">
              <a:latin typeface="Roboto"/>
              <a:cs typeface="Roboto"/>
            </a:endParaRPr>
          </a:p>
        </p:txBody>
      </p:sp>
      <p:sp>
        <p:nvSpPr>
          <p:cNvPr id="6" name="object 6"/>
          <p:cNvSpPr txBox="1">
            <a:spLocks noGrp="1"/>
          </p:cNvSpPr>
          <p:nvPr>
            <p:ph type="ftr" sz="quarter" idx="4294967295"/>
          </p:nvPr>
        </p:nvSpPr>
        <p:spPr>
          <a:xfrm>
            <a:off x="0" y="0"/>
            <a:ext cx="0" cy="4438822"/>
          </a:xfrm>
          <a:prstGeom prst="rect">
            <a:avLst/>
          </a:prstGeom>
        </p:spPr>
        <p:txBody>
          <a:bodyPr vert="horz" wrap="square" lIns="0" tIns="6773" rIns="0" bIns="0" rtlCol="0">
            <a:spAutoFit/>
          </a:bodyPr>
          <a:lstStyle/>
          <a:p>
            <a:pPr marL="16933">
              <a:spcBef>
                <a:spcPts val="53"/>
              </a:spcBef>
            </a:pPr>
            <a:r>
              <a:rPr spc="-33" dirty="0" smtClean="0"/>
              <a:t>t-of-</a:t>
            </a:r>
            <a:r>
              <a:rPr spc="-33" dirty="0" err="1" smtClean="0"/>
              <a:t>slos</a:t>
            </a:r>
            <a:r>
              <a:rPr spc="-33" dirty="0" smtClean="0"/>
              <a:t>-slides</a:t>
            </a:r>
            <a:endParaRPr spc="-33" dirty="0"/>
          </a:p>
        </p:txBody>
      </p:sp>
      <p:sp>
        <p:nvSpPr>
          <p:cNvPr id="3" name="object 3"/>
          <p:cNvSpPr txBox="1"/>
          <p:nvPr/>
        </p:nvSpPr>
        <p:spPr>
          <a:xfrm>
            <a:off x="706967" y="2570648"/>
            <a:ext cx="4986020" cy="3443229"/>
          </a:xfrm>
          <a:prstGeom prst="rect">
            <a:avLst/>
          </a:prstGeom>
        </p:spPr>
        <p:txBody>
          <a:bodyPr vert="horz" wrap="square" lIns="0" tIns="174413" rIns="0" bIns="0" rtlCol="0">
            <a:spAutoFit/>
          </a:bodyPr>
          <a:lstStyle/>
          <a:p>
            <a:pPr marL="626518" indent="-469042">
              <a:spcBef>
                <a:spcPts val="1373"/>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spc="13" dirty="0">
                <a:solidFill>
                  <a:srgbClr val="0072B2"/>
                </a:solidFill>
                <a:latin typeface="Roboto Cn"/>
                <a:cs typeface="Roboto Cn"/>
              </a:rPr>
              <a:t>success</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60" dirty="0">
                <a:solidFill>
                  <a:srgbClr val="666666"/>
                </a:solidFill>
                <a:latin typeface="Roboto"/>
                <a:cs typeface="Roboto"/>
              </a:rPr>
              <a:t>Where</a:t>
            </a:r>
            <a:r>
              <a:rPr sz="2133" spc="-47" dirty="0">
                <a:solidFill>
                  <a:srgbClr val="666666"/>
                </a:solidFill>
                <a:latin typeface="Roboto"/>
                <a:cs typeface="Roboto"/>
              </a:rPr>
              <a:t> </a:t>
            </a:r>
            <a:r>
              <a:rPr sz="2133" spc="-100" dirty="0">
                <a:solidFill>
                  <a:srgbClr val="666666"/>
                </a:solidFill>
                <a:latin typeface="Roboto"/>
                <a:cs typeface="Roboto"/>
              </a:rPr>
              <a:t>is</a:t>
            </a:r>
            <a:r>
              <a:rPr sz="2133" spc="-47" dirty="0">
                <a:solidFill>
                  <a:srgbClr val="666666"/>
                </a:solidFill>
                <a:latin typeface="Roboto"/>
                <a:cs typeface="Roboto"/>
              </a:rPr>
              <a:t> </a:t>
            </a:r>
            <a:r>
              <a:rPr sz="2133" spc="-140" dirty="0">
                <a:solidFill>
                  <a:srgbClr val="666666"/>
                </a:solidFill>
                <a:latin typeface="Roboto"/>
                <a:cs typeface="Roboto"/>
              </a:rPr>
              <a:t>the</a:t>
            </a:r>
            <a:r>
              <a:rPr sz="2133" spc="-47" dirty="0">
                <a:solidFill>
                  <a:srgbClr val="666666"/>
                </a:solidFill>
                <a:latin typeface="Roboto"/>
                <a:cs typeface="Roboto"/>
              </a:rPr>
              <a:t> </a:t>
            </a:r>
            <a:r>
              <a:rPr sz="2133" spc="-152" dirty="0">
                <a:solidFill>
                  <a:srgbClr val="666666"/>
                </a:solidFill>
                <a:latin typeface="Roboto"/>
                <a:cs typeface="Roboto"/>
              </a:rPr>
              <a:t>success</a:t>
            </a:r>
            <a:r>
              <a:rPr sz="2133" spc="-47" dirty="0">
                <a:solidFill>
                  <a:srgbClr val="666666"/>
                </a:solidFill>
                <a:latin typeface="Roboto"/>
                <a:cs typeface="Roboto"/>
              </a:rPr>
              <a:t> </a:t>
            </a:r>
            <a:r>
              <a:rPr sz="2133" spc="-100" dirty="0">
                <a:solidFill>
                  <a:srgbClr val="666666"/>
                </a:solidFill>
                <a:latin typeface="Roboto"/>
                <a:cs typeface="Roboto"/>
              </a:rPr>
              <a:t>/</a:t>
            </a:r>
            <a:r>
              <a:rPr sz="2133" spc="-47" dirty="0">
                <a:solidFill>
                  <a:srgbClr val="666666"/>
                </a:solidFill>
                <a:latin typeface="Roboto"/>
                <a:cs typeface="Roboto"/>
              </a:rPr>
              <a:t> </a:t>
            </a:r>
            <a:r>
              <a:rPr sz="2133" spc="-107" dirty="0">
                <a:solidFill>
                  <a:srgbClr val="666666"/>
                </a:solidFill>
                <a:latin typeface="Roboto"/>
                <a:cs typeface="Roboto"/>
              </a:rPr>
              <a:t>failure</a:t>
            </a:r>
            <a:r>
              <a:rPr sz="2133" spc="-7" dirty="0">
                <a:solidFill>
                  <a:srgbClr val="666666"/>
                </a:solidFill>
                <a:latin typeface="Roboto"/>
                <a:cs typeface="Roboto"/>
              </a:rPr>
              <a:t> </a:t>
            </a:r>
            <a:r>
              <a:rPr sz="2133" b="1" dirty="0">
                <a:solidFill>
                  <a:srgbClr val="D45E00"/>
                </a:solidFill>
                <a:latin typeface="Roboto Cn"/>
                <a:cs typeface="Roboto Cn"/>
              </a:rPr>
              <a:t>recorded</a:t>
            </a:r>
            <a:r>
              <a:rPr sz="2133" dirty="0">
                <a:solidFill>
                  <a:srgbClr val="666666"/>
                </a:solidFill>
                <a:latin typeface="Roboto"/>
                <a:cs typeface="Roboto"/>
              </a:rPr>
              <a:t>?</a:t>
            </a:r>
            <a:endParaRPr sz="2133">
              <a:latin typeface="Roboto"/>
              <a:cs typeface="Roboto"/>
            </a:endParaRPr>
          </a:p>
          <a:p>
            <a:pPr>
              <a:spcBef>
                <a:spcPts val="33"/>
              </a:spcBef>
            </a:pPr>
            <a:endParaRPr sz="2667">
              <a:latin typeface="Roboto"/>
              <a:cs typeface="Roboto"/>
            </a:endParaRPr>
          </a:p>
          <a:p>
            <a:pPr marL="16933">
              <a:spcBef>
                <a:spcPts val="7"/>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33" dirty="0">
                <a:solidFill>
                  <a:srgbClr val="009E73"/>
                </a:solidFill>
                <a:latin typeface="Roboto Cn"/>
                <a:cs typeface="Roboto Cn"/>
              </a:rPr>
              <a:t>H</a:t>
            </a:r>
            <a:r>
              <a:rPr sz="2133" b="1" spc="107" dirty="0">
                <a:solidFill>
                  <a:srgbClr val="009E73"/>
                </a:solidFill>
                <a:latin typeface="Roboto Cn"/>
                <a:cs typeface="Roboto Cn"/>
              </a:rPr>
              <a:t>T</a:t>
            </a:r>
            <a:r>
              <a:rPr sz="2133" b="1" spc="47" dirty="0">
                <a:solidFill>
                  <a:srgbClr val="009E73"/>
                </a:solidFill>
                <a:latin typeface="Roboto Cn"/>
                <a:cs typeface="Roboto Cn"/>
              </a:rPr>
              <a:t>T</a:t>
            </a:r>
            <a:r>
              <a:rPr sz="2133" b="1" spc="67" dirty="0">
                <a:solidFill>
                  <a:srgbClr val="009E73"/>
                </a:solidFill>
                <a:latin typeface="Roboto Cn"/>
                <a:cs typeface="Roboto Cn"/>
              </a:rPr>
              <a:t>P</a:t>
            </a:r>
            <a:r>
              <a:rPr sz="2133" b="1" spc="13" dirty="0">
                <a:solidFill>
                  <a:srgbClr val="009E73"/>
                </a:solidFill>
                <a:latin typeface="Roboto Cn"/>
                <a:cs typeface="Roboto Cn"/>
              </a:rPr>
              <a:t> </a:t>
            </a:r>
            <a:r>
              <a:rPr sz="2133" b="1" spc="7" dirty="0">
                <a:solidFill>
                  <a:srgbClr val="009E73"/>
                </a:solidFill>
                <a:latin typeface="Roboto Cn"/>
                <a:cs typeface="Roboto Cn"/>
              </a:rPr>
              <a:t>G</a:t>
            </a:r>
            <a:r>
              <a:rPr sz="2133" b="1" spc="27" dirty="0">
                <a:solidFill>
                  <a:srgbClr val="009E73"/>
                </a:solidFill>
                <a:latin typeface="Roboto Cn"/>
                <a:cs typeface="Roboto Cn"/>
              </a:rPr>
              <a:t>E</a:t>
            </a:r>
            <a:r>
              <a:rPr sz="2133" b="1" spc="100" dirty="0">
                <a:solidFill>
                  <a:srgbClr val="009E73"/>
                </a:solidFill>
                <a:latin typeface="Roboto Cn"/>
                <a:cs typeface="Roboto Cn"/>
              </a:rPr>
              <a:t>T</a:t>
            </a:r>
            <a:r>
              <a:rPr sz="2133" b="1" spc="33" dirty="0">
                <a:solidFill>
                  <a:srgbClr val="009E73"/>
                </a:solidFill>
                <a:latin typeface="Roboto Cn"/>
                <a:cs typeface="Roboto Cn"/>
              </a:rPr>
              <a:t> </a:t>
            </a:r>
            <a:r>
              <a:rPr sz="2133" spc="-120" dirty="0">
                <a:solidFill>
                  <a:srgbClr val="666666"/>
                </a:solidFill>
                <a:latin typeface="Roboto"/>
                <a:cs typeface="Roboto"/>
              </a:rPr>
              <a:t>r</a:t>
            </a:r>
            <a:r>
              <a:rPr sz="2133" spc="-147" dirty="0">
                <a:solidFill>
                  <a:srgbClr val="666666"/>
                </a:solidFill>
                <a:latin typeface="Roboto"/>
                <a:cs typeface="Roboto"/>
              </a:rPr>
              <a:t>equests</a:t>
            </a:r>
            <a:endParaRPr sz="2133">
              <a:latin typeface="Roboto"/>
              <a:cs typeface="Roboto"/>
            </a:endParaRPr>
          </a:p>
          <a:p>
            <a:pPr marL="140543">
              <a:spcBef>
                <a:spcPts val="339"/>
              </a:spcBef>
            </a:pPr>
            <a:r>
              <a:rPr sz="2133" spc="-107" dirty="0">
                <a:solidFill>
                  <a:srgbClr val="666666"/>
                </a:solidFill>
                <a:latin typeface="Roboto"/>
                <a:cs typeface="Roboto"/>
              </a:rPr>
              <a:t>fo</a:t>
            </a:r>
            <a:r>
              <a:rPr sz="2133" spc="-80"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spc="7" dirty="0">
                <a:solidFill>
                  <a:srgbClr val="009E73"/>
                </a:solidFill>
                <a:latin typeface="Roboto Cn"/>
                <a:cs typeface="Roboto Cn"/>
              </a:rPr>
              <a:t>oﬁle/{user}</a:t>
            </a:r>
            <a:r>
              <a:rPr sz="2133" b="1" spc="33" dirty="0">
                <a:solidFill>
                  <a:srgbClr val="009E73"/>
                </a:solidFill>
                <a:latin typeface="Roboto Cn"/>
                <a:cs typeface="Roboto Cn"/>
              </a:rPr>
              <a:t> </a:t>
            </a:r>
            <a:r>
              <a:rPr sz="2133" spc="-160" dirty="0">
                <a:solidFill>
                  <a:srgbClr val="666666"/>
                </a:solidFill>
                <a:latin typeface="Roboto"/>
                <a:cs typeface="Roboto"/>
              </a:rPr>
              <a:t>o</a:t>
            </a:r>
            <a:r>
              <a:rPr sz="2133" spc="-93"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dirty="0">
                <a:solidFill>
                  <a:srgbClr val="009E73"/>
                </a:solidFill>
                <a:latin typeface="Roboto Cn"/>
                <a:cs typeface="Roboto Cn"/>
              </a:rPr>
              <a:t>oﬁle/{user}/</a:t>
            </a:r>
            <a:r>
              <a:rPr sz="2133" b="1" spc="-7" dirty="0">
                <a:solidFill>
                  <a:srgbClr val="009E73"/>
                </a:solidFill>
                <a:latin typeface="Roboto Cn"/>
                <a:cs typeface="Roboto Cn"/>
              </a:rPr>
              <a:t>a</a:t>
            </a:r>
            <a:r>
              <a:rPr sz="2133" b="1" spc="-20" dirty="0">
                <a:solidFill>
                  <a:srgbClr val="009E73"/>
                </a:solidFill>
                <a:latin typeface="Roboto Cn"/>
                <a:cs typeface="Roboto Cn"/>
              </a:rPr>
              <a:t>v</a:t>
            </a:r>
            <a:r>
              <a:rPr sz="2133" b="1" dirty="0">
                <a:solidFill>
                  <a:srgbClr val="009E73"/>
                </a:solidFill>
                <a:latin typeface="Roboto Cn"/>
                <a:cs typeface="Roboto Cn"/>
              </a:rPr>
              <a:t>atar</a:t>
            </a:r>
            <a:endParaRPr sz="2133">
              <a:latin typeface="Roboto Cn"/>
              <a:cs typeface="Roboto Cn"/>
            </a:endParaRPr>
          </a:p>
          <a:p>
            <a:pPr marL="140543">
              <a:spcBef>
                <a:spcPts val="339"/>
              </a:spcBef>
            </a:pPr>
            <a:r>
              <a:rPr sz="2133" spc="-147" dirty="0">
                <a:solidFill>
                  <a:srgbClr val="666666"/>
                </a:solidFill>
                <a:latin typeface="Roboto"/>
                <a:cs typeface="Roboto"/>
              </a:rPr>
              <a:t>tha</a:t>
            </a:r>
            <a:r>
              <a:rPr sz="2133" spc="-100" dirty="0">
                <a:solidFill>
                  <a:srgbClr val="666666"/>
                </a:solidFill>
                <a:latin typeface="Roboto"/>
                <a:cs typeface="Roboto"/>
              </a:rPr>
              <a:t>t</a:t>
            </a:r>
            <a:r>
              <a:rPr sz="2133" spc="-47" dirty="0">
                <a:solidFill>
                  <a:srgbClr val="666666"/>
                </a:solidFill>
                <a:latin typeface="Roboto"/>
                <a:cs typeface="Roboto"/>
              </a:rPr>
              <a:t> </a:t>
            </a:r>
            <a:r>
              <a:rPr sz="2133" spc="-180" dirty="0">
                <a:solidFill>
                  <a:srgbClr val="666666"/>
                </a:solidFill>
                <a:latin typeface="Roboto"/>
                <a:cs typeface="Roboto"/>
              </a:rPr>
              <a:t>h</a:t>
            </a:r>
            <a:r>
              <a:rPr sz="2133" spc="-187" dirty="0">
                <a:solidFill>
                  <a:srgbClr val="666666"/>
                </a:solidFill>
                <a:latin typeface="Roboto"/>
                <a:cs typeface="Roboto"/>
              </a:rPr>
              <a:t>av</a:t>
            </a:r>
            <a:r>
              <a:rPr sz="2133" spc="-120" dirty="0">
                <a:solidFill>
                  <a:srgbClr val="666666"/>
                </a:solidFill>
                <a:latin typeface="Roboto"/>
                <a:cs typeface="Roboto"/>
              </a:rPr>
              <a:t>e</a:t>
            </a:r>
            <a:r>
              <a:rPr sz="2133" spc="-33" dirty="0">
                <a:solidFill>
                  <a:srgbClr val="666666"/>
                </a:solidFill>
                <a:latin typeface="Roboto"/>
                <a:cs typeface="Roboto"/>
              </a:rPr>
              <a:t> </a:t>
            </a:r>
            <a:r>
              <a:rPr sz="2133" b="1" i="1" spc="-47" dirty="0">
                <a:solidFill>
                  <a:srgbClr val="0072B2"/>
                </a:solidFill>
                <a:latin typeface="Roboto Cn"/>
                <a:cs typeface="Roboto Cn"/>
              </a:rPr>
              <a:t>2X</a:t>
            </a:r>
            <a:r>
              <a:rPr sz="2133" b="1" i="1" spc="-40" dirty="0">
                <a:solidFill>
                  <a:srgbClr val="0072B2"/>
                </a:solidFill>
                <a:latin typeface="Roboto Cn"/>
                <a:cs typeface="Roboto Cn"/>
              </a:rPr>
              <a:t>X</a:t>
            </a:r>
            <a:r>
              <a:rPr sz="2133" spc="-7" dirty="0">
                <a:solidFill>
                  <a:srgbClr val="666666"/>
                </a:solidFill>
                <a:latin typeface="Roboto"/>
                <a:cs typeface="Roboto"/>
              </a:rPr>
              <a:t>,</a:t>
            </a:r>
            <a:r>
              <a:rPr sz="2133" spc="-47" dirty="0">
                <a:solidFill>
                  <a:srgbClr val="666666"/>
                </a:solidFill>
                <a:latin typeface="Roboto"/>
                <a:cs typeface="Roboto"/>
              </a:rPr>
              <a:t> </a:t>
            </a:r>
            <a:r>
              <a:rPr sz="2133" b="1" i="1" spc="-47" dirty="0">
                <a:solidFill>
                  <a:srgbClr val="0072B2"/>
                </a:solidFill>
                <a:latin typeface="Roboto Cn"/>
                <a:cs typeface="Roboto Cn"/>
              </a:rPr>
              <a:t>3X</a:t>
            </a:r>
            <a:r>
              <a:rPr sz="2133" b="1" i="1" spc="-40" dirty="0">
                <a:solidFill>
                  <a:srgbClr val="0072B2"/>
                </a:solidFill>
                <a:latin typeface="Roboto Cn"/>
                <a:cs typeface="Roboto Cn"/>
              </a:rPr>
              <a:t>X</a:t>
            </a:r>
            <a:r>
              <a:rPr sz="2133" b="1" i="1" spc="20" dirty="0">
                <a:solidFill>
                  <a:srgbClr val="0072B2"/>
                </a:solidFill>
                <a:latin typeface="Roboto Cn"/>
                <a:cs typeface="Roboto Cn"/>
              </a:rPr>
              <a:t> </a:t>
            </a:r>
            <a:r>
              <a:rPr sz="2133" spc="-160" dirty="0">
                <a:solidFill>
                  <a:srgbClr val="666666"/>
                </a:solidFill>
                <a:latin typeface="Roboto"/>
                <a:cs typeface="Roboto"/>
              </a:rPr>
              <a:t>o</a:t>
            </a:r>
            <a:r>
              <a:rPr sz="2133" spc="-93" dirty="0">
                <a:solidFill>
                  <a:srgbClr val="666666"/>
                </a:solidFill>
                <a:latin typeface="Roboto"/>
                <a:cs typeface="Roboto"/>
              </a:rPr>
              <a:t>r</a:t>
            </a:r>
            <a:r>
              <a:rPr sz="2133" spc="-40" dirty="0">
                <a:solidFill>
                  <a:srgbClr val="666666"/>
                </a:solidFill>
                <a:latin typeface="Roboto"/>
                <a:cs typeface="Roboto"/>
              </a:rPr>
              <a:t> </a:t>
            </a:r>
            <a:r>
              <a:rPr sz="2133" b="1" i="1" spc="-47" dirty="0">
                <a:solidFill>
                  <a:srgbClr val="0072B2"/>
                </a:solidFill>
                <a:latin typeface="Roboto Cn"/>
                <a:cs typeface="Roboto Cn"/>
              </a:rPr>
              <a:t>4X</a:t>
            </a:r>
            <a:r>
              <a:rPr sz="2133" b="1" i="1" spc="-40" dirty="0">
                <a:solidFill>
                  <a:srgbClr val="0072B2"/>
                </a:solidFill>
                <a:latin typeface="Roboto Cn"/>
                <a:cs typeface="Roboto Cn"/>
              </a:rPr>
              <a:t>X</a:t>
            </a:r>
            <a:r>
              <a:rPr sz="2133" b="1" i="1" spc="20" dirty="0">
                <a:solidFill>
                  <a:srgbClr val="0072B2"/>
                </a:solidFill>
                <a:latin typeface="Roboto Cn"/>
                <a:cs typeface="Roboto Cn"/>
              </a:rPr>
              <a:t> </a:t>
            </a:r>
            <a:r>
              <a:rPr sz="2133" b="1" spc="13" dirty="0">
                <a:solidFill>
                  <a:srgbClr val="0072B2"/>
                </a:solidFill>
                <a:latin typeface="Roboto Cn"/>
                <a:cs typeface="Roboto Cn"/>
              </a:rPr>
              <a:t>(e</a:t>
            </a:r>
            <a:r>
              <a:rPr sz="2133" b="1" spc="7" dirty="0">
                <a:solidFill>
                  <a:srgbClr val="0072B2"/>
                </a:solidFill>
                <a:latin typeface="Roboto Cn"/>
                <a:cs typeface="Roboto Cn"/>
              </a:rPr>
              <a:t>x</a:t>
            </a:r>
            <a:r>
              <a:rPr sz="2133" b="1" spc="27" dirty="0">
                <a:solidFill>
                  <a:srgbClr val="0072B2"/>
                </a:solidFill>
                <a:latin typeface="Roboto Cn"/>
                <a:cs typeface="Roboto Cn"/>
              </a:rPr>
              <a:t>cl</a:t>
            </a:r>
            <a:r>
              <a:rPr sz="2133" b="1" spc="20" dirty="0">
                <a:solidFill>
                  <a:srgbClr val="0072B2"/>
                </a:solidFill>
                <a:latin typeface="Roboto Cn"/>
                <a:cs typeface="Roboto Cn"/>
              </a:rPr>
              <a:t>.</a:t>
            </a:r>
            <a:r>
              <a:rPr sz="2133" b="1" spc="13" dirty="0">
                <a:solidFill>
                  <a:srgbClr val="0072B2"/>
                </a:solidFill>
                <a:latin typeface="Roboto Cn"/>
                <a:cs typeface="Roboto Cn"/>
              </a:rPr>
              <a:t> </a:t>
            </a:r>
            <a:r>
              <a:rPr sz="2133" b="1" spc="-33" dirty="0">
                <a:solidFill>
                  <a:srgbClr val="0072B2"/>
                </a:solidFill>
                <a:latin typeface="Roboto Cn"/>
                <a:cs typeface="Roboto Cn"/>
              </a:rPr>
              <a:t>429</a:t>
            </a:r>
            <a:r>
              <a:rPr sz="2133" b="1" spc="-20" dirty="0">
                <a:solidFill>
                  <a:srgbClr val="0072B2"/>
                </a:solidFill>
                <a:latin typeface="Roboto Cn"/>
                <a:cs typeface="Roboto Cn"/>
              </a:rPr>
              <a:t>)</a:t>
            </a:r>
            <a:r>
              <a:rPr sz="2133" b="1" spc="40" dirty="0">
                <a:solidFill>
                  <a:srgbClr val="0072B2"/>
                </a:solidFill>
                <a:latin typeface="Roboto Cn"/>
                <a:cs typeface="Roboto Cn"/>
              </a:rPr>
              <a:t> </a:t>
            </a:r>
            <a:r>
              <a:rPr sz="2133" spc="-127" dirty="0">
                <a:solidFill>
                  <a:srgbClr val="666666"/>
                </a:solidFill>
                <a:latin typeface="Roboto"/>
                <a:cs typeface="Roboto"/>
              </a:rPr>
              <a:t>status.</a:t>
            </a:r>
            <a:endParaRPr sz="2133">
              <a:latin typeface="Roboto"/>
              <a:cs typeface="Roboto"/>
            </a:endParaRPr>
          </a:p>
        </p:txBody>
      </p:sp>
      <p:sp>
        <p:nvSpPr>
          <p:cNvPr id="4" name="object 4"/>
          <p:cNvSpPr txBox="1"/>
          <p:nvPr/>
        </p:nvSpPr>
        <p:spPr>
          <a:xfrm>
            <a:off x="706967" y="1147911"/>
            <a:ext cx="4511039" cy="1550723"/>
          </a:xfrm>
          <a:prstGeom prst="rect">
            <a:avLst/>
          </a:prstGeom>
        </p:spPr>
        <p:txBody>
          <a:bodyPr vert="horz" wrap="square" lIns="0" tIns="16933" rIns="0" bIns="0" rtlCol="0">
            <a:spAutoFit/>
          </a:bodyPr>
          <a:lstStyle/>
          <a:p>
            <a:pPr marL="68578" algn="ctr">
              <a:spcBef>
                <a:spcPts val="133"/>
              </a:spcBef>
            </a:pPr>
            <a:r>
              <a:rPr sz="3200" b="1" spc="-20" dirty="0">
                <a:solidFill>
                  <a:srgbClr val="0072B2"/>
                </a:solidFill>
                <a:latin typeface="Roboto"/>
                <a:cs typeface="Roboto"/>
              </a:rPr>
              <a:t>Availability</a:t>
            </a:r>
            <a:endParaRPr sz="3200">
              <a:latin typeface="Roboto"/>
              <a:cs typeface="Roboto"/>
            </a:endParaRPr>
          </a:p>
          <a:p>
            <a:pPr algn="ctr">
              <a:spcBef>
                <a:spcPts val="3000"/>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spc="13" dirty="0">
                <a:solidFill>
                  <a:srgbClr val="0072B2"/>
                </a:solidFill>
                <a:latin typeface="Roboto Cn"/>
                <a:cs typeface="Roboto Cn"/>
              </a:rPr>
              <a:t>successfully</a:t>
            </a:r>
            <a:endParaRPr sz="2133">
              <a:latin typeface="Roboto Cn"/>
              <a:cs typeface="Roboto Cn"/>
            </a:endParaRPr>
          </a:p>
        </p:txBody>
      </p:sp>
      <p:sp>
        <p:nvSpPr>
          <p:cNvPr id="5" name="object 5"/>
          <p:cNvSpPr txBox="1">
            <a:spLocks noGrp="1"/>
          </p:cNvSpPr>
          <p:nvPr>
            <p:ph type="title"/>
          </p:nvPr>
        </p:nvSpPr>
        <p:spPr>
          <a:xfrm>
            <a:off x="1524000" y="1369937"/>
            <a:ext cx="13167360" cy="694207"/>
          </a:xfrm>
          <a:prstGeom prst="rect">
            <a:avLst/>
          </a:prstGeom>
        </p:spPr>
        <p:txBody>
          <a:bodyPr vert="horz" wrap="square" lIns="0" tIns="16933" rIns="0" bIns="0" rtlCol="0" anchor="ctr">
            <a:spAutoFit/>
          </a:bodyPr>
          <a:lstStyle/>
          <a:p>
            <a:pPr marL="5807141">
              <a:lnSpc>
                <a:spcPct val="100000"/>
              </a:lnSpc>
              <a:spcBef>
                <a:spcPts val="133"/>
              </a:spcBef>
            </a:pPr>
            <a:r>
              <a:rPr spc="-20" dirty="0"/>
              <a:t>Latency</a:t>
            </a:r>
          </a:p>
        </p:txBody>
      </p:sp>
    </p:spTree>
    <p:extLst>
      <p:ext uri="{BB962C8B-B14F-4D97-AF65-F5344CB8AC3E}">
        <p14:creationId xmlns:p14="http://schemas.microsoft.com/office/powerpoint/2010/main" val="14093071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7217" y="964684"/>
            <a:ext cx="9757833" cy="4804833"/>
            <a:chOff x="912912" y="723512"/>
            <a:chExt cx="7318375" cy="3603625"/>
          </a:xfrm>
        </p:grpSpPr>
        <p:sp>
          <p:nvSpPr>
            <p:cNvPr id="3" name="object 3"/>
            <p:cNvSpPr/>
            <p:nvPr/>
          </p:nvSpPr>
          <p:spPr>
            <a:xfrm>
              <a:off x="917674" y="728274"/>
              <a:ext cx="7308850" cy="3594100"/>
            </a:xfrm>
            <a:custGeom>
              <a:avLst/>
              <a:gdLst/>
              <a:ahLst/>
              <a:cxnLst/>
              <a:rect l="l" t="t" r="r" b="b"/>
              <a:pathLst>
                <a:path w="7308850" h="3594100">
                  <a:moveTo>
                    <a:pt x="1970259" y="3594010"/>
                  </a:moveTo>
                  <a:lnTo>
                    <a:pt x="1927036" y="3593902"/>
                  </a:lnTo>
                  <a:lnTo>
                    <a:pt x="1883366" y="3593552"/>
                  </a:lnTo>
                  <a:lnTo>
                    <a:pt x="1839239" y="3592955"/>
                  </a:lnTo>
                  <a:lnTo>
                    <a:pt x="1794646" y="3592108"/>
                  </a:lnTo>
                  <a:lnTo>
                    <a:pt x="1749578" y="3591008"/>
                  </a:lnTo>
                  <a:lnTo>
                    <a:pt x="1704025" y="3589649"/>
                  </a:lnTo>
                  <a:lnTo>
                    <a:pt x="1657977" y="3588030"/>
                  </a:lnTo>
                  <a:lnTo>
                    <a:pt x="1611426" y="3586146"/>
                  </a:lnTo>
                  <a:lnTo>
                    <a:pt x="1564362" y="3583993"/>
                  </a:lnTo>
                  <a:lnTo>
                    <a:pt x="1516775" y="3581568"/>
                  </a:lnTo>
                  <a:lnTo>
                    <a:pt x="1468656" y="3578867"/>
                  </a:lnTo>
                  <a:lnTo>
                    <a:pt x="1419996" y="3575886"/>
                  </a:lnTo>
                  <a:lnTo>
                    <a:pt x="1370785" y="3572622"/>
                  </a:lnTo>
                  <a:lnTo>
                    <a:pt x="1321013" y="3569071"/>
                  </a:lnTo>
                  <a:lnTo>
                    <a:pt x="1270672" y="3565230"/>
                  </a:lnTo>
                  <a:lnTo>
                    <a:pt x="1219752" y="3561094"/>
                  </a:lnTo>
                  <a:lnTo>
                    <a:pt x="1168244" y="3556660"/>
                  </a:lnTo>
                  <a:lnTo>
                    <a:pt x="1116138" y="3551925"/>
                  </a:lnTo>
                  <a:lnTo>
                    <a:pt x="1063424" y="3546884"/>
                  </a:lnTo>
                  <a:lnTo>
                    <a:pt x="1010094" y="3541534"/>
                  </a:lnTo>
                  <a:lnTo>
                    <a:pt x="956138" y="3535871"/>
                  </a:lnTo>
                  <a:lnTo>
                    <a:pt x="901546" y="3529893"/>
                  </a:lnTo>
                  <a:lnTo>
                    <a:pt x="846309" y="3523593"/>
                  </a:lnTo>
                  <a:lnTo>
                    <a:pt x="790417" y="3516971"/>
                  </a:lnTo>
                  <a:lnTo>
                    <a:pt x="733862" y="3510020"/>
                  </a:lnTo>
                  <a:lnTo>
                    <a:pt x="676634" y="3502739"/>
                  </a:lnTo>
                  <a:lnTo>
                    <a:pt x="618723" y="3495123"/>
                  </a:lnTo>
                  <a:lnTo>
                    <a:pt x="560120" y="3487168"/>
                  </a:lnTo>
                  <a:lnTo>
                    <a:pt x="500816" y="3478871"/>
                  </a:lnTo>
                  <a:lnTo>
                    <a:pt x="440801" y="3470229"/>
                  </a:lnTo>
                  <a:lnTo>
                    <a:pt x="380065" y="3461237"/>
                  </a:lnTo>
                  <a:lnTo>
                    <a:pt x="318600" y="3451891"/>
                  </a:lnTo>
                  <a:lnTo>
                    <a:pt x="256396" y="3442189"/>
                  </a:lnTo>
                  <a:lnTo>
                    <a:pt x="193443" y="3432126"/>
                  </a:lnTo>
                  <a:lnTo>
                    <a:pt x="129732" y="3421699"/>
                  </a:lnTo>
                  <a:lnTo>
                    <a:pt x="65254" y="3410904"/>
                  </a:lnTo>
                  <a:lnTo>
                    <a:pt x="0" y="3399738"/>
                  </a:lnTo>
                  <a:lnTo>
                    <a:pt x="0" y="0"/>
                  </a:lnTo>
                  <a:lnTo>
                    <a:pt x="7308629" y="0"/>
                  </a:lnTo>
                  <a:lnTo>
                    <a:pt x="7308629" y="2919406"/>
                  </a:lnTo>
                  <a:lnTo>
                    <a:pt x="7243375" y="2919525"/>
                  </a:lnTo>
                  <a:lnTo>
                    <a:pt x="7178897" y="2919880"/>
                  </a:lnTo>
                  <a:lnTo>
                    <a:pt x="7115186" y="2920467"/>
                  </a:lnTo>
                  <a:lnTo>
                    <a:pt x="7052233" y="2921281"/>
                  </a:lnTo>
                  <a:lnTo>
                    <a:pt x="6990029" y="2922321"/>
                  </a:lnTo>
                  <a:lnTo>
                    <a:pt x="6928564" y="2923581"/>
                  </a:lnTo>
                  <a:lnTo>
                    <a:pt x="6867828" y="2925059"/>
                  </a:lnTo>
                  <a:lnTo>
                    <a:pt x="6807813" y="2926750"/>
                  </a:lnTo>
                  <a:lnTo>
                    <a:pt x="6748509" y="2928651"/>
                  </a:lnTo>
                  <a:lnTo>
                    <a:pt x="6689906" y="2930758"/>
                  </a:lnTo>
                  <a:lnTo>
                    <a:pt x="6631995" y="2933068"/>
                  </a:lnTo>
                  <a:lnTo>
                    <a:pt x="6574767" y="2935577"/>
                  </a:lnTo>
                  <a:lnTo>
                    <a:pt x="6518212" y="2938280"/>
                  </a:lnTo>
                  <a:lnTo>
                    <a:pt x="6462320" y="2941175"/>
                  </a:lnTo>
                  <a:lnTo>
                    <a:pt x="6407083" y="2944258"/>
                  </a:lnTo>
                  <a:lnTo>
                    <a:pt x="6352491" y="2947525"/>
                  </a:lnTo>
                  <a:lnTo>
                    <a:pt x="6298535" y="2950973"/>
                  </a:lnTo>
                  <a:lnTo>
                    <a:pt x="6245205" y="2954597"/>
                  </a:lnTo>
                  <a:lnTo>
                    <a:pt x="6192491" y="2958394"/>
                  </a:lnTo>
                  <a:lnTo>
                    <a:pt x="6140385" y="2962361"/>
                  </a:lnTo>
                  <a:lnTo>
                    <a:pt x="6088877" y="2966493"/>
                  </a:lnTo>
                  <a:lnTo>
                    <a:pt x="6037957" y="2970788"/>
                  </a:lnTo>
                  <a:lnTo>
                    <a:pt x="5987616" y="2975241"/>
                  </a:lnTo>
                  <a:lnTo>
                    <a:pt x="5937844" y="2979848"/>
                  </a:lnTo>
                  <a:lnTo>
                    <a:pt x="5888633" y="2984606"/>
                  </a:lnTo>
                  <a:lnTo>
                    <a:pt x="5839973" y="2989512"/>
                  </a:lnTo>
                  <a:lnTo>
                    <a:pt x="5791854" y="2994561"/>
                  </a:lnTo>
                  <a:lnTo>
                    <a:pt x="5744267" y="2999751"/>
                  </a:lnTo>
                  <a:lnTo>
                    <a:pt x="5697203" y="3005076"/>
                  </a:lnTo>
                  <a:lnTo>
                    <a:pt x="5650652" y="3010534"/>
                  </a:lnTo>
                  <a:lnTo>
                    <a:pt x="5604604" y="3016121"/>
                  </a:lnTo>
                  <a:lnTo>
                    <a:pt x="5559051" y="3021834"/>
                  </a:lnTo>
                  <a:lnTo>
                    <a:pt x="5513983" y="3027668"/>
                  </a:lnTo>
                  <a:lnTo>
                    <a:pt x="5469390" y="3033619"/>
                  </a:lnTo>
                  <a:lnTo>
                    <a:pt x="5425263" y="3039685"/>
                  </a:lnTo>
                  <a:lnTo>
                    <a:pt x="5381593" y="3045861"/>
                  </a:lnTo>
                  <a:lnTo>
                    <a:pt x="5338370" y="3052145"/>
                  </a:lnTo>
                  <a:lnTo>
                    <a:pt x="5295585" y="3058531"/>
                  </a:lnTo>
                  <a:lnTo>
                    <a:pt x="5253229" y="3065017"/>
                  </a:lnTo>
                  <a:lnTo>
                    <a:pt x="5211291" y="3071598"/>
                  </a:lnTo>
                  <a:lnTo>
                    <a:pt x="5169763" y="3078272"/>
                  </a:lnTo>
                  <a:lnTo>
                    <a:pt x="5128635" y="3085034"/>
                  </a:lnTo>
                  <a:lnTo>
                    <a:pt x="5087898" y="3091881"/>
                  </a:lnTo>
                  <a:lnTo>
                    <a:pt x="5047542" y="3098809"/>
                  </a:lnTo>
                  <a:lnTo>
                    <a:pt x="5007558" y="3105814"/>
                  </a:lnTo>
                  <a:lnTo>
                    <a:pt x="4967936" y="3112893"/>
                  </a:lnTo>
                  <a:lnTo>
                    <a:pt x="4928668" y="3120042"/>
                  </a:lnTo>
                  <a:lnTo>
                    <a:pt x="4889743" y="3127257"/>
                  </a:lnTo>
                  <a:lnTo>
                    <a:pt x="4851153" y="3134535"/>
                  </a:lnTo>
                  <a:lnTo>
                    <a:pt x="4812887" y="3141872"/>
                  </a:lnTo>
                  <a:lnTo>
                    <a:pt x="4774937" y="3149264"/>
                  </a:lnTo>
                  <a:lnTo>
                    <a:pt x="4737293" y="3156708"/>
                  </a:lnTo>
                  <a:lnTo>
                    <a:pt x="4662884" y="3171736"/>
                  </a:lnTo>
                  <a:lnTo>
                    <a:pt x="4589587" y="3186926"/>
                  </a:lnTo>
                  <a:lnTo>
                    <a:pt x="4517326" y="3202249"/>
                  </a:lnTo>
                  <a:lnTo>
                    <a:pt x="4446025" y="3217676"/>
                  </a:lnTo>
                  <a:lnTo>
                    <a:pt x="4375609" y="3233176"/>
                  </a:lnTo>
                  <a:lnTo>
                    <a:pt x="4306002" y="3248722"/>
                  </a:lnTo>
                  <a:lnTo>
                    <a:pt x="4237130" y="3264282"/>
                  </a:lnTo>
                  <a:lnTo>
                    <a:pt x="4168918" y="3279828"/>
                  </a:lnTo>
                  <a:lnTo>
                    <a:pt x="4101288" y="3295330"/>
                  </a:lnTo>
                  <a:lnTo>
                    <a:pt x="4034168" y="3310759"/>
                  </a:lnTo>
                  <a:lnTo>
                    <a:pt x="4000775" y="3318436"/>
                  </a:lnTo>
                  <a:lnTo>
                    <a:pt x="3934275" y="3333700"/>
                  </a:lnTo>
                  <a:lnTo>
                    <a:pt x="3868096" y="3348817"/>
                  </a:lnTo>
                  <a:lnTo>
                    <a:pt x="3802162" y="3363758"/>
                  </a:lnTo>
                  <a:lnTo>
                    <a:pt x="3736397" y="3378493"/>
                  </a:lnTo>
                  <a:lnTo>
                    <a:pt x="3670726" y="3392993"/>
                  </a:lnTo>
                  <a:lnTo>
                    <a:pt x="3605074" y="3407228"/>
                  </a:lnTo>
                  <a:lnTo>
                    <a:pt x="3539366" y="3421170"/>
                  </a:lnTo>
                  <a:lnTo>
                    <a:pt x="3473526" y="3434788"/>
                  </a:lnTo>
                  <a:lnTo>
                    <a:pt x="3407479" y="3448053"/>
                  </a:lnTo>
                  <a:lnTo>
                    <a:pt x="3341149" y="3460935"/>
                  </a:lnTo>
                  <a:lnTo>
                    <a:pt x="3274461" y="3473406"/>
                  </a:lnTo>
                  <a:lnTo>
                    <a:pt x="3207341" y="3485436"/>
                  </a:lnTo>
                  <a:lnTo>
                    <a:pt x="3139711" y="3496995"/>
                  </a:lnTo>
                  <a:lnTo>
                    <a:pt x="3071499" y="3508053"/>
                  </a:lnTo>
                  <a:lnTo>
                    <a:pt x="3002627" y="3518583"/>
                  </a:lnTo>
                  <a:lnTo>
                    <a:pt x="2933020" y="3528553"/>
                  </a:lnTo>
                  <a:lnTo>
                    <a:pt x="2862604" y="3537935"/>
                  </a:lnTo>
                  <a:lnTo>
                    <a:pt x="2791303" y="3546699"/>
                  </a:lnTo>
                  <a:lnTo>
                    <a:pt x="2719042" y="3554815"/>
                  </a:lnTo>
                  <a:lnTo>
                    <a:pt x="2645745" y="3562255"/>
                  </a:lnTo>
                  <a:lnTo>
                    <a:pt x="2571336" y="3568989"/>
                  </a:lnTo>
                  <a:lnTo>
                    <a:pt x="2495742" y="3574987"/>
                  </a:lnTo>
                  <a:lnTo>
                    <a:pt x="2457476" y="3577701"/>
                  </a:lnTo>
                  <a:lnTo>
                    <a:pt x="2418886" y="3580220"/>
                  </a:lnTo>
                  <a:lnTo>
                    <a:pt x="2379961" y="3582540"/>
                  </a:lnTo>
                  <a:lnTo>
                    <a:pt x="2340693" y="3584658"/>
                  </a:lnTo>
                  <a:lnTo>
                    <a:pt x="2301071" y="3586570"/>
                  </a:lnTo>
                  <a:lnTo>
                    <a:pt x="2261087" y="3588273"/>
                  </a:lnTo>
                  <a:lnTo>
                    <a:pt x="2220731" y="3589762"/>
                  </a:lnTo>
                  <a:lnTo>
                    <a:pt x="2179994" y="3591034"/>
                  </a:lnTo>
                  <a:lnTo>
                    <a:pt x="2138866" y="3592085"/>
                  </a:lnTo>
                  <a:lnTo>
                    <a:pt x="2097338" y="3592912"/>
                  </a:lnTo>
                  <a:lnTo>
                    <a:pt x="2055400" y="3593511"/>
                  </a:lnTo>
                  <a:lnTo>
                    <a:pt x="2013044" y="3593878"/>
                  </a:lnTo>
                  <a:lnTo>
                    <a:pt x="1970259" y="3594010"/>
                  </a:lnTo>
                  <a:close/>
                </a:path>
              </a:pathLst>
            </a:custGeom>
            <a:solidFill>
              <a:srgbClr val="EEEEEE"/>
            </a:solidFill>
          </p:spPr>
          <p:txBody>
            <a:bodyPr wrap="square" lIns="0" tIns="0" rIns="0" bIns="0" rtlCol="0"/>
            <a:lstStyle/>
            <a:p>
              <a:endParaRPr sz="2400"/>
            </a:p>
          </p:txBody>
        </p:sp>
        <p:sp>
          <p:nvSpPr>
            <p:cNvPr id="4" name="object 4"/>
            <p:cNvSpPr/>
            <p:nvPr/>
          </p:nvSpPr>
          <p:spPr>
            <a:xfrm>
              <a:off x="917674" y="728274"/>
              <a:ext cx="7308850" cy="3594100"/>
            </a:xfrm>
            <a:custGeom>
              <a:avLst/>
              <a:gdLst/>
              <a:ahLst/>
              <a:cxnLst/>
              <a:rect l="l" t="t" r="r" b="b"/>
              <a:pathLst>
                <a:path w="7308850" h="3594100">
                  <a:moveTo>
                    <a:pt x="0" y="0"/>
                  </a:moveTo>
                  <a:lnTo>
                    <a:pt x="7308629" y="0"/>
                  </a:lnTo>
                  <a:lnTo>
                    <a:pt x="7308629" y="2919406"/>
                  </a:lnTo>
                  <a:lnTo>
                    <a:pt x="7243375" y="2919525"/>
                  </a:lnTo>
                  <a:lnTo>
                    <a:pt x="7178897" y="2919880"/>
                  </a:lnTo>
                  <a:lnTo>
                    <a:pt x="7115186" y="2920467"/>
                  </a:lnTo>
                  <a:lnTo>
                    <a:pt x="7052233" y="2921281"/>
                  </a:lnTo>
                  <a:lnTo>
                    <a:pt x="6990029" y="2922321"/>
                  </a:lnTo>
                  <a:lnTo>
                    <a:pt x="6928564" y="2923581"/>
                  </a:lnTo>
                  <a:lnTo>
                    <a:pt x="6867828" y="2925059"/>
                  </a:lnTo>
                  <a:lnTo>
                    <a:pt x="6807813" y="2926750"/>
                  </a:lnTo>
                  <a:lnTo>
                    <a:pt x="6748509" y="2928651"/>
                  </a:lnTo>
                  <a:lnTo>
                    <a:pt x="6689906" y="2930758"/>
                  </a:lnTo>
                  <a:lnTo>
                    <a:pt x="6631995" y="2933068"/>
                  </a:lnTo>
                  <a:lnTo>
                    <a:pt x="6574767" y="2935577"/>
                  </a:lnTo>
                  <a:lnTo>
                    <a:pt x="6518212" y="2938280"/>
                  </a:lnTo>
                  <a:lnTo>
                    <a:pt x="6462320" y="2941175"/>
                  </a:lnTo>
                  <a:lnTo>
                    <a:pt x="6407083" y="2944258"/>
                  </a:lnTo>
                  <a:lnTo>
                    <a:pt x="6352491" y="2947525"/>
                  </a:lnTo>
                  <a:lnTo>
                    <a:pt x="6298535" y="2950973"/>
                  </a:lnTo>
                  <a:lnTo>
                    <a:pt x="6245205" y="2954597"/>
                  </a:lnTo>
                  <a:lnTo>
                    <a:pt x="6192491" y="2958394"/>
                  </a:lnTo>
                  <a:lnTo>
                    <a:pt x="6140385" y="2962361"/>
                  </a:lnTo>
                  <a:lnTo>
                    <a:pt x="6088877" y="2966493"/>
                  </a:lnTo>
                  <a:lnTo>
                    <a:pt x="6037957" y="2970788"/>
                  </a:lnTo>
                  <a:lnTo>
                    <a:pt x="5987616" y="2975241"/>
                  </a:lnTo>
                  <a:lnTo>
                    <a:pt x="5937844" y="2979848"/>
                  </a:lnTo>
                  <a:lnTo>
                    <a:pt x="5888633" y="2984606"/>
                  </a:lnTo>
                  <a:lnTo>
                    <a:pt x="5839973" y="2989512"/>
                  </a:lnTo>
                  <a:lnTo>
                    <a:pt x="5791854" y="2994561"/>
                  </a:lnTo>
                  <a:lnTo>
                    <a:pt x="5744267" y="2999751"/>
                  </a:lnTo>
                  <a:lnTo>
                    <a:pt x="5697203" y="3005076"/>
                  </a:lnTo>
                  <a:lnTo>
                    <a:pt x="5650652" y="3010534"/>
                  </a:lnTo>
                  <a:lnTo>
                    <a:pt x="5604604" y="3016121"/>
                  </a:lnTo>
                  <a:lnTo>
                    <a:pt x="5559051" y="3021834"/>
                  </a:lnTo>
                  <a:lnTo>
                    <a:pt x="5513983" y="3027668"/>
                  </a:lnTo>
                  <a:lnTo>
                    <a:pt x="5469390" y="3033619"/>
                  </a:lnTo>
                  <a:lnTo>
                    <a:pt x="5425263" y="3039685"/>
                  </a:lnTo>
                  <a:lnTo>
                    <a:pt x="5381593" y="3045861"/>
                  </a:lnTo>
                  <a:lnTo>
                    <a:pt x="5338370" y="3052145"/>
                  </a:lnTo>
                  <a:lnTo>
                    <a:pt x="5295585" y="3058531"/>
                  </a:lnTo>
                  <a:lnTo>
                    <a:pt x="5253229" y="3065017"/>
                  </a:lnTo>
                  <a:lnTo>
                    <a:pt x="5211291" y="3071598"/>
                  </a:lnTo>
                  <a:lnTo>
                    <a:pt x="5169763" y="3078272"/>
                  </a:lnTo>
                  <a:lnTo>
                    <a:pt x="5128635" y="3085034"/>
                  </a:lnTo>
                  <a:lnTo>
                    <a:pt x="5087898" y="3091881"/>
                  </a:lnTo>
                  <a:lnTo>
                    <a:pt x="5047542" y="3098809"/>
                  </a:lnTo>
                  <a:lnTo>
                    <a:pt x="5007558" y="3105814"/>
                  </a:lnTo>
                  <a:lnTo>
                    <a:pt x="4967936" y="3112893"/>
                  </a:lnTo>
                  <a:lnTo>
                    <a:pt x="4928668" y="3120042"/>
                  </a:lnTo>
                  <a:lnTo>
                    <a:pt x="4889743" y="3127257"/>
                  </a:lnTo>
                  <a:lnTo>
                    <a:pt x="4851153" y="3134535"/>
                  </a:lnTo>
                  <a:lnTo>
                    <a:pt x="4812887" y="3141872"/>
                  </a:lnTo>
                  <a:lnTo>
                    <a:pt x="4774937" y="3149264"/>
                  </a:lnTo>
                  <a:lnTo>
                    <a:pt x="4737293" y="3156708"/>
                  </a:lnTo>
                  <a:lnTo>
                    <a:pt x="4662884" y="3171736"/>
                  </a:lnTo>
                  <a:lnTo>
                    <a:pt x="4589587" y="3186926"/>
                  </a:lnTo>
                  <a:lnTo>
                    <a:pt x="4517326" y="3202249"/>
                  </a:lnTo>
                  <a:lnTo>
                    <a:pt x="4446025" y="3217676"/>
                  </a:lnTo>
                  <a:lnTo>
                    <a:pt x="4375609" y="3233176"/>
                  </a:lnTo>
                  <a:lnTo>
                    <a:pt x="4306002" y="3248722"/>
                  </a:lnTo>
                  <a:lnTo>
                    <a:pt x="4237130" y="3264282"/>
                  </a:lnTo>
                  <a:lnTo>
                    <a:pt x="4168918" y="3279828"/>
                  </a:lnTo>
                  <a:lnTo>
                    <a:pt x="4101288" y="3295330"/>
                  </a:lnTo>
                  <a:lnTo>
                    <a:pt x="4034168" y="3310759"/>
                  </a:lnTo>
                  <a:lnTo>
                    <a:pt x="4000775" y="3318436"/>
                  </a:lnTo>
                  <a:lnTo>
                    <a:pt x="3934275" y="3333700"/>
                  </a:lnTo>
                  <a:lnTo>
                    <a:pt x="3868096" y="3348817"/>
                  </a:lnTo>
                  <a:lnTo>
                    <a:pt x="3802162" y="3363758"/>
                  </a:lnTo>
                  <a:lnTo>
                    <a:pt x="3736397" y="3378493"/>
                  </a:lnTo>
                  <a:lnTo>
                    <a:pt x="3670726" y="3392993"/>
                  </a:lnTo>
                  <a:lnTo>
                    <a:pt x="3605074" y="3407228"/>
                  </a:lnTo>
                  <a:lnTo>
                    <a:pt x="3539366" y="3421170"/>
                  </a:lnTo>
                  <a:lnTo>
                    <a:pt x="3473526" y="3434788"/>
                  </a:lnTo>
                  <a:lnTo>
                    <a:pt x="3407479" y="3448053"/>
                  </a:lnTo>
                  <a:lnTo>
                    <a:pt x="3341149" y="3460935"/>
                  </a:lnTo>
                  <a:lnTo>
                    <a:pt x="3274461" y="3473406"/>
                  </a:lnTo>
                  <a:lnTo>
                    <a:pt x="3207341" y="3485436"/>
                  </a:lnTo>
                  <a:lnTo>
                    <a:pt x="3139711" y="3496995"/>
                  </a:lnTo>
                  <a:lnTo>
                    <a:pt x="3071499" y="3508053"/>
                  </a:lnTo>
                  <a:lnTo>
                    <a:pt x="3002627" y="3518583"/>
                  </a:lnTo>
                  <a:lnTo>
                    <a:pt x="2933020" y="3528553"/>
                  </a:lnTo>
                  <a:lnTo>
                    <a:pt x="2862604" y="3537935"/>
                  </a:lnTo>
                  <a:lnTo>
                    <a:pt x="2791303" y="3546699"/>
                  </a:lnTo>
                  <a:lnTo>
                    <a:pt x="2719042" y="3554815"/>
                  </a:lnTo>
                  <a:lnTo>
                    <a:pt x="2645745" y="3562255"/>
                  </a:lnTo>
                  <a:lnTo>
                    <a:pt x="2571336" y="3568989"/>
                  </a:lnTo>
                  <a:lnTo>
                    <a:pt x="2495742" y="3574987"/>
                  </a:lnTo>
                  <a:lnTo>
                    <a:pt x="2457476" y="3577701"/>
                  </a:lnTo>
                  <a:lnTo>
                    <a:pt x="2418886" y="3580220"/>
                  </a:lnTo>
                  <a:lnTo>
                    <a:pt x="2379961" y="3582540"/>
                  </a:lnTo>
                  <a:lnTo>
                    <a:pt x="2340693" y="3584658"/>
                  </a:lnTo>
                  <a:lnTo>
                    <a:pt x="2301071" y="3586570"/>
                  </a:lnTo>
                  <a:lnTo>
                    <a:pt x="2261087" y="3588273"/>
                  </a:lnTo>
                  <a:lnTo>
                    <a:pt x="2220731" y="3589762"/>
                  </a:lnTo>
                  <a:lnTo>
                    <a:pt x="2179994" y="3591034"/>
                  </a:lnTo>
                  <a:lnTo>
                    <a:pt x="2138866" y="3592085"/>
                  </a:lnTo>
                  <a:lnTo>
                    <a:pt x="2097338" y="3592912"/>
                  </a:lnTo>
                  <a:lnTo>
                    <a:pt x="2055400" y="3593511"/>
                  </a:lnTo>
                  <a:lnTo>
                    <a:pt x="2013044" y="3593878"/>
                  </a:lnTo>
                  <a:lnTo>
                    <a:pt x="1970259" y="3594010"/>
                  </a:lnTo>
                  <a:lnTo>
                    <a:pt x="1927036" y="3593902"/>
                  </a:lnTo>
                  <a:lnTo>
                    <a:pt x="1883366" y="3593552"/>
                  </a:lnTo>
                  <a:lnTo>
                    <a:pt x="1839239" y="3592955"/>
                  </a:lnTo>
                  <a:lnTo>
                    <a:pt x="1794646" y="3592108"/>
                  </a:lnTo>
                  <a:lnTo>
                    <a:pt x="1749578" y="3591008"/>
                  </a:lnTo>
                  <a:lnTo>
                    <a:pt x="1704025" y="3589649"/>
                  </a:lnTo>
                  <a:lnTo>
                    <a:pt x="1657977" y="3588030"/>
                  </a:lnTo>
                  <a:lnTo>
                    <a:pt x="1611426" y="3586146"/>
                  </a:lnTo>
                  <a:lnTo>
                    <a:pt x="1564362" y="3583993"/>
                  </a:lnTo>
                  <a:lnTo>
                    <a:pt x="1516775" y="3581568"/>
                  </a:lnTo>
                  <a:lnTo>
                    <a:pt x="1468656" y="3578867"/>
                  </a:lnTo>
                  <a:lnTo>
                    <a:pt x="1419996" y="3575886"/>
                  </a:lnTo>
                  <a:lnTo>
                    <a:pt x="1370785" y="3572622"/>
                  </a:lnTo>
                  <a:lnTo>
                    <a:pt x="1321013" y="3569071"/>
                  </a:lnTo>
                  <a:lnTo>
                    <a:pt x="1270672" y="3565230"/>
                  </a:lnTo>
                  <a:lnTo>
                    <a:pt x="1219752" y="3561094"/>
                  </a:lnTo>
                  <a:lnTo>
                    <a:pt x="1168244" y="3556660"/>
                  </a:lnTo>
                  <a:lnTo>
                    <a:pt x="1116138" y="3551925"/>
                  </a:lnTo>
                  <a:lnTo>
                    <a:pt x="1063424" y="3546884"/>
                  </a:lnTo>
                  <a:lnTo>
                    <a:pt x="1010094" y="3541534"/>
                  </a:lnTo>
                  <a:lnTo>
                    <a:pt x="956138" y="3535871"/>
                  </a:lnTo>
                  <a:lnTo>
                    <a:pt x="901546" y="3529893"/>
                  </a:lnTo>
                  <a:lnTo>
                    <a:pt x="846309" y="3523593"/>
                  </a:lnTo>
                  <a:lnTo>
                    <a:pt x="790417" y="3516971"/>
                  </a:lnTo>
                  <a:lnTo>
                    <a:pt x="733862" y="3510020"/>
                  </a:lnTo>
                  <a:lnTo>
                    <a:pt x="676634" y="3502739"/>
                  </a:lnTo>
                  <a:lnTo>
                    <a:pt x="618723" y="3495123"/>
                  </a:lnTo>
                  <a:lnTo>
                    <a:pt x="560120" y="3487168"/>
                  </a:lnTo>
                  <a:lnTo>
                    <a:pt x="500816" y="3478871"/>
                  </a:lnTo>
                  <a:lnTo>
                    <a:pt x="440801" y="3470229"/>
                  </a:lnTo>
                  <a:lnTo>
                    <a:pt x="380065" y="3461237"/>
                  </a:lnTo>
                  <a:lnTo>
                    <a:pt x="318600" y="3451891"/>
                  </a:lnTo>
                  <a:lnTo>
                    <a:pt x="256396" y="3442189"/>
                  </a:lnTo>
                  <a:lnTo>
                    <a:pt x="193443" y="3432126"/>
                  </a:lnTo>
                  <a:lnTo>
                    <a:pt x="129732" y="3421699"/>
                  </a:lnTo>
                  <a:lnTo>
                    <a:pt x="65254" y="3410904"/>
                  </a:lnTo>
                  <a:lnTo>
                    <a:pt x="0" y="3399738"/>
                  </a:lnTo>
                  <a:lnTo>
                    <a:pt x="0" y="0"/>
                  </a:lnTo>
                  <a:close/>
                </a:path>
              </a:pathLst>
            </a:custGeom>
            <a:ln w="9524">
              <a:solidFill>
                <a:srgbClr val="666666"/>
              </a:solidFill>
            </a:ln>
          </p:spPr>
          <p:txBody>
            <a:bodyPr wrap="square" lIns="0" tIns="0" rIns="0" bIns="0" rtlCol="0"/>
            <a:lstStyle/>
            <a:p>
              <a:endParaRPr sz="2400"/>
            </a:p>
          </p:txBody>
        </p:sp>
      </p:grpSp>
      <p:sp>
        <p:nvSpPr>
          <p:cNvPr id="5" name="object 5"/>
          <p:cNvSpPr txBox="1"/>
          <p:nvPr/>
        </p:nvSpPr>
        <p:spPr>
          <a:xfrm>
            <a:off x="3451232" y="2075401"/>
            <a:ext cx="2658533" cy="591743"/>
          </a:xfrm>
          <a:prstGeom prst="rect">
            <a:avLst/>
          </a:prstGeom>
        </p:spPr>
        <p:txBody>
          <a:bodyPr vert="horz" wrap="square" lIns="0" tIns="16933" rIns="0" bIns="0" rtlCol="0">
            <a:spAutoFit/>
          </a:bodyPr>
          <a:lstStyle/>
          <a:p>
            <a:pPr marL="16933">
              <a:spcBef>
                <a:spcPts val="133"/>
              </a:spcBef>
            </a:pPr>
            <a:r>
              <a:rPr sz="1867" b="1" dirty="0">
                <a:solidFill>
                  <a:srgbClr val="666666"/>
                </a:solidFill>
                <a:latin typeface="Roboto"/>
                <a:cs typeface="Roboto"/>
              </a:rPr>
              <a:t>Measurement</a:t>
            </a:r>
            <a:r>
              <a:rPr sz="1867" b="1" spc="-73" dirty="0">
                <a:solidFill>
                  <a:srgbClr val="666666"/>
                </a:solidFill>
                <a:latin typeface="Roboto"/>
                <a:cs typeface="Roboto"/>
              </a:rPr>
              <a:t> </a:t>
            </a:r>
            <a:r>
              <a:rPr sz="1867" b="1" spc="-7" dirty="0">
                <a:solidFill>
                  <a:srgbClr val="666666"/>
                </a:solidFill>
                <a:latin typeface="Roboto"/>
                <a:cs typeface="Roboto"/>
              </a:rPr>
              <a:t>Strategies</a:t>
            </a:r>
            <a:endParaRPr sz="1867">
              <a:latin typeface="Roboto"/>
              <a:cs typeface="Roboto"/>
            </a:endParaRPr>
          </a:p>
        </p:txBody>
      </p:sp>
      <p:sp>
        <p:nvSpPr>
          <p:cNvPr id="6" name="object 6"/>
          <p:cNvSpPr txBox="1"/>
          <p:nvPr/>
        </p:nvSpPr>
        <p:spPr>
          <a:xfrm>
            <a:off x="6687633" y="1928081"/>
            <a:ext cx="2870200" cy="2200709"/>
          </a:xfrm>
          <a:prstGeom prst="rect">
            <a:avLst/>
          </a:prstGeom>
        </p:spPr>
        <p:txBody>
          <a:bodyPr vert="horz" wrap="square" lIns="0" tIns="16933" rIns="0" bIns="0" rtlCol="0">
            <a:spAutoFit/>
          </a:bodyPr>
          <a:lstStyle/>
          <a:p>
            <a:pPr marL="16933" marR="258227">
              <a:lnSpc>
                <a:spcPct val="151800"/>
              </a:lnSpc>
              <a:spcBef>
                <a:spcPts val="133"/>
              </a:spcBef>
            </a:pPr>
            <a:r>
              <a:rPr sz="1867" spc="-40" dirty="0">
                <a:solidFill>
                  <a:srgbClr val="666666"/>
                </a:solidFill>
                <a:latin typeface="Roboto"/>
                <a:cs typeface="Roboto"/>
              </a:rPr>
              <a:t>Application-level</a:t>
            </a:r>
            <a:r>
              <a:rPr sz="1867" spc="-13" dirty="0">
                <a:solidFill>
                  <a:srgbClr val="666666"/>
                </a:solidFill>
                <a:latin typeface="Roboto"/>
                <a:cs typeface="Roboto"/>
              </a:rPr>
              <a:t> </a:t>
            </a:r>
            <a:r>
              <a:rPr sz="1867" spc="-20" dirty="0">
                <a:solidFill>
                  <a:srgbClr val="666666"/>
                </a:solidFill>
                <a:latin typeface="Roboto"/>
                <a:cs typeface="Roboto"/>
              </a:rPr>
              <a:t>Metrics </a:t>
            </a:r>
            <a:r>
              <a:rPr sz="1867" spc="-440" dirty="0">
                <a:solidFill>
                  <a:srgbClr val="666666"/>
                </a:solidFill>
                <a:latin typeface="Roboto"/>
                <a:cs typeface="Roboto"/>
              </a:rPr>
              <a:t> </a:t>
            </a:r>
            <a:r>
              <a:rPr sz="1867" spc="-20" dirty="0">
                <a:solidFill>
                  <a:srgbClr val="666666"/>
                </a:solidFill>
                <a:latin typeface="Roboto"/>
                <a:cs typeface="Roboto"/>
              </a:rPr>
              <a:t>Logs</a:t>
            </a:r>
            <a:r>
              <a:rPr sz="1867" spc="-13" dirty="0">
                <a:solidFill>
                  <a:srgbClr val="666666"/>
                </a:solidFill>
                <a:latin typeface="Roboto"/>
                <a:cs typeface="Roboto"/>
              </a:rPr>
              <a:t> </a:t>
            </a:r>
            <a:r>
              <a:rPr sz="1867" spc="-20" dirty="0">
                <a:solidFill>
                  <a:srgbClr val="666666"/>
                </a:solidFill>
                <a:latin typeface="Roboto"/>
                <a:cs typeface="Roboto"/>
              </a:rPr>
              <a:t>Processing</a:t>
            </a:r>
            <a:endParaRPr sz="1867">
              <a:latin typeface="Roboto"/>
              <a:cs typeface="Roboto"/>
            </a:endParaRPr>
          </a:p>
          <a:p>
            <a:pPr marL="16933" marR="6773">
              <a:lnSpc>
                <a:spcPct val="151800"/>
              </a:lnSpc>
            </a:pPr>
            <a:r>
              <a:rPr sz="1867" spc="-60" dirty="0">
                <a:solidFill>
                  <a:srgbClr val="666666"/>
                </a:solidFill>
                <a:latin typeface="Roboto"/>
                <a:cs typeface="Roboto"/>
              </a:rPr>
              <a:t>Front-end</a:t>
            </a:r>
            <a:r>
              <a:rPr sz="1867" spc="-13" dirty="0">
                <a:solidFill>
                  <a:srgbClr val="666666"/>
                </a:solidFill>
                <a:latin typeface="Roboto"/>
                <a:cs typeface="Roboto"/>
              </a:rPr>
              <a:t> </a:t>
            </a:r>
            <a:r>
              <a:rPr sz="1867" spc="-27" dirty="0">
                <a:solidFill>
                  <a:srgbClr val="666666"/>
                </a:solidFill>
                <a:latin typeface="Roboto"/>
                <a:cs typeface="Roboto"/>
              </a:rPr>
              <a:t>Infra</a:t>
            </a:r>
            <a:r>
              <a:rPr sz="1867" spc="-13" dirty="0">
                <a:solidFill>
                  <a:srgbClr val="666666"/>
                </a:solidFill>
                <a:latin typeface="Roboto"/>
                <a:cs typeface="Roboto"/>
              </a:rPr>
              <a:t> </a:t>
            </a:r>
            <a:r>
              <a:rPr sz="1867" spc="-20" dirty="0">
                <a:solidFill>
                  <a:srgbClr val="666666"/>
                </a:solidFill>
                <a:latin typeface="Roboto"/>
                <a:cs typeface="Roboto"/>
              </a:rPr>
              <a:t>Metrics </a:t>
            </a:r>
            <a:r>
              <a:rPr sz="1867" spc="-13" dirty="0">
                <a:solidFill>
                  <a:srgbClr val="666666"/>
                </a:solidFill>
                <a:latin typeface="Roboto"/>
                <a:cs typeface="Roboto"/>
              </a:rPr>
              <a:t> </a:t>
            </a:r>
            <a:r>
              <a:rPr sz="1867" spc="-33" dirty="0">
                <a:solidFill>
                  <a:srgbClr val="666666"/>
                </a:solidFill>
                <a:latin typeface="Roboto"/>
                <a:cs typeface="Roboto"/>
              </a:rPr>
              <a:t>Synthetic</a:t>
            </a:r>
            <a:r>
              <a:rPr sz="1867" spc="-13" dirty="0">
                <a:solidFill>
                  <a:srgbClr val="666666"/>
                </a:solidFill>
                <a:latin typeface="Roboto"/>
                <a:cs typeface="Roboto"/>
              </a:rPr>
              <a:t> </a:t>
            </a:r>
            <a:r>
              <a:rPr sz="1867" spc="-20" dirty="0">
                <a:solidFill>
                  <a:srgbClr val="666666"/>
                </a:solidFill>
                <a:latin typeface="Roboto"/>
                <a:cs typeface="Roboto"/>
              </a:rPr>
              <a:t>Clients/Data </a:t>
            </a:r>
            <a:r>
              <a:rPr sz="1867" spc="-13" dirty="0">
                <a:solidFill>
                  <a:srgbClr val="666666"/>
                </a:solidFill>
                <a:latin typeface="Roboto"/>
                <a:cs typeface="Roboto"/>
              </a:rPr>
              <a:t> </a:t>
            </a:r>
            <a:r>
              <a:rPr sz="1867" spc="-47" dirty="0">
                <a:solidFill>
                  <a:srgbClr val="666666"/>
                </a:solidFill>
                <a:latin typeface="Roboto"/>
                <a:cs typeface="Roboto"/>
              </a:rPr>
              <a:t>Client-side</a:t>
            </a:r>
            <a:r>
              <a:rPr sz="1867" spc="-33" dirty="0">
                <a:solidFill>
                  <a:srgbClr val="666666"/>
                </a:solidFill>
                <a:latin typeface="Roboto"/>
                <a:cs typeface="Roboto"/>
              </a:rPr>
              <a:t> </a:t>
            </a:r>
            <a:r>
              <a:rPr sz="1867" spc="-27" dirty="0">
                <a:solidFill>
                  <a:srgbClr val="666666"/>
                </a:solidFill>
                <a:latin typeface="Roboto"/>
                <a:cs typeface="Roboto"/>
              </a:rPr>
              <a:t>Instrumentation</a:t>
            </a:r>
            <a:endParaRPr sz="1867">
              <a:latin typeface="Roboto"/>
              <a:cs typeface="Roboto"/>
            </a:endParaRPr>
          </a:p>
        </p:txBody>
      </p:sp>
      <p:sp>
        <p:nvSpPr>
          <p:cNvPr id="7" name="object 7"/>
          <p:cNvSpPr txBox="1">
            <a:spLocks noGrp="1"/>
          </p:cNvSpPr>
          <p:nvPr>
            <p:ph type="title"/>
          </p:nvPr>
        </p:nvSpPr>
        <p:spPr>
          <a:xfrm>
            <a:off x="2295470" y="1144031"/>
            <a:ext cx="2274993" cy="755762"/>
          </a:xfrm>
          <a:prstGeom prst="rect">
            <a:avLst/>
          </a:prstGeom>
        </p:spPr>
        <p:txBody>
          <a:bodyPr vert="horz" wrap="square" lIns="0" tIns="16933" rIns="0" bIns="0" rtlCol="0" anchor="ctr">
            <a:spAutoFit/>
          </a:bodyPr>
          <a:lstStyle/>
          <a:p>
            <a:pPr marL="16933">
              <a:lnSpc>
                <a:spcPct val="100000"/>
              </a:lnSpc>
              <a:spcBef>
                <a:spcPts val="133"/>
              </a:spcBef>
            </a:pPr>
            <a:r>
              <a:rPr sz="4800" i="1" spc="-540" dirty="0">
                <a:latin typeface="Verdana"/>
                <a:cs typeface="Verdana"/>
              </a:rPr>
              <a:t>SLI</a:t>
            </a:r>
            <a:r>
              <a:rPr sz="4800" i="1" spc="-645" dirty="0">
                <a:latin typeface="Verdana"/>
                <a:cs typeface="Verdana"/>
              </a:rPr>
              <a:t> </a:t>
            </a:r>
            <a:r>
              <a:rPr sz="4800" i="1" spc="-687" dirty="0">
                <a:latin typeface="Verdana"/>
                <a:cs typeface="Verdana"/>
              </a:rPr>
              <a:t>Menu</a:t>
            </a:r>
            <a:endParaRPr sz="4800">
              <a:latin typeface="Verdana"/>
              <a:cs typeface="Verdana"/>
            </a:endParaRPr>
          </a:p>
        </p:txBody>
      </p:sp>
      <p:grpSp>
        <p:nvGrpSpPr>
          <p:cNvPr id="8" name="object 8"/>
          <p:cNvGrpSpPr/>
          <p:nvPr/>
        </p:nvGrpSpPr>
        <p:grpSpPr>
          <a:xfrm>
            <a:off x="1439417" y="1191334"/>
            <a:ext cx="8404860" cy="1707727"/>
            <a:chOff x="1079562" y="893500"/>
            <a:chExt cx="6303645" cy="1280795"/>
          </a:xfrm>
        </p:grpSpPr>
        <p:sp>
          <p:nvSpPr>
            <p:cNvPr id="9" name="object 9"/>
            <p:cNvSpPr/>
            <p:nvPr/>
          </p:nvSpPr>
          <p:spPr>
            <a:xfrm>
              <a:off x="1761149" y="1509442"/>
              <a:ext cx="5622290" cy="0"/>
            </a:xfrm>
            <a:custGeom>
              <a:avLst/>
              <a:gdLst/>
              <a:ahLst/>
              <a:cxnLst/>
              <a:rect l="l" t="t" r="r" b="b"/>
              <a:pathLst>
                <a:path w="5622290">
                  <a:moveTo>
                    <a:pt x="0" y="0"/>
                  </a:moveTo>
                  <a:lnTo>
                    <a:pt x="5621699" y="0"/>
                  </a:lnTo>
                </a:path>
              </a:pathLst>
            </a:custGeom>
            <a:ln w="9524">
              <a:solidFill>
                <a:srgbClr val="666666"/>
              </a:solidFill>
            </a:ln>
          </p:spPr>
          <p:txBody>
            <a:bodyPr wrap="square" lIns="0" tIns="0" rIns="0" bIns="0" rtlCol="0"/>
            <a:lstStyle/>
            <a:p>
              <a:endParaRPr sz="2400"/>
            </a:p>
          </p:txBody>
        </p:sp>
        <p:sp>
          <p:nvSpPr>
            <p:cNvPr id="10" name="object 10"/>
            <p:cNvSpPr/>
            <p:nvPr/>
          </p:nvSpPr>
          <p:spPr>
            <a:xfrm>
              <a:off x="1079562" y="893500"/>
              <a:ext cx="589280" cy="556260"/>
            </a:xfrm>
            <a:custGeom>
              <a:avLst/>
              <a:gdLst/>
              <a:ahLst/>
              <a:cxnLst/>
              <a:rect l="l" t="t" r="r" b="b"/>
              <a:pathLst>
                <a:path w="589280" h="556260">
                  <a:moveTo>
                    <a:pt x="71838" y="555971"/>
                  </a:moveTo>
                  <a:lnTo>
                    <a:pt x="29375" y="513643"/>
                  </a:lnTo>
                  <a:lnTo>
                    <a:pt x="329527" y="213872"/>
                  </a:lnTo>
                  <a:lnTo>
                    <a:pt x="320465" y="175468"/>
                  </a:lnTo>
                  <a:lnTo>
                    <a:pt x="324655" y="133639"/>
                  </a:lnTo>
                  <a:lnTo>
                    <a:pt x="342042" y="91484"/>
                  </a:lnTo>
                  <a:lnTo>
                    <a:pt x="372572" y="52101"/>
                  </a:lnTo>
                  <a:lnTo>
                    <a:pt x="410489" y="22571"/>
                  </a:lnTo>
                  <a:lnTo>
                    <a:pt x="451561" y="5121"/>
                  </a:lnTo>
                  <a:lnTo>
                    <a:pt x="492521" y="0"/>
                  </a:lnTo>
                  <a:lnTo>
                    <a:pt x="530103" y="7458"/>
                  </a:lnTo>
                  <a:lnTo>
                    <a:pt x="561039" y="27748"/>
                  </a:lnTo>
                  <a:lnTo>
                    <a:pt x="581785" y="59253"/>
                  </a:lnTo>
                  <a:lnTo>
                    <a:pt x="589212" y="96798"/>
                  </a:lnTo>
                  <a:lnTo>
                    <a:pt x="583823" y="137377"/>
                  </a:lnTo>
                  <a:lnTo>
                    <a:pt x="566121" y="177983"/>
                  </a:lnTo>
                  <a:lnTo>
                    <a:pt x="536609" y="215612"/>
                  </a:lnTo>
                  <a:lnTo>
                    <a:pt x="497017" y="246035"/>
                  </a:lnTo>
                  <a:lnTo>
                    <a:pt x="467768" y="257939"/>
                  </a:lnTo>
                  <a:lnTo>
                    <a:pt x="374317" y="257939"/>
                  </a:lnTo>
                  <a:lnTo>
                    <a:pt x="367273" y="265078"/>
                  </a:lnTo>
                  <a:lnTo>
                    <a:pt x="351558" y="280698"/>
                  </a:lnTo>
                  <a:lnTo>
                    <a:pt x="335298" y="296099"/>
                  </a:lnTo>
                  <a:lnTo>
                    <a:pt x="326618" y="302586"/>
                  </a:lnTo>
                  <a:lnTo>
                    <a:pt x="369082" y="344913"/>
                  </a:lnTo>
                  <a:lnTo>
                    <a:pt x="283573" y="344913"/>
                  </a:lnTo>
                  <a:lnTo>
                    <a:pt x="71838" y="555971"/>
                  </a:lnTo>
                  <a:close/>
                </a:path>
                <a:path w="589280" h="556260">
                  <a:moveTo>
                    <a:pt x="165490" y="313603"/>
                  </a:moveTo>
                  <a:lnTo>
                    <a:pt x="35773" y="184301"/>
                  </a:lnTo>
                  <a:lnTo>
                    <a:pt x="8943" y="144085"/>
                  </a:lnTo>
                  <a:lnTo>
                    <a:pt x="0" y="97834"/>
                  </a:lnTo>
                  <a:lnTo>
                    <a:pt x="8943" y="51475"/>
                  </a:lnTo>
                  <a:lnTo>
                    <a:pt x="35773" y="10933"/>
                  </a:lnTo>
                  <a:lnTo>
                    <a:pt x="252744" y="227208"/>
                  </a:lnTo>
                  <a:lnTo>
                    <a:pt x="165490" y="313603"/>
                  </a:lnTo>
                  <a:close/>
                </a:path>
                <a:path w="589280" h="556260">
                  <a:moveTo>
                    <a:pt x="412599" y="267307"/>
                  </a:moveTo>
                  <a:lnTo>
                    <a:pt x="374317" y="257939"/>
                  </a:lnTo>
                  <a:lnTo>
                    <a:pt x="467768" y="257939"/>
                  </a:lnTo>
                  <a:lnTo>
                    <a:pt x="454590" y="263303"/>
                  </a:lnTo>
                  <a:lnTo>
                    <a:pt x="412599" y="267307"/>
                  </a:lnTo>
                  <a:close/>
                </a:path>
                <a:path w="589280" h="556260">
                  <a:moveTo>
                    <a:pt x="495309" y="555971"/>
                  </a:moveTo>
                  <a:lnTo>
                    <a:pt x="283573" y="344913"/>
                  </a:lnTo>
                  <a:lnTo>
                    <a:pt x="369082" y="344913"/>
                  </a:lnTo>
                  <a:lnTo>
                    <a:pt x="538354" y="513643"/>
                  </a:lnTo>
                  <a:lnTo>
                    <a:pt x="495309" y="555971"/>
                  </a:lnTo>
                  <a:close/>
                </a:path>
              </a:pathLst>
            </a:custGeom>
            <a:solidFill>
              <a:srgbClr val="0072B2"/>
            </a:solidFill>
          </p:spPr>
          <p:txBody>
            <a:bodyPr wrap="square" lIns="0" tIns="0" rIns="0" bIns="0" rtlCol="0"/>
            <a:lstStyle/>
            <a:p>
              <a:endParaRPr sz="2400"/>
            </a:p>
          </p:txBody>
        </p:sp>
        <p:sp>
          <p:nvSpPr>
            <p:cNvPr id="11" name="object 11"/>
            <p:cNvSpPr/>
            <p:nvPr/>
          </p:nvSpPr>
          <p:spPr>
            <a:xfrm>
              <a:off x="1860640" y="1644024"/>
              <a:ext cx="533400" cy="530860"/>
            </a:xfrm>
            <a:custGeom>
              <a:avLst/>
              <a:gdLst/>
              <a:ahLst/>
              <a:cxnLst/>
              <a:rect l="l" t="t" r="r" b="b"/>
              <a:pathLst>
                <a:path w="533400" h="530860">
                  <a:moveTo>
                    <a:pt x="197404" y="394190"/>
                  </a:moveTo>
                  <a:lnTo>
                    <a:pt x="152366" y="389039"/>
                  </a:lnTo>
                  <a:lnTo>
                    <a:pt x="110902" y="374338"/>
                  </a:lnTo>
                  <a:lnTo>
                    <a:pt x="74237" y="351216"/>
                  </a:lnTo>
                  <a:lnTo>
                    <a:pt x="43592" y="320801"/>
                  </a:lnTo>
                  <a:lnTo>
                    <a:pt x="20189" y="284224"/>
                  </a:lnTo>
                  <a:lnTo>
                    <a:pt x="5251" y="242612"/>
                  </a:lnTo>
                  <a:lnTo>
                    <a:pt x="0" y="197095"/>
                  </a:lnTo>
                  <a:lnTo>
                    <a:pt x="5251" y="152127"/>
                  </a:lnTo>
                  <a:lnTo>
                    <a:pt x="20189" y="110729"/>
                  </a:lnTo>
                  <a:lnTo>
                    <a:pt x="43592" y="74121"/>
                  </a:lnTo>
                  <a:lnTo>
                    <a:pt x="74237" y="43523"/>
                  </a:lnTo>
                  <a:lnTo>
                    <a:pt x="110902" y="20157"/>
                  </a:lnTo>
                  <a:lnTo>
                    <a:pt x="152366" y="5242"/>
                  </a:lnTo>
                  <a:lnTo>
                    <a:pt x="197404" y="0"/>
                  </a:lnTo>
                  <a:lnTo>
                    <a:pt x="242411" y="5151"/>
                  </a:lnTo>
                  <a:lnTo>
                    <a:pt x="283791" y="19852"/>
                  </a:lnTo>
                  <a:lnTo>
                    <a:pt x="320342" y="42974"/>
                  </a:lnTo>
                  <a:lnTo>
                    <a:pt x="338479" y="61047"/>
                  </a:lnTo>
                  <a:lnTo>
                    <a:pt x="197404" y="61047"/>
                  </a:lnTo>
                  <a:lnTo>
                    <a:pt x="154164" y="67940"/>
                  </a:lnTo>
                  <a:lnTo>
                    <a:pt x="116737" y="87168"/>
                  </a:lnTo>
                  <a:lnTo>
                    <a:pt x="87305" y="116554"/>
                  </a:lnTo>
                  <a:lnTo>
                    <a:pt x="68047" y="153922"/>
                  </a:lnTo>
                  <a:lnTo>
                    <a:pt x="61143" y="197095"/>
                  </a:lnTo>
                  <a:lnTo>
                    <a:pt x="68047" y="240268"/>
                  </a:lnTo>
                  <a:lnTo>
                    <a:pt x="87305" y="277635"/>
                  </a:lnTo>
                  <a:lnTo>
                    <a:pt x="116737" y="307022"/>
                  </a:lnTo>
                  <a:lnTo>
                    <a:pt x="154164" y="326250"/>
                  </a:lnTo>
                  <a:lnTo>
                    <a:pt x="197404" y="333143"/>
                  </a:lnTo>
                  <a:lnTo>
                    <a:pt x="379669" y="333143"/>
                  </a:lnTo>
                  <a:lnTo>
                    <a:pt x="393217" y="346515"/>
                  </a:lnTo>
                  <a:lnTo>
                    <a:pt x="325513" y="346515"/>
                  </a:lnTo>
                  <a:lnTo>
                    <a:pt x="297881" y="366228"/>
                  </a:lnTo>
                  <a:lnTo>
                    <a:pt x="266918" y="381254"/>
                  </a:lnTo>
                  <a:lnTo>
                    <a:pt x="233226" y="390829"/>
                  </a:lnTo>
                  <a:lnTo>
                    <a:pt x="197404" y="394190"/>
                  </a:lnTo>
                  <a:close/>
                </a:path>
                <a:path w="533400" h="530860">
                  <a:moveTo>
                    <a:pt x="355211" y="333143"/>
                  </a:moveTo>
                  <a:lnTo>
                    <a:pt x="197404" y="333143"/>
                  </a:lnTo>
                  <a:lnTo>
                    <a:pt x="240812" y="326250"/>
                  </a:lnTo>
                  <a:lnTo>
                    <a:pt x="278574" y="307022"/>
                  </a:lnTo>
                  <a:lnTo>
                    <a:pt x="308258" y="277635"/>
                  </a:lnTo>
                  <a:lnTo>
                    <a:pt x="327433" y="240268"/>
                  </a:lnTo>
                  <a:lnTo>
                    <a:pt x="333666" y="197095"/>
                  </a:lnTo>
                  <a:lnTo>
                    <a:pt x="326762" y="153922"/>
                  </a:lnTo>
                  <a:lnTo>
                    <a:pt x="307504" y="116554"/>
                  </a:lnTo>
                  <a:lnTo>
                    <a:pt x="278071" y="87168"/>
                  </a:lnTo>
                  <a:lnTo>
                    <a:pt x="240645" y="67940"/>
                  </a:lnTo>
                  <a:lnTo>
                    <a:pt x="197404" y="61047"/>
                  </a:lnTo>
                  <a:lnTo>
                    <a:pt x="338479" y="61047"/>
                  </a:lnTo>
                  <a:lnTo>
                    <a:pt x="350864" y="73388"/>
                  </a:lnTo>
                  <a:lnTo>
                    <a:pt x="374153" y="109966"/>
                  </a:lnTo>
                  <a:lnTo>
                    <a:pt x="389008" y="151578"/>
                  </a:lnTo>
                  <a:lnTo>
                    <a:pt x="394227" y="197095"/>
                  </a:lnTo>
                  <a:lnTo>
                    <a:pt x="390951" y="232370"/>
                  </a:lnTo>
                  <a:lnTo>
                    <a:pt x="381561" y="266064"/>
                  </a:lnTo>
                  <a:lnTo>
                    <a:pt x="366712" y="297251"/>
                  </a:lnTo>
                  <a:lnTo>
                    <a:pt x="347059" y="325003"/>
                  </a:lnTo>
                  <a:lnTo>
                    <a:pt x="355211" y="333143"/>
                  </a:lnTo>
                  <a:close/>
                </a:path>
                <a:path w="533400" h="530860">
                  <a:moveTo>
                    <a:pt x="486815" y="530238"/>
                  </a:moveTo>
                  <a:lnTo>
                    <a:pt x="333666" y="379074"/>
                  </a:lnTo>
                  <a:lnTo>
                    <a:pt x="333666" y="354655"/>
                  </a:lnTo>
                  <a:lnTo>
                    <a:pt x="325513" y="346515"/>
                  </a:lnTo>
                  <a:lnTo>
                    <a:pt x="393217" y="346515"/>
                  </a:lnTo>
                  <a:lnTo>
                    <a:pt x="532818" y="484308"/>
                  </a:lnTo>
                  <a:lnTo>
                    <a:pt x="486815" y="530238"/>
                  </a:lnTo>
                  <a:close/>
                </a:path>
              </a:pathLst>
            </a:custGeom>
            <a:solidFill>
              <a:srgbClr val="D45E00"/>
            </a:solidFill>
          </p:spPr>
          <p:txBody>
            <a:bodyPr wrap="square" lIns="0" tIns="0" rIns="0" bIns="0" rtlCol="0"/>
            <a:lstStyle/>
            <a:p>
              <a:endParaRPr sz="2400"/>
            </a:p>
          </p:txBody>
        </p:sp>
      </p:grpSp>
      <p:sp>
        <p:nvSpPr>
          <p:cNvPr id="12" name="object 12"/>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r>
              <a:rPr spc="-33" dirty="0" smtClean="0"/>
              <a:t>-</a:t>
            </a:r>
            <a:endParaRPr spc="-33" dirty="0"/>
          </a:p>
        </p:txBody>
      </p:sp>
    </p:spTree>
    <p:extLst>
      <p:ext uri="{BB962C8B-B14F-4D97-AF65-F5344CB8AC3E}">
        <p14:creationId xmlns:p14="http://schemas.microsoft.com/office/powerpoint/2010/main" val="1432903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701367" y="2016930"/>
            <a:ext cx="4767580" cy="3720869"/>
          </a:xfrm>
          <a:prstGeom prst="rect">
            <a:avLst/>
          </a:prstGeom>
        </p:spPr>
        <p:txBody>
          <a:bodyPr vert="horz" wrap="square" lIns="0" tIns="16933" rIns="0" bIns="0" rtlCol="0">
            <a:spAutoFit/>
          </a:bodyPr>
          <a:lstStyle/>
          <a:p>
            <a:pPr marL="16933">
              <a:spcBef>
                <a:spcPts val="133"/>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dirty="0">
                <a:solidFill>
                  <a:srgbClr val="0072B2"/>
                </a:solidFill>
                <a:latin typeface="Roboto Cn"/>
                <a:cs typeface="Roboto Cn"/>
              </a:rPr>
              <a:t>quickly</a:t>
            </a:r>
            <a:endParaRPr sz="2133">
              <a:latin typeface="Roboto Cn"/>
              <a:cs typeface="Roboto Cn"/>
            </a:endParaRPr>
          </a:p>
          <a:p>
            <a:pPr>
              <a:spcBef>
                <a:spcPts val="73"/>
              </a:spcBef>
            </a:pPr>
            <a:endParaRPr sz="2467">
              <a:latin typeface="Roboto Cn"/>
              <a:cs typeface="Roboto Cn"/>
            </a:endParaRPr>
          </a:p>
          <a:p>
            <a:pPr marL="626518" indent="-469042">
              <a:spcBef>
                <a:spcPts val="7"/>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dirty="0">
                <a:solidFill>
                  <a:srgbClr val="0072B2"/>
                </a:solidFill>
                <a:latin typeface="Roboto Cn"/>
                <a:cs typeface="Roboto Cn"/>
              </a:rPr>
              <a:t>quickly</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87" dirty="0">
                <a:solidFill>
                  <a:srgbClr val="666666"/>
                </a:solidFill>
                <a:latin typeface="Roboto"/>
                <a:cs typeface="Roboto"/>
              </a:rPr>
              <a:t>Whe</a:t>
            </a:r>
            <a:r>
              <a:rPr sz="2133" spc="-160" dirty="0">
                <a:solidFill>
                  <a:srgbClr val="666666"/>
                </a:solidFill>
                <a:latin typeface="Roboto"/>
                <a:cs typeface="Roboto"/>
              </a:rPr>
              <a:t>n</a:t>
            </a:r>
            <a:r>
              <a:rPr sz="2133" spc="-47" dirty="0">
                <a:solidFill>
                  <a:srgbClr val="666666"/>
                </a:solidFill>
                <a:latin typeface="Roboto"/>
                <a:cs typeface="Roboto"/>
              </a:rPr>
              <a:t> </a:t>
            </a:r>
            <a:r>
              <a:rPr sz="2133" spc="-152" dirty="0">
                <a:solidFill>
                  <a:srgbClr val="666666"/>
                </a:solidFill>
                <a:latin typeface="Roboto"/>
                <a:cs typeface="Roboto"/>
              </a:rPr>
              <a:t>doe</a:t>
            </a:r>
            <a:r>
              <a:rPr sz="2133" spc="-140" dirty="0">
                <a:solidFill>
                  <a:srgbClr val="666666"/>
                </a:solidFill>
                <a:latin typeface="Roboto"/>
                <a:cs typeface="Roboto"/>
              </a:rPr>
              <a:t>s</a:t>
            </a:r>
            <a:r>
              <a:rPr sz="2133" spc="-47" dirty="0">
                <a:solidFill>
                  <a:srgbClr val="666666"/>
                </a:solidFill>
                <a:latin typeface="Roboto"/>
                <a:cs typeface="Roboto"/>
              </a:rPr>
              <a:t> </a:t>
            </a:r>
            <a:r>
              <a:rPr sz="2133" spc="-13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40" dirty="0">
                <a:solidFill>
                  <a:srgbClr val="666666"/>
                </a:solidFill>
                <a:latin typeface="Roboto"/>
                <a:cs typeface="Roboto"/>
              </a:rPr>
              <a:t>time</a:t>
            </a:r>
            <a:r>
              <a:rPr sz="2133" spc="-93" dirty="0">
                <a:solidFill>
                  <a:srgbClr val="666666"/>
                </a:solidFill>
                <a:latin typeface="Roboto"/>
                <a:cs typeface="Roboto"/>
              </a:rPr>
              <a:t>r</a:t>
            </a:r>
            <a:r>
              <a:rPr sz="2133" spc="-20" dirty="0">
                <a:solidFill>
                  <a:srgbClr val="666666"/>
                </a:solidFill>
                <a:latin typeface="Roboto"/>
                <a:cs typeface="Roboto"/>
              </a:rPr>
              <a:t> </a:t>
            </a:r>
            <a:r>
              <a:rPr sz="2133" b="1" spc="13" dirty="0">
                <a:solidFill>
                  <a:srgbClr val="D45E00"/>
                </a:solidFill>
                <a:latin typeface="Roboto Cn"/>
                <a:cs typeface="Roboto Cn"/>
              </a:rPr>
              <a:t>sta</a:t>
            </a:r>
            <a:r>
              <a:rPr sz="2133" b="1" spc="60" dirty="0">
                <a:solidFill>
                  <a:srgbClr val="D45E00"/>
                </a:solidFill>
                <a:latin typeface="Roboto Cn"/>
                <a:cs typeface="Roboto Cn"/>
              </a:rPr>
              <a:t>r</a:t>
            </a:r>
            <a:r>
              <a:rPr sz="2133" b="1" spc="-7" dirty="0">
                <a:solidFill>
                  <a:srgbClr val="D45E00"/>
                </a:solidFill>
                <a:latin typeface="Roboto Cn"/>
                <a:cs typeface="Roboto Cn"/>
              </a:rPr>
              <a:t>t</a:t>
            </a:r>
            <a:r>
              <a:rPr sz="2133" b="1" spc="13" dirty="0">
                <a:solidFill>
                  <a:srgbClr val="D45E00"/>
                </a:solidFill>
                <a:latin typeface="Roboto Cn"/>
                <a:cs typeface="Roboto Cn"/>
              </a:rPr>
              <a:t> </a:t>
            </a:r>
            <a:r>
              <a:rPr sz="2133" b="1" spc="-47" dirty="0">
                <a:solidFill>
                  <a:srgbClr val="D45E00"/>
                </a:solidFill>
                <a:latin typeface="Roboto Cn"/>
                <a:cs typeface="Roboto Cn"/>
              </a:rPr>
              <a:t>/</a:t>
            </a:r>
            <a:r>
              <a:rPr sz="2133" b="1" spc="13" dirty="0">
                <a:solidFill>
                  <a:srgbClr val="D45E00"/>
                </a:solidFill>
                <a:latin typeface="Roboto Cn"/>
                <a:cs typeface="Roboto Cn"/>
              </a:rPr>
              <a:t> </a:t>
            </a:r>
            <a:r>
              <a:rPr sz="2133" b="1" spc="7" dirty="0">
                <a:solidFill>
                  <a:srgbClr val="D45E00"/>
                </a:solidFill>
                <a:latin typeface="Roboto Cn"/>
                <a:cs typeface="Roboto Cn"/>
              </a:rPr>
              <a:t>s</a:t>
            </a:r>
            <a:r>
              <a:rPr sz="2133" b="1" spc="-27" dirty="0">
                <a:solidFill>
                  <a:srgbClr val="D45E00"/>
                </a:solidFill>
                <a:latin typeface="Roboto Cn"/>
                <a:cs typeface="Roboto Cn"/>
              </a:rPr>
              <a:t>t</a:t>
            </a:r>
            <a:r>
              <a:rPr sz="2133" b="1" dirty="0">
                <a:solidFill>
                  <a:srgbClr val="D45E00"/>
                </a:solidFill>
                <a:latin typeface="Roboto Cn"/>
                <a:cs typeface="Roboto Cn"/>
              </a:rPr>
              <a:t>o</a:t>
            </a:r>
            <a:r>
              <a:rPr sz="2133" b="1" spc="7" dirty="0">
                <a:solidFill>
                  <a:srgbClr val="D45E00"/>
                </a:solidFill>
                <a:latin typeface="Roboto Cn"/>
                <a:cs typeface="Roboto Cn"/>
              </a:rPr>
              <a:t>p</a:t>
            </a:r>
            <a:r>
              <a:rPr sz="2133" spc="-120" dirty="0">
                <a:solidFill>
                  <a:srgbClr val="666666"/>
                </a:solidFill>
                <a:latin typeface="Roboto"/>
                <a:cs typeface="Roboto"/>
              </a:rPr>
              <a:t>?</a:t>
            </a:r>
            <a:endParaRPr sz="2133">
              <a:latin typeface="Roboto"/>
              <a:cs typeface="Roboto"/>
            </a:endParaRPr>
          </a:p>
          <a:p>
            <a:pPr>
              <a:spcBef>
                <a:spcPts val="13"/>
              </a:spcBef>
            </a:pPr>
            <a:endParaRPr sz="2400">
              <a:latin typeface="Roboto"/>
              <a:cs typeface="Roboto"/>
            </a:endParaRPr>
          </a:p>
          <a:p>
            <a:pPr marL="140543" marR="711182" indent="-124457">
              <a:lnSpc>
                <a:spcPct val="113300"/>
              </a:lnSpc>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33" dirty="0">
                <a:solidFill>
                  <a:srgbClr val="009E73"/>
                </a:solidFill>
                <a:latin typeface="Roboto Cn"/>
                <a:cs typeface="Roboto Cn"/>
              </a:rPr>
              <a:t>H</a:t>
            </a:r>
            <a:r>
              <a:rPr sz="2133" b="1" spc="107" dirty="0">
                <a:solidFill>
                  <a:srgbClr val="009E73"/>
                </a:solidFill>
                <a:latin typeface="Roboto Cn"/>
                <a:cs typeface="Roboto Cn"/>
              </a:rPr>
              <a:t>T</a:t>
            </a:r>
            <a:r>
              <a:rPr sz="2133" b="1" spc="47" dirty="0">
                <a:solidFill>
                  <a:srgbClr val="009E73"/>
                </a:solidFill>
                <a:latin typeface="Roboto Cn"/>
                <a:cs typeface="Roboto Cn"/>
              </a:rPr>
              <a:t>T</a:t>
            </a:r>
            <a:r>
              <a:rPr sz="2133" b="1" spc="67" dirty="0">
                <a:solidFill>
                  <a:srgbClr val="009E73"/>
                </a:solidFill>
                <a:latin typeface="Roboto Cn"/>
                <a:cs typeface="Roboto Cn"/>
              </a:rPr>
              <a:t>P</a:t>
            </a:r>
            <a:r>
              <a:rPr sz="2133" b="1" spc="13" dirty="0">
                <a:solidFill>
                  <a:srgbClr val="009E73"/>
                </a:solidFill>
                <a:latin typeface="Roboto Cn"/>
                <a:cs typeface="Roboto Cn"/>
              </a:rPr>
              <a:t> </a:t>
            </a:r>
            <a:r>
              <a:rPr sz="2133" b="1" spc="7" dirty="0">
                <a:solidFill>
                  <a:srgbClr val="009E73"/>
                </a:solidFill>
                <a:latin typeface="Roboto Cn"/>
                <a:cs typeface="Roboto Cn"/>
              </a:rPr>
              <a:t>G</a:t>
            </a:r>
            <a:r>
              <a:rPr sz="2133" b="1" spc="27" dirty="0">
                <a:solidFill>
                  <a:srgbClr val="009E73"/>
                </a:solidFill>
                <a:latin typeface="Roboto Cn"/>
                <a:cs typeface="Roboto Cn"/>
              </a:rPr>
              <a:t>E</a:t>
            </a:r>
            <a:r>
              <a:rPr sz="2133" b="1" spc="100" dirty="0">
                <a:solidFill>
                  <a:srgbClr val="009E73"/>
                </a:solidFill>
                <a:latin typeface="Roboto Cn"/>
                <a:cs typeface="Roboto Cn"/>
              </a:rPr>
              <a:t>T</a:t>
            </a:r>
            <a:r>
              <a:rPr sz="2133" b="1" spc="33" dirty="0">
                <a:solidFill>
                  <a:srgbClr val="009E73"/>
                </a:solidFill>
                <a:latin typeface="Roboto Cn"/>
                <a:cs typeface="Roboto Cn"/>
              </a:rPr>
              <a:t> </a:t>
            </a:r>
            <a:r>
              <a:rPr sz="2133" spc="-120" dirty="0">
                <a:solidFill>
                  <a:srgbClr val="666666"/>
                </a:solidFill>
                <a:latin typeface="Roboto"/>
                <a:cs typeface="Roboto"/>
              </a:rPr>
              <a:t>r</a:t>
            </a:r>
            <a:r>
              <a:rPr sz="2133" spc="-127" dirty="0">
                <a:solidFill>
                  <a:srgbClr val="666666"/>
                </a:solidFill>
                <a:latin typeface="Roboto"/>
                <a:cs typeface="Roboto"/>
              </a:rPr>
              <a:t>equests  </a:t>
            </a:r>
            <a:r>
              <a:rPr sz="2133" spc="-107" dirty="0">
                <a:solidFill>
                  <a:srgbClr val="666666"/>
                </a:solidFill>
                <a:latin typeface="Roboto"/>
                <a:cs typeface="Roboto"/>
              </a:rPr>
              <a:t>fo</a:t>
            </a:r>
            <a:r>
              <a:rPr sz="2133" spc="-80"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spc="7" dirty="0">
                <a:solidFill>
                  <a:srgbClr val="009E73"/>
                </a:solidFill>
                <a:latin typeface="Roboto Cn"/>
                <a:cs typeface="Roboto Cn"/>
              </a:rPr>
              <a:t>oﬁle/{user}</a:t>
            </a:r>
            <a:endParaRPr sz="2133">
              <a:latin typeface="Roboto Cn"/>
              <a:cs typeface="Roboto Cn"/>
            </a:endParaRPr>
          </a:p>
          <a:p>
            <a:pPr marL="140543">
              <a:spcBef>
                <a:spcPts val="339"/>
              </a:spcBef>
            </a:pPr>
            <a:r>
              <a:rPr sz="2133" spc="-147" dirty="0">
                <a:solidFill>
                  <a:srgbClr val="666666"/>
                </a:solidFill>
                <a:latin typeface="Roboto"/>
                <a:cs typeface="Roboto"/>
              </a:rPr>
              <a:t>tha</a:t>
            </a:r>
            <a:r>
              <a:rPr sz="2133" spc="-100" dirty="0">
                <a:solidFill>
                  <a:srgbClr val="666666"/>
                </a:solidFill>
                <a:latin typeface="Roboto"/>
                <a:cs typeface="Roboto"/>
              </a:rPr>
              <a:t>t</a:t>
            </a:r>
            <a:r>
              <a:rPr sz="2133" spc="-47" dirty="0">
                <a:solidFill>
                  <a:srgbClr val="666666"/>
                </a:solidFill>
                <a:latin typeface="Roboto"/>
                <a:cs typeface="Roboto"/>
              </a:rPr>
              <a:t> </a:t>
            </a:r>
            <a:r>
              <a:rPr sz="2133" spc="-160" dirty="0">
                <a:solidFill>
                  <a:srgbClr val="666666"/>
                </a:solidFill>
                <a:latin typeface="Roboto"/>
                <a:cs typeface="Roboto"/>
              </a:rPr>
              <a:t>send</a:t>
            </a:r>
            <a:r>
              <a:rPr sz="2133" spc="-47" dirty="0">
                <a:solidFill>
                  <a:srgbClr val="666666"/>
                </a:solidFill>
                <a:latin typeface="Roboto"/>
                <a:cs typeface="Roboto"/>
              </a:rPr>
              <a:t> </a:t>
            </a:r>
            <a:r>
              <a:rPr sz="2133" spc="-120" dirty="0">
                <a:solidFill>
                  <a:srgbClr val="666666"/>
                </a:solidFill>
                <a:latin typeface="Roboto"/>
                <a:cs typeface="Roboto"/>
              </a:rPr>
              <a:t>thei</a:t>
            </a:r>
            <a:r>
              <a:rPr sz="2133" spc="-93" dirty="0">
                <a:solidFill>
                  <a:srgbClr val="666666"/>
                </a:solidFill>
                <a:latin typeface="Roboto"/>
                <a:cs typeface="Roboto"/>
              </a:rPr>
              <a:t>r</a:t>
            </a:r>
            <a:r>
              <a:rPr sz="2133" spc="-27" dirty="0">
                <a:solidFill>
                  <a:srgbClr val="666666"/>
                </a:solidFill>
                <a:latin typeface="Roboto"/>
                <a:cs typeface="Roboto"/>
              </a:rPr>
              <a:t> </a:t>
            </a:r>
            <a:r>
              <a:rPr sz="2133" b="1" spc="13" dirty="0">
                <a:solidFill>
                  <a:srgbClr val="D45E00"/>
                </a:solidFill>
                <a:latin typeface="Roboto Cn"/>
                <a:cs typeface="Roboto Cn"/>
              </a:rPr>
              <a:t>enti</a:t>
            </a:r>
            <a:r>
              <a:rPr sz="2133" b="1" spc="-13" dirty="0">
                <a:solidFill>
                  <a:srgbClr val="D45E00"/>
                </a:solidFill>
                <a:latin typeface="Roboto Cn"/>
                <a:cs typeface="Roboto Cn"/>
              </a:rPr>
              <a:t>r</a:t>
            </a:r>
            <a:r>
              <a:rPr sz="2133" b="1" spc="40" dirty="0">
                <a:solidFill>
                  <a:srgbClr val="D45E00"/>
                </a:solidFill>
                <a:latin typeface="Roboto Cn"/>
                <a:cs typeface="Roboto Cn"/>
              </a:rPr>
              <a:t>e</a:t>
            </a:r>
            <a:r>
              <a:rPr sz="2133" b="1" spc="13" dirty="0">
                <a:solidFill>
                  <a:srgbClr val="D45E00"/>
                </a:solidFill>
                <a:latin typeface="Roboto Cn"/>
                <a:cs typeface="Roboto Cn"/>
              </a:rPr>
              <a:t> respons</a:t>
            </a:r>
            <a:r>
              <a:rPr sz="2133" b="1" spc="20" dirty="0">
                <a:solidFill>
                  <a:srgbClr val="D45E00"/>
                </a:solidFill>
                <a:latin typeface="Roboto Cn"/>
                <a:cs typeface="Roboto Cn"/>
              </a:rPr>
              <a:t>e</a:t>
            </a:r>
            <a:r>
              <a:rPr sz="2133" b="1" spc="27" dirty="0">
                <a:solidFill>
                  <a:srgbClr val="D45E00"/>
                </a:solidFill>
                <a:latin typeface="Roboto Cn"/>
                <a:cs typeface="Roboto Cn"/>
              </a:rPr>
              <a:t> </a:t>
            </a:r>
            <a:r>
              <a:rPr sz="2133" b="1" spc="-7" dirty="0">
                <a:solidFill>
                  <a:srgbClr val="0072B2"/>
                </a:solidFill>
                <a:latin typeface="Roboto Cn"/>
                <a:cs typeface="Roboto Cn"/>
              </a:rPr>
              <a:t>withi</a:t>
            </a:r>
            <a:r>
              <a:rPr sz="2133" b="1" dirty="0">
                <a:solidFill>
                  <a:srgbClr val="0072B2"/>
                </a:solidFill>
                <a:latin typeface="Roboto Cn"/>
                <a:cs typeface="Roboto Cn"/>
              </a:rPr>
              <a:t>n</a:t>
            </a:r>
            <a:r>
              <a:rPr sz="2133" b="1" spc="33" dirty="0">
                <a:solidFill>
                  <a:srgbClr val="0072B2"/>
                </a:solidFill>
                <a:latin typeface="Roboto Cn"/>
                <a:cs typeface="Roboto Cn"/>
              </a:rPr>
              <a:t> </a:t>
            </a:r>
            <a:r>
              <a:rPr sz="2133" b="1" i="1" spc="-20" dirty="0">
                <a:solidFill>
                  <a:srgbClr val="0072B2"/>
                </a:solidFill>
                <a:latin typeface="Roboto Cn"/>
                <a:cs typeface="Roboto Cn"/>
              </a:rPr>
              <a:t>X</a:t>
            </a:r>
            <a:r>
              <a:rPr sz="2133" b="1" i="1" spc="13" dirty="0">
                <a:solidFill>
                  <a:srgbClr val="0072B2"/>
                </a:solidFill>
                <a:latin typeface="Roboto Cn"/>
                <a:cs typeface="Roboto Cn"/>
              </a:rPr>
              <a:t> </a:t>
            </a:r>
            <a:r>
              <a:rPr sz="2133" b="1" dirty="0">
                <a:solidFill>
                  <a:srgbClr val="0072B2"/>
                </a:solidFill>
                <a:latin typeface="Roboto Cn"/>
                <a:cs typeface="Roboto Cn"/>
              </a:rPr>
              <a:t>ms</a:t>
            </a:r>
            <a:endParaRPr sz="2133">
              <a:latin typeface="Roboto Cn"/>
              <a:cs typeface="Roboto Cn"/>
            </a:endParaRPr>
          </a:p>
          <a:p>
            <a:pPr marL="141390">
              <a:spcBef>
                <a:spcPts val="339"/>
              </a:spcBef>
            </a:pPr>
            <a:r>
              <a:rPr sz="2133" spc="-167" dirty="0">
                <a:solidFill>
                  <a:srgbClr val="666666"/>
                </a:solidFill>
                <a:latin typeface="Roboto"/>
                <a:cs typeface="Roboto"/>
              </a:rPr>
              <a:t>measured</a:t>
            </a:r>
            <a:r>
              <a:rPr sz="2133" spc="-47" dirty="0">
                <a:solidFill>
                  <a:srgbClr val="666666"/>
                </a:solidFill>
                <a:latin typeface="Roboto"/>
                <a:cs typeface="Roboto"/>
              </a:rPr>
              <a:t> </a:t>
            </a:r>
            <a:r>
              <a:rPr sz="2133" spc="-120" dirty="0">
                <a:solidFill>
                  <a:srgbClr val="666666"/>
                </a:solidFill>
                <a:latin typeface="Roboto"/>
                <a:cs typeface="Roboto"/>
              </a:rPr>
              <a:t>at</a:t>
            </a:r>
            <a:r>
              <a:rPr sz="2133" spc="-47" dirty="0">
                <a:solidFill>
                  <a:srgbClr val="666666"/>
                </a:solidFill>
                <a:latin typeface="Roboto"/>
                <a:cs typeface="Roboto"/>
              </a:rPr>
              <a:t> </a:t>
            </a:r>
            <a:r>
              <a:rPr sz="2133" spc="-140" dirty="0">
                <a:solidFill>
                  <a:srgbClr val="666666"/>
                </a:solidFill>
                <a:latin typeface="Roboto"/>
                <a:cs typeface="Roboto"/>
              </a:rPr>
              <a:t>the</a:t>
            </a:r>
            <a:r>
              <a:rPr sz="2133" spc="-40" dirty="0">
                <a:solidFill>
                  <a:srgbClr val="666666"/>
                </a:solidFill>
                <a:latin typeface="Roboto"/>
                <a:cs typeface="Roboto"/>
              </a:rPr>
              <a:t> </a:t>
            </a:r>
            <a:r>
              <a:rPr sz="2133" b="1" dirty="0">
                <a:solidFill>
                  <a:srgbClr val="D45E00"/>
                </a:solidFill>
                <a:latin typeface="Roboto Cn"/>
                <a:cs typeface="Roboto Cn"/>
              </a:rPr>
              <a:t>load</a:t>
            </a:r>
            <a:r>
              <a:rPr sz="2133" b="1" spc="13" dirty="0">
                <a:solidFill>
                  <a:srgbClr val="D45E00"/>
                </a:solidFill>
                <a:latin typeface="Roboto Cn"/>
                <a:cs typeface="Roboto Cn"/>
              </a:rPr>
              <a:t> </a:t>
            </a:r>
            <a:r>
              <a:rPr sz="2133" b="1" spc="7" dirty="0">
                <a:solidFill>
                  <a:srgbClr val="D45E00"/>
                </a:solidFill>
                <a:latin typeface="Roboto Cn"/>
                <a:cs typeface="Roboto Cn"/>
              </a:rPr>
              <a:t>balancer</a:t>
            </a:r>
            <a:r>
              <a:rPr sz="2133" spc="7" dirty="0">
                <a:solidFill>
                  <a:srgbClr val="666666"/>
                </a:solidFill>
                <a:latin typeface="Roboto"/>
                <a:cs typeface="Roboto"/>
              </a:rPr>
              <a:t>.</a:t>
            </a:r>
            <a:endParaRPr sz="2133">
              <a:latin typeface="Roboto"/>
              <a:cs typeface="Roboto"/>
            </a:endParaRPr>
          </a:p>
        </p:txBody>
      </p:sp>
      <p:sp>
        <p:nvSpPr>
          <p:cNvPr id="6" name="object 6"/>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706967" y="2570648"/>
            <a:ext cx="4941147" cy="3536844"/>
          </a:xfrm>
          <a:prstGeom prst="rect">
            <a:avLst/>
          </a:prstGeom>
        </p:spPr>
        <p:txBody>
          <a:bodyPr vert="horz" wrap="square" lIns="0" tIns="174413" rIns="0" bIns="0" rtlCol="0">
            <a:spAutoFit/>
          </a:bodyPr>
          <a:lstStyle/>
          <a:p>
            <a:pPr marL="626518" indent="-469042">
              <a:spcBef>
                <a:spcPts val="1373"/>
              </a:spcBef>
              <a:buFont typeface="Arial MT"/>
              <a:buChar char="●"/>
              <a:tabLst>
                <a:tab pos="625671" algn="l"/>
                <a:tab pos="626518" algn="l"/>
              </a:tabLst>
            </a:pPr>
            <a:r>
              <a:rPr sz="2133" spc="-180" dirty="0">
                <a:solidFill>
                  <a:srgbClr val="666666"/>
                </a:solidFill>
                <a:latin typeface="Roboto"/>
                <a:cs typeface="Roboto"/>
              </a:rPr>
              <a:t>Ho</a:t>
            </a:r>
            <a:r>
              <a:rPr sz="2133" spc="-207" dirty="0">
                <a:solidFill>
                  <a:srgbClr val="666666"/>
                </a:solidFill>
                <a:latin typeface="Roboto"/>
                <a:cs typeface="Roboto"/>
              </a:rPr>
              <a:t>w</a:t>
            </a:r>
            <a:r>
              <a:rPr sz="2133" spc="-47" dirty="0">
                <a:solidFill>
                  <a:srgbClr val="666666"/>
                </a:solidFill>
                <a:latin typeface="Roboto"/>
                <a:cs typeface="Roboto"/>
              </a:rPr>
              <a:t> </a:t>
            </a:r>
            <a:r>
              <a:rPr sz="2133" spc="-160" dirty="0">
                <a:solidFill>
                  <a:srgbClr val="666666"/>
                </a:solidFill>
                <a:latin typeface="Roboto"/>
                <a:cs typeface="Roboto"/>
              </a:rPr>
              <a:t>d</a:t>
            </a:r>
            <a:r>
              <a:rPr sz="2133" spc="-152" dirty="0">
                <a:solidFill>
                  <a:srgbClr val="666666"/>
                </a:solidFill>
                <a:latin typeface="Roboto"/>
                <a:cs typeface="Roboto"/>
              </a:rPr>
              <a:t>o</a:t>
            </a:r>
            <a:r>
              <a:rPr sz="2133" spc="-47" dirty="0">
                <a:solidFill>
                  <a:srgbClr val="666666"/>
                </a:solidFill>
                <a:latin typeface="Roboto"/>
                <a:cs typeface="Roboto"/>
              </a:rPr>
              <a:t> </a:t>
            </a:r>
            <a:r>
              <a:rPr sz="2133" spc="-213" dirty="0">
                <a:solidFill>
                  <a:srgbClr val="666666"/>
                </a:solidFill>
                <a:latin typeface="Roboto"/>
                <a:cs typeface="Roboto"/>
              </a:rPr>
              <a:t>w</a:t>
            </a:r>
            <a:r>
              <a:rPr sz="2133" spc="-147" dirty="0">
                <a:solidFill>
                  <a:srgbClr val="666666"/>
                </a:solidFill>
                <a:latin typeface="Roboto"/>
                <a:cs typeface="Roboto"/>
              </a:rPr>
              <a:t>e</a:t>
            </a:r>
            <a:r>
              <a:rPr sz="2133" spc="-47" dirty="0">
                <a:solidFill>
                  <a:srgbClr val="666666"/>
                </a:solidFill>
                <a:latin typeface="Roboto"/>
                <a:cs typeface="Roboto"/>
              </a:rPr>
              <a:t> </a:t>
            </a:r>
            <a:r>
              <a:rPr sz="2133" spc="-152" dirty="0">
                <a:solidFill>
                  <a:srgbClr val="666666"/>
                </a:solidFill>
                <a:latin typeface="Roboto"/>
                <a:cs typeface="Roboto"/>
              </a:rPr>
              <a:t>deﬁn</a:t>
            </a:r>
            <a:r>
              <a:rPr sz="2133" spc="-140" dirty="0">
                <a:solidFill>
                  <a:srgbClr val="666666"/>
                </a:solidFill>
                <a:latin typeface="Roboto"/>
                <a:cs typeface="Roboto"/>
              </a:rPr>
              <a:t>e</a:t>
            </a:r>
            <a:r>
              <a:rPr sz="2133" spc="-40" dirty="0">
                <a:solidFill>
                  <a:srgbClr val="666666"/>
                </a:solidFill>
                <a:latin typeface="Roboto"/>
                <a:cs typeface="Roboto"/>
              </a:rPr>
              <a:t> </a:t>
            </a:r>
            <a:r>
              <a:rPr sz="2133" b="1" spc="13" dirty="0">
                <a:solidFill>
                  <a:srgbClr val="0072B2"/>
                </a:solidFill>
                <a:latin typeface="Roboto Cn"/>
                <a:cs typeface="Roboto Cn"/>
              </a:rPr>
              <a:t>success</a:t>
            </a:r>
            <a:r>
              <a:rPr sz="2133" spc="-120" dirty="0">
                <a:solidFill>
                  <a:srgbClr val="666666"/>
                </a:solidFill>
                <a:latin typeface="Roboto"/>
                <a:cs typeface="Roboto"/>
              </a:rPr>
              <a:t>?</a:t>
            </a:r>
            <a:endParaRPr sz="2133">
              <a:latin typeface="Roboto"/>
              <a:cs typeface="Roboto"/>
            </a:endParaRPr>
          </a:p>
          <a:p>
            <a:pPr marL="626518" indent="-469042">
              <a:spcBef>
                <a:spcPts val="1240"/>
              </a:spcBef>
              <a:buFont typeface="Arial MT"/>
              <a:buChar char="●"/>
              <a:tabLst>
                <a:tab pos="625671" algn="l"/>
                <a:tab pos="626518" algn="l"/>
              </a:tabLst>
            </a:pPr>
            <a:r>
              <a:rPr sz="2133" spc="-160" dirty="0">
                <a:solidFill>
                  <a:srgbClr val="666666"/>
                </a:solidFill>
                <a:latin typeface="Roboto"/>
                <a:cs typeface="Roboto"/>
              </a:rPr>
              <a:t>Where</a:t>
            </a:r>
            <a:r>
              <a:rPr sz="2133" spc="-47" dirty="0">
                <a:solidFill>
                  <a:srgbClr val="666666"/>
                </a:solidFill>
                <a:latin typeface="Roboto"/>
                <a:cs typeface="Roboto"/>
              </a:rPr>
              <a:t> </a:t>
            </a:r>
            <a:r>
              <a:rPr sz="2133" spc="-100" dirty="0">
                <a:solidFill>
                  <a:srgbClr val="666666"/>
                </a:solidFill>
                <a:latin typeface="Roboto"/>
                <a:cs typeface="Roboto"/>
              </a:rPr>
              <a:t>is</a:t>
            </a:r>
            <a:r>
              <a:rPr sz="2133" spc="-47" dirty="0">
                <a:solidFill>
                  <a:srgbClr val="666666"/>
                </a:solidFill>
                <a:latin typeface="Roboto"/>
                <a:cs typeface="Roboto"/>
              </a:rPr>
              <a:t> </a:t>
            </a:r>
            <a:r>
              <a:rPr sz="2133" spc="-140" dirty="0">
                <a:solidFill>
                  <a:srgbClr val="666666"/>
                </a:solidFill>
                <a:latin typeface="Roboto"/>
                <a:cs typeface="Roboto"/>
              </a:rPr>
              <a:t>the</a:t>
            </a:r>
            <a:r>
              <a:rPr sz="2133" spc="-47" dirty="0">
                <a:solidFill>
                  <a:srgbClr val="666666"/>
                </a:solidFill>
                <a:latin typeface="Roboto"/>
                <a:cs typeface="Roboto"/>
              </a:rPr>
              <a:t> </a:t>
            </a:r>
            <a:r>
              <a:rPr sz="2133" spc="-152" dirty="0">
                <a:solidFill>
                  <a:srgbClr val="666666"/>
                </a:solidFill>
                <a:latin typeface="Roboto"/>
                <a:cs typeface="Roboto"/>
              </a:rPr>
              <a:t>success</a:t>
            </a:r>
            <a:r>
              <a:rPr sz="2133" spc="-47" dirty="0">
                <a:solidFill>
                  <a:srgbClr val="666666"/>
                </a:solidFill>
                <a:latin typeface="Roboto"/>
                <a:cs typeface="Roboto"/>
              </a:rPr>
              <a:t> </a:t>
            </a:r>
            <a:r>
              <a:rPr sz="2133" spc="-100" dirty="0">
                <a:solidFill>
                  <a:srgbClr val="666666"/>
                </a:solidFill>
                <a:latin typeface="Roboto"/>
                <a:cs typeface="Roboto"/>
              </a:rPr>
              <a:t>/</a:t>
            </a:r>
            <a:r>
              <a:rPr sz="2133" spc="-47" dirty="0">
                <a:solidFill>
                  <a:srgbClr val="666666"/>
                </a:solidFill>
                <a:latin typeface="Roboto"/>
                <a:cs typeface="Roboto"/>
              </a:rPr>
              <a:t> </a:t>
            </a:r>
            <a:r>
              <a:rPr sz="2133" spc="-107" dirty="0">
                <a:solidFill>
                  <a:srgbClr val="666666"/>
                </a:solidFill>
                <a:latin typeface="Roboto"/>
                <a:cs typeface="Roboto"/>
              </a:rPr>
              <a:t>failure</a:t>
            </a:r>
            <a:r>
              <a:rPr sz="2133" spc="-7" dirty="0">
                <a:solidFill>
                  <a:srgbClr val="666666"/>
                </a:solidFill>
                <a:latin typeface="Roboto"/>
                <a:cs typeface="Roboto"/>
              </a:rPr>
              <a:t> </a:t>
            </a:r>
            <a:r>
              <a:rPr sz="2133" b="1" dirty="0">
                <a:solidFill>
                  <a:srgbClr val="D45E00"/>
                </a:solidFill>
                <a:latin typeface="Roboto Cn"/>
                <a:cs typeface="Roboto Cn"/>
              </a:rPr>
              <a:t>recorded</a:t>
            </a:r>
            <a:r>
              <a:rPr sz="2133" dirty="0">
                <a:solidFill>
                  <a:srgbClr val="666666"/>
                </a:solidFill>
                <a:latin typeface="Roboto"/>
                <a:cs typeface="Roboto"/>
              </a:rPr>
              <a:t>?</a:t>
            </a:r>
            <a:endParaRPr sz="2133">
              <a:latin typeface="Roboto"/>
              <a:cs typeface="Roboto"/>
            </a:endParaRPr>
          </a:p>
          <a:p>
            <a:pPr>
              <a:spcBef>
                <a:spcPts val="33"/>
              </a:spcBef>
            </a:pPr>
            <a:endParaRPr sz="2667">
              <a:latin typeface="Roboto"/>
              <a:cs typeface="Roboto"/>
            </a:endParaRPr>
          </a:p>
          <a:p>
            <a:pPr marL="16933">
              <a:spcBef>
                <a:spcPts val="7"/>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7" dirty="0">
                <a:solidFill>
                  <a:srgbClr val="666666"/>
                </a:solidFill>
                <a:latin typeface="Roboto"/>
                <a:cs typeface="Roboto"/>
              </a:rPr>
              <a:t> </a:t>
            </a:r>
            <a:r>
              <a:rPr sz="2133" spc="-167" dirty="0">
                <a:solidFill>
                  <a:srgbClr val="666666"/>
                </a:solidFill>
                <a:latin typeface="Roboto"/>
                <a:cs typeface="Roboto"/>
              </a:rPr>
              <a:t>p</a:t>
            </a:r>
            <a:r>
              <a:rPr sz="2133" spc="-120" dirty="0">
                <a:solidFill>
                  <a:srgbClr val="666666"/>
                </a:solidFill>
                <a:latin typeface="Roboto"/>
                <a:cs typeface="Roboto"/>
              </a:rPr>
              <a:t>r</a:t>
            </a:r>
            <a:r>
              <a:rPr sz="2133" spc="-160" dirty="0">
                <a:solidFill>
                  <a:srgbClr val="666666"/>
                </a:solidFill>
                <a:latin typeface="Roboto"/>
                <a:cs typeface="Roboto"/>
              </a:rPr>
              <a:t>opo</a:t>
            </a:r>
            <a:r>
              <a:rPr sz="2133" spc="-47" dirty="0">
                <a:solidFill>
                  <a:srgbClr val="666666"/>
                </a:solidFill>
                <a:latin typeface="Roboto"/>
                <a:cs typeface="Roboto"/>
              </a:rPr>
              <a:t>r</a:t>
            </a:r>
            <a:r>
              <a:rPr sz="2133" spc="-113" dirty="0">
                <a:solidFill>
                  <a:srgbClr val="666666"/>
                </a:solidFill>
                <a:latin typeface="Roboto"/>
                <a:cs typeface="Roboto"/>
              </a:rPr>
              <a:t>tio</a:t>
            </a:r>
            <a:r>
              <a:rPr sz="2133" spc="-152" dirty="0">
                <a:solidFill>
                  <a:srgbClr val="666666"/>
                </a:solidFill>
                <a:latin typeface="Roboto"/>
                <a:cs typeface="Roboto"/>
              </a:rPr>
              <a:t>n</a:t>
            </a:r>
            <a:r>
              <a:rPr sz="2133" spc="-47" dirty="0">
                <a:solidFill>
                  <a:srgbClr val="666666"/>
                </a:solidFill>
                <a:latin typeface="Roboto"/>
                <a:cs typeface="Roboto"/>
              </a:rPr>
              <a:t> </a:t>
            </a:r>
            <a:r>
              <a:rPr sz="2133" spc="-120" dirty="0">
                <a:solidFill>
                  <a:srgbClr val="666666"/>
                </a:solidFill>
                <a:latin typeface="Roboto"/>
                <a:cs typeface="Roboto"/>
              </a:rPr>
              <a:t>o</a:t>
            </a:r>
            <a:r>
              <a:rPr sz="2133" spc="-67" dirty="0">
                <a:solidFill>
                  <a:srgbClr val="666666"/>
                </a:solidFill>
                <a:latin typeface="Roboto"/>
                <a:cs typeface="Roboto"/>
              </a:rPr>
              <a:t>f</a:t>
            </a:r>
            <a:r>
              <a:rPr sz="2133" spc="-20" dirty="0">
                <a:solidFill>
                  <a:srgbClr val="666666"/>
                </a:solidFill>
                <a:latin typeface="Roboto"/>
                <a:cs typeface="Roboto"/>
              </a:rPr>
              <a:t> </a:t>
            </a:r>
            <a:r>
              <a:rPr sz="2133" b="1" spc="-33" dirty="0">
                <a:solidFill>
                  <a:srgbClr val="009E73"/>
                </a:solidFill>
                <a:latin typeface="Roboto Cn"/>
                <a:cs typeface="Roboto Cn"/>
              </a:rPr>
              <a:t>H</a:t>
            </a:r>
            <a:r>
              <a:rPr sz="2133" b="1" spc="107" dirty="0">
                <a:solidFill>
                  <a:srgbClr val="009E73"/>
                </a:solidFill>
                <a:latin typeface="Roboto Cn"/>
                <a:cs typeface="Roboto Cn"/>
              </a:rPr>
              <a:t>T</a:t>
            </a:r>
            <a:r>
              <a:rPr sz="2133" b="1" spc="47" dirty="0">
                <a:solidFill>
                  <a:srgbClr val="009E73"/>
                </a:solidFill>
                <a:latin typeface="Roboto Cn"/>
                <a:cs typeface="Roboto Cn"/>
              </a:rPr>
              <a:t>T</a:t>
            </a:r>
            <a:r>
              <a:rPr sz="2133" b="1" spc="67" dirty="0">
                <a:solidFill>
                  <a:srgbClr val="009E73"/>
                </a:solidFill>
                <a:latin typeface="Roboto Cn"/>
                <a:cs typeface="Roboto Cn"/>
              </a:rPr>
              <a:t>P</a:t>
            </a:r>
            <a:r>
              <a:rPr sz="2133" b="1" spc="13" dirty="0">
                <a:solidFill>
                  <a:srgbClr val="009E73"/>
                </a:solidFill>
                <a:latin typeface="Roboto Cn"/>
                <a:cs typeface="Roboto Cn"/>
              </a:rPr>
              <a:t> </a:t>
            </a:r>
            <a:r>
              <a:rPr sz="2133" b="1" spc="7" dirty="0">
                <a:solidFill>
                  <a:srgbClr val="009E73"/>
                </a:solidFill>
                <a:latin typeface="Roboto Cn"/>
                <a:cs typeface="Roboto Cn"/>
              </a:rPr>
              <a:t>G</a:t>
            </a:r>
            <a:r>
              <a:rPr sz="2133" b="1" spc="27" dirty="0">
                <a:solidFill>
                  <a:srgbClr val="009E73"/>
                </a:solidFill>
                <a:latin typeface="Roboto Cn"/>
                <a:cs typeface="Roboto Cn"/>
              </a:rPr>
              <a:t>E</a:t>
            </a:r>
            <a:r>
              <a:rPr sz="2133" b="1" spc="100" dirty="0">
                <a:solidFill>
                  <a:srgbClr val="009E73"/>
                </a:solidFill>
                <a:latin typeface="Roboto Cn"/>
                <a:cs typeface="Roboto Cn"/>
              </a:rPr>
              <a:t>T</a:t>
            </a:r>
            <a:r>
              <a:rPr sz="2133" b="1" spc="33" dirty="0">
                <a:solidFill>
                  <a:srgbClr val="009E73"/>
                </a:solidFill>
                <a:latin typeface="Roboto Cn"/>
                <a:cs typeface="Roboto Cn"/>
              </a:rPr>
              <a:t> </a:t>
            </a:r>
            <a:r>
              <a:rPr sz="2133" spc="-120" dirty="0">
                <a:solidFill>
                  <a:srgbClr val="666666"/>
                </a:solidFill>
                <a:latin typeface="Roboto"/>
                <a:cs typeface="Roboto"/>
              </a:rPr>
              <a:t>r</a:t>
            </a:r>
            <a:r>
              <a:rPr sz="2133" spc="-147" dirty="0">
                <a:solidFill>
                  <a:srgbClr val="666666"/>
                </a:solidFill>
                <a:latin typeface="Roboto"/>
                <a:cs typeface="Roboto"/>
              </a:rPr>
              <a:t>equests</a:t>
            </a:r>
            <a:endParaRPr sz="2133">
              <a:latin typeface="Roboto"/>
              <a:cs typeface="Roboto"/>
            </a:endParaRPr>
          </a:p>
          <a:p>
            <a:pPr marL="140543" marR="33866">
              <a:lnSpc>
                <a:spcPct val="113300"/>
              </a:lnSpc>
            </a:pPr>
            <a:r>
              <a:rPr sz="2133" spc="-107" dirty="0">
                <a:solidFill>
                  <a:srgbClr val="666666"/>
                </a:solidFill>
                <a:latin typeface="Roboto"/>
                <a:cs typeface="Roboto"/>
              </a:rPr>
              <a:t>fo</a:t>
            </a:r>
            <a:r>
              <a:rPr sz="2133" spc="-80"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spc="7" dirty="0">
                <a:solidFill>
                  <a:srgbClr val="009E73"/>
                </a:solidFill>
                <a:latin typeface="Roboto Cn"/>
                <a:cs typeface="Roboto Cn"/>
              </a:rPr>
              <a:t>oﬁle/{user}</a:t>
            </a:r>
            <a:r>
              <a:rPr sz="2133" b="1" spc="33" dirty="0">
                <a:solidFill>
                  <a:srgbClr val="009E73"/>
                </a:solidFill>
                <a:latin typeface="Roboto Cn"/>
                <a:cs typeface="Roboto Cn"/>
              </a:rPr>
              <a:t> </a:t>
            </a:r>
            <a:r>
              <a:rPr sz="2133" spc="-160" dirty="0">
                <a:solidFill>
                  <a:srgbClr val="666666"/>
                </a:solidFill>
                <a:latin typeface="Roboto"/>
                <a:cs typeface="Roboto"/>
              </a:rPr>
              <a:t>o</a:t>
            </a:r>
            <a:r>
              <a:rPr sz="2133" spc="-93" dirty="0">
                <a:solidFill>
                  <a:srgbClr val="666666"/>
                </a:solidFill>
                <a:latin typeface="Roboto"/>
                <a:cs typeface="Roboto"/>
              </a:rPr>
              <a:t>r</a:t>
            </a:r>
            <a:r>
              <a:rPr sz="2133" spc="-40" dirty="0">
                <a:solidFill>
                  <a:srgbClr val="666666"/>
                </a:solidFill>
                <a:latin typeface="Roboto"/>
                <a:cs typeface="Roboto"/>
              </a:rPr>
              <a:t> </a:t>
            </a:r>
            <a:r>
              <a:rPr sz="2133" b="1" spc="-7" dirty="0">
                <a:solidFill>
                  <a:srgbClr val="009E73"/>
                </a:solidFill>
                <a:latin typeface="Roboto Cn"/>
                <a:cs typeface="Roboto Cn"/>
              </a:rPr>
              <a:t>/p</a:t>
            </a:r>
            <a:r>
              <a:rPr sz="2133" b="1" spc="-40" dirty="0">
                <a:solidFill>
                  <a:srgbClr val="009E73"/>
                </a:solidFill>
                <a:latin typeface="Roboto Cn"/>
                <a:cs typeface="Roboto Cn"/>
              </a:rPr>
              <a:t>r</a:t>
            </a:r>
            <a:r>
              <a:rPr sz="2133" b="1" dirty="0">
                <a:solidFill>
                  <a:srgbClr val="009E73"/>
                </a:solidFill>
                <a:latin typeface="Roboto Cn"/>
                <a:cs typeface="Roboto Cn"/>
              </a:rPr>
              <a:t>oﬁle/{user}/</a:t>
            </a:r>
            <a:r>
              <a:rPr sz="2133" b="1" spc="-7" dirty="0">
                <a:solidFill>
                  <a:srgbClr val="009E73"/>
                </a:solidFill>
                <a:latin typeface="Roboto Cn"/>
                <a:cs typeface="Roboto Cn"/>
              </a:rPr>
              <a:t>a</a:t>
            </a:r>
            <a:r>
              <a:rPr sz="2133" b="1" spc="-20" dirty="0">
                <a:solidFill>
                  <a:srgbClr val="009E73"/>
                </a:solidFill>
                <a:latin typeface="Roboto Cn"/>
                <a:cs typeface="Roboto Cn"/>
              </a:rPr>
              <a:t>v</a:t>
            </a:r>
            <a:r>
              <a:rPr sz="2133" b="1" dirty="0">
                <a:solidFill>
                  <a:srgbClr val="009E73"/>
                </a:solidFill>
                <a:latin typeface="Roboto Cn"/>
                <a:cs typeface="Roboto Cn"/>
              </a:rPr>
              <a:t>atar  </a:t>
            </a:r>
            <a:r>
              <a:rPr sz="2133" spc="-147" dirty="0">
                <a:solidFill>
                  <a:srgbClr val="666666"/>
                </a:solidFill>
                <a:latin typeface="Roboto"/>
                <a:cs typeface="Roboto"/>
              </a:rPr>
              <a:t>tha</a:t>
            </a:r>
            <a:r>
              <a:rPr sz="2133" spc="-100" dirty="0">
                <a:solidFill>
                  <a:srgbClr val="666666"/>
                </a:solidFill>
                <a:latin typeface="Roboto"/>
                <a:cs typeface="Roboto"/>
              </a:rPr>
              <a:t>t</a:t>
            </a:r>
            <a:r>
              <a:rPr sz="2133" spc="-47" dirty="0">
                <a:solidFill>
                  <a:srgbClr val="666666"/>
                </a:solidFill>
                <a:latin typeface="Roboto"/>
                <a:cs typeface="Roboto"/>
              </a:rPr>
              <a:t> </a:t>
            </a:r>
            <a:r>
              <a:rPr sz="2133" spc="-180" dirty="0">
                <a:solidFill>
                  <a:srgbClr val="666666"/>
                </a:solidFill>
                <a:latin typeface="Roboto"/>
                <a:cs typeface="Roboto"/>
              </a:rPr>
              <a:t>h</a:t>
            </a:r>
            <a:r>
              <a:rPr sz="2133" spc="-187" dirty="0">
                <a:solidFill>
                  <a:srgbClr val="666666"/>
                </a:solidFill>
                <a:latin typeface="Roboto"/>
                <a:cs typeface="Roboto"/>
              </a:rPr>
              <a:t>av</a:t>
            </a:r>
            <a:r>
              <a:rPr sz="2133" spc="-120" dirty="0">
                <a:solidFill>
                  <a:srgbClr val="666666"/>
                </a:solidFill>
                <a:latin typeface="Roboto"/>
                <a:cs typeface="Roboto"/>
              </a:rPr>
              <a:t>e</a:t>
            </a:r>
            <a:r>
              <a:rPr sz="2133" spc="-33" dirty="0">
                <a:solidFill>
                  <a:srgbClr val="666666"/>
                </a:solidFill>
                <a:latin typeface="Roboto"/>
                <a:cs typeface="Roboto"/>
              </a:rPr>
              <a:t> </a:t>
            </a:r>
            <a:r>
              <a:rPr sz="2133" b="1" i="1" spc="-47" dirty="0">
                <a:solidFill>
                  <a:srgbClr val="0072B2"/>
                </a:solidFill>
                <a:latin typeface="Roboto Cn"/>
                <a:cs typeface="Roboto Cn"/>
              </a:rPr>
              <a:t>2X</a:t>
            </a:r>
            <a:r>
              <a:rPr sz="2133" b="1" i="1" spc="-40" dirty="0">
                <a:solidFill>
                  <a:srgbClr val="0072B2"/>
                </a:solidFill>
                <a:latin typeface="Roboto Cn"/>
                <a:cs typeface="Roboto Cn"/>
              </a:rPr>
              <a:t>X</a:t>
            </a:r>
            <a:r>
              <a:rPr sz="2133" spc="-7" dirty="0">
                <a:solidFill>
                  <a:srgbClr val="666666"/>
                </a:solidFill>
                <a:latin typeface="Roboto"/>
                <a:cs typeface="Roboto"/>
              </a:rPr>
              <a:t>,</a:t>
            </a:r>
            <a:r>
              <a:rPr sz="2133" spc="-47" dirty="0">
                <a:solidFill>
                  <a:srgbClr val="666666"/>
                </a:solidFill>
                <a:latin typeface="Roboto"/>
                <a:cs typeface="Roboto"/>
              </a:rPr>
              <a:t> </a:t>
            </a:r>
            <a:r>
              <a:rPr sz="2133" b="1" i="1" spc="-47" dirty="0">
                <a:solidFill>
                  <a:srgbClr val="0072B2"/>
                </a:solidFill>
                <a:latin typeface="Roboto Cn"/>
                <a:cs typeface="Roboto Cn"/>
              </a:rPr>
              <a:t>3X</a:t>
            </a:r>
            <a:r>
              <a:rPr sz="2133" b="1" i="1" spc="-40" dirty="0">
                <a:solidFill>
                  <a:srgbClr val="0072B2"/>
                </a:solidFill>
                <a:latin typeface="Roboto Cn"/>
                <a:cs typeface="Roboto Cn"/>
              </a:rPr>
              <a:t>X</a:t>
            </a:r>
            <a:r>
              <a:rPr sz="2133" b="1" i="1" spc="20" dirty="0">
                <a:solidFill>
                  <a:srgbClr val="0072B2"/>
                </a:solidFill>
                <a:latin typeface="Roboto Cn"/>
                <a:cs typeface="Roboto Cn"/>
              </a:rPr>
              <a:t> </a:t>
            </a:r>
            <a:r>
              <a:rPr sz="2133" spc="-160" dirty="0">
                <a:solidFill>
                  <a:srgbClr val="666666"/>
                </a:solidFill>
                <a:latin typeface="Roboto"/>
                <a:cs typeface="Roboto"/>
              </a:rPr>
              <a:t>o</a:t>
            </a:r>
            <a:r>
              <a:rPr sz="2133" spc="-93" dirty="0">
                <a:solidFill>
                  <a:srgbClr val="666666"/>
                </a:solidFill>
                <a:latin typeface="Roboto"/>
                <a:cs typeface="Roboto"/>
              </a:rPr>
              <a:t>r</a:t>
            </a:r>
            <a:r>
              <a:rPr sz="2133" spc="-40" dirty="0">
                <a:solidFill>
                  <a:srgbClr val="666666"/>
                </a:solidFill>
                <a:latin typeface="Roboto"/>
                <a:cs typeface="Roboto"/>
              </a:rPr>
              <a:t> </a:t>
            </a:r>
            <a:r>
              <a:rPr sz="2133" b="1" i="1" spc="-47" dirty="0">
                <a:solidFill>
                  <a:srgbClr val="0072B2"/>
                </a:solidFill>
                <a:latin typeface="Roboto Cn"/>
                <a:cs typeface="Roboto Cn"/>
              </a:rPr>
              <a:t>4X</a:t>
            </a:r>
            <a:r>
              <a:rPr sz="2133" b="1" i="1" spc="-40" dirty="0">
                <a:solidFill>
                  <a:srgbClr val="0072B2"/>
                </a:solidFill>
                <a:latin typeface="Roboto Cn"/>
                <a:cs typeface="Roboto Cn"/>
              </a:rPr>
              <a:t>X</a:t>
            </a:r>
            <a:r>
              <a:rPr sz="2133" b="1" i="1" spc="20" dirty="0">
                <a:solidFill>
                  <a:srgbClr val="0072B2"/>
                </a:solidFill>
                <a:latin typeface="Roboto Cn"/>
                <a:cs typeface="Roboto Cn"/>
              </a:rPr>
              <a:t> </a:t>
            </a:r>
            <a:r>
              <a:rPr sz="2133" b="1" spc="13" dirty="0">
                <a:solidFill>
                  <a:srgbClr val="0072B2"/>
                </a:solidFill>
                <a:latin typeface="Roboto Cn"/>
                <a:cs typeface="Roboto Cn"/>
              </a:rPr>
              <a:t>(e</a:t>
            </a:r>
            <a:r>
              <a:rPr sz="2133" b="1" spc="7" dirty="0">
                <a:solidFill>
                  <a:srgbClr val="0072B2"/>
                </a:solidFill>
                <a:latin typeface="Roboto Cn"/>
                <a:cs typeface="Roboto Cn"/>
              </a:rPr>
              <a:t>x</a:t>
            </a:r>
            <a:r>
              <a:rPr sz="2133" b="1" spc="27" dirty="0">
                <a:solidFill>
                  <a:srgbClr val="0072B2"/>
                </a:solidFill>
                <a:latin typeface="Roboto Cn"/>
                <a:cs typeface="Roboto Cn"/>
              </a:rPr>
              <a:t>cl</a:t>
            </a:r>
            <a:r>
              <a:rPr sz="2133" b="1" spc="20" dirty="0">
                <a:solidFill>
                  <a:srgbClr val="0072B2"/>
                </a:solidFill>
                <a:latin typeface="Roboto Cn"/>
                <a:cs typeface="Roboto Cn"/>
              </a:rPr>
              <a:t>.</a:t>
            </a:r>
            <a:r>
              <a:rPr sz="2133" b="1" spc="13" dirty="0">
                <a:solidFill>
                  <a:srgbClr val="0072B2"/>
                </a:solidFill>
                <a:latin typeface="Roboto Cn"/>
                <a:cs typeface="Roboto Cn"/>
              </a:rPr>
              <a:t> </a:t>
            </a:r>
            <a:r>
              <a:rPr sz="2133" b="1" spc="-33" dirty="0">
                <a:solidFill>
                  <a:srgbClr val="0072B2"/>
                </a:solidFill>
                <a:latin typeface="Roboto Cn"/>
                <a:cs typeface="Roboto Cn"/>
              </a:rPr>
              <a:t>429</a:t>
            </a:r>
            <a:r>
              <a:rPr sz="2133" b="1" spc="-20" dirty="0">
                <a:solidFill>
                  <a:srgbClr val="0072B2"/>
                </a:solidFill>
                <a:latin typeface="Roboto Cn"/>
                <a:cs typeface="Roboto Cn"/>
              </a:rPr>
              <a:t>)</a:t>
            </a:r>
            <a:r>
              <a:rPr sz="2133" b="1" spc="40" dirty="0">
                <a:solidFill>
                  <a:srgbClr val="0072B2"/>
                </a:solidFill>
                <a:latin typeface="Roboto Cn"/>
                <a:cs typeface="Roboto Cn"/>
              </a:rPr>
              <a:t> </a:t>
            </a:r>
            <a:r>
              <a:rPr sz="2133" spc="-127" dirty="0">
                <a:solidFill>
                  <a:srgbClr val="666666"/>
                </a:solidFill>
                <a:latin typeface="Roboto"/>
                <a:cs typeface="Roboto"/>
              </a:rPr>
              <a:t>status  </a:t>
            </a:r>
            <a:r>
              <a:rPr sz="2133" spc="-167" dirty="0">
                <a:solidFill>
                  <a:srgbClr val="666666"/>
                </a:solidFill>
                <a:latin typeface="Roboto"/>
                <a:cs typeface="Roboto"/>
              </a:rPr>
              <a:t>measured</a:t>
            </a:r>
            <a:r>
              <a:rPr sz="2133" spc="-47" dirty="0">
                <a:solidFill>
                  <a:srgbClr val="666666"/>
                </a:solidFill>
                <a:latin typeface="Roboto"/>
                <a:cs typeface="Roboto"/>
              </a:rPr>
              <a:t> </a:t>
            </a:r>
            <a:r>
              <a:rPr sz="2133" spc="-120" dirty="0">
                <a:solidFill>
                  <a:srgbClr val="666666"/>
                </a:solidFill>
                <a:latin typeface="Roboto"/>
                <a:cs typeface="Roboto"/>
              </a:rPr>
              <a:t>at</a:t>
            </a:r>
            <a:r>
              <a:rPr sz="2133" spc="-47" dirty="0">
                <a:solidFill>
                  <a:srgbClr val="666666"/>
                </a:solidFill>
                <a:latin typeface="Roboto"/>
                <a:cs typeface="Roboto"/>
              </a:rPr>
              <a:t> </a:t>
            </a:r>
            <a:r>
              <a:rPr sz="2133" spc="-140" dirty="0">
                <a:solidFill>
                  <a:srgbClr val="666666"/>
                </a:solidFill>
                <a:latin typeface="Roboto"/>
                <a:cs typeface="Roboto"/>
              </a:rPr>
              <a:t>the</a:t>
            </a:r>
            <a:r>
              <a:rPr sz="2133" spc="-40" dirty="0">
                <a:solidFill>
                  <a:srgbClr val="666666"/>
                </a:solidFill>
                <a:latin typeface="Roboto"/>
                <a:cs typeface="Roboto"/>
              </a:rPr>
              <a:t> </a:t>
            </a:r>
            <a:r>
              <a:rPr sz="2133" b="1" dirty="0">
                <a:solidFill>
                  <a:srgbClr val="D45E00"/>
                </a:solidFill>
                <a:latin typeface="Roboto Cn"/>
                <a:cs typeface="Roboto Cn"/>
              </a:rPr>
              <a:t>load</a:t>
            </a:r>
            <a:r>
              <a:rPr sz="2133" b="1" spc="13" dirty="0">
                <a:solidFill>
                  <a:srgbClr val="D45E00"/>
                </a:solidFill>
                <a:latin typeface="Roboto Cn"/>
                <a:cs typeface="Roboto Cn"/>
              </a:rPr>
              <a:t> </a:t>
            </a:r>
            <a:r>
              <a:rPr sz="2133" b="1" spc="7" dirty="0">
                <a:solidFill>
                  <a:srgbClr val="D45E00"/>
                </a:solidFill>
                <a:latin typeface="Roboto Cn"/>
                <a:cs typeface="Roboto Cn"/>
              </a:rPr>
              <a:t>balancer</a:t>
            </a:r>
            <a:r>
              <a:rPr sz="2133" spc="7" dirty="0">
                <a:solidFill>
                  <a:srgbClr val="666666"/>
                </a:solidFill>
                <a:latin typeface="Roboto"/>
                <a:cs typeface="Roboto"/>
              </a:rPr>
              <a:t>.</a:t>
            </a:r>
            <a:endParaRPr sz="2133">
              <a:latin typeface="Roboto"/>
              <a:cs typeface="Roboto"/>
            </a:endParaRPr>
          </a:p>
        </p:txBody>
      </p:sp>
      <p:sp>
        <p:nvSpPr>
          <p:cNvPr id="4" name="object 4"/>
          <p:cNvSpPr txBox="1"/>
          <p:nvPr/>
        </p:nvSpPr>
        <p:spPr>
          <a:xfrm>
            <a:off x="706967" y="1147911"/>
            <a:ext cx="4511039" cy="1550723"/>
          </a:xfrm>
          <a:prstGeom prst="rect">
            <a:avLst/>
          </a:prstGeom>
        </p:spPr>
        <p:txBody>
          <a:bodyPr vert="horz" wrap="square" lIns="0" tIns="16933" rIns="0" bIns="0" rtlCol="0">
            <a:spAutoFit/>
          </a:bodyPr>
          <a:lstStyle/>
          <a:p>
            <a:pPr marL="68578" algn="ctr">
              <a:spcBef>
                <a:spcPts val="133"/>
              </a:spcBef>
            </a:pPr>
            <a:r>
              <a:rPr sz="3200" b="1" spc="-20" dirty="0">
                <a:solidFill>
                  <a:srgbClr val="0072B2"/>
                </a:solidFill>
                <a:latin typeface="Roboto"/>
                <a:cs typeface="Roboto"/>
              </a:rPr>
              <a:t>Availability</a:t>
            </a:r>
            <a:endParaRPr sz="3200">
              <a:latin typeface="Roboto"/>
              <a:cs typeface="Roboto"/>
            </a:endParaRPr>
          </a:p>
          <a:p>
            <a:pPr algn="ctr">
              <a:spcBef>
                <a:spcPts val="3000"/>
              </a:spcBef>
            </a:pPr>
            <a:r>
              <a:rPr sz="2133" spc="-173" dirty="0">
                <a:solidFill>
                  <a:srgbClr val="666666"/>
                </a:solidFill>
                <a:latin typeface="Roboto"/>
                <a:cs typeface="Roboto"/>
              </a:rPr>
              <a:t>Th</a:t>
            </a:r>
            <a:r>
              <a:rPr sz="2133" spc="-147" dirty="0">
                <a:solidFill>
                  <a:srgbClr val="666666"/>
                </a:solidFill>
                <a:latin typeface="Roboto"/>
                <a:cs typeface="Roboto"/>
              </a:rPr>
              <a:t>e</a:t>
            </a:r>
            <a:r>
              <a:rPr sz="2133" spc="-40" dirty="0">
                <a:solidFill>
                  <a:srgbClr val="666666"/>
                </a:solidFill>
                <a:latin typeface="Roboto"/>
                <a:cs typeface="Roboto"/>
              </a:rPr>
              <a:t> </a:t>
            </a:r>
            <a:r>
              <a:rPr sz="2133" b="1" spc="20" dirty="0">
                <a:solidFill>
                  <a:srgbClr val="009E73"/>
                </a:solidFill>
                <a:latin typeface="Roboto Cn"/>
                <a:cs typeface="Roboto Cn"/>
              </a:rPr>
              <a:t>p</a:t>
            </a:r>
            <a:r>
              <a:rPr sz="2133" b="1" spc="-27" dirty="0">
                <a:solidFill>
                  <a:srgbClr val="009E73"/>
                </a:solidFill>
                <a:latin typeface="Roboto Cn"/>
                <a:cs typeface="Roboto Cn"/>
              </a:rPr>
              <a:t>r</a:t>
            </a:r>
            <a:r>
              <a:rPr sz="2133" b="1" spc="7" dirty="0">
                <a:solidFill>
                  <a:srgbClr val="009E73"/>
                </a:solidFill>
                <a:latin typeface="Roboto Cn"/>
                <a:cs typeface="Roboto Cn"/>
              </a:rPr>
              <a:t>oﬁl</a:t>
            </a:r>
            <a:r>
              <a:rPr sz="2133" b="1" spc="20" dirty="0">
                <a:solidFill>
                  <a:srgbClr val="009E73"/>
                </a:solidFill>
                <a:latin typeface="Roboto Cn"/>
                <a:cs typeface="Roboto Cn"/>
              </a:rPr>
              <a:t>e</a:t>
            </a:r>
            <a:r>
              <a:rPr sz="2133" b="1" spc="13" dirty="0">
                <a:solidFill>
                  <a:srgbClr val="009E73"/>
                </a:solidFill>
                <a:latin typeface="Roboto Cn"/>
                <a:cs typeface="Roboto Cn"/>
              </a:rPr>
              <a:t> page</a:t>
            </a:r>
            <a:r>
              <a:rPr sz="2133" b="1" spc="20" dirty="0">
                <a:solidFill>
                  <a:srgbClr val="009E73"/>
                </a:solidFill>
                <a:latin typeface="Roboto Cn"/>
                <a:cs typeface="Roboto Cn"/>
              </a:rPr>
              <a:t> </a:t>
            </a:r>
            <a:r>
              <a:rPr sz="2133" spc="-147" dirty="0">
                <a:solidFill>
                  <a:srgbClr val="666666"/>
                </a:solidFill>
                <a:latin typeface="Roboto"/>
                <a:cs typeface="Roboto"/>
              </a:rPr>
              <a:t>shoul</a:t>
            </a:r>
            <a:r>
              <a:rPr sz="2133" spc="-160" dirty="0">
                <a:solidFill>
                  <a:srgbClr val="666666"/>
                </a:solidFill>
                <a:latin typeface="Roboto"/>
                <a:cs typeface="Roboto"/>
              </a:rPr>
              <a:t>d</a:t>
            </a:r>
            <a:r>
              <a:rPr sz="2133" spc="-47" dirty="0">
                <a:solidFill>
                  <a:srgbClr val="666666"/>
                </a:solidFill>
                <a:latin typeface="Roboto"/>
                <a:cs typeface="Roboto"/>
              </a:rPr>
              <a:t> </a:t>
            </a:r>
            <a:r>
              <a:rPr sz="2133" spc="-127" dirty="0">
                <a:solidFill>
                  <a:srgbClr val="666666"/>
                </a:solidFill>
                <a:latin typeface="Roboto"/>
                <a:cs typeface="Roboto"/>
              </a:rPr>
              <a:t>load</a:t>
            </a:r>
            <a:r>
              <a:rPr sz="2133" spc="-33" dirty="0">
                <a:solidFill>
                  <a:srgbClr val="666666"/>
                </a:solidFill>
                <a:latin typeface="Roboto"/>
                <a:cs typeface="Roboto"/>
              </a:rPr>
              <a:t> </a:t>
            </a:r>
            <a:r>
              <a:rPr sz="2133" b="1" spc="13" dirty="0">
                <a:solidFill>
                  <a:srgbClr val="0072B2"/>
                </a:solidFill>
                <a:latin typeface="Roboto Cn"/>
                <a:cs typeface="Roboto Cn"/>
              </a:rPr>
              <a:t>successfully</a:t>
            </a:r>
            <a:endParaRPr sz="2133">
              <a:latin typeface="Roboto Cn"/>
              <a:cs typeface="Roboto Cn"/>
            </a:endParaRPr>
          </a:p>
        </p:txBody>
      </p:sp>
      <p:sp>
        <p:nvSpPr>
          <p:cNvPr id="5" name="object 5"/>
          <p:cNvSpPr txBox="1">
            <a:spLocks noGrp="1"/>
          </p:cNvSpPr>
          <p:nvPr>
            <p:ph type="title"/>
          </p:nvPr>
        </p:nvSpPr>
        <p:spPr>
          <a:xfrm>
            <a:off x="1524000" y="1369937"/>
            <a:ext cx="13167360" cy="694207"/>
          </a:xfrm>
          <a:prstGeom prst="rect">
            <a:avLst/>
          </a:prstGeom>
        </p:spPr>
        <p:txBody>
          <a:bodyPr vert="horz" wrap="square" lIns="0" tIns="16933" rIns="0" bIns="0" rtlCol="0" anchor="ctr">
            <a:spAutoFit/>
          </a:bodyPr>
          <a:lstStyle/>
          <a:p>
            <a:pPr marL="5807141">
              <a:lnSpc>
                <a:spcPct val="100000"/>
              </a:lnSpc>
              <a:spcBef>
                <a:spcPts val="133"/>
              </a:spcBef>
            </a:pPr>
            <a:r>
              <a:rPr spc="-20" dirty="0"/>
              <a:t>Latency</a:t>
            </a:r>
          </a:p>
        </p:txBody>
      </p:sp>
    </p:spTree>
    <p:extLst>
      <p:ext uri="{BB962C8B-B14F-4D97-AF65-F5344CB8AC3E}">
        <p14:creationId xmlns:p14="http://schemas.microsoft.com/office/powerpoint/2010/main" val="20601419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479973" y="3952848"/>
            <a:ext cx="13289280" cy="1125094"/>
          </a:xfrm>
          <a:prstGeom prst="rect">
            <a:avLst/>
          </a:prstGeom>
        </p:spPr>
        <p:txBody>
          <a:bodyPr vert="horz" wrap="square" lIns="0" tIns="16933" rIns="0" bIns="0" rtlCol="0" anchor="b">
            <a:spAutoFit/>
          </a:bodyPr>
          <a:lstStyle/>
          <a:p>
            <a:pPr marL="99058">
              <a:lnSpc>
                <a:spcPct val="100000"/>
              </a:lnSpc>
              <a:spcBef>
                <a:spcPts val="133"/>
              </a:spcBef>
            </a:pPr>
            <a:r>
              <a:rPr spc="-80" dirty="0"/>
              <a:t>Activity</a:t>
            </a:r>
          </a:p>
        </p:txBody>
      </p:sp>
      <p:sp>
        <p:nvSpPr>
          <p:cNvPr id="4" name="object 4"/>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r>
              <a:rPr spc="-33" dirty="0" smtClean="0"/>
              <a:t>-</a:t>
            </a:r>
            <a:endParaRPr spc="-33" dirty="0"/>
          </a:p>
        </p:txBody>
      </p:sp>
      <p:sp>
        <p:nvSpPr>
          <p:cNvPr id="5" name="Rectangle 4"/>
          <p:cNvSpPr/>
          <p:nvPr/>
        </p:nvSpPr>
        <p:spPr>
          <a:xfrm>
            <a:off x="7186093" y="5174065"/>
            <a:ext cx="1957907" cy="461665"/>
          </a:xfrm>
          <a:prstGeom prst="rect">
            <a:avLst/>
          </a:prstGeom>
        </p:spPr>
        <p:txBody>
          <a:bodyPr wrap="square">
            <a:spAutoFit/>
          </a:bodyPr>
          <a:lstStyle/>
          <a:p>
            <a:pPr marL="16933">
              <a:spcBef>
                <a:spcPts val="133"/>
              </a:spcBef>
            </a:pPr>
            <a:r>
              <a:rPr lang="en-US" sz="2400" spc="-13" dirty="0">
                <a:solidFill>
                  <a:schemeClr val="bg1"/>
                </a:solidFill>
                <a:latin typeface="Roboto"/>
                <a:cs typeface="Roboto"/>
              </a:rPr>
              <a:t>Postmortem</a:t>
            </a:r>
            <a:endParaRPr lang="en-US" dirty="0">
              <a:solidFill>
                <a:schemeClr val="bg1"/>
              </a:solidFill>
              <a:latin typeface="Roboto"/>
              <a:cs typeface="Roboto"/>
            </a:endParaRPr>
          </a:p>
        </p:txBody>
      </p:sp>
    </p:spTree>
    <p:extLst>
      <p:ext uri="{BB962C8B-B14F-4D97-AF65-F5344CB8AC3E}">
        <p14:creationId xmlns:p14="http://schemas.microsoft.com/office/powerpoint/2010/main" val="579787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sz="half" idx="2"/>
          </p:nvPr>
        </p:nvSpPr>
        <p:spPr>
          <a:xfrm>
            <a:off x="483705" y="1240144"/>
            <a:ext cx="6339840" cy="4612524"/>
          </a:xfrm>
          <a:prstGeom prst="rect">
            <a:avLst/>
          </a:prstGeom>
        </p:spPr>
        <p:txBody>
          <a:bodyPr vert="horz" wrap="square" lIns="0" tIns="16933" rIns="0" bIns="0" rtlCol="0">
            <a:spAutoFit/>
          </a:bodyPr>
          <a:lstStyle/>
          <a:p>
            <a:pPr marL="1101480" indent="0">
              <a:lnSpc>
                <a:spcPct val="100000"/>
              </a:lnSpc>
              <a:spcBef>
                <a:spcPts val="133"/>
              </a:spcBef>
              <a:buNone/>
            </a:pPr>
            <a:r>
              <a:rPr sz="2800" b="1" spc="-20" dirty="0" smtClean="0"/>
              <a:t>Availability</a:t>
            </a:r>
          </a:p>
          <a:p>
            <a:pPr marL="16933">
              <a:lnSpc>
                <a:spcPct val="100000"/>
              </a:lnSpc>
              <a:spcBef>
                <a:spcPts val="3013"/>
              </a:spcBef>
            </a:pPr>
            <a:r>
              <a:rPr sz="1867" spc="-20" dirty="0" smtClean="0">
                <a:solidFill>
                  <a:srgbClr val="666666"/>
                </a:solidFill>
                <a:latin typeface="Roboto"/>
                <a:cs typeface="Roboto"/>
              </a:rPr>
              <a:t>Proportion</a:t>
            </a:r>
            <a:r>
              <a:rPr sz="1867" spc="-13" dirty="0" smtClean="0">
                <a:solidFill>
                  <a:srgbClr val="666666"/>
                </a:solidFill>
                <a:latin typeface="Roboto"/>
                <a:cs typeface="Roboto"/>
              </a:rPr>
              <a:t> </a:t>
            </a:r>
            <a:r>
              <a:rPr sz="1867" spc="13" dirty="0">
                <a:solidFill>
                  <a:srgbClr val="666666"/>
                </a:solidFill>
                <a:latin typeface="Roboto"/>
                <a:cs typeface="Roboto"/>
              </a:rPr>
              <a:t>of</a:t>
            </a:r>
            <a:r>
              <a:rPr sz="1867" dirty="0">
                <a:solidFill>
                  <a:srgbClr val="666666"/>
                </a:solidFill>
                <a:latin typeface="Roboto"/>
                <a:cs typeface="Roboto"/>
              </a:rPr>
              <a:t> </a:t>
            </a:r>
            <a:r>
              <a:rPr sz="1867" spc="33" dirty="0">
                <a:solidFill>
                  <a:srgbClr val="009E73"/>
                </a:solidFill>
              </a:rPr>
              <a:t>HTTP</a:t>
            </a:r>
            <a:r>
              <a:rPr sz="1867" spc="-13" dirty="0">
                <a:solidFill>
                  <a:srgbClr val="009E73"/>
                </a:solidFill>
              </a:rPr>
              <a:t> </a:t>
            </a:r>
            <a:r>
              <a:rPr sz="1867" spc="40" dirty="0">
                <a:solidFill>
                  <a:srgbClr val="009E73"/>
                </a:solidFill>
              </a:rPr>
              <a:t>GET</a:t>
            </a:r>
            <a:r>
              <a:rPr sz="1867" spc="-7" dirty="0">
                <a:solidFill>
                  <a:srgbClr val="009E73"/>
                </a:solidFill>
              </a:rPr>
              <a:t> </a:t>
            </a:r>
            <a:r>
              <a:rPr sz="1867" spc="-20" dirty="0">
                <a:solidFill>
                  <a:srgbClr val="666666"/>
                </a:solidFill>
                <a:latin typeface="Roboto"/>
                <a:cs typeface="Roboto"/>
              </a:rPr>
              <a:t>requests</a:t>
            </a:r>
            <a:endParaRPr sz="1867" dirty="0">
              <a:latin typeface="Roboto"/>
              <a:cs typeface="Roboto"/>
            </a:endParaRPr>
          </a:p>
          <a:p>
            <a:pPr marL="133770" marR="420783">
              <a:lnSpc>
                <a:spcPct val="116100"/>
              </a:lnSpc>
            </a:pPr>
            <a:r>
              <a:rPr sz="1867" dirty="0">
                <a:solidFill>
                  <a:srgbClr val="666666"/>
                </a:solidFill>
                <a:latin typeface="Roboto"/>
                <a:cs typeface="Roboto"/>
              </a:rPr>
              <a:t>for </a:t>
            </a:r>
            <a:r>
              <a:rPr sz="1867" spc="-13" dirty="0">
                <a:solidFill>
                  <a:srgbClr val="009E73"/>
                </a:solidFill>
              </a:rPr>
              <a:t>/proﬁle/{user} </a:t>
            </a:r>
            <a:r>
              <a:rPr sz="1867" spc="-13" dirty="0">
                <a:solidFill>
                  <a:srgbClr val="666666"/>
                </a:solidFill>
                <a:latin typeface="Roboto"/>
                <a:cs typeface="Roboto"/>
              </a:rPr>
              <a:t>or </a:t>
            </a:r>
            <a:r>
              <a:rPr sz="1867" spc="-13" dirty="0">
                <a:solidFill>
                  <a:srgbClr val="009E73"/>
                </a:solidFill>
              </a:rPr>
              <a:t>/proﬁle/{user}/avatar </a:t>
            </a:r>
            <a:r>
              <a:rPr sz="1867" spc="-7" dirty="0">
                <a:solidFill>
                  <a:srgbClr val="009E73"/>
                </a:solidFill>
              </a:rPr>
              <a:t> </a:t>
            </a:r>
            <a:r>
              <a:rPr sz="1867" spc="-27" dirty="0">
                <a:solidFill>
                  <a:srgbClr val="666666"/>
                </a:solidFill>
                <a:latin typeface="Roboto"/>
                <a:cs typeface="Roboto"/>
              </a:rPr>
              <a:t>that have </a:t>
            </a:r>
            <a:r>
              <a:rPr sz="1867" i="1" spc="67" dirty="0">
                <a:latin typeface="Roboto Cn"/>
                <a:cs typeface="Roboto Cn"/>
              </a:rPr>
              <a:t>2XX</a:t>
            </a:r>
            <a:r>
              <a:rPr sz="1867" spc="67" dirty="0">
                <a:solidFill>
                  <a:srgbClr val="666666"/>
                </a:solidFill>
                <a:latin typeface="Roboto"/>
                <a:cs typeface="Roboto"/>
              </a:rPr>
              <a:t>, </a:t>
            </a:r>
            <a:r>
              <a:rPr sz="1867" i="1" spc="93" dirty="0">
                <a:latin typeface="Roboto Cn"/>
                <a:cs typeface="Roboto Cn"/>
              </a:rPr>
              <a:t>3XX </a:t>
            </a:r>
            <a:r>
              <a:rPr sz="1867" spc="-13" dirty="0">
                <a:solidFill>
                  <a:srgbClr val="666666"/>
                </a:solidFill>
                <a:latin typeface="Roboto"/>
                <a:cs typeface="Roboto"/>
              </a:rPr>
              <a:t>or </a:t>
            </a:r>
            <a:r>
              <a:rPr sz="1867" i="1" spc="93" dirty="0">
                <a:latin typeface="Roboto Cn"/>
                <a:cs typeface="Roboto Cn"/>
              </a:rPr>
              <a:t>4XX </a:t>
            </a:r>
            <a:r>
              <a:rPr sz="1867" spc="-7" dirty="0"/>
              <a:t>(excl. 429) </a:t>
            </a:r>
            <a:r>
              <a:rPr sz="1867" spc="-27" dirty="0">
                <a:solidFill>
                  <a:srgbClr val="666666"/>
                </a:solidFill>
                <a:latin typeface="Roboto"/>
                <a:cs typeface="Roboto"/>
              </a:rPr>
              <a:t>status </a:t>
            </a:r>
            <a:r>
              <a:rPr sz="1867" spc="-447" dirty="0">
                <a:solidFill>
                  <a:srgbClr val="666666"/>
                </a:solidFill>
                <a:latin typeface="Roboto"/>
                <a:cs typeface="Roboto"/>
              </a:rPr>
              <a:t> </a:t>
            </a:r>
            <a:r>
              <a:rPr sz="1867" spc="-20" dirty="0">
                <a:solidFill>
                  <a:srgbClr val="666666"/>
                </a:solidFill>
                <a:latin typeface="Roboto"/>
                <a:cs typeface="Roboto"/>
              </a:rPr>
              <a:t>measured</a:t>
            </a:r>
            <a:r>
              <a:rPr sz="1867" spc="-13" dirty="0">
                <a:solidFill>
                  <a:srgbClr val="666666"/>
                </a:solidFill>
                <a:latin typeface="Roboto"/>
                <a:cs typeface="Roboto"/>
              </a:rPr>
              <a:t> </a:t>
            </a:r>
            <a:r>
              <a:rPr sz="1867" spc="-20" dirty="0">
                <a:solidFill>
                  <a:srgbClr val="666666"/>
                </a:solidFill>
                <a:latin typeface="Roboto"/>
                <a:cs typeface="Roboto"/>
              </a:rPr>
              <a:t>at</a:t>
            </a:r>
            <a:r>
              <a:rPr sz="1867" spc="-7" dirty="0">
                <a:solidFill>
                  <a:srgbClr val="666666"/>
                </a:solidFill>
                <a:latin typeface="Roboto"/>
                <a:cs typeface="Roboto"/>
              </a:rPr>
              <a:t> </a:t>
            </a:r>
            <a:r>
              <a:rPr sz="1867" spc="-20" dirty="0">
                <a:solidFill>
                  <a:srgbClr val="666666"/>
                </a:solidFill>
                <a:latin typeface="Roboto"/>
                <a:cs typeface="Roboto"/>
              </a:rPr>
              <a:t>the</a:t>
            </a:r>
            <a:r>
              <a:rPr sz="1867" spc="13" dirty="0">
                <a:solidFill>
                  <a:srgbClr val="666666"/>
                </a:solidFill>
                <a:latin typeface="Roboto"/>
                <a:cs typeface="Roboto"/>
              </a:rPr>
              <a:t> </a:t>
            </a:r>
            <a:r>
              <a:rPr sz="1867" spc="-7" dirty="0">
                <a:solidFill>
                  <a:srgbClr val="D45E00"/>
                </a:solidFill>
              </a:rPr>
              <a:t>load balancer</a:t>
            </a:r>
            <a:endParaRPr sz="1867" dirty="0">
              <a:latin typeface="Roboto"/>
              <a:cs typeface="Roboto"/>
            </a:endParaRPr>
          </a:p>
          <a:p>
            <a:pPr>
              <a:lnSpc>
                <a:spcPct val="100000"/>
              </a:lnSpc>
              <a:spcBef>
                <a:spcPts val="73"/>
              </a:spcBef>
            </a:pPr>
            <a:endParaRPr sz="1733" dirty="0"/>
          </a:p>
          <a:p>
            <a:pPr marL="69424" algn="ctr">
              <a:lnSpc>
                <a:spcPct val="100000"/>
              </a:lnSpc>
              <a:spcBef>
                <a:spcPts val="7"/>
              </a:spcBef>
            </a:pPr>
            <a:r>
              <a:rPr sz="1867" i="1" spc="-47" dirty="0">
                <a:solidFill>
                  <a:srgbClr val="666666"/>
                </a:solidFill>
                <a:latin typeface="Roboto"/>
                <a:cs typeface="Roboto"/>
              </a:rPr>
              <a:t>and</a:t>
            </a:r>
            <a:endParaRPr sz="1867" dirty="0">
              <a:latin typeface="Roboto"/>
              <a:cs typeface="Roboto"/>
            </a:endParaRPr>
          </a:p>
          <a:p>
            <a:pPr>
              <a:lnSpc>
                <a:spcPct val="100000"/>
              </a:lnSpc>
              <a:spcBef>
                <a:spcPts val="73"/>
              </a:spcBef>
            </a:pPr>
            <a:endParaRPr sz="1733" dirty="0">
              <a:latin typeface="Roboto"/>
              <a:cs typeface="Roboto"/>
            </a:endParaRPr>
          </a:p>
          <a:p>
            <a:pPr marL="16933">
              <a:lnSpc>
                <a:spcPct val="100000"/>
              </a:lnSpc>
              <a:spcBef>
                <a:spcPts val="7"/>
              </a:spcBef>
            </a:pPr>
            <a:r>
              <a:rPr sz="1867" spc="-20" dirty="0">
                <a:solidFill>
                  <a:srgbClr val="666666"/>
                </a:solidFill>
                <a:latin typeface="Roboto"/>
                <a:cs typeface="Roboto"/>
              </a:rPr>
              <a:t>Proportion</a:t>
            </a:r>
            <a:r>
              <a:rPr sz="1867" spc="-13" dirty="0">
                <a:solidFill>
                  <a:srgbClr val="666666"/>
                </a:solidFill>
                <a:latin typeface="Roboto"/>
                <a:cs typeface="Roboto"/>
              </a:rPr>
              <a:t> </a:t>
            </a:r>
            <a:r>
              <a:rPr sz="1867" spc="13" dirty="0">
                <a:solidFill>
                  <a:srgbClr val="666666"/>
                </a:solidFill>
                <a:latin typeface="Roboto"/>
                <a:cs typeface="Roboto"/>
              </a:rPr>
              <a:t>of</a:t>
            </a:r>
            <a:r>
              <a:rPr sz="1867" dirty="0">
                <a:solidFill>
                  <a:srgbClr val="666666"/>
                </a:solidFill>
                <a:latin typeface="Roboto"/>
                <a:cs typeface="Roboto"/>
              </a:rPr>
              <a:t> </a:t>
            </a:r>
            <a:r>
              <a:rPr sz="1867" spc="33" dirty="0">
                <a:solidFill>
                  <a:srgbClr val="009E73"/>
                </a:solidFill>
              </a:rPr>
              <a:t>HTTP</a:t>
            </a:r>
            <a:r>
              <a:rPr sz="1867" spc="-13" dirty="0">
                <a:solidFill>
                  <a:srgbClr val="009E73"/>
                </a:solidFill>
              </a:rPr>
              <a:t> </a:t>
            </a:r>
            <a:r>
              <a:rPr sz="1867" spc="40" dirty="0">
                <a:solidFill>
                  <a:srgbClr val="009E73"/>
                </a:solidFill>
              </a:rPr>
              <a:t>GET</a:t>
            </a:r>
            <a:r>
              <a:rPr sz="1867" spc="-7" dirty="0">
                <a:solidFill>
                  <a:srgbClr val="009E73"/>
                </a:solidFill>
              </a:rPr>
              <a:t> </a:t>
            </a:r>
            <a:r>
              <a:rPr sz="1867" spc="-20" dirty="0">
                <a:solidFill>
                  <a:srgbClr val="666666"/>
                </a:solidFill>
                <a:latin typeface="Roboto"/>
                <a:cs typeface="Roboto"/>
              </a:rPr>
              <a:t>requests</a:t>
            </a:r>
            <a:endParaRPr sz="1867" dirty="0">
              <a:latin typeface="Roboto"/>
              <a:cs typeface="Roboto"/>
            </a:endParaRPr>
          </a:p>
          <a:p>
            <a:pPr marL="133770" marR="6773">
              <a:lnSpc>
                <a:spcPct val="116100"/>
              </a:lnSpc>
            </a:pPr>
            <a:r>
              <a:rPr sz="1867" dirty="0">
                <a:solidFill>
                  <a:srgbClr val="666666"/>
                </a:solidFill>
                <a:latin typeface="Roboto"/>
                <a:cs typeface="Roboto"/>
              </a:rPr>
              <a:t>for </a:t>
            </a:r>
            <a:r>
              <a:rPr sz="1867" spc="-7" dirty="0">
                <a:solidFill>
                  <a:srgbClr val="009E73"/>
                </a:solidFill>
              </a:rPr>
              <a:t>/proﬁle/prober_user </a:t>
            </a:r>
            <a:r>
              <a:rPr sz="1867" spc="-27" dirty="0">
                <a:solidFill>
                  <a:srgbClr val="666666"/>
                </a:solidFill>
                <a:latin typeface="Roboto"/>
                <a:cs typeface="Roboto"/>
              </a:rPr>
              <a:t>and </a:t>
            </a:r>
            <a:r>
              <a:rPr sz="1867" spc="-13" dirty="0">
                <a:solidFill>
                  <a:srgbClr val="009E73"/>
                </a:solidFill>
              </a:rPr>
              <a:t>all </a:t>
            </a:r>
            <a:r>
              <a:rPr sz="1867" spc="-7" dirty="0">
                <a:solidFill>
                  <a:srgbClr val="009E73"/>
                </a:solidFill>
              </a:rPr>
              <a:t>linked </a:t>
            </a:r>
            <a:r>
              <a:rPr sz="1867" dirty="0">
                <a:solidFill>
                  <a:srgbClr val="009E73"/>
                </a:solidFill>
              </a:rPr>
              <a:t>resources </a:t>
            </a:r>
            <a:r>
              <a:rPr sz="1867" spc="-447" dirty="0">
                <a:solidFill>
                  <a:srgbClr val="009E73"/>
                </a:solidFill>
              </a:rPr>
              <a:t> </a:t>
            </a:r>
            <a:r>
              <a:rPr sz="1867" spc="-33" dirty="0">
                <a:solidFill>
                  <a:srgbClr val="666666"/>
                </a:solidFill>
                <a:latin typeface="Roboto"/>
                <a:cs typeface="Roboto"/>
              </a:rPr>
              <a:t>returning</a:t>
            </a:r>
            <a:r>
              <a:rPr sz="1867" spc="13" dirty="0">
                <a:solidFill>
                  <a:srgbClr val="666666"/>
                </a:solidFill>
                <a:latin typeface="Roboto"/>
                <a:cs typeface="Roboto"/>
              </a:rPr>
              <a:t> </a:t>
            </a:r>
            <a:r>
              <a:rPr sz="1867" spc="-13" dirty="0"/>
              <a:t>valid</a:t>
            </a:r>
            <a:r>
              <a:rPr sz="1867" spc="-7" dirty="0"/>
              <a:t> </a:t>
            </a:r>
            <a:r>
              <a:rPr sz="1867" dirty="0"/>
              <a:t>HTML</a:t>
            </a:r>
            <a:r>
              <a:rPr sz="1867" spc="-7" dirty="0"/>
              <a:t> </a:t>
            </a:r>
            <a:r>
              <a:rPr sz="1867" spc="-13" dirty="0"/>
              <a:t>containing</a:t>
            </a:r>
            <a:r>
              <a:rPr sz="1867" spc="-7" dirty="0"/>
              <a:t> </a:t>
            </a:r>
            <a:r>
              <a:rPr sz="1867" spc="-27" dirty="0"/>
              <a:t>"ProberUser" </a:t>
            </a:r>
            <a:r>
              <a:rPr sz="1867" spc="-20" dirty="0"/>
              <a:t> </a:t>
            </a:r>
            <a:r>
              <a:rPr sz="1867" spc="-20" dirty="0">
                <a:solidFill>
                  <a:srgbClr val="666666"/>
                </a:solidFill>
                <a:latin typeface="Roboto"/>
                <a:cs typeface="Roboto"/>
              </a:rPr>
              <a:t>measured</a:t>
            </a:r>
            <a:r>
              <a:rPr sz="1867" spc="-13" dirty="0">
                <a:solidFill>
                  <a:srgbClr val="666666"/>
                </a:solidFill>
                <a:latin typeface="Roboto"/>
                <a:cs typeface="Roboto"/>
              </a:rPr>
              <a:t> </a:t>
            </a:r>
            <a:r>
              <a:rPr sz="1867" spc="-47" dirty="0">
                <a:solidFill>
                  <a:srgbClr val="666666"/>
                </a:solidFill>
                <a:latin typeface="Roboto"/>
                <a:cs typeface="Roboto"/>
              </a:rPr>
              <a:t>by</a:t>
            </a:r>
            <a:r>
              <a:rPr sz="1867" spc="-7" dirty="0">
                <a:solidFill>
                  <a:srgbClr val="666666"/>
                </a:solidFill>
                <a:latin typeface="Roboto"/>
                <a:cs typeface="Roboto"/>
              </a:rPr>
              <a:t> </a:t>
            </a:r>
            <a:r>
              <a:rPr sz="1867" spc="-13" dirty="0">
                <a:solidFill>
                  <a:srgbClr val="666666"/>
                </a:solidFill>
                <a:latin typeface="Roboto"/>
                <a:cs typeface="Roboto"/>
              </a:rPr>
              <a:t>a</a:t>
            </a:r>
            <a:r>
              <a:rPr sz="1867" dirty="0">
                <a:solidFill>
                  <a:srgbClr val="666666"/>
                </a:solidFill>
                <a:latin typeface="Roboto"/>
                <a:cs typeface="Roboto"/>
              </a:rPr>
              <a:t> </a:t>
            </a:r>
            <a:r>
              <a:rPr sz="1867" spc="-20" dirty="0">
                <a:solidFill>
                  <a:srgbClr val="D45E00"/>
                </a:solidFill>
              </a:rPr>
              <a:t>black-box</a:t>
            </a:r>
            <a:r>
              <a:rPr sz="1867" spc="-7" dirty="0">
                <a:solidFill>
                  <a:srgbClr val="D45E00"/>
                </a:solidFill>
              </a:rPr>
              <a:t> </a:t>
            </a:r>
            <a:r>
              <a:rPr sz="1867" dirty="0">
                <a:solidFill>
                  <a:srgbClr val="D45E00"/>
                </a:solidFill>
              </a:rPr>
              <a:t>prober</a:t>
            </a:r>
            <a:r>
              <a:rPr sz="1867" spc="7" dirty="0">
                <a:solidFill>
                  <a:srgbClr val="D45E00"/>
                </a:solidFill>
              </a:rPr>
              <a:t> </a:t>
            </a:r>
            <a:r>
              <a:rPr sz="1867" spc="-27" dirty="0">
                <a:solidFill>
                  <a:srgbClr val="666666"/>
                </a:solidFill>
                <a:latin typeface="Roboto"/>
                <a:cs typeface="Roboto"/>
              </a:rPr>
              <a:t>every</a:t>
            </a:r>
            <a:r>
              <a:rPr sz="1867" spc="-7" dirty="0">
                <a:solidFill>
                  <a:srgbClr val="666666"/>
                </a:solidFill>
                <a:latin typeface="Roboto"/>
                <a:cs typeface="Roboto"/>
              </a:rPr>
              <a:t> </a:t>
            </a:r>
            <a:r>
              <a:rPr sz="1867" spc="-20" dirty="0">
                <a:solidFill>
                  <a:srgbClr val="666666"/>
                </a:solidFill>
                <a:latin typeface="Roboto"/>
                <a:cs typeface="Roboto"/>
              </a:rPr>
              <a:t>5s</a:t>
            </a:r>
            <a:endParaRPr sz="1867" dirty="0">
              <a:latin typeface="Roboto"/>
              <a:cs typeface="Roboto"/>
            </a:endParaRPr>
          </a:p>
        </p:txBody>
      </p:sp>
      <p:sp>
        <p:nvSpPr>
          <p:cNvPr id="5" name="object 5"/>
          <p:cNvSpPr txBox="1">
            <a:spLocks noGrp="1"/>
          </p:cNvSpPr>
          <p:nvPr>
            <p:ph type="ftr" sz="quarter" idx="4294967295"/>
          </p:nvPr>
        </p:nvSpPr>
        <p:spPr>
          <a:xfrm>
            <a:off x="0" y="0"/>
            <a:ext cx="0" cy="6931812"/>
          </a:xfrm>
          <a:prstGeom prst="rect">
            <a:avLst/>
          </a:prstGeom>
        </p:spPr>
        <p:txBody>
          <a:bodyPr vert="horz" wrap="square" lIns="0" tIns="6773" rIns="0" bIns="0" rtlCol="0">
            <a:spAutoFit/>
          </a:bodyPr>
          <a:lstStyle/>
          <a:p>
            <a:pPr marL="16933">
              <a:spcBef>
                <a:spcPts val="53"/>
              </a:spcBef>
            </a:pPr>
            <a:r>
              <a:rPr spc="-33" dirty="0"/>
              <a:t>https</a:t>
            </a:r>
            <a:r>
              <a:rPr spc="-33" dirty="0" smtClean="0"/>
              <a:t>://cr-of-slos-slides</a:t>
            </a:r>
            <a:endParaRPr spc="-33" dirty="0"/>
          </a:p>
        </p:txBody>
      </p:sp>
      <p:sp>
        <p:nvSpPr>
          <p:cNvPr id="3" name="object 3"/>
          <p:cNvSpPr txBox="1"/>
          <p:nvPr/>
        </p:nvSpPr>
        <p:spPr>
          <a:xfrm>
            <a:off x="7307249" y="1555122"/>
            <a:ext cx="4678680" cy="1648251"/>
          </a:xfrm>
          <a:prstGeom prst="rect">
            <a:avLst/>
          </a:prstGeom>
        </p:spPr>
        <p:txBody>
          <a:bodyPr vert="horz" wrap="square" lIns="0" tIns="16933" rIns="0" bIns="0" rtlCol="0">
            <a:spAutoFit/>
          </a:bodyPr>
          <a:lstStyle/>
          <a:p>
            <a:pPr marL="133770" marR="1110798" indent="-117684">
              <a:lnSpc>
                <a:spcPct val="116100"/>
              </a:lnSpc>
              <a:spcBef>
                <a:spcPts val="133"/>
              </a:spcBef>
            </a:pPr>
            <a:r>
              <a:rPr sz="1867" spc="-20" dirty="0">
                <a:solidFill>
                  <a:srgbClr val="666666"/>
                </a:solidFill>
                <a:latin typeface="Roboto"/>
                <a:cs typeface="Roboto"/>
              </a:rPr>
              <a:t>Proportion </a:t>
            </a:r>
            <a:r>
              <a:rPr sz="1867" spc="13" dirty="0">
                <a:solidFill>
                  <a:srgbClr val="666666"/>
                </a:solidFill>
                <a:latin typeface="Roboto"/>
                <a:cs typeface="Roboto"/>
              </a:rPr>
              <a:t>of </a:t>
            </a:r>
            <a:r>
              <a:rPr sz="1867" b="1" spc="33" dirty="0">
                <a:solidFill>
                  <a:srgbClr val="009E73"/>
                </a:solidFill>
                <a:latin typeface="Roboto"/>
                <a:cs typeface="Roboto"/>
              </a:rPr>
              <a:t>HTTP </a:t>
            </a:r>
            <a:r>
              <a:rPr sz="1867" b="1" spc="40" dirty="0">
                <a:solidFill>
                  <a:srgbClr val="009E73"/>
                </a:solidFill>
                <a:latin typeface="Roboto"/>
                <a:cs typeface="Roboto"/>
              </a:rPr>
              <a:t>GET </a:t>
            </a:r>
            <a:r>
              <a:rPr sz="1867" spc="-20" dirty="0">
                <a:solidFill>
                  <a:srgbClr val="666666"/>
                </a:solidFill>
                <a:latin typeface="Roboto"/>
                <a:cs typeface="Roboto"/>
              </a:rPr>
              <a:t>requests </a:t>
            </a:r>
            <a:r>
              <a:rPr sz="1867" spc="-447" dirty="0">
                <a:solidFill>
                  <a:srgbClr val="666666"/>
                </a:solidFill>
                <a:latin typeface="Roboto"/>
                <a:cs typeface="Roboto"/>
              </a:rPr>
              <a:t> </a:t>
            </a:r>
            <a:r>
              <a:rPr sz="1867" dirty="0">
                <a:solidFill>
                  <a:srgbClr val="666666"/>
                </a:solidFill>
                <a:latin typeface="Roboto"/>
                <a:cs typeface="Roboto"/>
              </a:rPr>
              <a:t>for</a:t>
            </a:r>
            <a:r>
              <a:rPr sz="1867" spc="-13" dirty="0">
                <a:solidFill>
                  <a:srgbClr val="666666"/>
                </a:solidFill>
                <a:latin typeface="Roboto"/>
                <a:cs typeface="Roboto"/>
              </a:rPr>
              <a:t> </a:t>
            </a:r>
            <a:r>
              <a:rPr sz="1867" b="1" spc="-13" dirty="0">
                <a:solidFill>
                  <a:srgbClr val="009E73"/>
                </a:solidFill>
                <a:latin typeface="Roboto"/>
                <a:cs typeface="Roboto"/>
              </a:rPr>
              <a:t>/proﬁle/{user}</a:t>
            </a:r>
            <a:endParaRPr sz="1867" dirty="0">
              <a:latin typeface="Roboto"/>
              <a:cs typeface="Roboto"/>
            </a:endParaRPr>
          </a:p>
          <a:p>
            <a:pPr marL="133770">
              <a:spcBef>
                <a:spcPts val="360"/>
              </a:spcBef>
            </a:pPr>
            <a:r>
              <a:rPr sz="1867" spc="-27" dirty="0" smtClean="0">
                <a:solidFill>
                  <a:srgbClr val="666666"/>
                </a:solidFill>
                <a:latin typeface="Roboto"/>
                <a:cs typeface="Roboto"/>
              </a:rPr>
              <a:t>that</a:t>
            </a:r>
            <a:r>
              <a:rPr sz="1867" spc="-13" dirty="0" smtClean="0">
                <a:solidFill>
                  <a:srgbClr val="666666"/>
                </a:solidFill>
                <a:latin typeface="Roboto"/>
                <a:cs typeface="Roboto"/>
              </a:rPr>
              <a:t> </a:t>
            </a:r>
            <a:r>
              <a:rPr sz="1867" spc="-20" dirty="0" smtClean="0">
                <a:solidFill>
                  <a:srgbClr val="666666"/>
                </a:solidFill>
                <a:latin typeface="Roboto"/>
                <a:cs typeface="Roboto"/>
              </a:rPr>
              <a:t>send</a:t>
            </a:r>
            <a:r>
              <a:rPr sz="1867" spc="-13" dirty="0" smtClean="0">
                <a:solidFill>
                  <a:srgbClr val="666666"/>
                </a:solidFill>
                <a:latin typeface="Roboto"/>
                <a:cs typeface="Roboto"/>
              </a:rPr>
              <a:t> </a:t>
            </a:r>
            <a:r>
              <a:rPr sz="1867" spc="-27" dirty="0" smtClean="0">
                <a:solidFill>
                  <a:srgbClr val="666666"/>
                </a:solidFill>
                <a:latin typeface="Roboto"/>
                <a:cs typeface="Roboto"/>
              </a:rPr>
              <a:t>their</a:t>
            </a:r>
            <a:r>
              <a:rPr sz="1867" spc="13" dirty="0" smtClean="0">
                <a:solidFill>
                  <a:srgbClr val="666666"/>
                </a:solidFill>
                <a:latin typeface="Roboto"/>
                <a:cs typeface="Roboto"/>
              </a:rPr>
              <a:t> </a:t>
            </a:r>
            <a:r>
              <a:rPr sz="1867" b="1" dirty="0" smtClean="0">
                <a:solidFill>
                  <a:srgbClr val="D45E00"/>
                </a:solidFill>
                <a:latin typeface="Roboto"/>
                <a:cs typeface="Roboto"/>
              </a:rPr>
              <a:t>entire</a:t>
            </a:r>
            <a:r>
              <a:rPr sz="1867" b="1" spc="-7" dirty="0" smtClean="0">
                <a:solidFill>
                  <a:srgbClr val="D45E00"/>
                </a:solidFill>
                <a:latin typeface="Roboto"/>
                <a:cs typeface="Roboto"/>
              </a:rPr>
              <a:t> </a:t>
            </a:r>
            <a:r>
              <a:rPr sz="1867" b="1" dirty="0" smtClean="0">
                <a:solidFill>
                  <a:srgbClr val="D45E00"/>
                </a:solidFill>
                <a:latin typeface="Roboto"/>
                <a:cs typeface="Roboto"/>
              </a:rPr>
              <a:t>response</a:t>
            </a:r>
            <a:r>
              <a:rPr sz="1867" b="1" spc="-7" dirty="0" smtClean="0">
                <a:solidFill>
                  <a:srgbClr val="D45E00"/>
                </a:solidFill>
                <a:latin typeface="Roboto"/>
                <a:cs typeface="Roboto"/>
              </a:rPr>
              <a:t> </a:t>
            </a:r>
            <a:r>
              <a:rPr sz="1867" b="1" spc="-13" dirty="0" smtClean="0">
                <a:solidFill>
                  <a:srgbClr val="0072B2"/>
                </a:solidFill>
                <a:latin typeface="Roboto"/>
                <a:cs typeface="Roboto"/>
              </a:rPr>
              <a:t>within</a:t>
            </a:r>
            <a:r>
              <a:rPr sz="1867" b="1" dirty="0" smtClean="0">
                <a:solidFill>
                  <a:srgbClr val="0072B2"/>
                </a:solidFill>
                <a:latin typeface="Roboto"/>
                <a:cs typeface="Roboto"/>
              </a:rPr>
              <a:t> </a:t>
            </a:r>
            <a:r>
              <a:rPr sz="1867" b="1" i="1" spc="113" dirty="0" smtClean="0">
                <a:solidFill>
                  <a:srgbClr val="0072B2"/>
                </a:solidFill>
                <a:latin typeface="Roboto Cn"/>
                <a:cs typeface="Roboto Cn"/>
              </a:rPr>
              <a:t>X</a:t>
            </a:r>
            <a:r>
              <a:rPr sz="1867" b="1" i="1" spc="33" dirty="0" smtClean="0">
                <a:solidFill>
                  <a:srgbClr val="0072B2"/>
                </a:solidFill>
                <a:latin typeface="Roboto Cn"/>
                <a:cs typeface="Roboto Cn"/>
              </a:rPr>
              <a:t> </a:t>
            </a:r>
            <a:r>
              <a:rPr sz="1867" b="1" spc="-13" dirty="0" err="1" smtClean="0">
                <a:solidFill>
                  <a:srgbClr val="0072B2"/>
                </a:solidFill>
                <a:latin typeface="Roboto"/>
                <a:cs typeface="Roboto"/>
              </a:rPr>
              <a:t>ms</a:t>
            </a:r>
            <a:endParaRPr sz="1867" dirty="0" smtClean="0">
              <a:latin typeface="Roboto"/>
              <a:cs typeface="Roboto"/>
            </a:endParaRPr>
          </a:p>
          <a:p>
            <a:pPr marL="133770">
              <a:spcBef>
                <a:spcPts val="360"/>
              </a:spcBef>
            </a:pPr>
            <a:r>
              <a:rPr sz="1867" spc="-20" dirty="0" smtClean="0">
                <a:solidFill>
                  <a:srgbClr val="666666"/>
                </a:solidFill>
                <a:latin typeface="Roboto"/>
                <a:cs typeface="Roboto"/>
              </a:rPr>
              <a:t>measured</a:t>
            </a:r>
            <a:r>
              <a:rPr sz="1867" spc="-13" dirty="0" smtClean="0">
                <a:solidFill>
                  <a:srgbClr val="666666"/>
                </a:solidFill>
                <a:latin typeface="Roboto"/>
                <a:cs typeface="Roboto"/>
              </a:rPr>
              <a:t> </a:t>
            </a:r>
            <a:r>
              <a:rPr sz="1867" spc="-20" dirty="0">
                <a:solidFill>
                  <a:srgbClr val="666666"/>
                </a:solidFill>
                <a:latin typeface="Roboto"/>
                <a:cs typeface="Roboto"/>
              </a:rPr>
              <a:t>at</a:t>
            </a:r>
            <a:r>
              <a:rPr sz="1867" spc="-13" dirty="0">
                <a:solidFill>
                  <a:srgbClr val="666666"/>
                </a:solidFill>
                <a:latin typeface="Roboto"/>
                <a:cs typeface="Roboto"/>
              </a:rPr>
              <a:t> </a:t>
            </a:r>
            <a:r>
              <a:rPr sz="1867" spc="-20" dirty="0">
                <a:solidFill>
                  <a:srgbClr val="666666"/>
                </a:solidFill>
                <a:latin typeface="Roboto"/>
                <a:cs typeface="Roboto"/>
              </a:rPr>
              <a:t>the</a:t>
            </a:r>
            <a:r>
              <a:rPr sz="1867" spc="7" dirty="0">
                <a:solidFill>
                  <a:srgbClr val="666666"/>
                </a:solidFill>
                <a:latin typeface="Roboto"/>
                <a:cs typeface="Roboto"/>
              </a:rPr>
              <a:t> </a:t>
            </a:r>
            <a:r>
              <a:rPr sz="1867" b="1" spc="-7" dirty="0">
                <a:solidFill>
                  <a:srgbClr val="D45E00"/>
                </a:solidFill>
                <a:latin typeface="Roboto"/>
                <a:cs typeface="Roboto"/>
              </a:rPr>
              <a:t>load</a:t>
            </a:r>
            <a:r>
              <a:rPr sz="1867" b="1" spc="-13" dirty="0">
                <a:solidFill>
                  <a:srgbClr val="D45E00"/>
                </a:solidFill>
                <a:latin typeface="Roboto"/>
                <a:cs typeface="Roboto"/>
              </a:rPr>
              <a:t> </a:t>
            </a:r>
            <a:r>
              <a:rPr sz="1867" b="1" spc="-7" dirty="0">
                <a:solidFill>
                  <a:srgbClr val="D45E00"/>
                </a:solidFill>
                <a:latin typeface="Roboto"/>
                <a:cs typeface="Roboto"/>
              </a:rPr>
              <a:t>balancer</a:t>
            </a:r>
            <a:endParaRPr sz="1867" dirty="0">
              <a:latin typeface="Roboto"/>
              <a:cs typeface="Roboto"/>
            </a:endParaRPr>
          </a:p>
        </p:txBody>
      </p:sp>
      <p:sp>
        <p:nvSpPr>
          <p:cNvPr id="4" name="object 4"/>
          <p:cNvSpPr txBox="1">
            <a:spLocks noGrp="1"/>
          </p:cNvSpPr>
          <p:nvPr>
            <p:ph type="title"/>
          </p:nvPr>
        </p:nvSpPr>
        <p:spPr>
          <a:xfrm>
            <a:off x="967409" y="545937"/>
            <a:ext cx="8206409" cy="694207"/>
          </a:xfrm>
          <a:prstGeom prst="rect">
            <a:avLst/>
          </a:prstGeom>
        </p:spPr>
        <p:txBody>
          <a:bodyPr vert="horz" wrap="square" lIns="0" tIns="16933" rIns="0" bIns="0" rtlCol="0" anchor="ctr">
            <a:spAutoFit/>
          </a:bodyPr>
          <a:lstStyle/>
          <a:p>
            <a:pPr marL="5807141">
              <a:lnSpc>
                <a:spcPct val="100000"/>
              </a:lnSpc>
              <a:spcBef>
                <a:spcPts val="133"/>
              </a:spcBef>
            </a:pPr>
            <a:r>
              <a:rPr spc="-20" dirty="0" smtClean="0"/>
              <a:t>Latency</a:t>
            </a:r>
            <a:endParaRPr spc="-20" dirty="0"/>
          </a:p>
        </p:txBody>
      </p:sp>
    </p:spTree>
    <p:extLst>
      <p:ext uri="{BB962C8B-B14F-4D97-AF65-F5344CB8AC3E}">
        <p14:creationId xmlns:p14="http://schemas.microsoft.com/office/powerpoint/2010/main" val="1121005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7405"/>
            <a:ext cx="7818120"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latin typeface="Arial MT"/>
                <a:cs typeface="Arial MT"/>
              </a:rPr>
              <a:t>Do</a:t>
            </a:r>
            <a:r>
              <a:rPr sz="3733" spc="-27" dirty="0">
                <a:latin typeface="Arial MT"/>
                <a:cs typeface="Arial MT"/>
              </a:rPr>
              <a:t> </a:t>
            </a:r>
            <a:r>
              <a:rPr sz="3733" spc="-7" dirty="0">
                <a:latin typeface="Arial MT"/>
                <a:cs typeface="Arial MT"/>
              </a:rPr>
              <a:t>the</a:t>
            </a:r>
            <a:r>
              <a:rPr sz="3733" spc="-27" dirty="0">
                <a:latin typeface="Arial MT"/>
                <a:cs typeface="Arial MT"/>
              </a:rPr>
              <a:t> </a:t>
            </a:r>
            <a:r>
              <a:rPr sz="3733" spc="-13" dirty="0">
                <a:latin typeface="Arial MT"/>
                <a:cs typeface="Arial MT"/>
              </a:rPr>
              <a:t>SLIs</a:t>
            </a:r>
            <a:r>
              <a:rPr sz="3733" spc="-27" dirty="0">
                <a:latin typeface="Arial MT"/>
                <a:cs typeface="Arial MT"/>
              </a:rPr>
              <a:t> </a:t>
            </a:r>
            <a:r>
              <a:rPr sz="3733" dirty="0">
                <a:latin typeface="Arial MT"/>
                <a:cs typeface="Arial MT"/>
              </a:rPr>
              <a:t>cover</a:t>
            </a:r>
            <a:r>
              <a:rPr sz="3733" spc="-27" dirty="0">
                <a:latin typeface="Arial MT"/>
                <a:cs typeface="Arial MT"/>
              </a:rPr>
              <a:t> </a:t>
            </a:r>
            <a:r>
              <a:rPr sz="3733" spc="-7" dirty="0">
                <a:latin typeface="Arial MT"/>
                <a:cs typeface="Arial MT"/>
              </a:rPr>
              <a:t>the</a:t>
            </a:r>
            <a:r>
              <a:rPr sz="3733" spc="-27" dirty="0">
                <a:latin typeface="Arial MT"/>
                <a:cs typeface="Arial MT"/>
              </a:rPr>
              <a:t> </a:t>
            </a:r>
            <a:r>
              <a:rPr sz="3733" spc="-7" dirty="0">
                <a:latin typeface="Arial MT"/>
                <a:cs typeface="Arial MT"/>
              </a:rPr>
              <a:t>failure</a:t>
            </a:r>
            <a:r>
              <a:rPr sz="3733" spc="-27" dirty="0">
                <a:latin typeface="Arial MT"/>
                <a:cs typeface="Arial MT"/>
              </a:rPr>
              <a:t> </a:t>
            </a:r>
            <a:r>
              <a:rPr sz="3733" dirty="0">
                <a:latin typeface="Arial MT"/>
                <a:cs typeface="Arial MT"/>
              </a:rPr>
              <a:t>modes?</a:t>
            </a:r>
            <a:endParaRPr sz="3733">
              <a:latin typeface="Arial MT"/>
              <a:cs typeface="Arial MT"/>
            </a:endParaRPr>
          </a:p>
        </p:txBody>
      </p:sp>
      <p:sp>
        <p:nvSpPr>
          <p:cNvPr id="3" name="object 3"/>
          <p:cNvSpPr/>
          <p:nvPr/>
        </p:nvSpPr>
        <p:spPr>
          <a:xfrm>
            <a:off x="5178208" y="2008935"/>
            <a:ext cx="1294553" cy="1210733"/>
          </a:xfrm>
          <a:custGeom>
            <a:avLst/>
            <a:gdLst/>
            <a:ahLst/>
            <a:cxnLst/>
            <a:rect l="l" t="t" r="r" b="b"/>
            <a:pathLst>
              <a:path w="970914" h="908050">
                <a:moveTo>
                  <a:pt x="873064" y="907937"/>
                </a:moveTo>
                <a:lnTo>
                  <a:pt x="97797" y="907937"/>
                </a:lnTo>
                <a:lnTo>
                  <a:pt x="59261" y="898711"/>
                </a:lnTo>
                <a:lnTo>
                  <a:pt x="28227" y="873824"/>
                </a:lnTo>
                <a:lnTo>
                  <a:pt x="7529" y="837458"/>
                </a:lnTo>
                <a:lnTo>
                  <a:pt x="0" y="793796"/>
                </a:lnTo>
                <a:lnTo>
                  <a:pt x="0" y="114140"/>
                </a:lnTo>
                <a:lnTo>
                  <a:pt x="7487" y="69165"/>
                </a:lnTo>
                <a:lnTo>
                  <a:pt x="27894" y="32945"/>
                </a:lnTo>
                <a:lnTo>
                  <a:pt x="58136" y="8787"/>
                </a:lnTo>
                <a:lnTo>
                  <a:pt x="95130" y="0"/>
                </a:lnTo>
                <a:lnTo>
                  <a:pt x="870396" y="0"/>
                </a:lnTo>
                <a:lnTo>
                  <a:pt x="907974" y="9225"/>
                </a:lnTo>
                <a:lnTo>
                  <a:pt x="938966" y="34112"/>
                </a:lnTo>
                <a:lnTo>
                  <a:pt x="960790" y="70478"/>
                </a:lnTo>
                <a:lnTo>
                  <a:pt x="970861" y="114140"/>
                </a:lnTo>
                <a:lnTo>
                  <a:pt x="970861" y="281200"/>
                </a:lnTo>
                <a:lnTo>
                  <a:pt x="677469" y="281200"/>
                </a:lnTo>
                <a:lnTo>
                  <a:pt x="677469" y="284313"/>
                </a:lnTo>
                <a:lnTo>
                  <a:pt x="95130" y="284313"/>
                </a:lnTo>
                <a:lnTo>
                  <a:pt x="95130" y="509482"/>
                </a:lnTo>
                <a:lnTo>
                  <a:pt x="677469" y="509482"/>
                </a:lnTo>
                <a:lnTo>
                  <a:pt x="677469" y="564477"/>
                </a:lnTo>
                <a:lnTo>
                  <a:pt x="95130" y="564477"/>
                </a:lnTo>
                <a:lnTo>
                  <a:pt x="95130" y="790683"/>
                </a:lnTo>
                <a:lnTo>
                  <a:pt x="970861" y="790683"/>
                </a:lnTo>
                <a:lnTo>
                  <a:pt x="970861" y="793796"/>
                </a:lnTo>
                <a:lnTo>
                  <a:pt x="963082" y="838771"/>
                </a:lnTo>
                <a:lnTo>
                  <a:pt x="941966" y="874992"/>
                </a:lnTo>
                <a:lnTo>
                  <a:pt x="910849" y="899149"/>
                </a:lnTo>
                <a:lnTo>
                  <a:pt x="873064" y="907937"/>
                </a:lnTo>
                <a:close/>
              </a:path>
              <a:path w="970914" h="908050">
                <a:moveTo>
                  <a:pt x="970861" y="790683"/>
                </a:moveTo>
                <a:lnTo>
                  <a:pt x="870396" y="790683"/>
                </a:lnTo>
                <a:lnTo>
                  <a:pt x="870396" y="281200"/>
                </a:lnTo>
                <a:lnTo>
                  <a:pt x="970861" y="281200"/>
                </a:lnTo>
                <a:lnTo>
                  <a:pt x="970861" y="790683"/>
                </a:lnTo>
                <a:close/>
              </a:path>
              <a:path w="970914" h="908050">
                <a:moveTo>
                  <a:pt x="677469" y="509482"/>
                </a:moveTo>
                <a:lnTo>
                  <a:pt x="627681" y="509482"/>
                </a:lnTo>
                <a:lnTo>
                  <a:pt x="627681" y="284313"/>
                </a:lnTo>
                <a:lnTo>
                  <a:pt x="677469" y="284313"/>
                </a:lnTo>
                <a:lnTo>
                  <a:pt x="677469" y="509482"/>
                </a:lnTo>
                <a:close/>
              </a:path>
              <a:path w="970914" h="908050">
                <a:moveTo>
                  <a:pt x="677469" y="790683"/>
                </a:moveTo>
                <a:lnTo>
                  <a:pt x="627681" y="790683"/>
                </a:lnTo>
                <a:lnTo>
                  <a:pt x="627681" y="564477"/>
                </a:lnTo>
                <a:lnTo>
                  <a:pt x="677469" y="564477"/>
                </a:lnTo>
                <a:lnTo>
                  <a:pt x="677469" y="790683"/>
                </a:lnTo>
                <a:close/>
              </a:path>
            </a:pathLst>
          </a:custGeom>
          <a:solidFill>
            <a:srgbClr val="0072B2"/>
          </a:solidFill>
        </p:spPr>
        <p:txBody>
          <a:bodyPr wrap="square" lIns="0" tIns="0" rIns="0" bIns="0" rtlCol="0"/>
          <a:lstStyle/>
          <a:p>
            <a:endParaRPr sz="2400"/>
          </a:p>
        </p:txBody>
      </p:sp>
      <p:sp>
        <p:nvSpPr>
          <p:cNvPr id="4" name="object 4"/>
          <p:cNvSpPr/>
          <p:nvPr/>
        </p:nvSpPr>
        <p:spPr>
          <a:xfrm>
            <a:off x="5178208" y="3906600"/>
            <a:ext cx="1294553" cy="1210733"/>
          </a:xfrm>
          <a:custGeom>
            <a:avLst/>
            <a:gdLst/>
            <a:ahLst/>
            <a:cxnLst/>
            <a:rect l="l" t="t" r="r" b="b"/>
            <a:pathLst>
              <a:path w="970914" h="908050">
                <a:moveTo>
                  <a:pt x="915132" y="908009"/>
                </a:moveTo>
                <a:lnTo>
                  <a:pt x="55587" y="908009"/>
                </a:lnTo>
                <a:lnTo>
                  <a:pt x="33439" y="903807"/>
                </a:lnTo>
                <a:lnTo>
                  <a:pt x="15826" y="892467"/>
                </a:lnTo>
                <a:lnTo>
                  <a:pt x="4198" y="875884"/>
                </a:lnTo>
                <a:lnTo>
                  <a:pt x="0" y="855958"/>
                </a:lnTo>
                <a:lnTo>
                  <a:pt x="0" y="555216"/>
                </a:lnTo>
                <a:lnTo>
                  <a:pt x="4632" y="534627"/>
                </a:lnTo>
                <a:lnTo>
                  <a:pt x="16984" y="518467"/>
                </a:lnTo>
                <a:lnTo>
                  <a:pt x="34742" y="507909"/>
                </a:lnTo>
                <a:lnTo>
                  <a:pt x="55587" y="504128"/>
                </a:lnTo>
                <a:lnTo>
                  <a:pt x="915132" y="504128"/>
                </a:lnTo>
                <a:lnTo>
                  <a:pt x="935977" y="508316"/>
                </a:lnTo>
                <a:lnTo>
                  <a:pt x="953734" y="519551"/>
                </a:lnTo>
                <a:lnTo>
                  <a:pt x="966087" y="535847"/>
                </a:lnTo>
                <a:lnTo>
                  <a:pt x="970719" y="555216"/>
                </a:lnTo>
                <a:lnTo>
                  <a:pt x="970719" y="607267"/>
                </a:lnTo>
                <a:lnTo>
                  <a:pt x="215143" y="607267"/>
                </a:lnTo>
                <a:lnTo>
                  <a:pt x="173662" y="615205"/>
                </a:lnTo>
                <a:lnTo>
                  <a:pt x="139611" y="636788"/>
                </a:lnTo>
                <a:lnTo>
                  <a:pt x="116562" y="668672"/>
                </a:lnTo>
                <a:lnTo>
                  <a:pt x="108086" y="707515"/>
                </a:lnTo>
                <a:lnTo>
                  <a:pt x="116707" y="745951"/>
                </a:lnTo>
                <a:lnTo>
                  <a:pt x="139997" y="777881"/>
                </a:lnTo>
                <a:lnTo>
                  <a:pt x="174096" y="799690"/>
                </a:lnTo>
                <a:lnTo>
                  <a:pt x="215143" y="807762"/>
                </a:lnTo>
                <a:lnTo>
                  <a:pt x="970719" y="807762"/>
                </a:lnTo>
                <a:lnTo>
                  <a:pt x="970719" y="855958"/>
                </a:lnTo>
                <a:lnTo>
                  <a:pt x="966087" y="877104"/>
                </a:lnTo>
                <a:lnTo>
                  <a:pt x="953734" y="893551"/>
                </a:lnTo>
                <a:lnTo>
                  <a:pt x="935977" y="904214"/>
                </a:lnTo>
                <a:lnTo>
                  <a:pt x="915132" y="908009"/>
                </a:lnTo>
                <a:close/>
              </a:path>
              <a:path w="970914" h="908050">
                <a:moveTo>
                  <a:pt x="970719" y="807762"/>
                </a:moveTo>
                <a:lnTo>
                  <a:pt x="215143" y="807762"/>
                </a:lnTo>
                <a:lnTo>
                  <a:pt x="257654" y="799690"/>
                </a:lnTo>
                <a:lnTo>
                  <a:pt x="291962" y="777881"/>
                </a:lnTo>
                <a:lnTo>
                  <a:pt x="314882" y="745951"/>
                </a:lnTo>
                <a:lnTo>
                  <a:pt x="323230" y="707515"/>
                </a:lnTo>
                <a:lnTo>
                  <a:pt x="314448" y="668672"/>
                </a:lnTo>
                <a:lnTo>
                  <a:pt x="290804" y="636788"/>
                </a:lnTo>
                <a:lnTo>
                  <a:pt x="256351" y="615205"/>
                </a:lnTo>
                <a:lnTo>
                  <a:pt x="215143" y="607267"/>
                </a:lnTo>
                <a:lnTo>
                  <a:pt x="970719" y="607267"/>
                </a:lnTo>
                <a:lnTo>
                  <a:pt x="970719" y="807762"/>
                </a:lnTo>
                <a:close/>
              </a:path>
              <a:path w="970914" h="908050">
                <a:moveTo>
                  <a:pt x="915132" y="405809"/>
                </a:moveTo>
                <a:lnTo>
                  <a:pt x="55587" y="405809"/>
                </a:lnTo>
                <a:lnTo>
                  <a:pt x="33439" y="401607"/>
                </a:lnTo>
                <a:lnTo>
                  <a:pt x="15826" y="390266"/>
                </a:lnTo>
                <a:lnTo>
                  <a:pt x="4198" y="373683"/>
                </a:lnTo>
                <a:lnTo>
                  <a:pt x="0" y="353757"/>
                </a:lnTo>
                <a:lnTo>
                  <a:pt x="0" y="52051"/>
                </a:lnTo>
                <a:lnTo>
                  <a:pt x="4632" y="31312"/>
                </a:lnTo>
                <a:lnTo>
                  <a:pt x="16984" y="14820"/>
                </a:lnTo>
                <a:lnTo>
                  <a:pt x="34742" y="3930"/>
                </a:lnTo>
                <a:lnTo>
                  <a:pt x="55587" y="0"/>
                </a:lnTo>
                <a:lnTo>
                  <a:pt x="915132" y="0"/>
                </a:lnTo>
                <a:lnTo>
                  <a:pt x="935977" y="4337"/>
                </a:lnTo>
                <a:lnTo>
                  <a:pt x="953734" y="15904"/>
                </a:lnTo>
                <a:lnTo>
                  <a:pt x="966087" y="32532"/>
                </a:lnTo>
                <a:lnTo>
                  <a:pt x="970719" y="52051"/>
                </a:lnTo>
                <a:lnTo>
                  <a:pt x="970719" y="101211"/>
                </a:lnTo>
                <a:lnTo>
                  <a:pt x="215143" y="101211"/>
                </a:lnTo>
                <a:lnTo>
                  <a:pt x="173662" y="109148"/>
                </a:lnTo>
                <a:lnTo>
                  <a:pt x="139611" y="130731"/>
                </a:lnTo>
                <a:lnTo>
                  <a:pt x="116562" y="162615"/>
                </a:lnTo>
                <a:lnTo>
                  <a:pt x="108086" y="201458"/>
                </a:lnTo>
                <a:lnTo>
                  <a:pt x="116707" y="240045"/>
                </a:lnTo>
                <a:lnTo>
                  <a:pt x="139997" y="272306"/>
                </a:lnTo>
                <a:lnTo>
                  <a:pt x="174096" y="294446"/>
                </a:lnTo>
                <a:lnTo>
                  <a:pt x="215143" y="302670"/>
                </a:lnTo>
                <a:lnTo>
                  <a:pt x="970719" y="302670"/>
                </a:lnTo>
                <a:lnTo>
                  <a:pt x="970719" y="353757"/>
                </a:lnTo>
                <a:lnTo>
                  <a:pt x="966087" y="374496"/>
                </a:lnTo>
                <a:lnTo>
                  <a:pt x="953734" y="390989"/>
                </a:lnTo>
                <a:lnTo>
                  <a:pt x="935977" y="401878"/>
                </a:lnTo>
                <a:lnTo>
                  <a:pt x="915132" y="405809"/>
                </a:lnTo>
                <a:close/>
              </a:path>
              <a:path w="970914" h="908050">
                <a:moveTo>
                  <a:pt x="970719" y="302670"/>
                </a:moveTo>
                <a:lnTo>
                  <a:pt x="215143" y="302670"/>
                </a:lnTo>
                <a:lnTo>
                  <a:pt x="257654" y="294446"/>
                </a:lnTo>
                <a:lnTo>
                  <a:pt x="291962" y="272306"/>
                </a:lnTo>
                <a:lnTo>
                  <a:pt x="314882" y="240045"/>
                </a:lnTo>
                <a:lnTo>
                  <a:pt x="323230" y="201458"/>
                </a:lnTo>
                <a:lnTo>
                  <a:pt x="314448" y="162615"/>
                </a:lnTo>
                <a:lnTo>
                  <a:pt x="290804" y="130731"/>
                </a:lnTo>
                <a:lnTo>
                  <a:pt x="256351" y="109148"/>
                </a:lnTo>
                <a:lnTo>
                  <a:pt x="215143" y="101211"/>
                </a:lnTo>
                <a:lnTo>
                  <a:pt x="970719" y="101211"/>
                </a:lnTo>
                <a:lnTo>
                  <a:pt x="970719" y="302670"/>
                </a:lnTo>
                <a:close/>
              </a:path>
            </a:pathLst>
          </a:custGeom>
          <a:solidFill>
            <a:srgbClr val="404040"/>
          </a:solidFill>
        </p:spPr>
        <p:txBody>
          <a:bodyPr wrap="square" lIns="0" tIns="0" rIns="0" bIns="0" rtlCol="0"/>
          <a:lstStyle/>
          <a:p>
            <a:endParaRPr sz="2400"/>
          </a:p>
        </p:txBody>
      </p:sp>
      <p:sp>
        <p:nvSpPr>
          <p:cNvPr id="5" name="object 5"/>
          <p:cNvSpPr txBox="1"/>
          <p:nvPr/>
        </p:nvSpPr>
        <p:spPr>
          <a:xfrm>
            <a:off x="5261891" y="4781079"/>
            <a:ext cx="3879427" cy="953445"/>
          </a:xfrm>
          <a:prstGeom prst="rect">
            <a:avLst/>
          </a:prstGeom>
        </p:spPr>
        <p:txBody>
          <a:bodyPr vert="horz" wrap="square" lIns="0" tIns="52493" rIns="0" bIns="0" rtlCol="0">
            <a:spAutoFit/>
          </a:bodyPr>
          <a:lstStyle/>
          <a:p>
            <a:pPr marL="2390080">
              <a:spcBef>
                <a:spcPts val="413"/>
              </a:spcBef>
            </a:pPr>
            <a:r>
              <a:rPr sz="1867" spc="-7" dirty="0">
                <a:solidFill>
                  <a:srgbClr val="666666"/>
                </a:solidFill>
                <a:latin typeface="Roboto"/>
                <a:cs typeface="Roboto"/>
              </a:rPr>
              <a:t>Game</a:t>
            </a:r>
            <a:r>
              <a:rPr sz="1867" spc="-87" dirty="0">
                <a:solidFill>
                  <a:srgbClr val="666666"/>
                </a:solidFill>
                <a:latin typeface="Roboto"/>
                <a:cs typeface="Roboto"/>
              </a:rPr>
              <a:t> </a:t>
            </a:r>
            <a:r>
              <a:rPr sz="1867" spc="-20" dirty="0">
                <a:solidFill>
                  <a:srgbClr val="666666"/>
                </a:solidFill>
                <a:latin typeface="Roboto"/>
                <a:cs typeface="Roboto"/>
              </a:rPr>
              <a:t>Servers</a:t>
            </a:r>
            <a:endParaRPr sz="1867">
              <a:latin typeface="Roboto"/>
              <a:cs typeface="Roboto"/>
            </a:endParaRPr>
          </a:p>
          <a:p>
            <a:pPr marL="16933">
              <a:spcBef>
                <a:spcPts val="280"/>
              </a:spcBef>
            </a:pPr>
            <a:r>
              <a:rPr sz="1867" spc="-7" dirty="0">
                <a:solidFill>
                  <a:srgbClr val="666666"/>
                </a:solidFill>
                <a:latin typeface="Roboto"/>
                <a:cs typeface="Roboto"/>
              </a:rPr>
              <a:t>API</a:t>
            </a:r>
            <a:r>
              <a:rPr sz="1867" spc="-60" dirty="0">
                <a:solidFill>
                  <a:srgbClr val="666666"/>
                </a:solidFill>
                <a:latin typeface="Roboto"/>
                <a:cs typeface="Roboto"/>
              </a:rPr>
              <a:t> </a:t>
            </a:r>
            <a:r>
              <a:rPr sz="1867" spc="-20" dirty="0">
                <a:solidFill>
                  <a:srgbClr val="666666"/>
                </a:solidFill>
                <a:latin typeface="Roboto"/>
                <a:cs typeface="Roboto"/>
              </a:rPr>
              <a:t>Server</a:t>
            </a:r>
            <a:endParaRPr sz="1867">
              <a:latin typeface="Roboto"/>
              <a:cs typeface="Roboto"/>
            </a:endParaRPr>
          </a:p>
        </p:txBody>
      </p:sp>
      <p:sp>
        <p:nvSpPr>
          <p:cNvPr id="6" name="object 6"/>
          <p:cNvSpPr/>
          <p:nvPr/>
        </p:nvSpPr>
        <p:spPr>
          <a:xfrm>
            <a:off x="8197724" y="3238387"/>
            <a:ext cx="381000" cy="381000"/>
          </a:xfrm>
          <a:custGeom>
            <a:avLst/>
            <a:gdLst/>
            <a:ahLst/>
            <a:cxnLst/>
            <a:rect l="l" t="t" r="r" b="b"/>
            <a:pathLst>
              <a:path w="285750" h="285750">
                <a:moveTo>
                  <a:pt x="253724" y="285629"/>
                </a:moveTo>
                <a:lnTo>
                  <a:pt x="31601" y="285629"/>
                </a:lnTo>
                <a:lnTo>
                  <a:pt x="19100" y="283077"/>
                </a:lnTo>
                <a:lnTo>
                  <a:pt x="9077" y="276161"/>
                </a:lnTo>
                <a:lnTo>
                  <a:pt x="2416" y="265995"/>
                </a:lnTo>
                <a:lnTo>
                  <a:pt x="0" y="253690"/>
                </a:lnTo>
                <a:lnTo>
                  <a:pt x="0" y="31939"/>
                </a:lnTo>
                <a:lnTo>
                  <a:pt x="2559" y="19249"/>
                </a:lnTo>
                <a:lnTo>
                  <a:pt x="9533" y="9125"/>
                </a:lnTo>
                <a:lnTo>
                  <a:pt x="19869" y="2423"/>
                </a:lnTo>
                <a:lnTo>
                  <a:pt x="32513" y="0"/>
                </a:lnTo>
                <a:lnTo>
                  <a:pt x="253724" y="0"/>
                </a:lnTo>
                <a:lnTo>
                  <a:pt x="266017" y="2552"/>
                </a:lnTo>
                <a:lnTo>
                  <a:pt x="276172" y="9467"/>
                </a:lnTo>
                <a:lnTo>
                  <a:pt x="283081" y="19634"/>
                </a:lnTo>
                <a:lnTo>
                  <a:pt x="285630" y="31939"/>
                </a:lnTo>
                <a:lnTo>
                  <a:pt x="285630" y="47148"/>
                </a:lnTo>
                <a:lnTo>
                  <a:pt x="143119" y="47148"/>
                </a:lnTo>
                <a:lnTo>
                  <a:pt x="124336" y="50893"/>
                </a:lnTo>
                <a:lnTo>
                  <a:pt x="109086" y="61141"/>
                </a:lnTo>
                <a:lnTo>
                  <a:pt x="98850" y="76407"/>
                </a:lnTo>
                <a:lnTo>
                  <a:pt x="95108" y="95209"/>
                </a:lnTo>
                <a:lnTo>
                  <a:pt x="98850" y="113884"/>
                </a:lnTo>
                <a:lnTo>
                  <a:pt x="109086" y="129164"/>
                </a:lnTo>
                <a:lnTo>
                  <a:pt x="124336" y="139483"/>
                </a:lnTo>
                <a:lnTo>
                  <a:pt x="143119" y="143271"/>
                </a:lnTo>
                <a:lnTo>
                  <a:pt x="285630" y="143271"/>
                </a:lnTo>
                <a:lnTo>
                  <a:pt x="285630" y="173385"/>
                </a:lnTo>
                <a:lnTo>
                  <a:pt x="143119" y="173385"/>
                </a:lnTo>
                <a:lnTo>
                  <a:pt x="114798" y="176584"/>
                </a:lnTo>
                <a:lnTo>
                  <a:pt x="83600" y="185971"/>
                </a:lnTo>
                <a:lnTo>
                  <a:pt x="58384" y="201232"/>
                </a:lnTo>
                <a:lnTo>
                  <a:pt x="48010" y="222055"/>
                </a:lnTo>
                <a:lnTo>
                  <a:pt x="48010" y="238481"/>
                </a:lnTo>
                <a:lnTo>
                  <a:pt x="285630" y="238481"/>
                </a:lnTo>
                <a:lnTo>
                  <a:pt x="285630" y="253690"/>
                </a:lnTo>
                <a:lnTo>
                  <a:pt x="283081" y="265995"/>
                </a:lnTo>
                <a:lnTo>
                  <a:pt x="276172" y="276161"/>
                </a:lnTo>
                <a:lnTo>
                  <a:pt x="266017" y="283077"/>
                </a:lnTo>
                <a:lnTo>
                  <a:pt x="253724" y="285629"/>
                </a:lnTo>
                <a:close/>
              </a:path>
              <a:path w="285750" h="285750">
                <a:moveTo>
                  <a:pt x="285630" y="143271"/>
                </a:moveTo>
                <a:lnTo>
                  <a:pt x="143119" y="143271"/>
                </a:lnTo>
                <a:lnTo>
                  <a:pt x="161773" y="139525"/>
                </a:lnTo>
                <a:lnTo>
                  <a:pt x="177038" y="129278"/>
                </a:lnTo>
                <a:lnTo>
                  <a:pt x="187345" y="114012"/>
                </a:lnTo>
                <a:lnTo>
                  <a:pt x="191129" y="95209"/>
                </a:lnTo>
                <a:lnTo>
                  <a:pt x="187345" y="76535"/>
                </a:lnTo>
                <a:lnTo>
                  <a:pt x="177038" y="61255"/>
                </a:lnTo>
                <a:lnTo>
                  <a:pt x="161773" y="50936"/>
                </a:lnTo>
                <a:lnTo>
                  <a:pt x="143119" y="47148"/>
                </a:lnTo>
                <a:lnTo>
                  <a:pt x="285630" y="47148"/>
                </a:lnTo>
                <a:lnTo>
                  <a:pt x="285630" y="143271"/>
                </a:lnTo>
                <a:close/>
              </a:path>
              <a:path w="285750" h="285750">
                <a:moveTo>
                  <a:pt x="285630" y="238481"/>
                </a:moveTo>
                <a:lnTo>
                  <a:pt x="238531" y="238481"/>
                </a:lnTo>
                <a:lnTo>
                  <a:pt x="238531" y="222055"/>
                </a:lnTo>
                <a:lnTo>
                  <a:pt x="228067" y="201232"/>
                </a:lnTo>
                <a:lnTo>
                  <a:pt x="202676" y="185971"/>
                </a:lnTo>
                <a:lnTo>
                  <a:pt x="171359" y="176584"/>
                </a:lnTo>
                <a:lnTo>
                  <a:pt x="143119" y="173385"/>
                </a:lnTo>
                <a:lnTo>
                  <a:pt x="285630" y="173385"/>
                </a:lnTo>
                <a:lnTo>
                  <a:pt x="285630" y="238481"/>
                </a:lnTo>
                <a:close/>
              </a:path>
            </a:pathLst>
          </a:custGeom>
          <a:solidFill>
            <a:srgbClr val="0072B2"/>
          </a:solidFill>
        </p:spPr>
        <p:txBody>
          <a:bodyPr wrap="square" lIns="0" tIns="0" rIns="0" bIns="0" rtlCol="0"/>
          <a:lstStyle/>
          <a:p>
            <a:endParaRPr sz="2400"/>
          </a:p>
        </p:txBody>
      </p:sp>
      <p:sp>
        <p:nvSpPr>
          <p:cNvPr id="7" name="object 7"/>
          <p:cNvSpPr/>
          <p:nvPr/>
        </p:nvSpPr>
        <p:spPr>
          <a:xfrm>
            <a:off x="8197725" y="2134559"/>
            <a:ext cx="381000" cy="381000"/>
          </a:xfrm>
          <a:custGeom>
            <a:avLst/>
            <a:gdLst/>
            <a:ahLst/>
            <a:cxnLst/>
            <a:rect l="l" t="t" r="r" b="b"/>
            <a:pathLst>
              <a:path w="285750" h="285750">
                <a:moveTo>
                  <a:pt x="253994" y="285630"/>
                </a:moveTo>
                <a:lnTo>
                  <a:pt x="31634" y="285630"/>
                </a:lnTo>
                <a:lnTo>
                  <a:pt x="19377" y="283081"/>
                </a:lnTo>
                <a:lnTo>
                  <a:pt x="9315" y="276172"/>
                </a:lnTo>
                <a:lnTo>
                  <a:pt x="2504" y="266017"/>
                </a:lnTo>
                <a:lnTo>
                  <a:pt x="0" y="253725"/>
                </a:lnTo>
                <a:lnTo>
                  <a:pt x="0" y="31905"/>
                </a:lnTo>
                <a:lnTo>
                  <a:pt x="2504" y="19613"/>
                </a:lnTo>
                <a:lnTo>
                  <a:pt x="9315" y="9457"/>
                </a:lnTo>
                <a:lnTo>
                  <a:pt x="19377" y="2549"/>
                </a:lnTo>
                <a:lnTo>
                  <a:pt x="31634" y="0"/>
                </a:lnTo>
                <a:lnTo>
                  <a:pt x="253994" y="0"/>
                </a:lnTo>
                <a:lnTo>
                  <a:pt x="266123" y="2549"/>
                </a:lnTo>
                <a:lnTo>
                  <a:pt x="276199" y="9457"/>
                </a:lnTo>
                <a:lnTo>
                  <a:pt x="283081" y="19613"/>
                </a:lnTo>
                <a:lnTo>
                  <a:pt x="285629" y="31905"/>
                </a:lnTo>
                <a:lnTo>
                  <a:pt x="285629" y="64418"/>
                </a:lnTo>
                <a:lnTo>
                  <a:pt x="126844" y="64418"/>
                </a:lnTo>
                <a:lnTo>
                  <a:pt x="126844" y="111517"/>
                </a:lnTo>
                <a:lnTo>
                  <a:pt x="63270" y="111517"/>
                </a:lnTo>
                <a:lnTo>
                  <a:pt x="63270" y="223035"/>
                </a:lnTo>
                <a:lnTo>
                  <a:pt x="285629" y="223035"/>
                </a:lnTo>
                <a:lnTo>
                  <a:pt x="285629" y="253725"/>
                </a:lnTo>
                <a:lnTo>
                  <a:pt x="283081" y="266017"/>
                </a:lnTo>
                <a:lnTo>
                  <a:pt x="276199" y="276172"/>
                </a:lnTo>
                <a:lnTo>
                  <a:pt x="266123" y="283081"/>
                </a:lnTo>
                <a:lnTo>
                  <a:pt x="253994" y="285630"/>
                </a:lnTo>
                <a:close/>
              </a:path>
              <a:path w="285750" h="285750">
                <a:moveTo>
                  <a:pt x="190419" y="223035"/>
                </a:moveTo>
                <a:lnTo>
                  <a:pt x="158784" y="223035"/>
                </a:lnTo>
                <a:lnTo>
                  <a:pt x="158784" y="64418"/>
                </a:lnTo>
                <a:lnTo>
                  <a:pt x="285629" y="64418"/>
                </a:lnTo>
                <a:lnTo>
                  <a:pt x="285629" y="159527"/>
                </a:lnTo>
                <a:lnTo>
                  <a:pt x="190419" y="159527"/>
                </a:lnTo>
                <a:lnTo>
                  <a:pt x="190419" y="223035"/>
                </a:lnTo>
                <a:close/>
              </a:path>
              <a:path w="285750" h="285750">
                <a:moveTo>
                  <a:pt x="126844" y="223035"/>
                </a:moveTo>
                <a:lnTo>
                  <a:pt x="95209" y="223035"/>
                </a:lnTo>
                <a:lnTo>
                  <a:pt x="95209" y="111517"/>
                </a:lnTo>
                <a:lnTo>
                  <a:pt x="126844" y="111517"/>
                </a:lnTo>
                <a:lnTo>
                  <a:pt x="126844" y="223035"/>
                </a:lnTo>
                <a:close/>
              </a:path>
              <a:path w="285750" h="285750">
                <a:moveTo>
                  <a:pt x="285629" y="223035"/>
                </a:moveTo>
                <a:lnTo>
                  <a:pt x="222054" y="223035"/>
                </a:lnTo>
                <a:lnTo>
                  <a:pt x="222054" y="159527"/>
                </a:lnTo>
                <a:lnTo>
                  <a:pt x="285629" y="159527"/>
                </a:lnTo>
                <a:lnTo>
                  <a:pt x="285629" y="223035"/>
                </a:lnTo>
                <a:close/>
              </a:path>
            </a:pathLst>
          </a:custGeom>
          <a:solidFill>
            <a:srgbClr val="0072B2"/>
          </a:solidFill>
        </p:spPr>
        <p:txBody>
          <a:bodyPr wrap="square" lIns="0" tIns="0" rIns="0" bIns="0" rtlCol="0"/>
          <a:lstStyle/>
          <a:p>
            <a:endParaRPr sz="2400"/>
          </a:p>
        </p:txBody>
      </p:sp>
      <p:sp>
        <p:nvSpPr>
          <p:cNvPr id="8" name="object 8"/>
          <p:cNvSpPr txBox="1"/>
          <p:nvPr/>
        </p:nvSpPr>
        <p:spPr>
          <a:xfrm>
            <a:off x="7608868" y="2511555"/>
            <a:ext cx="1558713" cy="304421"/>
          </a:xfrm>
          <a:prstGeom prst="rect">
            <a:avLst/>
          </a:prstGeom>
        </p:spPr>
        <p:txBody>
          <a:bodyPr vert="horz" wrap="square" lIns="0" tIns="16933" rIns="0" bIns="0" rtlCol="0">
            <a:spAutoFit/>
          </a:bodyPr>
          <a:lstStyle/>
          <a:p>
            <a:pPr marL="16933">
              <a:spcBef>
                <a:spcPts val="133"/>
              </a:spcBef>
            </a:pPr>
            <a:r>
              <a:rPr sz="1867" spc="-13" dirty="0">
                <a:solidFill>
                  <a:srgbClr val="666666"/>
                </a:solidFill>
                <a:latin typeface="Roboto"/>
                <a:cs typeface="Roboto"/>
              </a:rPr>
              <a:t>Leader</a:t>
            </a:r>
            <a:r>
              <a:rPr sz="1867" spc="-73" dirty="0">
                <a:solidFill>
                  <a:srgbClr val="666666"/>
                </a:solidFill>
                <a:latin typeface="Roboto"/>
                <a:cs typeface="Roboto"/>
              </a:rPr>
              <a:t> </a:t>
            </a:r>
            <a:r>
              <a:rPr sz="1867" spc="-27" dirty="0">
                <a:solidFill>
                  <a:srgbClr val="666666"/>
                </a:solidFill>
                <a:latin typeface="Roboto"/>
                <a:cs typeface="Roboto"/>
              </a:rPr>
              <a:t>Boards</a:t>
            </a:r>
            <a:endParaRPr sz="1867">
              <a:latin typeface="Roboto"/>
              <a:cs typeface="Roboto"/>
            </a:endParaRPr>
          </a:p>
        </p:txBody>
      </p:sp>
      <p:sp>
        <p:nvSpPr>
          <p:cNvPr id="9" name="object 9"/>
          <p:cNvSpPr txBox="1"/>
          <p:nvPr/>
        </p:nvSpPr>
        <p:spPr>
          <a:xfrm>
            <a:off x="7701941" y="3606750"/>
            <a:ext cx="1372447" cy="304421"/>
          </a:xfrm>
          <a:prstGeom prst="rect">
            <a:avLst/>
          </a:prstGeom>
        </p:spPr>
        <p:txBody>
          <a:bodyPr vert="horz" wrap="square" lIns="0" tIns="16933" rIns="0" bIns="0" rtlCol="0">
            <a:spAutoFit/>
          </a:bodyPr>
          <a:lstStyle/>
          <a:p>
            <a:pPr marL="16933">
              <a:spcBef>
                <a:spcPts val="133"/>
              </a:spcBef>
            </a:pPr>
            <a:r>
              <a:rPr sz="1867" spc="-27" dirty="0">
                <a:solidFill>
                  <a:srgbClr val="666666"/>
                </a:solidFill>
                <a:latin typeface="Roboto"/>
                <a:cs typeface="Roboto"/>
              </a:rPr>
              <a:t>User</a:t>
            </a:r>
            <a:r>
              <a:rPr sz="1867" spc="-80" dirty="0">
                <a:solidFill>
                  <a:srgbClr val="666666"/>
                </a:solidFill>
                <a:latin typeface="Roboto"/>
                <a:cs typeface="Roboto"/>
              </a:rPr>
              <a:t> </a:t>
            </a:r>
            <a:r>
              <a:rPr sz="1867" spc="-20" dirty="0">
                <a:solidFill>
                  <a:srgbClr val="666666"/>
                </a:solidFill>
                <a:latin typeface="Roboto"/>
                <a:cs typeface="Roboto"/>
              </a:rPr>
              <a:t>Proﬁles</a:t>
            </a:r>
            <a:endParaRPr sz="1867">
              <a:latin typeface="Roboto"/>
              <a:cs typeface="Roboto"/>
            </a:endParaRPr>
          </a:p>
        </p:txBody>
      </p:sp>
      <p:grpSp>
        <p:nvGrpSpPr>
          <p:cNvPr id="10" name="object 10"/>
          <p:cNvGrpSpPr/>
          <p:nvPr/>
        </p:nvGrpSpPr>
        <p:grpSpPr>
          <a:xfrm>
            <a:off x="9237507" y="4036879"/>
            <a:ext cx="874607" cy="957580"/>
            <a:chOff x="6928130" y="3027659"/>
            <a:chExt cx="655955" cy="718185"/>
          </a:xfrm>
        </p:grpSpPr>
        <p:sp>
          <p:nvSpPr>
            <p:cNvPr id="11" name="object 11"/>
            <p:cNvSpPr/>
            <p:nvPr/>
          </p:nvSpPr>
          <p:spPr>
            <a:xfrm>
              <a:off x="6942418" y="3097957"/>
              <a:ext cx="597535" cy="633730"/>
            </a:xfrm>
            <a:custGeom>
              <a:avLst/>
              <a:gdLst/>
              <a:ahLst/>
              <a:cxnLst/>
              <a:rect l="l" t="t" r="r" b="b"/>
              <a:pathLst>
                <a:path w="597534" h="633729">
                  <a:moveTo>
                    <a:pt x="0" y="633423"/>
                  </a:moveTo>
                  <a:lnTo>
                    <a:pt x="45277" y="630727"/>
                  </a:lnTo>
                  <a:lnTo>
                    <a:pt x="90327" y="622822"/>
                  </a:lnTo>
                  <a:lnTo>
                    <a:pt x="134925" y="609982"/>
                  </a:lnTo>
                  <a:lnTo>
                    <a:pt x="178843" y="592481"/>
                  </a:lnTo>
                  <a:lnTo>
                    <a:pt x="221854" y="570594"/>
                  </a:lnTo>
                  <a:lnTo>
                    <a:pt x="263733" y="544594"/>
                  </a:lnTo>
                  <a:lnTo>
                    <a:pt x="304252" y="514756"/>
                  </a:lnTo>
                  <a:lnTo>
                    <a:pt x="343185" y="481354"/>
                  </a:lnTo>
                  <a:lnTo>
                    <a:pt x="380306" y="444662"/>
                  </a:lnTo>
                  <a:lnTo>
                    <a:pt x="415387" y="404954"/>
                  </a:lnTo>
                  <a:lnTo>
                    <a:pt x="448203" y="362505"/>
                  </a:lnTo>
                  <a:lnTo>
                    <a:pt x="478526" y="317588"/>
                  </a:lnTo>
                  <a:lnTo>
                    <a:pt x="506130" y="270477"/>
                  </a:lnTo>
                  <a:lnTo>
                    <a:pt x="530789" y="221448"/>
                  </a:lnTo>
                  <a:lnTo>
                    <a:pt x="552276" y="170774"/>
                  </a:lnTo>
                  <a:lnTo>
                    <a:pt x="574329" y="105535"/>
                  </a:lnTo>
                  <a:lnTo>
                    <a:pt x="590628" y="38690"/>
                  </a:lnTo>
                  <a:lnTo>
                    <a:pt x="596483" y="4833"/>
                  </a:lnTo>
                  <a:lnTo>
                    <a:pt x="597174" y="0"/>
                  </a:lnTo>
                </a:path>
              </a:pathLst>
            </a:custGeom>
            <a:ln w="28574">
              <a:solidFill>
                <a:srgbClr val="666666"/>
              </a:solidFill>
            </a:ln>
          </p:spPr>
          <p:txBody>
            <a:bodyPr wrap="square" lIns="0" tIns="0" rIns="0" bIns="0" rtlCol="0"/>
            <a:lstStyle/>
            <a:p>
              <a:endParaRPr sz="2400"/>
            </a:p>
          </p:txBody>
        </p:sp>
        <p:pic>
          <p:nvPicPr>
            <p:cNvPr id="12" name="object 12"/>
            <p:cNvPicPr/>
            <p:nvPr/>
          </p:nvPicPr>
          <p:blipFill>
            <a:blip r:embed="rId2" cstate="print"/>
            <a:stretch>
              <a:fillRect/>
            </a:stretch>
          </p:blipFill>
          <p:spPr>
            <a:xfrm>
              <a:off x="7490947" y="3027659"/>
              <a:ext cx="92678" cy="118942"/>
            </a:xfrm>
            <a:prstGeom prst="rect">
              <a:avLst/>
            </a:prstGeom>
          </p:spPr>
        </p:pic>
      </p:grpSp>
      <p:grpSp>
        <p:nvGrpSpPr>
          <p:cNvPr id="13" name="object 13"/>
          <p:cNvGrpSpPr/>
          <p:nvPr/>
        </p:nvGrpSpPr>
        <p:grpSpPr>
          <a:xfrm>
            <a:off x="9292767" y="2201886"/>
            <a:ext cx="789093" cy="1033780"/>
            <a:chOff x="6969575" y="1651414"/>
            <a:chExt cx="591820" cy="775335"/>
          </a:xfrm>
        </p:grpSpPr>
        <p:sp>
          <p:nvSpPr>
            <p:cNvPr id="14" name="object 14"/>
            <p:cNvSpPr/>
            <p:nvPr/>
          </p:nvSpPr>
          <p:spPr>
            <a:xfrm>
              <a:off x="7039577" y="1693562"/>
              <a:ext cx="507365" cy="719455"/>
            </a:xfrm>
            <a:custGeom>
              <a:avLst/>
              <a:gdLst/>
              <a:ahLst/>
              <a:cxnLst/>
              <a:rect l="l" t="t" r="r" b="b"/>
              <a:pathLst>
                <a:path w="507365" h="719455">
                  <a:moveTo>
                    <a:pt x="0" y="0"/>
                  </a:moveTo>
                  <a:lnTo>
                    <a:pt x="43297" y="13122"/>
                  </a:lnTo>
                  <a:lnTo>
                    <a:pt x="97931" y="36393"/>
                  </a:lnTo>
                  <a:lnTo>
                    <a:pt x="166573" y="76572"/>
                  </a:lnTo>
                  <a:lnTo>
                    <a:pt x="207092" y="106410"/>
                  </a:lnTo>
                  <a:lnTo>
                    <a:pt x="246026" y="139812"/>
                  </a:lnTo>
                  <a:lnTo>
                    <a:pt x="283146" y="176504"/>
                  </a:lnTo>
                  <a:lnTo>
                    <a:pt x="318227" y="216212"/>
                  </a:lnTo>
                  <a:lnTo>
                    <a:pt x="348159" y="254696"/>
                  </a:lnTo>
                  <a:lnTo>
                    <a:pt x="376049" y="295240"/>
                  </a:lnTo>
                  <a:lnTo>
                    <a:pt x="401725" y="337638"/>
                  </a:lnTo>
                  <a:lnTo>
                    <a:pt x="425018" y="381684"/>
                  </a:lnTo>
                  <a:lnTo>
                    <a:pt x="445758" y="427172"/>
                  </a:lnTo>
                  <a:lnTo>
                    <a:pt x="463773" y="473896"/>
                  </a:lnTo>
                  <a:lnTo>
                    <a:pt x="478895" y="521649"/>
                  </a:lnTo>
                  <a:lnTo>
                    <a:pt x="490953" y="570227"/>
                  </a:lnTo>
                  <a:lnTo>
                    <a:pt x="499777" y="619422"/>
                  </a:lnTo>
                  <a:lnTo>
                    <a:pt x="505196" y="669030"/>
                  </a:lnTo>
                  <a:lnTo>
                    <a:pt x="507040" y="718843"/>
                  </a:lnTo>
                </a:path>
              </a:pathLst>
            </a:custGeom>
            <a:ln w="28574">
              <a:solidFill>
                <a:srgbClr val="666666"/>
              </a:solidFill>
            </a:ln>
          </p:spPr>
          <p:txBody>
            <a:bodyPr wrap="square" lIns="0" tIns="0" rIns="0" bIns="0" rtlCol="0"/>
            <a:lstStyle/>
            <a:p>
              <a:endParaRPr sz="2400"/>
            </a:p>
          </p:txBody>
        </p:sp>
        <p:pic>
          <p:nvPicPr>
            <p:cNvPr id="15" name="object 15"/>
            <p:cNvPicPr/>
            <p:nvPr/>
          </p:nvPicPr>
          <p:blipFill>
            <a:blip r:embed="rId3" cstate="print"/>
            <a:stretch>
              <a:fillRect/>
            </a:stretch>
          </p:blipFill>
          <p:spPr>
            <a:xfrm>
              <a:off x="6969575" y="1651414"/>
              <a:ext cx="120192" cy="92339"/>
            </a:xfrm>
            <a:prstGeom prst="rect">
              <a:avLst/>
            </a:prstGeom>
          </p:spPr>
        </p:pic>
      </p:grpSp>
      <p:grpSp>
        <p:nvGrpSpPr>
          <p:cNvPr id="16" name="object 16"/>
          <p:cNvGrpSpPr/>
          <p:nvPr/>
        </p:nvGrpSpPr>
        <p:grpSpPr>
          <a:xfrm>
            <a:off x="4034684" y="2425483"/>
            <a:ext cx="852593" cy="371687"/>
            <a:chOff x="3026012" y="1819112"/>
            <a:chExt cx="639445" cy="278765"/>
          </a:xfrm>
        </p:grpSpPr>
        <p:sp>
          <p:nvSpPr>
            <p:cNvPr id="17" name="object 17"/>
            <p:cNvSpPr/>
            <p:nvPr/>
          </p:nvSpPr>
          <p:spPr>
            <a:xfrm>
              <a:off x="3040300" y="1833399"/>
              <a:ext cx="558800" cy="229235"/>
            </a:xfrm>
            <a:custGeom>
              <a:avLst/>
              <a:gdLst/>
              <a:ahLst/>
              <a:cxnLst/>
              <a:rect l="l" t="t" r="r" b="b"/>
              <a:pathLst>
                <a:path w="558800" h="229235">
                  <a:moveTo>
                    <a:pt x="0" y="0"/>
                  </a:moveTo>
                  <a:lnTo>
                    <a:pt x="558572" y="228694"/>
                  </a:lnTo>
                </a:path>
              </a:pathLst>
            </a:custGeom>
            <a:ln w="28574">
              <a:solidFill>
                <a:srgbClr val="E69F00"/>
              </a:solidFill>
            </a:ln>
          </p:spPr>
          <p:txBody>
            <a:bodyPr wrap="square" lIns="0" tIns="0" rIns="0" bIns="0" rtlCol="0"/>
            <a:lstStyle/>
            <a:p>
              <a:endParaRPr sz="2400"/>
            </a:p>
          </p:txBody>
        </p:sp>
        <p:pic>
          <p:nvPicPr>
            <p:cNvPr id="18" name="object 18"/>
            <p:cNvPicPr/>
            <p:nvPr/>
          </p:nvPicPr>
          <p:blipFill>
            <a:blip r:embed="rId4" cstate="print"/>
            <a:stretch>
              <a:fillRect/>
            </a:stretch>
          </p:blipFill>
          <p:spPr>
            <a:xfrm>
              <a:off x="3542670" y="2005892"/>
              <a:ext cx="122458" cy="91766"/>
            </a:xfrm>
            <a:prstGeom prst="rect">
              <a:avLst/>
            </a:prstGeom>
          </p:spPr>
        </p:pic>
      </p:grpSp>
      <p:grpSp>
        <p:nvGrpSpPr>
          <p:cNvPr id="19" name="object 19"/>
          <p:cNvGrpSpPr/>
          <p:nvPr/>
        </p:nvGrpSpPr>
        <p:grpSpPr>
          <a:xfrm>
            <a:off x="6678750" y="3525295"/>
            <a:ext cx="952500" cy="1209040"/>
            <a:chOff x="5009062" y="2643971"/>
            <a:chExt cx="714375" cy="906780"/>
          </a:xfrm>
        </p:grpSpPr>
        <p:sp>
          <p:nvSpPr>
            <p:cNvPr id="20" name="object 20"/>
            <p:cNvSpPr/>
            <p:nvPr/>
          </p:nvSpPr>
          <p:spPr>
            <a:xfrm>
              <a:off x="5023349" y="3445474"/>
              <a:ext cx="629920" cy="62230"/>
            </a:xfrm>
            <a:custGeom>
              <a:avLst/>
              <a:gdLst/>
              <a:ahLst/>
              <a:cxnLst/>
              <a:rect l="l" t="t" r="r" b="b"/>
              <a:pathLst>
                <a:path w="629920" h="62229">
                  <a:moveTo>
                    <a:pt x="0" y="0"/>
                  </a:moveTo>
                  <a:lnTo>
                    <a:pt x="629743" y="62090"/>
                  </a:lnTo>
                </a:path>
              </a:pathLst>
            </a:custGeom>
            <a:ln w="28574">
              <a:solidFill>
                <a:srgbClr val="666666"/>
              </a:solidFill>
            </a:ln>
          </p:spPr>
          <p:txBody>
            <a:bodyPr wrap="square" lIns="0" tIns="0" rIns="0" bIns="0" rtlCol="0"/>
            <a:lstStyle/>
            <a:p>
              <a:endParaRPr sz="2400"/>
            </a:p>
          </p:txBody>
        </p:sp>
        <p:pic>
          <p:nvPicPr>
            <p:cNvPr id="21" name="object 21"/>
            <p:cNvPicPr/>
            <p:nvPr/>
          </p:nvPicPr>
          <p:blipFill>
            <a:blip r:embed="rId5" cstate="print"/>
            <a:stretch>
              <a:fillRect/>
            </a:stretch>
          </p:blipFill>
          <p:spPr>
            <a:xfrm>
              <a:off x="5603672" y="3458145"/>
              <a:ext cx="119592" cy="92534"/>
            </a:xfrm>
            <a:prstGeom prst="rect">
              <a:avLst/>
            </a:prstGeom>
          </p:spPr>
        </p:pic>
        <p:sp>
          <p:nvSpPr>
            <p:cNvPr id="22" name="object 22"/>
            <p:cNvSpPr/>
            <p:nvPr/>
          </p:nvSpPr>
          <p:spPr>
            <a:xfrm>
              <a:off x="5087415" y="2700683"/>
              <a:ext cx="577215" cy="665480"/>
            </a:xfrm>
            <a:custGeom>
              <a:avLst/>
              <a:gdLst/>
              <a:ahLst/>
              <a:cxnLst/>
              <a:rect l="l" t="t" r="r" b="b"/>
              <a:pathLst>
                <a:path w="577214" h="665479">
                  <a:moveTo>
                    <a:pt x="576981" y="0"/>
                  </a:moveTo>
                  <a:lnTo>
                    <a:pt x="0" y="665331"/>
                  </a:lnTo>
                </a:path>
              </a:pathLst>
            </a:custGeom>
            <a:ln w="28574">
              <a:solidFill>
                <a:srgbClr val="666666"/>
              </a:solidFill>
            </a:ln>
          </p:spPr>
          <p:txBody>
            <a:bodyPr wrap="square" lIns="0" tIns="0" rIns="0" bIns="0" rtlCol="0"/>
            <a:lstStyle/>
            <a:p>
              <a:endParaRPr sz="2400"/>
            </a:p>
          </p:txBody>
        </p:sp>
        <p:pic>
          <p:nvPicPr>
            <p:cNvPr id="23" name="object 23"/>
            <p:cNvPicPr/>
            <p:nvPr/>
          </p:nvPicPr>
          <p:blipFill>
            <a:blip r:embed="rId6" cstate="print"/>
            <a:stretch>
              <a:fillRect/>
            </a:stretch>
          </p:blipFill>
          <p:spPr>
            <a:xfrm>
              <a:off x="5604777" y="2643971"/>
              <a:ext cx="110696" cy="116330"/>
            </a:xfrm>
            <a:prstGeom prst="rect">
              <a:avLst/>
            </a:prstGeom>
          </p:spPr>
        </p:pic>
        <p:pic>
          <p:nvPicPr>
            <p:cNvPr id="24" name="object 24"/>
            <p:cNvPicPr/>
            <p:nvPr/>
          </p:nvPicPr>
          <p:blipFill>
            <a:blip r:embed="rId7" cstate="print"/>
            <a:stretch>
              <a:fillRect/>
            </a:stretch>
          </p:blipFill>
          <p:spPr>
            <a:xfrm>
              <a:off x="5036336" y="3306397"/>
              <a:ext cx="110696" cy="116330"/>
            </a:xfrm>
            <a:prstGeom prst="rect">
              <a:avLst/>
            </a:prstGeom>
          </p:spPr>
        </p:pic>
      </p:grpSp>
      <p:grpSp>
        <p:nvGrpSpPr>
          <p:cNvPr id="25" name="object 25"/>
          <p:cNvGrpSpPr/>
          <p:nvPr/>
        </p:nvGrpSpPr>
        <p:grpSpPr>
          <a:xfrm>
            <a:off x="6720064" y="2354884"/>
            <a:ext cx="903393" cy="1071033"/>
            <a:chOff x="5040047" y="1766162"/>
            <a:chExt cx="677545" cy="803275"/>
          </a:xfrm>
        </p:grpSpPr>
        <p:sp>
          <p:nvSpPr>
            <p:cNvPr id="26" name="object 26"/>
            <p:cNvSpPr/>
            <p:nvPr/>
          </p:nvSpPr>
          <p:spPr>
            <a:xfrm>
              <a:off x="5114411" y="1780450"/>
              <a:ext cx="586740" cy="104139"/>
            </a:xfrm>
            <a:custGeom>
              <a:avLst/>
              <a:gdLst/>
              <a:ahLst/>
              <a:cxnLst/>
              <a:rect l="l" t="t" r="r" b="b"/>
              <a:pathLst>
                <a:path w="586739" h="104139">
                  <a:moveTo>
                    <a:pt x="586669" y="0"/>
                  </a:moveTo>
                  <a:lnTo>
                    <a:pt x="0" y="103832"/>
                  </a:lnTo>
                </a:path>
              </a:pathLst>
            </a:custGeom>
            <a:ln w="28574">
              <a:solidFill>
                <a:srgbClr val="E69F00"/>
              </a:solidFill>
            </a:ln>
          </p:spPr>
          <p:txBody>
            <a:bodyPr wrap="square" lIns="0" tIns="0" rIns="0" bIns="0" rtlCol="0"/>
            <a:lstStyle/>
            <a:p>
              <a:endParaRPr sz="2400"/>
            </a:p>
          </p:txBody>
        </p:sp>
        <p:pic>
          <p:nvPicPr>
            <p:cNvPr id="27" name="object 27"/>
            <p:cNvPicPr/>
            <p:nvPr/>
          </p:nvPicPr>
          <p:blipFill>
            <a:blip r:embed="rId8" cstate="print"/>
            <a:stretch>
              <a:fillRect/>
            </a:stretch>
          </p:blipFill>
          <p:spPr>
            <a:xfrm>
              <a:off x="5044827" y="1832752"/>
              <a:ext cx="121114" cy="91861"/>
            </a:xfrm>
            <a:prstGeom prst="rect">
              <a:avLst/>
            </a:prstGeom>
          </p:spPr>
        </p:pic>
        <p:sp>
          <p:nvSpPr>
            <p:cNvPr id="28" name="object 28"/>
            <p:cNvSpPr/>
            <p:nvPr/>
          </p:nvSpPr>
          <p:spPr>
            <a:xfrm>
              <a:off x="5095979" y="2005545"/>
              <a:ext cx="565785" cy="511809"/>
            </a:xfrm>
            <a:custGeom>
              <a:avLst/>
              <a:gdLst/>
              <a:ahLst/>
              <a:cxnLst/>
              <a:rect l="l" t="t" r="r" b="b"/>
              <a:pathLst>
                <a:path w="565785" h="511810">
                  <a:moveTo>
                    <a:pt x="565452" y="511508"/>
                  </a:moveTo>
                  <a:lnTo>
                    <a:pt x="0" y="0"/>
                  </a:lnTo>
                </a:path>
              </a:pathLst>
            </a:custGeom>
            <a:ln w="28574">
              <a:solidFill>
                <a:srgbClr val="E69F00"/>
              </a:solidFill>
            </a:ln>
          </p:spPr>
          <p:txBody>
            <a:bodyPr wrap="square" lIns="0" tIns="0" rIns="0" bIns="0" rtlCol="0"/>
            <a:lstStyle/>
            <a:p>
              <a:endParaRPr sz="2400"/>
            </a:p>
          </p:txBody>
        </p:sp>
        <p:pic>
          <p:nvPicPr>
            <p:cNvPr id="29" name="object 29"/>
            <p:cNvPicPr/>
            <p:nvPr/>
          </p:nvPicPr>
          <p:blipFill>
            <a:blip r:embed="rId9" cstate="print"/>
            <a:stretch>
              <a:fillRect/>
            </a:stretch>
          </p:blipFill>
          <p:spPr>
            <a:xfrm>
              <a:off x="5601755" y="2457378"/>
              <a:ext cx="115608" cy="111635"/>
            </a:xfrm>
            <a:prstGeom prst="rect">
              <a:avLst/>
            </a:prstGeom>
          </p:spPr>
        </p:pic>
        <p:pic>
          <p:nvPicPr>
            <p:cNvPr id="30" name="object 30"/>
            <p:cNvPicPr/>
            <p:nvPr/>
          </p:nvPicPr>
          <p:blipFill>
            <a:blip r:embed="rId10" cstate="print"/>
            <a:stretch>
              <a:fillRect/>
            </a:stretch>
          </p:blipFill>
          <p:spPr>
            <a:xfrm>
              <a:off x="5040047" y="1953586"/>
              <a:ext cx="115608" cy="111635"/>
            </a:xfrm>
            <a:prstGeom prst="rect">
              <a:avLst/>
            </a:prstGeom>
          </p:spPr>
        </p:pic>
      </p:grpSp>
      <p:sp>
        <p:nvSpPr>
          <p:cNvPr id="31" name="object 31"/>
          <p:cNvSpPr/>
          <p:nvPr/>
        </p:nvSpPr>
        <p:spPr>
          <a:xfrm>
            <a:off x="3056800" y="2031400"/>
            <a:ext cx="755227" cy="511387"/>
          </a:xfrm>
          <a:custGeom>
            <a:avLst/>
            <a:gdLst/>
            <a:ahLst/>
            <a:cxnLst/>
            <a:rect l="l" t="t" r="r" b="b"/>
            <a:pathLst>
              <a:path w="566419" h="383539">
                <a:moveTo>
                  <a:pt x="447875" y="383422"/>
                </a:moveTo>
                <a:lnTo>
                  <a:pt x="142057" y="383422"/>
                </a:lnTo>
                <a:lnTo>
                  <a:pt x="97356" y="376007"/>
                </a:lnTo>
                <a:lnTo>
                  <a:pt x="58385" y="355415"/>
                </a:lnTo>
                <a:lnTo>
                  <a:pt x="27559" y="324126"/>
                </a:lnTo>
                <a:lnTo>
                  <a:pt x="7292" y="284624"/>
                </a:lnTo>
                <a:lnTo>
                  <a:pt x="0" y="239388"/>
                </a:lnTo>
                <a:lnTo>
                  <a:pt x="9818" y="187116"/>
                </a:lnTo>
                <a:lnTo>
                  <a:pt x="36747" y="143030"/>
                </a:lnTo>
                <a:lnTo>
                  <a:pt x="76993" y="111366"/>
                </a:lnTo>
                <a:lnTo>
                  <a:pt x="126766" y="96357"/>
                </a:lnTo>
                <a:lnTo>
                  <a:pt x="153980" y="57377"/>
                </a:lnTo>
                <a:lnTo>
                  <a:pt x="190581" y="26912"/>
                </a:lnTo>
                <a:lnTo>
                  <a:pt x="234488" y="7080"/>
                </a:lnTo>
                <a:lnTo>
                  <a:pt x="283621" y="0"/>
                </a:lnTo>
                <a:lnTo>
                  <a:pt x="333266" y="7178"/>
                </a:lnTo>
                <a:lnTo>
                  <a:pt x="377371" y="27317"/>
                </a:lnTo>
                <a:lnTo>
                  <a:pt x="414065" y="58320"/>
                </a:lnTo>
                <a:lnTo>
                  <a:pt x="441478" y="98091"/>
                </a:lnTo>
                <a:lnTo>
                  <a:pt x="457740" y="144536"/>
                </a:lnTo>
                <a:lnTo>
                  <a:pt x="500499" y="156275"/>
                </a:lnTo>
                <a:lnTo>
                  <a:pt x="534934" y="182364"/>
                </a:lnTo>
                <a:lnTo>
                  <a:pt x="557902" y="219274"/>
                </a:lnTo>
                <a:lnTo>
                  <a:pt x="566256" y="263477"/>
                </a:lnTo>
                <a:lnTo>
                  <a:pt x="556984" y="310166"/>
                </a:lnTo>
                <a:lnTo>
                  <a:pt x="531667" y="348292"/>
                </a:lnTo>
                <a:lnTo>
                  <a:pt x="494048" y="373997"/>
                </a:lnTo>
                <a:lnTo>
                  <a:pt x="447875" y="383422"/>
                </a:lnTo>
                <a:close/>
              </a:path>
            </a:pathLst>
          </a:custGeom>
          <a:solidFill>
            <a:srgbClr val="D45E00"/>
          </a:solidFill>
        </p:spPr>
        <p:txBody>
          <a:bodyPr wrap="square" lIns="0" tIns="0" rIns="0" bIns="0" rtlCol="0"/>
          <a:lstStyle/>
          <a:p>
            <a:endParaRPr sz="2400"/>
          </a:p>
        </p:txBody>
      </p:sp>
      <p:sp>
        <p:nvSpPr>
          <p:cNvPr id="32" name="object 32"/>
          <p:cNvSpPr txBox="1"/>
          <p:nvPr/>
        </p:nvSpPr>
        <p:spPr>
          <a:xfrm>
            <a:off x="2956094" y="2559758"/>
            <a:ext cx="956733" cy="595035"/>
          </a:xfrm>
          <a:prstGeom prst="rect">
            <a:avLst/>
          </a:prstGeom>
        </p:spPr>
        <p:txBody>
          <a:bodyPr vert="horz" wrap="square" lIns="0" tIns="30480" rIns="0" bIns="0" rtlCol="0">
            <a:spAutoFit/>
          </a:bodyPr>
          <a:lstStyle/>
          <a:p>
            <a:pPr marL="16933" marR="6773" indent="198962">
              <a:lnSpc>
                <a:spcPts val="2200"/>
              </a:lnSpc>
              <a:spcBef>
                <a:spcPts val="240"/>
              </a:spcBef>
            </a:pPr>
            <a:r>
              <a:rPr sz="1867" spc="-20" dirty="0">
                <a:solidFill>
                  <a:srgbClr val="666666"/>
                </a:solidFill>
                <a:latin typeface="Roboto"/>
                <a:cs typeface="Roboto"/>
              </a:rPr>
              <a:t>Load </a:t>
            </a:r>
            <a:r>
              <a:rPr sz="1867" spc="-13" dirty="0">
                <a:solidFill>
                  <a:srgbClr val="666666"/>
                </a:solidFill>
                <a:latin typeface="Roboto"/>
                <a:cs typeface="Roboto"/>
              </a:rPr>
              <a:t> </a:t>
            </a:r>
            <a:r>
              <a:rPr sz="1867" spc="-20" dirty="0">
                <a:solidFill>
                  <a:srgbClr val="666666"/>
                </a:solidFill>
                <a:latin typeface="Roboto"/>
                <a:cs typeface="Roboto"/>
              </a:rPr>
              <a:t>Balancer</a:t>
            </a:r>
            <a:endParaRPr sz="1867">
              <a:latin typeface="Roboto"/>
              <a:cs typeface="Roboto"/>
            </a:endParaRPr>
          </a:p>
        </p:txBody>
      </p:sp>
      <p:grpSp>
        <p:nvGrpSpPr>
          <p:cNvPr id="33" name="object 33"/>
          <p:cNvGrpSpPr/>
          <p:nvPr/>
        </p:nvGrpSpPr>
        <p:grpSpPr>
          <a:xfrm>
            <a:off x="2146800" y="2338403"/>
            <a:ext cx="674793" cy="124460"/>
            <a:chOff x="1610099" y="1753802"/>
            <a:chExt cx="506095" cy="93345"/>
          </a:xfrm>
        </p:grpSpPr>
        <p:sp>
          <p:nvSpPr>
            <p:cNvPr id="34" name="object 34"/>
            <p:cNvSpPr/>
            <p:nvPr/>
          </p:nvSpPr>
          <p:spPr>
            <a:xfrm>
              <a:off x="1610099" y="1800224"/>
              <a:ext cx="435609" cy="0"/>
            </a:xfrm>
            <a:custGeom>
              <a:avLst/>
              <a:gdLst/>
              <a:ahLst/>
              <a:cxnLst/>
              <a:rect l="l" t="t" r="r" b="b"/>
              <a:pathLst>
                <a:path w="435610">
                  <a:moveTo>
                    <a:pt x="0" y="0"/>
                  </a:moveTo>
                  <a:lnTo>
                    <a:pt x="435170" y="0"/>
                  </a:lnTo>
                </a:path>
              </a:pathLst>
            </a:custGeom>
            <a:ln w="28574">
              <a:solidFill>
                <a:srgbClr val="E69F00"/>
              </a:solidFill>
            </a:ln>
          </p:spPr>
          <p:txBody>
            <a:bodyPr wrap="square" lIns="0" tIns="0" rIns="0" bIns="0" rtlCol="0"/>
            <a:lstStyle/>
            <a:p>
              <a:endParaRPr sz="2400"/>
            </a:p>
          </p:txBody>
        </p:sp>
        <p:pic>
          <p:nvPicPr>
            <p:cNvPr id="35" name="object 35"/>
            <p:cNvPicPr/>
            <p:nvPr/>
          </p:nvPicPr>
          <p:blipFill>
            <a:blip r:embed="rId11" cstate="print"/>
            <a:stretch>
              <a:fillRect/>
            </a:stretch>
          </p:blipFill>
          <p:spPr>
            <a:xfrm>
              <a:off x="1998848" y="1753802"/>
              <a:ext cx="116865" cy="92844"/>
            </a:xfrm>
            <a:prstGeom prst="rect">
              <a:avLst/>
            </a:prstGeom>
          </p:spPr>
        </p:pic>
      </p:grpSp>
      <p:grpSp>
        <p:nvGrpSpPr>
          <p:cNvPr id="36" name="object 36"/>
          <p:cNvGrpSpPr/>
          <p:nvPr/>
        </p:nvGrpSpPr>
        <p:grpSpPr>
          <a:xfrm>
            <a:off x="9262383" y="3597635"/>
            <a:ext cx="424180" cy="183727"/>
            <a:chOff x="6946787" y="2698226"/>
            <a:chExt cx="318135" cy="137795"/>
          </a:xfrm>
        </p:grpSpPr>
        <p:sp>
          <p:nvSpPr>
            <p:cNvPr id="37" name="object 37"/>
            <p:cNvSpPr/>
            <p:nvPr/>
          </p:nvSpPr>
          <p:spPr>
            <a:xfrm>
              <a:off x="6961075" y="2739464"/>
              <a:ext cx="234315" cy="82550"/>
            </a:xfrm>
            <a:custGeom>
              <a:avLst/>
              <a:gdLst/>
              <a:ahLst/>
              <a:cxnLst/>
              <a:rect l="l" t="t" r="r" b="b"/>
              <a:pathLst>
                <a:path w="234315" h="82550">
                  <a:moveTo>
                    <a:pt x="0" y="82210"/>
                  </a:moveTo>
                  <a:lnTo>
                    <a:pt x="54884" y="78046"/>
                  </a:lnTo>
                  <a:lnTo>
                    <a:pt x="98146" y="67069"/>
                  </a:lnTo>
                  <a:lnTo>
                    <a:pt x="133660" y="51550"/>
                  </a:lnTo>
                  <a:lnTo>
                    <a:pt x="180877" y="24723"/>
                  </a:lnTo>
                  <a:lnTo>
                    <a:pt x="196939" y="15970"/>
                  </a:lnTo>
                  <a:lnTo>
                    <a:pt x="213969" y="7784"/>
                  </a:lnTo>
                  <a:lnTo>
                    <a:pt x="232452" y="450"/>
                  </a:lnTo>
                  <a:lnTo>
                    <a:pt x="233778" y="0"/>
                  </a:lnTo>
                </a:path>
              </a:pathLst>
            </a:custGeom>
            <a:ln w="28574">
              <a:solidFill>
                <a:srgbClr val="666666"/>
              </a:solidFill>
            </a:ln>
          </p:spPr>
          <p:txBody>
            <a:bodyPr wrap="square" lIns="0" tIns="0" rIns="0" bIns="0" rtlCol="0"/>
            <a:lstStyle/>
            <a:p>
              <a:endParaRPr sz="2400"/>
            </a:p>
          </p:txBody>
        </p:sp>
        <p:pic>
          <p:nvPicPr>
            <p:cNvPr id="38" name="object 38"/>
            <p:cNvPicPr/>
            <p:nvPr/>
          </p:nvPicPr>
          <p:blipFill>
            <a:blip r:embed="rId12" cstate="print"/>
            <a:stretch>
              <a:fillRect/>
            </a:stretch>
          </p:blipFill>
          <p:spPr>
            <a:xfrm>
              <a:off x="7143975" y="2698226"/>
              <a:ext cx="120685" cy="92117"/>
            </a:xfrm>
            <a:prstGeom prst="rect">
              <a:avLst/>
            </a:prstGeom>
          </p:spPr>
        </p:pic>
      </p:grpSp>
      <p:sp>
        <p:nvSpPr>
          <p:cNvPr id="39" name="object 39"/>
          <p:cNvSpPr/>
          <p:nvPr/>
        </p:nvSpPr>
        <p:spPr>
          <a:xfrm>
            <a:off x="1320800" y="2032000"/>
            <a:ext cx="609600" cy="508000"/>
          </a:xfrm>
          <a:custGeom>
            <a:avLst/>
            <a:gdLst/>
            <a:ahLst/>
            <a:cxnLst/>
            <a:rect l="l" t="t" r="r" b="b"/>
            <a:pathLst>
              <a:path w="457200" h="381000">
                <a:moveTo>
                  <a:pt x="415083" y="338126"/>
                </a:moveTo>
                <a:lnTo>
                  <a:pt x="41247" y="338126"/>
                </a:lnTo>
                <a:lnTo>
                  <a:pt x="25094" y="334852"/>
                </a:lnTo>
                <a:lnTo>
                  <a:pt x="11994" y="325860"/>
                </a:lnTo>
                <a:lnTo>
                  <a:pt x="3208" y="312393"/>
                </a:lnTo>
                <a:lnTo>
                  <a:pt x="0" y="295694"/>
                </a:lnTo>
                <a:lnTo>
                  <a:pt x="0" y="42431"/>
                </a:lnTo>
                <a:lnTo>
                  <a:pt x="3208" y="25918"/>
                </a:lnTo>
                <a:lnTo>
                  <a:pt x="11994" y="12431"/>
                </a:lnTo>
                <a:lnTo>
                  <a:pt x="25094" y="3335"/>
                </a:lnTo>
                <a:lnTo>
                  <a:pt x="41247" y="0"/>
                </a:lnTo>
                <a:lnTo>
                  <a:pt x="415083" y="0"/>
                </a:lnTo>
                <a:lnTo>
                  <a:pt x="430937" y="3335"/>
                </a:lnTo>
                <a:lnTo>
                  <a:pt x="444228" y="12431"/>
                </a:lnTo>
                <a:lnTo>
                  <a:pt x="453366" y="25918"/>
                </a:lnTo>
                <a:lnTo>
                  <a:pt x="456765" y="42431"/>
                </a:lnTo>
                <a:lnTo>
                  <a:pt x="41247" y="42431"/>
                </a:lnTo>
                <a:lnTo>
                  <a:pt x="41247" y="295694"/>
                </a:lnTo>
                <a:lnTo>
                  <a:pt x="456765" y="295694"/>
                </a:lnTo>
                <a:lnTo>
                  <a:pt x="453549" y="312393"/>
                </a:lnTo>
                <a:lnTo>
                  <a:pt x="444716" y="325860"/>
                </a:lnTo>
                <a:lnTo>
                  <a:pt x="431487" y="334852"/>
                </a:lnTo>
                <a:lnTo>
                  <a:pt x="415083" y="338126"/>
                </a:lnTo>
                <a:close/>
              </a:path>
              <a:path w="457200" h="381000">
                <a:moveTo>
                  <a:pt x="456765" y="295694"/>
                </a:moveTo>
                <a:lnTo>
                  <a:pt x="415083" y="295694"/>
                </a:lnTo>
                <a:lnTo>
                  <a:pt x="415083" y="42431"/>
                </a:lnTo>
                <a:lnTo>
                  <a:pt x="456765" y="42431"/>
                </a:lnTo>
                <a:lnTo>
                  <a:pt x="456765" y="295694"/>
                </a:lnTo>
                <a:close/>
              </a:path>
              <a:path w="457200" h="381000">
                <a:moveTo>
                  <a:pt x="124611" y="148510"/>
                </a:moveTo>
                <a:lnTo>
                  <a:pt x="82929" y="148510"/>
                </a:lnTo>
                <a:lnTo>
                  <a:pt x="82929" y="106078"/>
                </a:lnTo>
                <a:lnTo>
                  <a:pt x="124611" y="106078"/>
                </a:lnTo>
                <a:lnTo>
                  <a:pt x="124611" y="148510"/>
                </a:lnTo>
                <a:close/>
              </a:path>
              <a:path w="457200" h="381000">
                <a:moveTo>
                  <a:pt x="372098" y="148510"/>
                </a:moveTo>
                <a:lnTo>
                  <a:pt x="144584" y="148510"/>
                </a:lnTo>
                <a:lnTo>
                  <a:pt x="144584" y="106078"/>
                </a:lnTo>
                <a:lnTo>
                  <a:pt x="372098" y="106078"/>
                </a:lnTo>
                <a:lnTo>
                  <a:pt x="372098" y="148510"/>
                </a:lnTo>
                <a:close/>
              </a:path>
              <a:path w="457200" h="381000">
                <a:moveTo>
                  <a:pt x="124611" y="232047"/>
                </a:moveTo>
                <a:lnTo>
                  <a:pt x="82929" y="232047"/>
                </a:lnTo>
                <a:lnTo>
                  <a:pt x="82929" y="189615"/>
                </a:lnTo>
                <a:lnTo>
                  <a:pt x="124611" y="189615"/>
                </a:lnTo>
                <a:lnTo>
                  <a:pt x="124611" y="232047"/>
                </a:lnTo>
                <a:close/>
              </a:path>
              <a:path w="457200" h="381000">
                <a:moveTo>
                  <a:pt x="372098" y="232047"/>
                </a:moveTo>
                <a:lnTo>
                  <a:pt x="144584" y="232047"/>
                </a:lnTo>
                <a:lnTo>
                  <a:pt x="144584" y="189615"/>
                </a:lnTo>
                <a:lnTo>
                  <a:pt x="372098" y="189615"/>
                </a:lnTo>
                <a:lnTo>
                  <a:pt x="372098" y="232047"/>
                </a:lnTo>
                <a:close/>
              </a:path>
              <a:path w="457200" h="381000">
                <a:moveTo>
                  <a:pt x="310878" y="380557"/>
                </a:moveTo>
                <a:lnTo>
                  <a:pt x="145452" y="380557"/>
                </a:lnTo>
                <a:lnTo>
                  <a:pt x="145452" y="338126"/>
                </a:lnTo>
                <a:lnTo>
                  <a:pt x="310878" y="338126"/>
                </a:lnTo>
                <a:lnTo>
                  <a:pt x="310878" y="380557"/>
                </a:lnTo>
                <a:close/>
              </a:path>
            </a:pathLst>
          </a:custGeom>
          <a:solidFill>
            <a:srgbClr val="D45E00"/>
          </a:solidFill>
        </p:spPr>
        <p:txBody>
          <a:bodyPr wrap="square" lIns="0" tIns="0" rIns="0" bIns="0" rtlCol="0"/>
          <a:lstStyle/>
          <a:p>
            <a:endParaRPr sz="2400"/>
          </a:p>
        </p:txBody>
      </p:sp>
      <p:sp>
        <p:nvSpPr>
          <p:cNvPr id="40" name="object 40"/>
          <p:cNvSpPr txBox="1"/>
          <p:nvPr/>
        </p:nvSpPr>
        <p:spPr>
          <a:xfrm>
            <a:off x="1091530" y="2566315"/>
            <a:ext cx="1067647" cy="595035"/>
          </a:xfrm>
          <a:prstGeom prst="rect">
            <a:avLst/>
          </a:prstGeom>
        </p:spPr>
        <p:txBody>
          <a:bodyPr vert="horz" wrap="square" lIns="0" tIns="30480" rIns="0" bIns="0" rtlCol="0">
            <a:spAutoFit/>
          </a:bodyPr>
          <a:lstStyle/>
          <a:p>
            <a:pPr marL="182875" marR="6773" indent="-166789">
              <a:lnSpc>
                <a:spcPts val="2200"/>
              </a:lnSpc>
              <a:spcBef>
                <a:spcPts val="240"/>
              </a:spcBef>
            </a:pPr>
            <a:r>
              <a:rPr sz="1867" spc="-20" dirty="0">
                <a:solidFill>
                  <a:srgbClr val="666666"/>
                </a:solidFill>
                <a:latin typeface="Roboto"/>
                <a:cs typeface="Roboto"/>
              </a:rPr>
              <a:t>Blac</a:t>
            </a:r>
            <a:r>
              <a:rPr sz="1867" spc="-13" dirty="0">
                <a:solidFill>
                  <a:srgbClr val="666666"/>
                </a:solidFill>
                <a:latin typeface="Roboto"/>
                <a:cs typeface="Roboto"/>
              </a:rPr>
              <a:t>k</a:t>
            </a:r>
            <a:r>
              <a:rPr sz="1867" spc="-7" dirty="0">
                <a:solidFill>
                  <a:srgbClr val="666666"/>
                </a:solidFill>
                <a:latin typeface="Roboto"/>
                <a:cs typeface="Roboto"/>
              </a:rPr>
              <a:t> </a:t>
            </a:r>
            <a:r>
              <a:rPr sz="1867" spc="-20" dirty="0">
                <a:solidFill>
                  <a:srgbClr val="666666"/>
                </a:solidFill>
                <a:latin typeface="Roboto"/>
                <a:cs typeface="Roboto"/>
              </a:rPr>
              <a:t>B</a:t>
            </a:r>
            <a:r>
              <a:rPr sz="1867" spc="-33" dirty="0">
                <a:solidFill>
                  <a:srgbClr val="666666"/>
                </a:solidFill>
                <a:latin typeface="Roboto"/>
                <a:cs typeface="Roboto"/>
              </a:rPr>
              <a:t>o</a:t>
            </a:r>
            <a:r>
              <a:rPr sz="1867" spc="-13" dirty="0">
                <a:solidFill>
                  <a:srgbClr val="666666"/>
                </a:solidFill>
                <a:latin typeface="Roboto"/>
                <a:cs typeface="Roboto"/>
              </a:rPr>
              <a:t>x  </a:t>
            </a:r>
            <a:r>
              <a:rPr sz="1867" spc="-20" dirty="0">
                <a:solidFill>
                  <a:srgbClr val="666666"/>
                </a:solidFill>
                <a:latin typeface="Roboto"/>
                <a:cs typeface="Roboto"/>
              </a:rPr>
              <a:t>Prober</a:t>
            </a:r>
            <a:endParaRPr sz="1867">
              <a:latin typeface="Roboto"/>
              <a:cs typeface="Roboto"/>
            </a:endParaRPr>
          </a:p>
        </p:txBody>
      </p:sp>
      <p:sp>
        <p:nvSpPr>
          <p:cNvPr id="41" name="object 41"/>
          <p:cNvSpPr txBox="1"/>
          <p:nvPr/>
        </p:nvSpPr>
        <p:spPr>
          <a:xfrm>
            <a:off x="1043924" y="1346765"/>
            <a:ext cx="2970953" cy="581355"/>
          </a:xfrm>
          <a:prstGeom prst="rect">
            <a:avLst/>
          </a:prstGeom>
        </p:spPr>
        <p:txBody>
          <a:bodyPr vert="horz" wrap="square" lIns="0" tIns="16933" rIns="0" bIns="0" rtlCol="0">
            <a:spAutoFit/>
          </a:bodyPr>
          <a:lstStyle/>
          <a:p>
            <a:pPr marL="1825368">
              <a:lnSpc>
                <a:spcPts val="2233"/>
              </a:lnSpc>
              <a:spcBef>
                <a:spcPts val="133"/>
              </a:spcBef>
            </a:pPr>
            <a:r>
              <a:rPr sz="1867" spc="-33" dirty="0">
                <a:solidFill>
                  <a:srgbClr val="D45E00"/>
                </a:solidFill>
                <a:latin typeface="Roboto"/>
                <a:cs typeface="Roboto"/>
              </a:rPr>
              <a:t>Availability</a:t>
            </a:r>
            <a:endParaRPr sz="1867">
              <a:latin typeface="Roboto"/>
              <a:cs typeface="Roboto"/>
            </a:endParaRPr>
          </a:p>
          <a:p>
            <a:pPr marL="16933">
              <a:lnSpc>
                <a:spcPts val="2233"/>
              </a:lnSpc>
              <a:tabLst>
                <a:tab pos="1976917" algn="l"/>
              </a:tabLst>
            </a:pPr>
            <a:r>
              <a:rPr sz="1867" spc="-27" dirty="0">
                <a:solidFill>
                  <a:srgbClr val="D45E00"/>
                </a:solidFill>
                <a:latin typeface="Roboto"/>
                <a:cs typeface="Roboto"/>
              </a:rPr>
              <a:t>Availability	Latency</a:t>
            </a:r>
            <a:endParaRPr sz="1867">
              <a:latin typeface="Roboto"/>
              <a:cs typeface="Roboto"/>
            </a:endParaRPr>
          </a:p>
        </p:txBody>
      </p:sp>
      <p:grpSp>
        <p:nvGrpSpPr>
          <p:cNvPr id="42" name="object 42"/>
          <p:cNvGrpSpPr/>
          <p:nvPr/>
        </p:nvGrpSpPr>
        <p:grpSpPr>
          <a:xfrm>
            <a:off x="742277" y="3606932"/>
            <a:ext cx="3520440" cy="2700867"/>
            <a:chOff x="556708" y="2705199"/>
            <a:chExt cx="2640330" cy="2025650"/>
          </a:xfrm>
        </p:grpSpPr>
        <p:pic>
          <p:nvPicPr>
            <p:cNvPr id="43" name="object 43"/>
            <p:cNvPicPr/>
            <p:nvPr/>
          </p:nvPicPr>
          <p:blipFill>
            <a:blip r:embed="rId13" cstate="print"/>
            <a:stretch>
              <a:fillRect/>
            </a:stretch>
          </p:blipFill>
          <p:spPr>
            <a:xfrm>
              <a:off x="566233" y="2714725"/>
              <a:ext cx="2620830" cy="2006210"/>
            </a:xfrm>
            <a:prstGeom prst="rect">
              <a:avLst/>
            </a:prstGeom>
          </p:spPr>
        </p:pic>
        <p:sp>
          <p:nvSpPr>
            <p:cNvPr id="44" name="object 44"/>
            <p:cNvSpPr/>
            <p:nvPr/>
          </p:nvSpPr>
          <p:spPr>
            <a:xfrm>
              <a:off x="561471" y="2709962"/>
              <a:ext cx="2630805" cy="2016125"/>
            </a:xfrm>
            <a:custGeom>
              <a:avLst/>
              <a:gdLst/>
              <a:ahLst/>
              <a:cxnLst/>
              <a:rect l="l" t="t" r="r" b="b"/>
              <a:pathLst>
                <a:path w="2630805" h="2016125">
                  <a:moveTo>
                    <a:pt x="0" y="0"/>
                  </a:moveTo>
                  <a:lnTo>
                    <a:pt x="2630355" y="0"/>
                  </a:lnTo>
                  <a:lnTo>
                    <a:pt x="2630355" y="2015735"/>
                  </a:lnTo>
                  <a:lnTo>
                    <a:pt x="0" y="2015735"/>
                  </a:lnTo>
                  <a:lnTo>
                    <a:pt x="0" y="0"/>
                  </a:lnTo>
                  <a:close/>
                </a:path>
              </a:pathLst>
            </a:custGeom>
            <a:ln w="9524">
              <a:solidFill>
                <a:srgbClr val="000000"/>
              </a:solidFill>
            </a:ln>
          </p:spPr>
          <p:txBody>
            <a:bodyPr wrap="square" lIns="0" tIns="0" rIns="0" bIns="0" rtlCol="0"/>
            <a:lstStyle/>
            <a:p>
              <a:endParaRPr sz="2400"/>
            </a:p>
          </p:txBody>
        </p:sp>
      </p:grpSp>
      <p:pic>
        <p:nvPicPr>
          <p:cNvPr id="45" name="object 45"/>
          <p:cNvPicPr/>
          <p:nvPr/>
        </p:nvPicPr>
        <p:blipFill>
          <a:blip r:embed="rId14" cstate="print"/>
          <a:stretch>
            <a:fillRect/>
          </a:stretch>
        </p:blipFill>
        <p:spPr>
          <a:xfrm>
            <a:off x="8125075" y="4257793"/>
            <a:ext cx="637391" cy="582304"/>
          </a:xfrm>
          <a:prstGeom prst="rect">
            <a:avLst/>
          </a:prstGeom>
        </p:spPr>
      </p:pic>
      <p:sp>
        <p:nvSpPr>
          <p:cNvPr id="46" name="object 46"/>
          <p:cNvSpPr txBox="1"/>
          <p:nvPr/>
        </p:nvSpPr>
        <p:spPr>
          <a:xfrm>
            <a:off x="10387774" y="3271334"/>
            <a:ext cx="1364825" cy="595035"/>
          </a:xfrm>
          <a:prstGeom prst="rect">
            <a:avLst/>
          </a:prstGeom>
        </p:spPr>
        <p:txBody>
          <a:bodyPr vert="horz" wrap="square" lIns="0" tIns="30480" rIns="0" bIns="0" rtlCol="0">
            <a:spAutoFit/>
          </a:bodyPr>
          <a:lstStyle/>
          <a:p>
            <a:pPr marL="16933" marR="6773">
              <a:lnSpc>
                <a:spcPts val="2200"/>
              </a:lnSpc>
              <a:spcBef>
                <a:spcPts val="240"/>
              </a:spcBef>
            </a:pPr>
            <a:r>
              <a:rPr sz="1867" spc="-20" dirty="0">
                <a:solidFill>
                  <a:srgbClr val="666666"/>
                </a:solidFill>
                <a:latin typeface="Roboto"/>
                <a:cs typeface="Roboto"/>
              </a:rPr>
              <a:t>Leaderboa</a:t>
            </a:r>
            <a:r>
              <a:rPr sz="1867" spc="-27" dirty="0">
                <a:solidFill>
                  <a:srgbClr val="666666"/>
                </a:solidFill>
                <a:latin typeface="Roboto"/>
                <a:cs typeface="Roboto"/>
              </a:rPr>
              <a:t>r</a:t>
            </a:r>
            <a:r>
              <a:rPr sz="1867" spc="-7" dirty="0">
                <a:solidFill>
                  <a:srgbClr val="666666"/>
                </a:solidFill>
                <a:latin typeface="Roboto"/>
                <a:cs typeface="Roboto"/>
              </a:rPr>
              <a:t>d  </a:t>
            </a:r>
            <a:r>
              <a:rPr sz="1867" spc="-20" dirty="0">
                <a:solidFill>
                  <a:srgbClr val="666666"/>
                </a:solidFill>
                <a:latin typeface="Roboto"/>
                <a:cs typeface="Roboto"/>
              </a:rPr>
              <a:t>Generation</a:t>
            </a:r>
            <a:endParaRPr sz="1867">
              <a:latin typeface="Roboto"/>
              <a:cs typeface="Roboto"/>
            </a:endParaRPr>
          </a:p>
        </p:txBody>
      </p:sp>
      <p:sp>
        <p:nvSpPr>
          <p:cNvPr id="47" name="object 47"/>
          <p:cNvSpPr/>
          <p:nvPr/>
        </p:nvSpPr>
        <p:spPr>
          <a:xfrm>
            <a:off x="9837293" y="3383983"/>
            <a:ext cx="505460" cy="424180"/>
          </a:xfrm>
          <a:custGeom>
            <a:avLst/>
            <a:gdLst/>
            <a:ahLst/>
            <a:cxnLst/>
            <a:rect l="l" t="t" r="r" b="b"/>
            <a:pathLst>
              <a:path w="379095" h="318135">
                <a:moveTo>
                  <a:pt x="162017" y="317739"/>
                </a:moveTo>
                <a:lnTo>
                  <a:pt x="110896" y="309576"/>
                </a:lnTo>
                <a:lnTo>
                  <a:pt x="66432" y="286891"/>
                </a:lnTo>
                <a:lnTo>
                  <a:pt x="31327" y="252382"/>
                </a:lnTo>
                <a:lnTo>
                  <a:pt x="8282" y="208752"/>
                </a:lnTo>
                <a:lnTo>
                  <a:pt x="0" y="158700"/>
                </a:lnTo>
                <a:lnTo>
                  <a:pt x="8389" y="108555"/>
                </a:lnTo>
                <a:lnTo>
                  <a:pt x="31689" y="64992"/>
                </a:lnTo>
                <a:lnTo>
                  <a:pt x="67099" y="30632"/>
                </a:lnTo>
                <a:lnTo>
                  <a:pt x="111819" y="8094"/>
                </a:lnTo>
                <a:lnTo>
                  <a:pt x="163046" y="0"/>
                </a:lnTo>
                <a:lnTo>
                  <a:pt x="214000" y="8127"/>
                </a:lnTo>
                <a:lnTo>
                  <a:pt x="258362" y="30729"/>
                </a:lnTo>
                <a:lnTo>
                  <a:pt x="263099" y="35379"/>
                </a:lnTo>
                <a:lnTo>
                  <a:pt x="162017" y="35379"/>
                </a:lnTo>
                <a:lnTo>
                  <a:pt x="112936" y="44982"/>
                </a:lnTo>
                <a:lnTo>
                  <a:pt x="72898" y="71263"/>
                </a:lnTo>
                <a:lnTo>
                  <a:pt x="45926" y="110433"/>
                </a:lnTo>
                <a:lnTo>
                  <a:pt x="36041" y="158700"/>
                </a:lnTo>
                <a:lnTo>
                  <a:pt x="45926" y="206878"/>
                </a:lnTo>
                <a:lnTo>
                  <a:pt x="72898" y="246180"/>
                </a:lnTo>
                <a:lnTo>
                  <a:pt x="112936" y="272656"/>
                </a:lnTo>
                <a:lnTo>
                  <a:pt x="162017" y="282359"/>
                </a:lnTo>
                <a:lnTo>
                  <a:pt x="262212" y="282359"/>
                </a:lnTo>
                <a:lnTo>
                  <a:pt x="252428" y="290304"/>
                </a:lnTo>
                <a:lnTo>
                  <a:pt x="224962" y="305061"/>
                </a:lnTo>
                <a:lnTo>
                  <a:pt x="194599" y="314448"/>
                </a:lnTo>
                <a:lnTo>
                  <a:pt x="162017" y="317739"/>
                </a:lnTo>
                <a:close/>
              </a:path>
              <a:path w="379095" h="318135">
                <a:moveTo>
                  <a:pt x="324720" y="158700"/>
                </a:moveTo>
                <a:lnTo>
                  <a:pt x="287992" y="158700"/>
                </a:lnTo>
                <a:lnTo>
                  <a:pt x="278108" y="110575"/>
                </a:lnTo>
                <a:lnTo>
                  <a:pt x="251135" y="71390"/>
                </a:lnTo>
                <a:lnTo>
                  <a:pt x="211097" y="45029"/>
                </a:lnTo>
                <a:lnTo>
                  <a:pt x="162017" y="35379"/>
                </a:lnTo>
                <a:lnTo>
                  <a:pt x="263099" y="35379"/>
                </a:lnTo>
                <a:lnTo>
                  <a:pt x="293415" y="65138"/>
                </a:lnTo>
                <a:lnTo>
                  <a:pt x="316441" y="108684"/>
                </a:lnTo>
                <a:lnTo>
                  <a:pt x="324720" y="158700"/>
                </a:lnTo>
                <a:close/>
              </a:path>
              <a:path w="379095" h="318135">
                <a:moveTo>
                  <a:pt x="103662" y="221709"/>
                </a:moveTo>
                <a:lnTo>
                  <a:pt x="91306" y="200819"/>
                </a:lnTo>
                <a:lnTo>
                  <a:pt x="154122" y="163755"/>
                </a:lnTo>
                <a:lnTo>
                  <a:pt x="154122" y="88616"/>
                </a:lnTo>
                <a:lnTo>
                  <a:pt x="180210" y="88616"/>
                </a:lnTo>
                <a:lnTo>
                  <a:pt x="180210" y="176896"/>
                </a:lnTo>
                <a:lnTo>
                  <a:pt x="103662" y="221709"/>
                </a:lnTo>
                <a:close/>
              </a:path>
              <a:path w="379095" h="318135">
                <a:moveTo>
                  <a:pt x="308245" y="230133"/>
                </a:moveTo>
                <a:lnTo>
                  <a:pt x="235474" y="158700"/>
                </a:lnTo>
                <a:lnTo>
                  <a:pt x="378956" y="158700"/>
                </a:lnTo>
                <a:lnTo>
                  <a:pt x="309274" y="227437"/>
                </a:lnTo>
                <a:lnTo>
                  <a:pt x="308245" y="230133"/>
                </a:lnTo>
                <a:close/>
              </a:path>
              <a:path w="379095" h="318135">
                <a:moveTo>
                  <a:pt x="262212" y="282359"/>
                </a:moveTo>
                <a:lnTo>
                  <a:pt x="162017" y="282359"/>
                </a:lnTo>
                <a:lnTo>
                  <a:pt x="187300" y="279806"/>
                </a:lnTo>
                <a:lnTo>
                  <a:pt x="210845" y="272546"/>
                </a:lnTo>
                <a:lnTo>
                  <a:pt x="232202" y="261179"/>
                </a:lnTo>
                <a:lnTo>
                  <a:pt x="250920" y="246306"/>
                </a:lnTo>
                <a:lnTo>
                  <a:pt x="276321" y="270903"/>
                </a:lnTo>
                <a:lnTo>
                  <a:pt x="262212" y="282359"/>
                </a:lnTo>
                <a:close/>
              </a:path>
            </a:pathLst>
          </a:custGeom>
          <a:solidFill>
            <a:srgbClr val="404040"/>
          </a:solidFill>
        </p:spPr>
        <p:txBody>
          <a:bodyPr wrap="square" lIns="0" tIns="0" rIns="0" bIns="0" rtlCol="0"/>
          <a:lstStyle/>
          <a:p>
            <a:endParaRPr sz="2400"/>
          </a:p>
        </p:txBody>
      </p:sp>
      <p:sp>
        <p:nvSpPr>
          <p:cNvPr id="48" name="object 48"/>
          <p:cNvSpPr txBox="1"/>
          <p:nvPr/>
        </p:nvSpPr>
        <p:spPr>
          <a:xfrm>
            <a:off x="5213076" y="3246917"/>
            <a:ext cx="1224280" cy="591743"/>
          </a:xfrm>
          <a:prstGeom prst="rect">
            <a:avLst/>
          </a:prstGeom>
        </p:spPr>
        <p:txBody>
          <a:bodyPr vert="horz" wrap="square" lIns="0" tIns="16933" rIns="0" bIns="0" rtlCol="0">
            <a:spAutoFit/>
          </a:bodyPr>
          <a:lstStyle/>
          <a:p>
            <a:pPr marL="16933">
              <a:spcBef>
                <a:spcPts val="133"/>
              </a:spcBef>
            </a:pPr>
            <a:r>
              <a:rPr sz="1867" dirty="0">
                <a:solidFill>
                  <a:srgbClr val="666666"/>
                </a:solidFill>
                <a:latin typeface="Roboto"/>
                <a:cs typeface="Roboto"/>
              </a:rPr>
              <a:t>Web</a:t>
            </a:r>
            <a:r>
              <a:rPr sz="1867" spc="-100" dirty="0">
                <a:solidFill>
                  <a:srgbClr val="666666"/>
                </a:solidFill>
                <a:latin typeface="Roboto"/>
                <a:cs typeface="Roboto"/>
              </a:rPr>
              <a:t> </a:t>
            </a:r>
            <a:r>
              <a:rPr sz="1867" spc="-20" dirty="0">
                <a:solidFill>
                  <a:srgbClr val="666666"/>
                </a:solidFill>
                <a:latin typeface="Roboto"/>
                <a:cs typeface="Roboto"/>
              </a:rPr>
              <a:t>Server</a:t>
            </a:r>
            <a:endParaRPr sz="1867">
              <a:latin typeface="Roboto"/>
              <a:cs typeface="Roboto"/>
            </a:endParaRPr>
          </a:p>
        </p:txBody>
      </p:sp>
      <p:sp>
        <p:nvSpPr>
          <p:cNvPr id="49" name="object 49"/>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1029401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479973" y="3952848"/>
            <a:ext cx="13289280" cy="1125094"/>
          </a:xfrm>
          <a:prstGeom prst="rect">
            <a:avLst/>
          </a:prstGeom>
        </p:spPr>
        <p:txBody>
          <a:bodyPr vert="horz" wrap="square" lIns="0" tIns="16933" rIns="0" bIns="0" rtlCol="0" anchor="b">
            <a:spAutoFit/>
          </a:bodyPr>
          <a:lstStyle/>
          <a:p>
            <a:pPr marL="99058">
              <a:lnSpc>
                <a:spcPct val="100000"/>
              </a:lnSpc>
              <a:spcBef>
                <a:spcPts val="133"/>
              </a:spcBef>
            </a:pPr>
            <a:r>
              <a:rPr spc="-80" dirty="0"/>
              <a:t>Activity</a:t>
            </a:r>
          </a:p>
        </p:txBody>
      </p:sp>
      <p:sp>
        <p:nvSpPr>
          <p:cNvPr id="4" name="object 4"/>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4388312" y="4919294"/>
            <a:ext cx="5183071" cy="632651"/>
          </a:xfrm>
          <a:prstGeom prst="rect">
            <a:avLst/>
          </a:prstGeom>
        </p:spPr>
        <p:txBody>
          <a:bodyPr vert="horz" wrap="square" lIns="0" tIns="16933" rIns="0" bIns="0" rtlCol="0">
            <a:spAutoFit/>
          </a:bodyPr>
          <a:lstStyle/>
          <a:p>
            <a:pPr marL="16933">
              <a:spcBef>
                <a:spcPts val="133"/>
              </a:spcBef>
            </a:pPr>
            <a:r>
              <a:rPr sz="4000" spc="-27" dirty="0">
                <a:solidFill>
                  <a:schemeClr val="bg1"/>
                </a:solidFill>
                <a:latin typeface="Roboto"/>
                <a:cs typeface="Roboto"/>
              </a:rPr>
              <a:t>Deﬁne</a:t>
            </a:r>
            <a:r>
              <a:rPr sz="4000" spc="-60" dirty="0">
                <a:solidFill>
                  <a:schemeClr val="bg1"/>
                </a:solidFill>
                <a:latin typeface="Roboto"/>
                <a:cs typeface="Roboto"/>
              </a:rPr>
              <a:t> </a:t>
            </a:r>
            <a:r>
              <a:rPr sz="4000" spc="-67" dirty="0">
                <a:solidFill>
                  <a:schemeClr val="bg1"/>
                </a:solidFill>
                <a:latin typeface="Roboto"/>
                <a:cs typeface="Roboto"/>
              </a:rPr>
              <a:t>SLO</a:t>
            </a:r>
            <a:r>
              <a:rPr sz="4000" spc="-113" dirty="0">
                <a:solidFill>
                  <a:schemeClr val="bg1"/>
                </a:solidFill>
                <a:latin typeface="Roboto"/>
                <a:cs typeface="Roboto"/>
              </a:rPr>
              <a:t> </a:t>
            </a:r>
            <a:r>
              <a:rPr sz="4000" spc="-53" dirty="0">
                <a:solidFill>
                  <a:schemeClr val="bg1"/>
                </a:solidFill>
                <a:latin typeface="Roboto"/>
                <a:cs typeface="Roboto"/>
              </a:rPr>
              <a:t>Targets</a:t>
            </a:r>
            <a:endParaRPr sz="4000" dirty="0">
              <a:solidFill>
                <a:schemeClr val="bg1"/>
              </a:solidFill>
              <a:latin typeface="Roboto"/>
              <a:cs typeface="Roboto"/>
            </a:endParaRPr>
          </a:p>
        </p:txBody>
      </p:sp>
    </p:spTree>
    <p:extLst>
      <p:ext uri="{BB962C8B-B14F-4D97-AF65-F5344CB8AC3E}">
        <p14:creationId xmlns:p14="http://schemas.microsoft.com/office/powerpoint/2010/main" val="4141793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80296" y="658067"/>
            <a:ext cx="10220112" cy="1163438"/>
          </a:xfrm>
          <a:prstGeom prst="rect">
            <a:avLst/>
          </a:prstGeom>
        </p:spPr>
        <p:txBody>
          <a:bodyPr vert="horz" wrap="square" lIns="0" tIns="14393" rIns="0" bIns="0" rtlCol="0" anchor="ctr">
            <a:spAutoFit/>
          </a:bodyPr>
          <a:lstStyle/>
          <a:p>
            <a:pPr marL="4206135" marR="6773" indent="-4190049">
              <a:lnSpc>
                <a:spcPct val="100400"/>
              </a:lnSpc>
              <a:spcBef>
                <a:spcPts val="113"/>
              </a:spcBef>
            </a:pPr>
            <a:r>
              <a:rPr sz="3733" spc="-7" dirty="0">
                <a:latin typeface="Arial MT"/>
                <a:cs typeface="Arial MT"/>
              </a:rPr>
              <a:t>What</a:t>
            </a:r>
            <a:r>
              <a:rPr sz="3733" spc="-27" dirty="0">
                <a:latin typeface="Arial MT"/>
                <a:cs typeface="Arial MT"/>
              </a:rPr>
              <a:t> </a:t>
            </a:r>
            <a:r>
              <a:rPr sz="3733" spc="-7" dirty="0">
                <a:latin typeface="Arial MT"/>
                <a:cs typeface="Arial MT"/>
              </a:rPr>
              <a:t>goals</a:t>
            </a:r>
            <a:r>
              <a:rPr sz="3733" spc="-20" dirty="0">
                <a:latin typeface="Arial MT"/>
                <a:cs typeface="Arial MT"/>
              </a:rPr>
              <a:t> </a:t>
            </a:r>
            <a:r>
              <a:rPr sz="3733" dirty="0">
                <a:latin typeface="Arial MT"/>
                <a:cs typeface="Arial MT"/>
              </a:rPr>
              <a:t>should</a:t>
            </a:r>
            <a:r>
              <a:rPr sz="3733" spc="-13" dirty="0">
                <a:latin typeface="Arial MT"/>
                <a:cs typeface="Arial MT"/>
              </a:rPr>
              <a:t> </a:t>
            </a:r>
            <a:r>
              <a:rPr sz="3733" spc="-7" dirty="0">
                <a:latin typeface="Arial MT"/>
                <a:cs typeface="Arial MT"/>
              </a:rPr>
              <a:t>we</a:t>
            </a:r>
            <a:r>
              <a:rPr sz="3733" spc="-20" dirty="0">
                <a:latin typeface="Arial MT"/>
                <a:cs typeface="Arial MT"/>
              </a:rPr>
              <a:t> </a:t>
            </a:r>
            <a:r>
              <a:rPr sz="3733" dirty="0">
                <a:latin typeface="Arial MT"/>
                <a:cs typeface="Arial MT"/>
              </a:rPr>
              <a:t>set</a:t>
            </a:r>
            <a:r>
              <a:rPr sz="3733" spc="-13" dirty="0">
                <a:latin typeface="Arial MT"/>
                <a:cs typeface="Arial MT"/>
              </a:rPr>
              <a:t> </a:t>
            </a:r>
            <a:r>
              <a:rPr sz="3733" spc="-7" dirty="0">
                <a:latin typeface="Arial MT"/>
                <a:cs typeface="Arial MT"/>
              </a:rPr>
              <a:t>for</a:t>
            </a:r>
            <a:r>
              <a:rPr sz="3733" spc="-27" dirty="0">
                <a:latin typeface="Arial MT"/>
                <a:cs typeface="Arial MT"/>
              </a:rPr>
              <a:t> </a:t>
            </a:r>
            <a:r>
              <a:rPr sz="3733" spc="-7" dirty="0">
                <a:latin typeface="Arial MT"/>
                <a:cs typeface="Arial MT"/>
              </a:rPr>
              <a:t>the</a:t>
            </a:r>
            <a:r>
              <a:rPr sz="3733" spc="-20" dirty="0">
                <a:latin typeface="Arial MT"/>
                <a:cs typeface="Arial MT"/>
              </a:rPr>
              <a:t> </a:t>
            </a:r>
            <a:r>
              <a:rPr sz="3733" dirty="0">
                <a:latin typeface="Arial MT"/>
                <a:cs typeface="Arial MT"/>
              </a:rPr>
              <a:t>reliability</a:t>
            </a:r>
            <a:r>
              <a:rPr sz="3733" spc="-20" dirty="0">
                <a:latin typeface="Arial MT"/>
                <a:cs typeface="Arial MT"/>
              </a:rPr>
              <a:t> </a:t>
            </a:r>
            <a:r>
              <a:rPr sz="3733" spc="-7" dirty="0">
                <a:latin typeface="Arial MT"/>
                <a:cs typeface="Arial MT"/>
              </a:rPr>
              <a:t>of</a:t>
            </a:r>
            <a:r>
              <a:rPr sz="3733" spc="-13" dirty="0">
                <a:latin typeface="Arial MT"/>
                <a:cs typeface="Arial MT"/>
              </a:rPr>
              <a:t> </a:t>
            </a:r>
            <a:r>
              <a:rPr sz="3733" spc="-7" dirty="0">
                <a:latin typeface="Arial MT"/>
                <a:cs typeface="Arial MT"/>
              </a:rPr>
              <a:t>our </a:t>
            </a:r>
            <a:r>
              <a:rPr sz="3733" spc="-1020" dirty="0">
                <a:latin typeface="Arial MT"/>
                <a:cs typeface="Arial MT"/>
              </a:rPr>
              <a:t> </a:t>
            </a:r>
            <a:r>
              <a:rPr sz="3733" spc="-7" dirty="0">
                <a:latin typeface="Arial MT"/>
                <a:cs typeface="Arial MT"/>
              </a:rPr>
              <a:t>journey?</a:t>
            </a:r>
            <a:endParaRPr sz="3733">
              <a:latin typeface="Arial MT"/>
              <a:cs typeface="Arial MT"/>
            </a:endParaRPr>
          </a:p>
        </p:txBody>
      </p:sp>
      <p:sp>
        <p:nvSpPr>
          <p:cNvPr id="5" name="object 5"/>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graphicFrame>
        <p:nvGraphicFramePr>
          <p:cNvPr id="3" name="object 3"/>
          <p:cNvGraphicFramePr>
            <a:graphicFrameLocks noGrp="1"/>
          </p:cNvGraphicFramePr>
          <p:nvPr/>
        </p:nvGraphicFramePr>
        <p:xfrm>
          <a:off x="1261534" y="2724199"/>
          <a:ext cx="9652845" cy="2031996"/>
        </p:xfrm>
        <a:graphic>
          <a:graphicData uri="http://schemas.openxmlformats.org/drawingml/2006/table">
            <a:tbl>
              <a:tblPr firstRow="1" bandRow="1">
                <a:tableStyleId>{2D5ABB26-0587-4C30-8999-92F81FD0307C}</a:tableStyleId>
              </a:tblPr>
              <a:tblGrid>
                <a:gridCol w="2330873">
                  <a:extLst>
                    <a:ext uri="{9D8B030D-6E8A-4147-A177-3AD203B41FA5}">
                      <a16:colId xmlns:a16="http://schemas.microsoft.com/office/drawing/2014/main" xmlns="" val="20000"/>
                    </a:ext>
                  </a:extLst>
                </a:gridCol>
                <a:gridCol w="2378287">
                  <a:extLst>
                    <a:ext uri="{9D8B030D-6E8A-4147-A177-3AD203B41FA5}">
                      <a16:colId xmlns:a16="http://schemas.microsoft.com/office/drawing/2014/main" xmlns="" val="20001"/>
                    </a:ext>
                  </a:extLst>
                </a:gridCol>
                <a:gridCol w="4943685">
                  <a:extLst>
                    <a:ext uri="{9D8B030D-6E8A-4147-A177-3AD203B41FA5}">
                      <a16:colId xmlns:a16="http://schemas.microsoft.com/office/drawing/2014/main" xmlns="" val="20002"/>
                    </a:ext>
                  </a:extLst>
                </a:gridCol>
              </a:tblGrid>
              <a:tr h="507999">
                <a:tc>
                  <a:txBody>
                    <a:bodyPr/>
                    <a:lstStyle/>
                    <a:p>
                      <a:pPr marL="575310">
                        <a:lnSpc>
                          <a:spcPct val="100000"/>
                        </a:lnSpc>
                        <a:spcBef>
                          <a:spcPts val="620"/>
                        </a:spcBef>
                      </a:pPr>
                      <a:r>
                        <a:rPr sz="1900" b="1" spc="5" dirty="0">
                          <a:solidFill>
                            <a:srgbClr val="666666"/>
                          </a:solidFill>
                          <a:latin typeface="Roboto"/>
                          <a:cs typeface="Roboto"/>
                        </a:rPr>
                        <a:t>Service</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16255">
                        <a:lnSpc>
                          <a:spcPct val="100000"/>
                        </a:lnSpc>
                        <a:spcBef>
                          <a:spcPts val="620"/>
                        </a:spcBef>
                      </a:pPr>
                      <a:r>
                        <a:rPr sz="1900" b="1" spc="-5" dirty="0">
                          <a:solidFill>
                            <a:srgbClr val="666666"/>
                          </a:solidFill>
                          <a:latin typeface="Roboto"/>
                          <a:cs typeface="Roboto"/>
                        </a:rPr>
                        <a:t>S</a:t>
                      </a:r>
                      <a:r>
                        <a:rPr sz="1900" b="1" spc="-45" dirty="0">
                          <a:solidFill>
                            <a:srgbClr val="666666"/>
                          </a:solidFill>
                          <a:latin typeface="Roboto"/>
                          <a:cs typeface="Roboto"/>
                        </a:rPr>
                        <a:t>L</a:t>
                      </a:r>
                      <a:r>
                        <a:rPr sz="1900" b="1" dirty="0">
                          <a:solidFill>
                            <a:srgbClr val="666666"/>
                          </a:solidFill>
                          <a:latin typeface="Roboto"/>
                          <a:cs typeface="Roboto"/>
                        </a:rPr>
                        <a:t>O</a:t>
                      </a:r>
                      <a:r>
                        <a:rPr sz="1900" b="1" spc="-45" dirty="0">
                          <a:solidFill>
                            <a:srgbClr val="666666"/>
                          </a:solidFill>
                          <a:latin typeface="Roboto"/>
                          <a:cs typeface="Roboto"/>
                        </a:rPr>
                        <a:t> </a:t>
                      </a:r>
                      <a:r>
                        <a:rPr sz="1900" b="1" spc="-60" dirty="0">
                          <a:solidFill>
                            <a:srgbClr val="666666"/>
                          </a:solidFill>
                          <a:latin typeface="Roboto"/>
                          <a:cs typeface="Roboto"/>
                        </a:rPr>
                        <a:t>T</a:t>
                      </a:r>
                      <a:r>
                        <a:rPr sz="1900" b="1" spc="-5" dirty="0">
                          <a:solidFill>
                            <a:srgbClr val="666666"/>
                          </a:solidFill>
                          <a:latin typeface="Roboto"/>
                          <a:cs typeface="Roboto"/>
                        </a:rPr>
                        <a:t>ype</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620"/>
                        </a:spcBef>
                      </a:pPr>
                      <a:r>
                        <a:rPr sz="1900" b="1" spc="-5" dirty="0">
                          <a:solidFill>
                            <a:srgbClr val="666666"/>
                          </a:solidFill>
                          <a:latin typeface="Roboto"/>
                          <a:cs typeface="Roboto"/>
                        </a:rPr>
                        <a:t>Objective</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0"/>
                  </a:ext>
                </a:extLst>
              </a:tr>
              <a:tr h="507999">
                <a:tc>
                  <a:txBody>
                    <a:bodyPr/>
                    <a:lstStyle/>
                    <a:p>
                      <a:pPr marL="57150">
                        <a:lnSpc>
                          <a:spcPct val="100000"/>
                        </a:lnSpc>
                        <a:spcBef>
                          <a:spcPts val="620"/>
                        </a:spcBef>
                      </a:pPr>
                      <a:r>
                        <a:rPr sz="1900" spc="-5" dirty="0">
                          <a:latin typeface="Roboto"/>
                          <a:cs typeface="Roboto"/>
                        </a:rPr>
                        <a:t>Web:</a:t>
                      </a:r>
                      <a:r>
                        <a:rPr sz="1900" spc="-25" dirty="0">
                          <a:latin typeface="Roboto"/>
                          <a:cs typeface="Roboto"/>
                        </a:rPr>
                        <a:t> </a:t>
                      </a:r>
                      <a:r>
                        <a:rPr sz="1900" spc="-20" dirty="0">
                          <a:latin typeface="Roboto"/>
                          <a:cs typeface="Roboto"/>
                        </a:rPr>
                        <a:t>User</a:t>
                      </a:r>
                      <a:r>
                        <a:rPr sz="1900" spc="-25" dirty="0">
                          <a:latin typeface="Roboto"/>
                          <a:cs typeface="Roboto"/>
                        </a:rPr>
                        <a:t> </a:t>
                      </a:r>
                      <a:r>
                        <a:rPr sz="1900" spc="-15" dirty="0">
                          <a:latin typeface="Roboto"/>
                          <a:cs typeface="Roboto"/>
                        </a:rPr>
                        <a:t>Proﬁle</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620"/>
                        </a:spcBef>
                      </a:pPr>
                      <a:r>
                        <a:rPr sz="1900" spc="-25" dirty="0">
                          <a:latin typeface="Roboto"/>
                          <a:cs typeface="Roboto"/>
                        </a:rPr>
                        <a:t>Availability</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620"/>
                        </a:spcBef>
                      </a:pPr>
                      <a:r>
                        <a:rPr sz="1900" b="1" spc="-5" dirty="0">
                          <a:solidFill>
                            <a:srgbClr val="D45E00"/>
                          </a:solidFill>
                          <a:latin typeface="Roboto"/>
                          <a:cs typeface="Roboto"/>
                        </a:rPr>
                        <a:t>99.95%</a:t>
                      </a:r>
                      <a:r>
                        <a:rPr sz="1900" b="1" spc="-10" dirty="0">
                          <a:solidFill>
                            <a:srgbClr val="D45E00"/>
                          </a:solidFill>
                          <a:latin typeface="Roboto"/>
                          <a:cs typeface="Roboto"/>
                        </a:rPr>
                        <a:t> </a:t>
                      </a:r>
                      <a:r>
                        <a:rPr sz="1900" b="1" spc="-5" dirty="0">
                          <a:solidFill>
                            <a:srgbClr val="D45E00"/>
                          </a:solidFill>
                          <a:latin typeface="Roboto"/>
                          <a:cs typeface="Roboto"/>
                        </a:rPr>
                        <a:t>successful </a:t>
                      </a:r>
                      <a:r>
                        <a:rPr sz="1900" spc="-25" dirty="0">
                          <a:solidFill>
                            <a:srgbClr val="666666"/>
                          </a:solidFill>
                          <a:latin typeface="Roboto"/>
                          <a:cs typeface="Roboto"/>
                        </a:rPr>
                        <a:t>in</a:t>
                      </a:r>
                      <a:r>
                        <a:rPr sz="1900" spc="-5" dirty="0">
                          <a:solidFill>
                            <a:srgbClr val="666666"/>
                          </a:solidFill>
                          <a:latin typeface="Roboto"/>
                          <a:cs typeface="Roboto"/>
                        </a:rPr>
                        <a:t> </a:t>
                      </a:r>
                      <a:r>
                        <a:rPr sz="1900" b="1" spc="-5" dirty="0">
                          <a:solidFill>
                            <a:srgbClr val="0072B2"/>
                          </a:solidFill>
                          <a:latin typeface="Roboto"/>
                          <a:cs typeface="Roboto"/>
                        </a:rPr>
                        <a:t>previous</a:t>
                      </a:r>
                      <a:r>
                        <a:rPr sz="1900" b="1" spc="-10" dirty="0">
                          <a:solidFill>
                            <a:srgbClr val="0072B2"/>
                          </a:solidFill>
                          <a:latin typeface="Roboto"/>
                          <a:cs typeface="Roboto"/>
                        </a:rPr>
                        <a:t> 28d</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1"/>
                  </a:ext>
                </a:extLst>
              </a:tr>
              <a:tr h="507999">
                <a:tc>
                  <a:txBody>
                    <a:bodyPr/>
                    <a:lstStyle/>
                    <a:p>
                      <a:pPr marL="57150">
                        <a:lnSpc>
                          <a:spcPct val="100000"/>
                        </a:lnSpc>
                        <a:spcBef>
                          <a:spcPts val="620"/>
                        </a:spcBef>
                      </a:pPr>
                      <a:r>
                        <a:rPr sz="1900" spc="-5" dirty="0">
                          <a:latin typeface="Roboto"/>
                          <a:cs typeface="Roboto"/>
                        </a:rPr>
                        <a:t>Web:</a:t>
                      </a:r>
                      <a:r>
                        <a:rPr sz="1900" spc="-25" dirty="0">
                          <a:latin typeface="Roboto"/>
                          <a:cs typeface="Roboto"/>
                        </a:rPr>
                        <a:t> </a:t>
                      </a:r>
                      <a:r>
                        <a:rPr sz="1900" spc="-20" dirty="0">
                          <a:latin typeface="Roboto"/>
                          <a:cs typeface="Roboto"/>
                        </a:rPr>
                        <a:t>User</a:t>
                      </a:r>
                      <a:r>
                        <a:rPr sz="1900" spc="-25" dirty="0">
                          <a:latin typeface="Roboto"/>
                          <a:cs typeface="Roboto"/>
                        </a:rPr>
                        <a:t> </a:t>
                      </a:r>
                      <a:r>
                        <a:rPr sz="1900" spc="-15" dirty="0">
                          <a:latin typeface="Roboto"/>
                          <a:cs typeface="Roboto"/>
                        </a:rPr>
                        <a:t>Proﬁle</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620"/>
                        </a:spcBef>
                      </a:pPr>
                      <a:r>
                        <a:rPr sz="1900" spc="-20" dirty="0">
                          <a:latin typeface="Roboto"/>
                          <a:cs typeface="Roboto"/>
                        </a:rPr>
                        <a:t>Latency</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725">
                        <a:lnSpc>
                          <a:spcPct val="100000"/>
                        </a:lnSpc>
                        <a:spcBef>
                          <a:spcPts val="620"/>
                        </a:spcBef>
                      </a:pPr>
                      <a:r>
                        <a:rPr sz="1900" b="1" spc="-5" dirty="0">
                          <a:solidFill>
                            <a:srgbClr val="D45E00"/>
                          </a:solidFill>
                          <a:latin typeface="Roboto"/>
                          <a:cs typeface="Roboto"/>
                        </a:rPr>
                        <a:t>90%</a:t>
                      </a:r>
                      <a:r>
                        <a:rPr sz="1900" b="1" spc="-10" dirty="0">
                          <a:solidFill>
                            <a:srgbClr val="D45E00"/>
                          </a:solidFill>
                          <a:latin typeface="Roboto"/>
                          <a:cs typeface="Roboto"/>
                        </a:rPr>
                        <a:t> </a:t>
                      </a:r>
                      <a:r>
                        <a:rPr sz="1900" spc="10" dirty="0">
                          <a:solidFill>
                            <a:srgbClr val="666666"/>
                          </a:solidFill>
                          <a:latin typeface="Roboto"/>
                          <a:cs typeface="Roboto"/>
                        </a:rPr>
                        <a:t>of</a:t>
                      </a:r>
                      <a:r>
                        <a:rPr sz="1900" spc="-10" dirty="0">
                          <a:solidFill>
                            <a:srgbClr val="666666"/>
                          </a:solidFill>
                          <a:latin typeface="Roboto"/>
                          <a:cs typeface="Roboto"/>
                        </a:rPr>
                        <a:t> </a:t>
                      </a:r>
                      <a:r>
                        <a:rPr sz="1900" spc="-15" dirty="0">
                          <a:solidFill>
                            <a:srgbClr val="666666"/>
                          </a:solidFill>
                          <a:latin typeface="Roboto"/>
                          <a:cs typeface="Roboto"/>
                        </a:rPr>
                        <a:t>requests</a:t>
                      </a:r>
                      <a:r>
                        <a:rPr sz="1900" spc="5" dirty="0">
                          <a:solidFill>
                            <a:srgbClr val="666666"/>
                          </a:solidFill>
                          <a:latin typeface="Roboto"/>
                          <a:cs typeface="Roboto"/>
                        </a:rPr>
                        <a:t> </a:t>
                      </a:r>
                      <a:r>
                        <a:rPr sz="1900" b="1" spc="-5" dirty="0">
                          <a:solidFill>
                            <a:srgbClr val="D45E00"/>
                          </a:solidFill>
                          <a:latin typeface="Roboto"/>
                          <a:cs typeface="Roboto"/>
                        </a:rPr>
                        <a:t>&lt;</a:t>
                      </a:r>
                      <a:r>
                        <a:rPr sz="1900" b="1" spc="-10" dirty="0">
                          <a:solidFill>
                            <a:srgbClr val="D45E00"/>
                          </a:solidFill>
                          <a:latin typeface="Roboto"/>
                          <a:cs typeface="Roboto"/>
                        </a:rPr>
                        <a:t> </a:t>
                      </a:r>
                      <a:r>
                        <a:rPr sz="1900" b="1" spc="-5" dirty="0">
                          <a:solidFill>
                            <a:srgbClr val="D45E00"/>
                          </a:solidFill>
                          <a:latin typeface="Roboto"/>
                          <a:cs typeface="Roboto"/>
                        </a:rPr>
                        <a:t>500ms</a:t>
                      </a:r>
                      <a:r>
                        <a:rPr sz="1900" b="1" dirty="0">
                          <a:solidFill>
                            <a:srgbClr val="D45E00"/>
                          </a:solidFill>
                          <a:latin typeface="Roboto"/>
                          <a:cs typeface="Roboto"/>
                        </a:rPr>
                        <a:t> </a:t>
                      </a:r>
                      <a:r>
                        <a:rPr sz="1900" spc="-25" dirty="0">
                          <a:solidFill>
                            <a:srgbClr val="666666"/>
                          </a:solidFill>
                          <a:latin typeface="Roboto"/>
                          <a:cs typeface="Roboto"/>
                        </a:rPr>
                        <a:t>in</a:t>
                      </a:r>
                      <a:r>
                        <a:rPr sz="1900" spc="-5" dirty="0">
                          <a:solidFill>
                            <a:srgbClr val="666666"/>
                          </a:solidFill>
                          <a:latin typeface="Roboto"/>
                          <a:cs typeface="Roboto"/>
                        </a:rPr>
                        <a:t> </a:t>
                      </a:r>
                      <a:r>
                        <a:rPr sz="1900" b="1" spc="-5" dirty="0">
                          <a:solidFill>
                            <a:srgbClr val="0072B2"/>
                          </a:solidFill>
                          <a:latin typeface="Roboto"/>
                          <a:cs typeface="Roboto"/>
                        </a:rPr>
                        <a:t>previous</a:t>
                      </a:r>
                      <a:r>
                        <a:rPr sz="1900" b="1" spc="-10" dirty="0">
                          <a:solidFill>
                            <a:srgbClr val="0072B2"/>
                          </a:solidFill>
                          <a:latin typeface="Roboto"/>
                          <a:cs typeface="Roboto"/>
                        </a:rPr>
                        <a:t> 28d</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2"/>
                  </a:ext>
                </a:extLst>
              </a:tr>
              <a:tr h="507999">
                <a:tc>
                  <a:txBody>
                    <a:bodyPr/>
                    <a:lstStyle/>
                    <a:p>
                      <a:pPr marL="57150">
                        <a:lnSpc>
                          <a:spcPct val="100000"/>
                        </a:lnSpc>
                        <a:spcBef>
                          <a:spcPts val="620"/>
                        </a:spcBef>
                      </a:pPr>
                      <a:r>
                        <a:rPr sz="1900" spc="-15" dirty="0">
                          <a:latin typeface="Roboto"/>
                          <a:cs typeface="Roboto"/>
                        </a:rPr>
                        <a:t>...</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57150">
                        <a:lnSpc>
                          <a:spcPct val="100000"/>
                        </a:lnSpc>
                        <a:spcBef>
                          <a:spcPts val="620"/>
                        </a:spcBef>
                      </a:pPr>
                      <a:r>
                        <a:rPr sz="1900" spc="-15" dirty="0">
                          <a:latin typeface="Roboto"/>
                          <a:cs typeface="Roboto"/>
                        </a:rPr>
                        <a:t>...</a:t>
                      </a:r>
                      <a:endParaRPr sz="1900">
                        <a:latin typeface="Roboto"/>
                        <a:cs typeface="Roboto"/>
                      </a:endParaRPr>
                    </a:p>
                  </a:txBody>
                  <a:tcPr marL="0" marR="0" marT="104987"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21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xmlns="" val="10003"/>
                  </a:ext>
                </a:extLst>
              </a:tr>
            </a:tbl>
          </a:graphicData>
        </a:graphic>
      </p:graphicFrame>
      <p:sp>
        <p:nvSpPr>
          <p:cNvPr id="4" name="object 4"/>
          <p:cNvSpPr txBox="1"/>
          <p:nvPr/>
        </p:nvSpPr>
        <p:spPr>
          <a:xfrm>
            <a:off x="1261534" y="1894971"/>
            <a:ext cx="9536007" cy="755762"/>
          </a:xfrm>
          <a:prstGeom prst="rect">
            <a:avLst/>
          </a:prstGeom>
        </p:spPr>
        <p:txBody>
          <a:bodyPr vert="horz" wrap="square" lIns="0" tIns="16933" rIns="0" bIns="0" rtlCol="0">
            <a:spAutoFit/>
          </a:bodyPr>
          <a:lstStyle/>
          <a:p>
            <a:pPr marL="16933">
              <a:spcBef>
                <a:spcPts val="133"/>
              </a:spcBef>
            </a:pPr>
            <a:r>
              <a:rPr sz="2400" spc="-60" dirty="0">
                <a:solidFill>
                  <a:srgbClr val="666666"/>
                </a:solidFill>
                <a:latin typeface="Roboto"/>
                <a:cs typeface="Roboto"/>
              </a:rPr>
              <a:t>Your</a:t>
            </a:r>
            <a:r>
              <a:rPr sz="2400" spc="-7" dirty="0">
                <a:solidFill>
                  <a:srgbClr val="666666"/>
                </a:solidFill>
                <a:latin typeface="Roboto"/>
                <a:cs typeface="Roboto"/>
              </a:rPr>
              <a:t> </a:t>
            </a:r>
            <a:r>
              <a:rPr sz="2400" spc="-27" dirty="0">
                <a:solidFill>
                  <a:srgbClr val="666666"/>
                </a:solidFill>
                <a:latin typeface="Roboto"/>
                <a:cs typeface="Roboto"/>
              </a:rPr>
              <a:t>objectives</a:t>
            </a:r>
            <a:r>
              <a:rPr sz="2400" spc="-7" dirty="0">
                <a:solidFill>
                  <a:srgbClr val="666666"/>
                </a:solidFill>
                <a:latin typeface="Roboto"/>
                <a:cs typeface="Roboto"/>
              </a:rPr>
              <a:t> </a:t>
            </a:r>
            <a:r>
              <a:rPr sz="2400" spc="-33" dirty="0">
                <a:solidFill>
                  <a:srgbClr val="666666"/>
                </a:solidFill>
                <a:latin typeface="Roboto"/>
                <a:cs typeface="Roboto"/>
              </a:rPr>
              <a:t>should</a:t>
            </a:r>
            <a:r>
              <a:rPr sz="2400" dirty="0">
                <a:solidFill>
                  <a:srgbClr val="666666"/>
                </a:solidFill>
                <a:latin typeface="Roboto"/>
                <a:cs typeface="Roboto"/>
              </a:rPr>
              <a:t> </a:t>
            </a:r>
            <a:r>
              <a:rPr sz="2400" spc="-33" dirty="0">
                <a:solidFill>
                  <a:srgbClr val="666666"/>
                </a:solidFill>
                <a:latin typeface="Roboto"/>
                <a:cs typeface="Roboto"/>
              </a:rPr>
              <a:t>have</a:t>
            </a:r>
            <a:r>
              <a:rPr sz="2400" spc="-13" dirty="0">
                <a:solidFill>
                  <a:srgbClr val="666666"/>
                </a:solidFill>
                <a:latin typeface="Roboto"/>
                <a:cs typeface="Roboto"/>
              </a:rPr>
              <a:t> </a:t>
            </a:r>
            <a:r>
              <a:rPr sz="2400" spc="-27" dirty="0">
                <a:solidFill>
                  <a:srgbClr val="666666"/>
                </a:solidFill>
                <a:latin typeface="Roboto"/>
                <a:cs typeface="Roboto"/>
              </a:rPr>
              <a:t>both</a:t>
            </a:r>
            <a:r>
              <a:rPr sz="2400" dirty="0">
                <a:solidFill>
                  <a:srgbClr val="666666"/>
                </a:solidFill>
                <a:latin typeface="Roboto"/>
                <a:cs typeface="Roboto"/>
              </a:rPr>
              <a:t> </a:t>
            </a:r>
            <a:r>
              <a:rPr sz="2400" spc="-20" dirty="0">
                <a:solidFill>
                  <a:srgbClr val="666666"/>
                </a:solidFill>
                <a:latin typeface="Roboto"/>
                <a:cs typeface="Roboto"/>
              </a:rPr>
              <a:t>a</a:t>
            </a:r>
            <a:r>
              <a:rPr sz="2400" spc="53" dirty="0">
                <a:solidFill>
                  <a:srgbClr val="666666"/>
                </a:solidFill>
                <a:latin typeface="Roboto"/>
                <a:cs typeface="Roboto"/>
              </a:rPr>
              <a:t> </a:t>
            </a:r>
            <a:r>
              <a:rPr sz="2400" b="1" spc="-7" dirty="0">
                <a:solidFill>
                  <a:srgbClr val="D45E00"/>
                </a:solidFill>
                <a:latin typeface="Roboto"/>
                <a:cs typeface="Roboto"/>
              </a:rPr>
              <a:t>target</a:t>
            </a:r>
            <a:r>
              <a:rPr sz="2400" b="1" dirty="0">
                <a:solidFill>
                  <a:srgbClr val="D45E00"/>
                </a:solidFill>
                <a:latin typeface="Roboto"/>
                <a:cs typeface="Roboto"/>
              </a:rPr>
              <a:t> </a:t>
            </a:r>
            <a:r>
              <a:rPr sz="2400" spc="-27" dirty="0">
                <a:solidFill>
                  <a:srgbClr val="666666"/>
                </a:solidFill>
                <a:latin typeface="Roboto"/>
                <a:cs typeface="Roboto"/>
              </a:rPr>
              <a:t>and</a:t>
            </a:r>
            <a:r>
              <a:rPr sz="2400" spc="-7" dirty="0">
                <a:solidFill>
                  <a:srgbClr val="666666"/>
                </a:solidFill>
                <a:latin typeface="Roboto"/>
                <a:cs typeface="Roboto"/>
              </a:rPr>
              <a:t> </a:t>
            </a:r>
            <a:r>
              <a:rPr sz="2400" spc="-20" dirty="0">
                <a:solidFill>
                  <a:srgbClr val="666666"/>
                </a:solidFill>
                <a:latin typeface="Roboto"/>
                <a:cs typeface="Roboto"/>
              </a:rPr>
              <a:t>a</a:t>
            </a:r>
            <a:r>
              <a:rPr sz="2400" spc="20" dirty="0">
                <a:solidFill>
                  <a:srgbClr val="666666"/>
                </a:solidFill>
                <a:latin typeface="Roboto"/>
                <a:cs typeface="Roboto"/>
              </a:rPr>
              <a:t> </a:t>
            </a:r>
            <a:r>
              <a:rPr sz="2400" b="1" dirty="0">
                <a:solidFill>
                  <a:srgbClr val="0072B2"/>
                </a:solidFill>
                <a:latin typeface="Roboto"/>
                <a:cs typeface="Roboto"/>
              </a:rPr>
              <a:t>measurement </a:t>
            </a:r>
            <a:r>
              <a:rPr sz="2400" b="1" spc="-13" dirty="0">
                <a:solidFill>
                  <a:srgbClr val="0072B2"/>
                </a:solidFill>
                <a:latin typeface="Roboto"/>
                <a:cs typeface="Roboto"/>
              </a:rPr>
              <a:t>window</a:t>
            </a:r>
            <a:endParaRPr sz="2400" dirty="0">
              <a:latin typeface="Roboto"/>
              <a:cs typeface="Roboto"/>
            </a:endParaRPr>
          </a:p>
        </p:txBody>
      </p:sp>
    </p:spTree>
    <p:extLst>
      <p:ext uri="{BB962C8B-B14F-4D97-AF65-F5344CB8AC3E}">
        <p14:creationId xmlns:p14="http://schemas.microsoft.com/office/powerpoint/2010/main" val="2762297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a:t>
            </a:r>
            <a:endParaRPr lang="en-US" dirty="0"/>
          </a:p>
        </p:txBody>
      </p:sp>
      <p:sp>
        <p:nvSpPr>
          <p:cNvPr id="3" name="Content Placeholder 2"/>
          <p:cNvSpPr>
            <a:spLocks noGrp="1"/>
          </p:cNvSpPr>
          <p:nvPr>
            <p:ph idx="1"/>
          </p:nvPr>
        </p:nvSpPr>
        <p:spPr/>
        <p:txBody>
          <a:bodyPr/>
          <a:lstStyle/>
          <a:p>
            <a:r>
              <a:rPr lang="en-US" dirty="0"/>
              <a:t>SLOs allow you to quantifiably measure customer happiness, which directly impacts the business.   </a:t>
            </a:r>
            <a:endParaRPr lang="en-US" dirty="0" smtClean="0"/>
          </a:p>
          <a:p>
            <a:pPr marL="12700" marR="5080" indent="-4445" algn="ctr">
              <a:lnSpc>
                <a:spcPts val="2850"/>
              </a:lnSpc>
              <a:spcBef>
                <a:spcPts val="220"/>
              </a:spcBef>
            </a:pPr>
            <a:r>
              <a:rPr lang="en-US" sz="2000" spc="-215" dirty="0">
                <a:solidFill>
                  <a:srgbClr val="434343"/>
                </a:solidFill>
                <a:latin typeface="Roboto"/>
                <a:cs typeface="Roboto"/>
              </a:rPr>
              <a:t>SLOs</a:t>
            </a:r>
            <a:r>
              <a:rPr lang="en-US" sz="2000" spc="-50" dirty="0">
                <a:solidFill>
                  <a:srgbClr val="434343"/>
                </a:solidFill>
                <a:latin typeface="Roboto"/>
                <a:cs typeface="Roboto"/>
              </a:rPr>
              <a:t> </a:t>
            </a:r>
            <a:r>
              <a:rPr lang="en-US" sz="2000" spc="-165" dirty="0">
                <a:solidFill>
                  <a:srgbClr val="434343"/>
                </a:solidFill>
                <a:latin typeface="Roboto"/>
                <a:cs typeface="Roboto"/>
              </a:rPr>
              <a:t>should</a:t>
            </a:r>
            <a:r>
              <a:rPr lang="en-US" sz="2000" spc="-50" dirty="0">
                <a:solidFill>
                  <a:srgbClr val="434343"/>
                </a:solidFill>
                <a:latin typeface="Roboto"/>
                <a:cs typeface="Roboto"/>
              </a:rPr>
              <a:t> </a:t>
            </a:r>
            <a:r>
              <a:rPr lang="en-US" sz="2000" spc="-160" dirty="0">
                <a:solidFill>
                  <a:srgbClr val="434343"/>
                </a:solidFill>
                <a:latin typeface="Roboto"/>
                <a:cs typeface="Roboto"/>
              </a:rPr>
              <a:t>capture</a:t>
            </a:r>
            <a:r>
              <a:rPr lang="en-US" sz="2000" spc="-50" dirty="0">
                <a:solidFill>
                  <a:srgbClr val="434343"/>
                </a:solidFill>
                <a:latin typeface="Roboto"/>
                <a:cs typeface="Roboto"/>
              </a:rPr>
              <a:t> </a:t>
            </a:r>
            <a:r>
              <a:rPr lang="en-US" sz="2000" spc="-150" dirty="0">
                <a:solidFill>
                  <a:srgbClr val="434343"/>
                </a:solidFill>
                <a:latin typeface="Roboto"/>
                <a:cs typeface="Roboto"/>
              </a:rPr>
              <a:t>the</a:t>
            </a:r>
            <a:r>
              <a:rPr lang="en-US" sz="2000" spc="-45" dirty="0">
                <a:solidFill>
                  <a:srgbClr val="434343"/>
                </a:solidFill>
                <a:latin typeface="Roboto"/>
                <a:cs typeface="Roboto"/>
              </a:rPr>
              <a:t> </a:t>
            </a:r>
            <a:r>
              <a:rPr lang="en-US" sz="2000" spc="-155" dirty="0">
                <a:solidFill>
                  <a:srgbClr val="434343"/>
                </a:solidFill>
                <a:latin typeface="Roboto"/>
                <a:cs typeface="Roboto"/>
              </a:rPr>
              <a:t>performance</a:t>
            </a:r>
            <a:r>
              <a:rPr lang="en-US" sz="2000" spc="-50" dirty="0">
                <a:solidFill>
                  <a:srgbClr val="434343"/>
                </a:solidFill>
                <a:latin typeface="Roboto"/>
                <a:cs typeface="Roboto"/>
              </a:rPr>
              <a:t> </a:t>
            </a:r>
            <a:r>
              <a:rPr lang="en-US" sz="2000" spc="-185" dirty="0">
                <a:solidFill>
                  <a:srgbClr val="434343"/>
                </a:solidFill>
                <a:latin typeface="Roboto"/>
                <a:cs typeface="Roboto"/>
              </a:rPr>
              <a:t>and</a:t>
            </a:r>
            <a:r>
              <a:rPr lang="en-US" sz="2000" spc="-50" dirty="0">
                <a:solidFill>
                  <a:srgbClr val="434343"/>
                </a:solidFill>
                <a:latin typeface="Roboto"/>
                <a:cs typeface="Roboto"/>
              </a:rPr>
              <a:t> </a:t>
            </a:r>
            <a:r>
              <a:rPr lang="en-US" sz="2000" spc="-125" dirty="0">
                <a:solidFill>
                  <a:srgbClr val="434343"/>
                </a:solidFill>
                <a:latin typeface="Roboto"/>
                <a:cs typeface="Roboto"/>
              </a:rPr>
              <a:t>availability</a:t>
            </a:r>
            <a:r>
              <a:rPr lang="en-US" sz="2000" spc="-45" dirty="0">
                <a:solidFill>
                  <a:srgbClr val="434343"/>
                </a:solidFill>
                <a:latin typeface="Roboto"/>
                <a:cs typeface="Roboto"/>
              </a:rPr>
              <a:t> </a:t>
            </a:r>
            <a:r>
              <a:rPr lang="en-US" sz="2000" spc="-130" dirty="0">
                <a:solidFill>
                  <a:srgbClr val="434343"/>
                </a:solidFill>
                <a:latin typeface="Roboto"/>
                <a:cs typeface="Roboto"/>
              </a:rPr>
              <a:t>levels</a:t>
            </a:r>
            <a:r>
              <a:rPr lang="en-US" sz="2000" spc="-50" dirty="0">
                <a:solidFill>
                  <a:srgbClr val="434343"/>
                </a:solidFill>
                <a:latin typeface="Roboto"/>
                <a:cs typeface="Roboto"/>
              </a:rPr>
              <a:t> </a:t>
            </a:r>
            <a:r>
              <a:rPr lang="en-US" sz="2000" spc="-125" dirty="0">
                <a:solidFill>
                  <a:srgbClr val="434343"/>
                </a:solidFill>
                <a:latin typeface="Roboto"/>
                <a:cs typeface="Roboto"/>
              </a:rPr>
              <a:t>that, </a:t>
            </a:r>
            <a:r>
              <a:rPr lang="en-US" sz="2000" spc="-120" dirty="0">
                <a:solidFill>
                  <a:srgbClr val="434343"/>
                </a:solidFill>
                <a:latin typeface="Roboto"/>
                <a:cs typeface="Roboto"/>
              </a:rPr>
              <a:t> </a:t>
            </a:r>
            <a:r>
              <a:rPr lang="en-US" sz="2000" spc="-45" dirty="0">
                <a:solidFill>
                  <a:srgbClr val="434343"/>
                </a:solidFill>
                <a:latin typeface="Roboto"/>
                <a:cs typeface="Roboto"/>
              </a:rPr>
              <a:t>if</a:t>
            </a:r>
            <a:r>
              <a:rPr lang="en-US" sz="2000" spc="-50" dirty="0">
                <a:solidFill>
                  <a:srgbClr val="434343"/>
                </a:solidFill>
                <a:latin typeface="Roboto"/>
                <a:cs typeface="Roboto"/>
              </a:rPr>
              <a:t> </a:t>
            </a:r>
            <a:r>
              <a:rPr lang="en-US" sz="2000" b="1" spc="15" dirty="0">
                <a:solidFill>
                  <a:srgbClr val="D45E00"/>
                </a:solidFill>
                <a:latin typeface="Roboto Cn"/>
                <a:cs typeface="Roboto Cn"/>
              </a:rPr>
              <a:t>ba</a:t>
            </a:r>
            <a:r>
              <a:rPr lang="en-US" sz="2000" b="1" spc="-10" dirty="0">
                <a:solidFill>
                  <a:srgbClr val="D45E00"/>
                </a:solidFill>
                <a:latin typeface="Roboto Cn"/>
                <a:cs typeface="Roboto Cn"/>
              </a:rPr>
              <a:t>r</a:t>
            </a:r>
            <a:r>
              <a:rPr lang="en-US" sz="2000" b="1" spc="15" dirty="0">
                <a:solidFill>
                  <a:srgbClr val="D45E00"/>
                </a:solidFill>
                <a:latin typeface="Roboto Cn"/>
                <a:cs typeface="Roboto Cn"/>
              </a:rPr>
              <a:t>el</a:t>
            </a:r>
            <a:r>
              <a:rPr lang="en-US" sz="2000" b="1" spc="25" dirty="0">
                <a:solidFill>
                  <a:srgbClr val="D45E00"/>
                </a:solidFill>
                <a:latin typeface="Roboto Cn"/>
                <a:cs typeface="Roboto Cn"/>
              </a:rPr>
              <a:t>y</a:t>
            </a:r>
            <a:r>
              <a:rPr lang="en-US" sz="2000" b="1" spc="15" dirty="0">
                <a:solidFill>
                  <a:srgbClr val="D45E00"/>
                </a:solidFill>
                <a:latin typeface="Roboto Cn"/>
                <a:cs typeface="Roboto Cn"/>
              </a:rPr>
              <a:t> </a:t>
            </a:r>
            <a:r>
              <a:rPr lang="en-US" sz="2000" b="1" spc="5" dirty="0">
                <a:solidFill>
                  <a:srgbClr val="D45E00"/>
                </a:solidFill>
                <a:latin typeface="Roboto Cn"/>
                <a:cs typeface="Roboto Cn"/>
              </a:rPr>
              <a:t>me</a:t>
            </a:r>
            <a:r>
              <a:rPr lang="en-US" sz="2000" b="1" spc="15" dirty="0">
                <a:solidFill>
                  <a:srgbClr val="D45E00"/>
                </a:solidFill>
                <a:latin typeface="Roboto Cn"/>
                <a:cs typeface="Roboto Cn"/>
              </a:rPr>
              <a:t>t</a:t>
            </a:r>
            <a:r>
              <a:rPr lang="en-US" sz="2000" spc="-5" dirty="0">
                <a:solidFill>
                  <a:srgbClr val="434343"/>
                </a:solidFill>
                <a:latin typeface="Roboto"/>
                <a:cs typeface="Roboto"/>
              </a:rPr>
              <a:t>,</a:t>
            </a:r>
            <a:r>
              <a:rPr lang="en-US" sz="2000" spc="-50" dirty="0">
                <a:solidFill>
                  <a:srgbClr val="434343"/>
                </a:solidFill>
                <a:latin typeface="Roboto"/>
                <a:cs typeface="Roboto"/>
              </a:rPr>
              <a:t> </a:t>
            </a:r>
            <a:r>
              <a:rPr lang="en-US" sz="2000" spc="-175" dirty="0">
                <a:solidFill>
                  <a:srgbClr val="434343"/>
                </a:solidFill>
                <a:latin typeface="Roboto"/>
                <a:cs typeface="Roboto"/>
              </a:rPr>
              <a:t>woul</a:t>
            </a:r>
            <a:r>
              <a:rPr lang="en-US" sz="2000" spc="-180" dirty="0">
                <a:solidFill>
                  <a:srgbClr val="434343"/>
                </a:solidFill>
                <a:latin typeface="Roboto"/>
                <a:cs typeface="Roboto"/>
              </a:rPr>
              <a:t>d</a:t>
            </a:r>
            <a:r>
              <a:rPr lang="en-US" sz="2000" spc="-55" dirty="0">
                <a:solidFill>
                  <a:srgbClr val="434343"/>
                </a:solidFill>
                <a:latin typeface="Roboto"/>
                <a:cs typeface="Roboto"/>
              </a:rPr>
              <a:t> </a:t>
            </a:r>
            <a:r>
              <a:rPr lang="en-US" sz="2000" spc="-175" dirty="0">
                <a:solidFill>
                  <a:srgbClr val="434343"/>
                </a:solidFill>
                <a:latin typeface="Roboto"/>
                <a:cs typeface="Roboto"/>
              </a:rPr>
              <a:t>k</a:t>
            </a:r>
            <a:r>
              <a:rPr lang="en-US" sz="2000" spc="-150" dirty="0">
                <a:solidFill>
                  <a:srgbClr val="434343"/>
                </a:solidFill>
                <a:latin typeface="Roboto"/>
                <a:cs typeface="Roboto"/>
              </a:rPr>
              <a:t>ee</a:t>
            </a:r>
            <a:r>
              <a:rPr lang="en-US" sz="2000" spc="-160" dirty="0">
                <a:solidFill>
                  <a:srgbClr val="434343"/>
                </a:solidFill>
                <a:latin typeface="Roboto"/>
                <a:cs typeface="Roboto"/>
              </a:rPr>
              <a:t>p</a:t>
            </a:r>
            <a:r>
              <a:rPr lang="en-US" sz="2000" spc="-50" dirty="0">
                <a:solidFill>
                  <a:srgbClr val="434343"/>
                </a:solidFill>
                <a:latin typeface="Roboto"/>
                <a:cs typeface="Roboto"/>
              </a:rPr>
              <a:t> </a:t>
            </a:r>
            <a:r>
              <a:rPr lang="en-US" sz="2000" spc="-145" dirty="0">
                <a:solidFill>
                  <a:srgbClr val="434343"/>
                </a:solidFill>
                <a:latin typeface="Roboto"/>
                <a:cs typeface="Roboto"/>
              </a:rPr>
              <a:t>th</a:t>
            </a:r>
            <a:r>
              <a:rPr lang="en-US" sz="2000" spc="-165" dirty="0">
                <a:solidFill>
                  <a:srgbClr val="434343"/>
                </a:solidFill>
                <a:latin typeface="Roboto"/>
                <a:cs typeface="Roboto"/>
              </a:rPr>
              <a:t>e</a:t>
            </a:r>
            <a:r>
              <a:rPr lang="en-US" sz="2000" spc="-20" dirty="0">
                <a:solidFill>
                  <a:srgbClr val="434343"/>
                </a:solidFill>
                <a:latin typeface="Roboto"/>
                <a:cs typeface="Roboto"/>
              </a:rPr>
              <a:t> </a:t>
            </a:r>
            <a:r>
              <a:rPr lang="en-US" sz="2000" b="1" spc="5" dirty="0">
                <a:solidFill>
                  <a:srgbClr val="0072B2"/>
                </a:solidFill>
                <a:latin typeface="Roboto Cn"/>
                <a:cs typeface="Roboto Cn"/>
              </a:rPr>
              <a:t>typical</a:t>
            </a:r>
            <a:r>
              <a:rPr lang="en-US" sz="2000" b="1" spc="20" dirty="0">
                <a:solidFill>
                  <a:srgbClr val="0072B2"/>
                </a:solidFill>
                <a:latin typeface="Roboto Cn"/>
                <a:cs typeface="Roboto Cn"/>
              </a:rPr>
              <a:t> </a:t>
            </a:r>
            <a:r>
              <a:rPr lang="en-US" sz="2000" b="1" spc="5" dirty="0">
                <a:solidFill>
                  <a:srgbClr val="0072B2"/>
                </a:solidFill>
                <a:latin typeface="Roboto Cn"/>
                <a:cs typeface="Roboto Cn"/>
              </a:rPr>
              <a:t>cus</a:t>
            </a:r>
            <a:r>
              <a:rPr lang="en-US" sz="2000" b="1" spc="-35" dirty="0">
                <a:solidFill>
                  <a:srgbClr val="0072B2"/>
                </a:solidFill>
                <a:latin typeface="Roboto Cn"/>
                <a:cs typeface="Roboto Cn"/>
              </a:rPr>
              <a:t>t</a:t>
            </a:r>
            <a:r>
              <a:rPr lang="en-US" sz="2000" b="1" spc="20" dirty="0">
                <a:solidFill>
                  <a:srgbClr val="0072B2"/>
                </a:solidFill>
                <a:latin typeface="Roboto Cn"/>
                <a:cs typeface="Roboto Cn"/>
              </a:rPr>
              <a:t>ome</a:t>
            </a:r>
            <a:r>
              <a:rPr lang="en-US" sz="2000" b="1" spc="15" dirty="0">
                <a:solidFill>
                  <a:srgbClr val="0072B2"/>
                </a:solidFill>
                <a:latin typeface="Roboto Cn"/>
                <a:cs typeface="Roboto Cn"/>
              </a:rPr>
              <a:t>r</a:t>
            </a:r>
            <a:r>
              <a:rPr lang="en-US" sz="2000" b="1" spc="35" dirty="0">
                <a:solidFill>
                  <a:srgbClr val="0072B2"/>
                </a:solidFill>
                <a:latin typeface="Roboto Cn"/>
                <a:cs typeface="Roboto Cn"/>
              </a:rPr>
              <a:t> </a:t>
            </a:r>
            <a:r>
              <a:rPr lang="en-US" sz="2000" spc="-130" dirty="0">
                <a:solidFill>
                  <a:srgbClr val="434343"/>
                </a:solidFill>
                <a:latin typeface="Roboto"/>
                <a:cs typeface="Roboto"/>
              </a:rPr>
              <a:t>o</a:t>
            </a:r>
            <a:r>
              <a:rPr lang="en-US" sz="2000" spc="-70" dirty="0">
                <a:solidFill>
                  <a:srgbClr val="434343"/>
                </a:solidFill>
                <a:latin typeface="Roboto"/>
                <a:cs typeface="Roboto"/>
              </a:rPr>
              <a:t>f</a:t>
            </a:r>
            <a:r>
              <a:rPr lang="en-US" sz="2000" spc="-55" dirty="0">
                <a:solidFill>
                  <a:srgbClr val="434343"/>
                </a:solidFill>
                <a:latin typeface="Roboto"/>
                <a:cs typeface="Roboto"/>
              </a:rPr>
              <a:t> </a:t>
            </a:r>
            <a:r>
              <a:rPr lang="en-US" sz="2000" spc="-170" dirty="0">
                <a:solidFill>
                  <a:srgbClr val="434343"/>
                </a:solidFill>
                <a:latin typeface="Roboto"/>
                <a:cs typeface="Roboto"/>
              </a:rPr>
              <a:t>a</a:t>
            </a:r>
            <a:r>
              <a:rPr lang="en-US" sz="2000" spc="-50" dirty="0">
                <a:solidFill>
                  <a:srgbClr val="434343"/>
                </a:solidFill>
                <a:latin typeface="Roboto"/>
                <a:cs typeface="Roboto"/>
              </a:rPr>
              <a:t> </a:t>
            </a:r>
            <a:r>
              <a:rPr lang="en-US" sz="2000" spc="-160" dirty="0">
                <a:solidFill>
                  <a:srgbClr val="434343"/>
                </a:solidFill>
                <a:latin typeface="Roboto"/>
                <a:cs typeface="Roboto"/>
              </a:rPr>
              <a:t>se</a:t>
            </a:r>
            <a:r>
              <a:rPr lang="en-US" sz="2000" spc="-90" dirty="0">
                <a:solidFill>
                  <a:srgbClr val="434343"/>
                </a:solidFill>
                <a:latin typeface="Roboto"/>
                <a:cs typeface="Roboto"/>
              </a:rPr>
              <a:t>r</a:t>
            </a:r>
            <a:r>
              <a:rPr lang="en-US" sz="2000" spc="-130" dirty="0">
                <a:solidFill>
                  <a:srgbClr val="434343"/>
                </a:solidFill>
                <a:latin typeface="Roboto"/>
                <a:cs typeface="Roboto"/>
              </a:rPr>
              <a:t>vic</a:t>
            </a:r>
            <a:r>
              <a:rPr lang="en-US" sz="2000" spc="-150" dirty="0">
                <a:solidFill>
                  <a:srgbClr val="434343"/>
                </a:solidFill>
                <a:latin typeface="Roboto"/>
                <a:cs typeface="Roboto"/>
              </a:rPr>
              <a:t>e</a:t>
            </a:r>
            <a:r>
              <a:rPr lang="en-US" sz="2000" spc="-55" dirty="0">
                <a:solidFill>
                  <a:srgbClr val="434343"/>
                </a:solidFill>
                <a:latin typeface="Roboto"/>
                <a:cs typeface="Roboto"/>
              </a:rPr>
              <a:t> </a:t>
            </a:r>
            <a:r>
              <a:rPr lang="en-US" sz="2000" spc="-190" dirty="0">
                <a:solidFill>
                  <a:srgbClr val="434343"/>
                </a:solidFill>
                <a:latin typeface="Roboto"/>
                <a:cs typeface="Roboto"/>
              </a:rPr>
              <a:t>hap</a:t>
            </a:r>
            <a:r>
              <a:rPr lang="en-US" sz="2000" spc="-204" dirty="0">
                <a:solidFill>
                  <a:srgbClr val="434343"/>
                </a:solidFill>
                <a:latin typeface="Roboto"/>
                <a:cs typeface="Roboto"/>
              </a:rPr>
              <a:t>p</a:t>
            </a:r>
            <a:r>
              <a:rPr lang="en-US" sz="2000" spc="-210" dirty="0">
                <a:solidFill>
                  <a:srgbClr val="434343"/>
                </a:solidFill>
                <a:latin typeface="Roboto"/>
                <a:cs typeface="Roboto"/>
              </a:rPr>
              <a:t>y</a:t>
            </a:r>
            <a:endParaRPr lang="en-US" sz="2000" dirty="0">
              <a:latin typeface="Roboto"/>
              <a:cs typeface="Roboto"/>
            </a:endParaRPr>
          </a:p>
          <a:p>
            <a:pPr marL="1955800" marR="1945639" algn="ctr">
              <a:lnSpc>
                <a:spcPct val="100699"/>
              </a:lnSpc>
              <a:spcBef>
                <a:spcPts val="1535"/>
              </a:spcBef>
            </a:pPr>
            <a:r>
              <a:rPr lang="en-US" sz="1600" b="1" spc="-25" dirty="0">
                <a:solidFill>
                  <a:srgbClr val="434343"/>
                </a:solidFill>
                <a:latin typeface="Roboto Cn"/>
                <a:cs typeface="Roboto Cn"/>
              </a:rPr>
              <a:t>“</a:t>
            </a:r>
            <a:r>
              <a:rPr lang="en-US" sz="1600" b="1" spc="10" dirty="0">
                <a:solidFill>
                  <a:srgbClr val="434343"/>
                </a:solidFill>
                <a:latin typeface="Roboto Cn"/>
                <a:cs typeface="Roboto Cn"/>
              </a:rPr>
              <a:t>meet</a:t>
            </a:r>
            <a:r>
              <a:rPr lang="en-US" sz="1600" b="1" spc="15" dirty="0">
                <a:solidFill>
                  <a:srgbClr val="434343"/>
                </a:solidFill>
                <a:latin typeface="Roboto Cn"/>
                <a:cs typeface="Roboto Cn"/>
              </a:rPr>
              <a:t>s</a:t>
            </a:r>
            <a:r>
              <a:rPr lang="en-US" sz="1600" b="1" spc="10" dirty="0">
                <a:solidFill>
                  <a:srgbClr val="434343"/>
                </a:solidFill>
                <a:latin typeface="Roboto Cn"/>
                <a:cs typeface="Roboto Cn"/>
              </a:rPr>
              <a:t> </a:t>
            </a:r>
            <a:r>
              <a:rPr lang="en-US" sz="1600" b="1" spc="-15" dirty="0">
                <a:solidFill>
                  <a:srgbClr val="434343"/>
                </a:solidFill>
                <a:latin typeface="Roboto Cn"/>
                <a:cs typeface="Roboto Cn"/>
              </a:rPr>
              <a:t>S</a:t>
            </a:r>
            <a:r>
              <a:rPr lang="en-US" sz="1600" b="1" spc="-70" dirty="0">
                <a:solidFill>
                  <a:srgbClr val="434343"/>
                </a:solidFill>
                <a:latin typeface="Roboto Cn"/>
                <a:cs typeface="Roboto Cn"/>
              </a:rPr>
              <a:t>L</a:t>
            </a:r>
            <a:r>
              <a:rPr lang="en-US" sz="1600" b="1" spc="5" dirty="0">
                <a:solidFill>
                  <a:srgbClr val="434343"/>
                </a:solidFill>
                <a:latin typeface="Roboto Cn"/>
                <a:cs typeface="Roboto Cn"/>
              </a:rPr>
              <a:t>O</a:t>
            </a:r>
            <a:r>
              <a:rPr lang="en-US" sz="1600" b="1" spc="10" dirty="0">
                <a:solidFill>
                  <a:srgbClr val="434343"/>
                </a:solidFill>
                <a:latin typeface="Roboto Cn"/>
                <a:cs typeface="Roboto Cn"/>
              </a:rPr>
              <a:t> </a:t>
            </a:r>
            <a:r>
              <a:rPr lang="en-US" sz="1600" b="1" spc="5" dirty="0">
                <a:solidFill>
                  <a:srgbClr val="434343"/>
                </a:solidFill>
                <a:latin typeface="Roboto Cn"/>
                <a:cs typeface="Roboto Cn"/>
              </a:rPr>
              <a:t>ta</a:t>
            </a:r>
            <a:r>
              <a:rPr lang="en-US" sz="1600" b="1" spc="-10" dirty="0">
                <a:solidFill>
                  <a:srgbClr val="434343"/>
                </a:solidFill>
                <a:latin typeface="Roboto Cn"/>
                <a:cs typeface="Roboto Cn"/>
              </a:rPr>
              <a:t>r</a:t>
            </a:r>
            <a:r>
              <a:rPr lang="en-US" sz="1600" b="1" spc="10" dirty="0">
                <a:solidFill>
                  <a:srgbClr val="434343"/>
                </a:solidFill>
                <a:latin typeface="Roboto Cn"/>
                <a:cs typeface="Roboto Cn"/>
              </a:rPr>
              <a:t>gets”</a:t>
            </a:r>
            <a:r>
              <a:rPr lang="en-US" sz="1600" b="1" spc="45" dirty="0">
                <a:solidFill>
                  <a:srgbClr val="434343"/>
                </a:solidFill>
                <a:latin typeface="Roboto Cn"/>
                <a:cs typeface="Roboto Cn"/>
              </a:rPr>
              <a:t> </a:t>
            </a:r>
            <a:r>
              <a:rPr lang="en-US" sz="1600" dirty="0">
                <a:solidFill>
                  <a:srgbClr val="434343"/>
                </a:solidFill>
                <a:latin typeface="MS PGothic"/>
                <a:cs typeface="MS PGothic"/>
              </a:rPr>
              <a:t>⇒</a:t>
            </a:r>
            <a:r>
              <a:rPr lang="en-US" sz="1600" spc="-135" dirty="0">
                <a:solidFill>
                  <a:srgbClr val="434343"/>
                </a:solidFill>
                <a:latin typeface="MS PGothic"/>
                <a:cs typeface="MS PGothic"/>
              </a:rPr>
              <a:t> </a:t>
            </a:r>
            <a:r>
              <a:rPr lang="en-US" sz="1600" b="1" spc="-5" dirty="0">
                <a:solidFill>
                  <a:srgbClr val="434343"/>
                </a:solidFill>
                <a:latin typeface="Roboto Cn"/>
                <a:cs typeface="Roboto Cn"/>
              </a:rPr>
              <a:t>“hap</a:t>
            </a:r>
            <a:r>
              <a:rPr lang="en-US" sz="1600" b="1" spc="-10" dirty="0">
                <a:solidFill>
                  <a:srgbClr val="434343"/>
                </a:solidFill>
                <a:latin typeface="Roboto Cn"/>
                <a:cs typeface="Roboto Cn"/>
              </a:rPr>
              <a:t>py</a:t>
            </a:r>
            <a:r>
              <a:rPr lang="en-US" sz="1600" b="1" spc="10" dirty="0">
                <a:solidFill>
                  <a:srgbClr val="434343"/>
                </a:solidFill>
                <a:latin typeface="Roboto Cn"/>
                <a:cs typeface="Roboto Cn"/>
              </a:rPr>
              <a:t> </a:t>
            </a:r>
            <a:r>
              <a:rPr lang="en-US" sz="1600" b="1" spc="5" dirty="0">
                <a:solidFill>
                  <a:srgbClr val="434343"/>
                </a:solidFill>
                <a:latin typeface="Roboto Cn"/>
                <a:cs typeface="Roboto Cn"/>
              </a:rPr>
              <a:t>cus</a:t>
            </a:r>
            <a:r>
              <a:rPr lang="en-US" sz="1600" b="1" spc="-25" dirty="0">
                <a:solidFill>
                  <a:srgbClr val="434343"/>
                </a:solidFill>
                <a:latin typeface="Roboto Cn"/>
                <a:cs typeface="Roboto Cn"/>
              </a:rPr>
              <a:t>t</a:t>
            </a:r>
            <a:r>
              <a:rPr lang="en-US" sz="1600" b="1" spc="5" dirty="0">
                <a:solidFill>
                  <a:srgbClr val="434343"/>
                </a:solidFill>
                <a:latin typeface="Roboto Cn"/>
                <a:cs typeface="Roboto Cn"/>
              </a:rPr>
              <a:t>omers”  </a:t>
            </a:r>
            <a:endParaRPr lang="en-US" sz="1600" b="1" spc="5" dirty="0" smtClean="0">
              <a:solidFill>
                <a:srgbClr val="434343"/>
              </a:solidFill>
              <a:latin typeface="Roboto Cn"/>
              <a:cs typeface="Roboto Cn"/>
            </a:endParaRPr>
          </a:p>
          <a:p>
            <a:pPr marL="1955800" marR="1945639" algn="ctr">
              <a:lnSpc>
                <a:spcPct val="100699"/>
              </a:lnSpc>
              <a:spcBef>
                <a:spcPts val="1535"/>
              </a:spcBef>
            </a:pPr>
            <a:r>
              <a:rPr lang="en-US" sz="1600" b="1" spc="-85" dirty="0" smtClean="0">
                <a:solidFill>
                  <a:srgbClr val="434343"/>
                </a:solidFill>
                <a:latin typeface="Roboto Cn"/>
                <a:cs typeface="Roboto Cn"/>
              </a:rPr>
              <a:t>“</a:t>
            </a:r>
            <a:r>
              <a:rPr lang="en-US" sz="1600" b="1" spc="5" dirty="0">
                <a:solidFill>
                  <a:srgbClr val="434343"/>
                </a:solidFill>
                <a:latin typeface="Roboto Cn"/>
                <a:cs typeface="Roboto Cn"/>
              </a:rPr>
              <a:t>sa</a:t>
            </a:r>
            <a:r>
              <a:rPr lang="en-US" sz="1600" b="1" spc="10" dirty="0">
                <a:solidFill>
                  <a:srgbClr val="434343"/>
                </a:solidFill>
                <a:latin typeface="Roboto Cn"/>
                <a:cs typeface="Roboto Cn"/>
              </a:rPr>
              <a:t>d</a:t>
            </a:r>
            <a:r>
              <a:rPr lang="en-US" sz="1600" b="1" spc="15" dirty="0">
                <a:solidFill>
                  <a:srgbClr val="434343"/>
                </a:solidFill>
                <a:latin typeface="Roboto Cn"/>
                <a:cs typeface="Roboto Cn"/>
              </a:rPr>
              <a:t> </a:t>
            </a:r>
            <a:r>
              <a:rPr lang="en-US" sz="1600" b="1" spc="5" dirty="0">
                <a:solidFill>
                  <a:srgbClr val="434343"/>
                </a:solidFill>
                <a:latin typeface="Roboto Cn"/>
                <a:cs typeface="Roboto Cn"/>
              </a:rPr>
              <a:t>cus</a:t>
            </a:r>
            <a:r>
              <a:rPr lang="en-US" sz="1600" b="1" spc="-25" dirty="0">
                <a:solidFill>
                  <a:srgbClr val="434343"/>
                </a:solidFill>
                <a:latin typeface="Roboto Cn"/>
                <a:cs typeface="Roboto Cn"/>
              </a:rPr>
              <a:t>t</a:t>
            </a:r>
            <a:r>
              <a:rPr lang="en-US" sz="1600" b="1" spc="10" dirty="0">
                <a:solidFill>
                  <a:srgbClr val="434343"/>
                </a:solidFill>
                <a:latin typeface="Roboto Cn"/>
                <a:cs typeface="Roboto Cn"/>
              </a:rPr>
              <a:t>omers”</a:t>
            </a:r>
            <a:r>
              <a:rPr lang="en-US" sz="1600" b="1" spc="30" dirty="0">
                <a:solidFill>
                  <a:srgbClr val="434343"/>
                </a:solidFill>
                <a:latin typeface="Roboto Cn"/>
                <a:cs typeface="Roboto Cn"/>
              </a:rPr>
              <a:t> </a:t>
            </a:r>
            <a:r>
              <a:rPr lang="en-US" sz="1600" dirty="0">
                <a:solidFill>
                  <a:srgbClr val="434343"/>
                </a:solidFill>
                <a:latin typeface="MS PGothic"/>
                <a:cs typeface="MS PGothic"/>
              </a:rPr>
              <a:t>⇒</a:t>
            </a:r>
            <a:r>
              <a:rPr lang="en-US" sz="1600" spc="-135" dirty="0">
                <a:solidFill>
                  <a:srgbClr val="434343"/>
                </a:solidFill>
                <a:latin typeface="MS PGothic"/>
                <a:cs typeface="MS PGothic"/>
              </a:rPr>
              <a:t> </a:t>
            </a:r>
            <a:r>
              <a:rPr lang="en-US" sz="1600" b="1" spc="-25" dirty="0">
                <a:solidFill>
                  <a:srgbClr val="434343"/>
                </a:solidFill>
                <a:latin typeface="Roboto Cn"/>
                <a:cs typeface="Roboto Cn"/>
              </a:rPr>
              <a:t>“</a:t>
            </a:r>
            <a:r>
              <a:rPr lang="en-US" sz="1600" b="1" spc="15" dirty="0">
                <a:solidFill>
                  <a:srgbClr val="434343"/>
                </a:solidFill>
                <a:latin typeface="Roboto Cn"/>
                <a:cs typeface="Roboto Cn"/>
              </a:rPr>
              <a:t>misse</a:t>
            </a:r>
            <a:r>
              <a:rPr lang="en-US" sz="1600" b="1" spc="20" dirty="0">
                <a:solidFill>
                  <a:srgbClr val="434343"/>
                </a:solidFill>
                <a:latin typeface="Roboto Cn"/>
                <a:cs typeface="Roboto Cn"/>
              </a:rPr>
              <a:t>s</a:t>
            </a:r>
            <a:r>
              <a:rPr lang="en-US" sz="1600" b="1" spc="10" dirty="0">
                <a:solidFill>
                  <a:srgbClr val="434343"/>
                </a:solidFill>
                <a:latin typeface="Roboto Cn"/>
                <a:cs typeface="Roboto Cn"/>
              </a:rPr>
              <a:t> </a:t>
            </a:r>
            <a:r>
              <a:rPr lang="en-US" sz="1600" b="1" spc="-15" dirty="0">
                <a:solidFill>
                  <a:srgbClr val="434343"/>
                </a:solidFill>
                <a:latin typeface="Roboto Cn"/>
                <a:cs typeface="Roboto Cn"/>
              </a:rPr>
              <a:t>S</a:t>
            </a:r>
            <a:r>
              <a:rPr lang="en-US" sz="1600" b="1" spc="-70" dirty="0">
                <a:solidFill>
                  <a:srgbClr val="434343"/>
                </a:solidFill>
                <a:latin typeface="Roboto Cn"/>
                <a:cs typeface="Roboto Cn"/>
              </a:rPr>
              <a:t>L</a:t>
            </a:r>
            <a:r>
              <a:rPr lang="en-US" sz="1600" b="1" spc="5" dirty="0">
                <a:solidFill>
                  <a:srgbClr val="434343"/>
                </a:solidFill>
                <a:latin typeface="Roboto Cn"/>
                <a:cs typeface="Roboto Cn"/>
              </a:rPr>
              <a:t>O</a:t>
            </a:r>
            <a:r>
              <a:rPr lang="en-US" sz="1600" b="1" spc="10" dirty="0">
                <a:solidFill>
                  <a:srgbClr val="434343"/>
                </a:solidFill>
                <a:latin typeface="Roboto Cn"/>
                <a:cs typeface="Roboto Cn"/>
              </a:rPr>
              <a:t> </a:t>
            </a:r>
            <a:r>
              <a:rPr lang="en-US" sz="1600" b="1" spc="5" dirty="0">
                <a:solidFill>
                  <a:srgbClr val="434343"/>
                </a:solidFill>
                <a:latin typeface="Roboto Cn"/>
                <a:cs typeface="Roboto Cn"/>
              </a:rPr>
              <a:t>ta</a:t>
            </a:r>
            <a:r>
              <a:rPr lang="en-US" sz="1600" b="1" spc="-10" dirty="0">
                <a:solidFill>
                  <a:srgbClr val="434343"/>
                </a:solidFill>
                <a:latin typeface="Roboto Cn"/>
                <a:cs typeface="Roboto Cn"/>
              </a:rPr>
              <a:t>r</a:t>
            </a:r>
            <a:r>
              <a:rPr lang="en-US" sz="1600" b="1" spc="10" dirty="0">
                <a:solidFill>
                  <a:srgbClr val="434343"/>
                </a:solidFill>
                <a:latin typeface="Roboto Cn"/>
                <a:cs typeface="Roboto Cn"/>
              </a:rPr>
              <a:t>gets”</a:t>
            </a:r>
            <a:endParaRPr lang="en-US" sz="1600" dirty="0">
              <a:latin typeface="Roboto Cn"/>
              <a:cs typeface="Roboto Cn"/>
            </a:endParaRPr>
          </a:p>
          <a:p>
            <a:endParaRPr lang="en-US" dirty="0"/>
          </a:p>
        </p:txBody>
      </p:sp>
      <p:pic>
        <p:nvPicPr>
          <p:cNvPr id="4" name="object 5"/>
          <p:cNvPicPr/>
          <p:nvPr/>
        </p:nvPicPr>
        <p:blipFill>
          <a:blip r:embed="rId2" cstate="print"/>
          <a:stretch>
            <a:fillRect/>
          </a:stretch>
        </p:blipFill>
        <p:spPr>
          <a:xfrm>
            <a:off x="8244415" y="4845998"/>
            <a:ext cx="3191024" cy="1675601"/>
          </a:xfrm>
          <a:prstGeom prst="rect">
            <a:avLst/>
          </a:prstGeom>
        </p:spPr>
      </p:pic>
    </p:spTree>
    <p:extLst>
      <p:ext uri="{BB962C8B-B14F-4D97-AF65-F5344CB8AC3E}">
        <p14:creationId xmlns:p14="http://schemas.microsoft.com/office/powerpoint/2010/main" val="6072152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1976" y="1920106"/>
            <a:ext cx="2864273" cy="2479311"/>
          </a:xfrm>
          <a:prstGeom prst="rect">
            <a:avLst/>
          </a:prstGeom>
        </p:spPr>
        <p:txBody>
          <a:bodyPr vert="horz" wrap="square" lIns="0" tIns="16933" rIns="0" bIns="0" rtlCol="0" anchor="ctr">
            <a:spAutoFit/>
          </a:bodyPr>
          <a:lstStyle/>
          <a:p>
            <a:pPr marL="16933">
              <a:lnSpc>
                <a:spcPct val="100000"/>
              </a:lnSpc>
              <a:spcBef>
                <a:spcPts val="133"/>
              </a:spcBef>
            </a:pPr>
            <a:r>
              <a:rPr sz="8000" spc="-140" dirty="0">
                <a:solidFill>
                  <a:srgbClr val="666666"/>
                </a:solidFill>
                <a:latin typeface="Roboto"/>
                <a:cs typeface="Roboto"/>
              </a:rPr>
              <a:t>B</a:t>
            </a:r>
            <a:r>
              <a:rPr sz="8000" spc="-152" dirty="0">
                <a:solidFill>
                  <a:srgbClr val="666666"/>
                </a:solidFill>
                <a:latin typeface="Roboto"/>
                <a:cs typeface="Roboto"/>
              </a:rPr>
              <a:t>r</a:t>
            </a:r>
            <a:r>
              <a:rPr sz="8000" spc="-33" dirty="0">
                <a:solidFill>
                  <a:srgbClr val="666666"/>
                </a:solidFill>
                <a:latin typeface="Roboto"/>
                <a:cs typeface="Roboto"/>
              </a:rPr>
              <a:t>eak!</a:t>
            </a:r>
            <a:endParaRPr sz="8000">
              <a:latin typeface="Roboto"/>
              <a:cs typeface="Roboto"/>
            </a:endParaRPr>
          </a:p>
        </p:txBody>
      </p:sp>
      <p:sp>
        <p:nvSpPr>
          <p:cNvPr id="3" name="object 3"/>
          <p:cNvSpPr txBox="1">
            <a:spLocks noGrp="1"/>
          </p:cNvSpPr>
          <p:nvPr>
            <p:ph type="ftr" sz="quarter" idx="4294967295"/>
          </p:nvPr>
        </p:nvSpPr>
        <p:spPr>
          <a:xfrm>
            <a:off x="0" y="0"/>
            <a:ext cx="0" cy="4161823"/>
          </a:xfrm>
          <a:prstGeom prst="rect">
            <a:avLst/>
          </a:prstGeom>
        </p:spPr>
        <p:txBody>
          <a:bodyPr vert="horz" wrap="square" lIns="0" tIns="6773" rIns="0" bIns="0" rtlCol="0">
            <a:spAutoFit/>
          </a:bodyPr>
          <a:lstStyle/>
          <a:p>
            <a:pPr marL="16933">
              <a:spcBef>
                <a:spcPts val="53"/>
              </a:spcBef>
            </a:pPr>
            <a:r>
              <a:rPr spc="-33" dirty="0" smtClean="0"/>
              <a:t>-</a:t>
            </a:r>
            <a:r>
              <a:rPr spc="-33" dirty="0"/>
              <a:t>of-slos-slides</a:t>
            </a:r>
          </a:p>
        </p:txBody>
      </p:sp>
    </p:spTree>
    <p:extLst>
      <p:ext uri="{BB962C8B-B14F-4D97-AF65-F5344CB8AC3E}">
        <p14:creationId xmlns:p14="http://schemas.microsoft.com/office/powerpoint/2010/main" val="30254787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0166" y="416423"/>
            <a:ext cx="10133753" cy="1125094"/>
          </a:xfrm>
          <a:prstGeom prst="rect">
            <a:avLst/>
          </a:prstGeom>
        </p:spPr>
        <p:txBody>
          <a:bodyPr vert="horz" wrap="square" lIns="0" tIns="16933" rIns="0" bIns="0" rtlCol="0" anchor="ctr">
            <a:spAutoFit/>
          </a:bodyPr>
          <a:lstStyle/>
          <a:p>
            <a:pPr marL="16933">
              <a:lnSpc>
                <a:spcPct val="100000"/>
              </a:lnSpc>
              <a:spcBef>
                <a:spcPts val="133"/>
              </a:spcBef>
            </a:pPr>
            <a:r>
              <a:rPr sz="3467" spc="-27" dirty="0">
                <a:solidFill>
                  <a:srgbClr val="666666"/>
                </a:solidFill>
                <a:latin typeface="Roboto"/>
                <a:cs typeface="Roboto"/>
              </a:rPr>
              <a:t>Workshop:</a:t>
            </a:r>
            <a:r>
              <a:rPr sz="3467" spc="7" dirty="0">
                <a:solidFill>
                  <a:srgbClr val="666666"/>
                </a:solidFill>
                <a:latin typeface="Roboto"/>
                <a:cs typeface="Roboto"/>
              </a:rPr>
              <a:t> </a:t>
            </a:r>
            <a:r>
              <a:rPr sz="3733" spc="-73" dirty="0">
                <a:solidFill>
                  <a:srgbClr val="666666"/>
                </a:solidFill>
                <a:latin typeface="Arial MT"/>
                <a:cs typeface="Arial MT"/>
              </a:rPr>
              <a:t>L</a:t>
            </a:r>
            <a:r>
              <a:rPr sz="3467" spc="-73" dirty="0">
                <a:solidFill>
                  <a:srgbClr val="666666"/>
                </a:solidFill>
                <a:latin typeface="Roboto"/>
                <a:cs typeface="Roboto"/>
              </a:rPr>
              <a:t>et's</a:t>
            </a:r>
            <a:r>
              <a:rPr sz="3467" spc="-13" dirty="0">
                <a:solidFill>
                  <a:srgbClr val="666666"/>
                </a:solidFill>
                <a:latin typeface="Roboto"/>
                <a:cs typeface="Roboto"/>
              </a:rPr>
              <a:t> </a:t>
            </a:r>
            <a:r>
              <a:rPr sz="3467" spc="-27" dirty="0">
                <a:solidFill>
                  <a:srgbClr val="666666"/>
                </a:solidFill>
                <a:latin typeface="Roboto"/>
                <a:cs typeface="Roboto"/>
              </a:rPr>
              <a:t>develop</a:t>
            </a:r>
            <a:r>
              <a:rPr sz="3467" spc="-13" dirty="0">
                <a:solidFill>
                  <a:srgbClr val="666666"/>
                </a:solidFill>
                <a:latin typeface="Roboto"/>
                <a:cs typeface="Roboto"/>
              </a:rPr>
              <a:t> </a:t>
            </a:r>
            <a:r>
              <a:rPr sz="3467" spc="-7" dirty="0">
                <a:solidFill>
                  <a:srgbClr val="666666"/>
                </a:solidFill>
                <a:latin typeface="Roboto"/>
                <a:cs typeface="Roboto"/>
              </a:rPr>
              <a:t>some</a:t>
            </a:r>
            <a:r>
              <a:rPr sz="3467" spc="-13" dirty="0">
                <a:solidFill>
                  <a:srgbClr val="666666"/>
                </a:solidFill>
                <a:latin typeface="Roboto"/>
                <a:cs typeface="Roboto"/>
              </a:rPr>
              <a:t> more</a:t>
            </a:r>
            <a:r>
              <a:rPr sz="3467" spc="-7" dirty="0">
                <a:solidFill>
                  <a:srgbClr val="666666"/>
                </a:solidFill>
                <a:latin typeface="Roboto"/>
                <a:cs typeface="Roboto"/>
              </a:rPr>
              <a:t> </a:t>
            </a:r>
            <a:r>
              <a:rPr sz="3467" spc="-47" dirty="0">
                <a:solidFill>
                  <a:srgbClr val="666666"/>
                </a:solidFill>
                <a:latin typeface="Roboto"/>
                <a:cs typeface="Roboto"/>
              </a:rPr>
              <a:t>SLIs</a:t>
            </a:r>
            <a:r>
              <a:rPr sz="3467" spc="-13" dirty="0">
                <a:solidFill>
                  <a:srgbClr val="666666"/>
                </a:solidFill>
                <a:latin typeface="Roboto"/>
                <a:cs typeface="Roboto"/>
              </a:rPr>
              <a:t> </a:t>
            </a:r>
            <a:r>
              <a:rPr sz="3467" spc="-40" dirty="0">
                <a:solidFill>
                  <a:srgbClr val="666666"/>
                </a:solidFill>
                <a:latin typeface="Roboto"/>
                <a:cs typeface="Roboto"/>
              </a:rPr>
              <a:t>and</a:t>
            </a:r>
            <a:r>
              <a:rPr sz="3467" spc="-13" dirty="0">
                <a:solidFill>
                  <a:srgbClr val="666666"/>
                </a:solidFill>
                <a:latin typeface="Roboto"/>
                <a:cs typeface="Roboto"/>
              </a:rPr>
              <a:t> </a:t>
            </a:r>
            <a:r>
              <a:rPr sz="3467" spc="-60" dirty="0">
                <a:solidFill>
                  <a:srgbClr val="666666"/>
                </a:solidFill>
                <a:latin typeface="Roboto"/>
                <a:cs typeface="Roboto"/>
              </a:rPr>
              <a:t>SLOs!</a:t>
            </a:r>
            <a:endParaRPr sz="3467">
              <a:latin typeface="Roboto"/>
              <a:cs typeface="Roboto"/>
            </a:endParaRPr>
          </a:p>
        </p:txBody>
      </p:sp>
      <p:sp>
        <p:nvSpPr>
          <p:cNvPr id="4" name="object 4"/>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924967" y="1673801"/>
            <a:ext cx="10136293" cy="4167017"/>
          </a:xfrm>
          <a:prstGeom prst="rect">
            <a:avLst/>
          </a:prstGeom>
        </p:spPr>
        <p:txBody>
          <a:bodyPr vert="horz" wrap="square" lIns="0" tIns="197273" rIns="0" bIns="0" rtlCol="0">
            <a:spAutoFit/>
          </a:bodyPr>
          <a:lstStyle/>
          <a:p>
            <a:pPr marL="16933">
              <a:spcBef>
                <a:spcPts val="1553"/>
              </a:spcBef>
            </a:pPr>
            <a:r>
              <a:rPr sz="2400" spc="-20" dirty="0">
                <a:solidFill>
                  <a:srgbClr val="666666"/>
                </a:solidFill>
                <a:latin typeface="Roboto"/>
                <a:cs typeface="Roboto"/>
              </a:rPr>
              <a:t>Follow</a:t>
            </a:r>
            <a:r>
              <a:rPr sz="2400" dirty="0">
                <a:solidFill>
                  <a:srgbClr val="666666"/>
                </a:solidFill>
                <a:latin typeface="Roboto"/>
                <a:cs typeface="Roboto"/>
              </a:rPr>
              <a:t> </a:t>
            </a:r>
            <a:r>
              <a:rPr sz="2400" spc="-27" dirty="0">
                <a:solidFill>
                  <a:srgbClr val="666666"/>
                </a:solidFill>
                <a:latin typeface="Roboto"/>
                <a:cs typeface="Roboto"/>
              </a:rPr>
              <a:t>the</a:t>
            </a:r>
            <a:r>
              <a:rPr sz="2400" spc="27" dirty="0">
                <a:solidFill>
                  <a:srgbClr val="666666"/>
                </a:solidFill>
                <a:latin typeface="Roboto"/>
                <a:cs typeface="Roboto"/>
              </a:rPr>
              <a:t> </a:t>
            </a:r>
            <a:r>
              <a:rPr sz="2400" b="1" spc="-7" dirty="0">
                <a:solidFill>
                  <a:srgbClr val="0072B2"/>
                </a:solidFill>
                <a:latin typeface="Roboto"/>
                <a:cs typeface="Roboto"/>
              </a:rPr>
              <a:t>process</a:t>
            </a:r>
            <a:r>
              <a:rPr sz="2400" b="1" spc="7" dirty="0">
                <a:solidFill>
                  <a:srgbClr val="0072B2"/>
                </a:solidFill>
                <a:latin typeface="Roboto"/>
                <a:cs typeface="Roboto"/>
              </a:rPr>
              <a:t> </a:t>
            </a:r>
            <a:r>
              <a:rPr sz="2400" spc="-7" dirty="0">
                <a:solidFill>
                  <a:srgbClr val="666666"/>
                </a:solidFill>
                <a:latin typeface="Roboto"/>
                <a:cs typeface="Roboto"/>
              </a:rPr>
              <a:t>we</a:t>
            </a:r>
            <a:r>
              <a:rPr sz="2400" spc="7" dirty="0">
                <a:solidFill>
                  <a:srgbClr val="666666"/>
                </a:solidFill>
                <a:latin typeface="Roboto"/>
                <a:cs typeface="Roboto"/>
              </a:rPr>
              <a:t> </a:t>
            </a:r>
            <a:r>
              <a:rPr sz="2400" spc="-27" dirty="0">
                <a:solidFill>
                  <a:srgbClr val="666666"/>
                </a:solidFill>
                <a:latin typeface="Roboto"/>
                <a:cs typeface="Roboto"/>
              </a:rPr>
              <a:t>demonstrated</a:t>
            </a:r>
            <a:r>
              <a:rPr sz="2400" spc="-7" dirty="0">
                <a:solidFill>
                  <a:srgbClr val="666666"/>
                </a:solidFill>
                <a:latin typeface="Roboto"/>
                <a:cs typeface="Roboto"/>
              </a:rPr>
              <a:t> </a:t>
            </a:r>
            <a:r>
              <a:rPr sz="2400" dirty="0">
                <a:solidFill>
                  <a:srgbClr val="666666"/>
                </a:solidFill>
                <a:latin typeface="Roboto"/>
                <a:cs typeface="Roboto"/>
              </a:rPr>
              <a:t>for</a:t>
            </a:r>
            <a:r>
              <a:rPr sz="2400" spc="7" dirty="0">
                <a:solidFill>
                  <a:srgbClr val="666666"/>
                </a:solidFill>
                <a:latin typeface="Roboto"/>
                <a:cs typeface="Roboto"/>
              </a:rPr>
              <a:t> </a:t>
            </a:r>
            <a:r>
              <a:rPr sz="2400" spc="-27" dirty="0">
                <a:solidFill>
                  <a:srgbClr val="666666"/>
                </a:solidFill>
                <a:latin typeface="Roboto"/>
                <a:cs typeface="Roboto"/>
              </a:rPr>
              <a:t>the</a:t>
            </a:r>
            <a:r>
              <a:rPr sz="2400" spc="53" dirty="0">
                <a:solidFill>
                  <a:srgbClr val="666666"/>
                </a:solidFill>
                <a:latin typeface="Roboto"/>
                <a:cs typeface="Roboto"/>
              </a:rPr>
              <a:t> </a:t>
            </a:r>
            <a:r>
              <a:rPr sz="2400" i="1" spc="-87" dirty="0">
                <a:solidFill>
                  <a:srgbClr val="D45E00"/>
                </a:solidFill>
                <a:latin typeface="Roboto"/>
                <a:cs typeface="Roboto"/>
              </a:rPr>
              <a:t>Buy</a:t>
            </a:r>
            <a:r>
              <a:rPr sz="2400" i="1" dirty="0">
                <a:solidFill>
                  <a:srgbClr val="D45E00"/>
                </a:solidFill>
                <a:latin typeface="Roboto"/>
                <a:cs typeface="Roboto"/>
              </a:rPr>
              <a:t> </a:t>
            </a:r>
            <a:r>
              <a:rPr sz="2400" i="1" spc="-100" dirty="0">
                <a:solidFill>
                  <a:srgbClr val="D45E00"/>
                </a:solidFill>
                <a:latin typeface="Roboto"/>
                <a:cs typeface="Roboto"/>
              </a:rPr>
              <a:t>In-Game</a:t>
            </a:r>
            <a:r>
              <a:rPr sz="2400" i="1" spc="-7" dirty="0">
                <a:solidFill>
                  <a:srgbClr val="D45E00"/>
                </a:solidFill>
                <a:latin typeface="Roboto"/>
                <a:cs typeface="Roboto"/>
              </a:rPr>
              <a:t> </a:t>
            </a:r>
            <a:r>
              <a:rPr sz="2400" i="1" spc="-53" dirty="0">
                <a:solidFill>
                  <a:srgbClr val="D45E00"/>
                </a:solidFill>
                <a:latin typeface="Roboto"/>
                <a:cs typeface="Roboto"/>
              </a:rPr>
              <a:t>Currency</a:t>
            </a:r>
            <a:r>
              <a:rPr sz="2400" i="1" spc="47" dirty="0">
                <a:solidFill>
                  <a:srgbClr val="D45E00"/>
                </a:solidFill>
                <a:latin typeface="Roboto"/>
                <a:cs typeface="Roboto"/>
              </a:rPr>
              <a:t> </a:t>
            </a:r>
            <a:r>
              <a:rPr sz="2400" spc="-40" dirty="0">
                <a:solidFill>
                  <a:srgbClr val="666666"/>
                </a:solidFill>
                <a:latin typeface="Roboto"/>
                <a:cs typeface="Roboto"/>
              </a:rPr>
              <a:t>journey:</a:t>
            </a:r>
            <a:endParaRPr sz="2400" dirty="0">
              <a:latin typeface="Roboto"/>
              <a:cs typeface="Roboto"/>
            </a:endParaRPr>
          </a:p>
          <a:p>
            <a:pPr marL="1236102" indent="-556246">
              <a:spcBef>
                <a:spcPts val="1420"/>
              </a:spcBef>
              <a:buAutoNum type="arabicPeriod"/>
              <a:tabLst>
                <a:tab pos="1235256" algn="l"/>
                <a:tab pos="1236102" algn="l"/>
              </a:tabLst>
            </a:pPr>
            <a:r>
              <a:rPr sz="2400" spc="-7" dirty="0">
                <a:solidFill>
                  <a:srgbClr val="666666"/>
                </a:solidFill>
                <a:latin typeface="Roboto"/>
                <a:cs typeface="Roboto"/>
              </a:rPr>
              <a:t>Choose</a:t>
            </a:r>
            <a:r>
              <a:rPr sz="2400" spc="7" dirty="0">
                <a:solidFill>
                  <a:srgbClr val="666666"/>
                </a:solidFill>
                <a:latin typeface="Roboto"/>
                <a:cs typeface="Roboto"/>
              </a:rPr>
              <a:t> </a:t>
            </a:r>
            <a:r>
              <a:rPr sz="2400" b="1" spc="-27" dirty="0">
                <a:solidFill>
                  <a:srgbClr val="0072B2"/>
                </a:solidFill>
                <a:latin typeface="Roboto"/>
                <a:cs typeface="Roboto"/>
              </a:rPr>
              <a:t>SLI</a:t>
            </a:r>
            <a:r>
              <a:rPr sz="2400" b="1" spc="-7" dirty="0">
                <a:solidFill>
                  <a:srgbClr val="0072B2"/>
                </a:solidFill>
                <a:latin typeface="Roboto"/>
                <a:cs typeface="Roboto"/>
              </a:rPr>
              <a:t> speciﬁcations</a:t>
            </a:r>
            <a:r>
              <a:rPr sz="2400" b="1" dirty="0">
                <a:solidFill>
                  <a:srgbClr val="0072B2"/>
                </a:solidFill>
                <a:latin typeface="Roboto"/>
                <a:cs typeface="Roboto"/>
              </a:rPr>
              <a:t> </a:t>
            </a:r>
            <a:r>
              <a:rPr sz="2400" spc="-7" dirty="0">
                <a:solidFill>
                  <a:srgbClr val="666666"/>
                </a:solidFill>
                <a:latin typeface="Roboto"/>
                <a:cs typeface="Roboto"/>
              </a:rPr>
              <a:t>from </a:t>
            </a:r>
            <a:r>
              <a:rPr sz="2400" spc="-27" dirty="0">
                <a:solidFill>
                  <a:srgbClr val="666666"/>
                </a:solidFill>
                <a:latin typeface="Roboto"/>
                <a:cs typeface="Roboto"/>
              </a:rPr>
              <a:t>the</a:t>
            </a:r>
            <a:r>
              <a:rPr sz="2400" spc="-13" dirty="0">
                <a:solidFill>
                  <a:srgbClr val="666666"/>
                </a:solidFill>
                <a:latin typeface="Roboto"/>
                <a:cs typeface="Roboto"/>
              </a:rPr>
              <a:t> </a:t>
            </a:r>
            <a:r>
              <a:rPr sz="2400" spc="-20" dirty="0">
                <a:solidFill>
                  <a:srgbClr val="666666"/>
                </a:solidFill>
                <a:latin typeface="Roboto"/>
                <a:cs typeface="Roboto"/>
              </a:rPr>
              <a:t>menu</a:t>
            </a:r>
            <a:r>
              <a:rPr sz="2400" spc="-13" dirty="0">
                <a:solidFill>
                  <a:srgbClr val="666666"/>
                </a:solidFill>
                <a:latin typeface="Roboto"/>
                <a:cs typeface="Roboto"/>
              </a:rPr>
              <a:t> </a:t>
            </a:r>
            <a:endParaRPr lang="en-US" sz="2400" spc="-13" dirty="0" smtClean="0">
              <a:solidFill>
                <a:srgbClr val="666666"/>
              </a:solidFill>
              <a:latin typeface="Roboto"/>
              <a:cs typeface="Roboto"/>
            </a:endParaRPr>
          </a:p>
          <a:p>
            <a:pPr marL="1236102" indent="-556246">
              <a:spcBef>
                <a:spcPts val="1420"/>
              </a:spcBef>
              <a:buAutoNum type="arabicPeriod"/>
              <a:tabLst>
                <a:tab pos="1235256" algn="l"/>
                <a:tab pos="1236102" algn="l"/>
              </a:tabLst>
            </a:pPr>
            <a:r>
              <a:rPr sz="2400" spc="-33" dirty="0" smtClean="0">
                <a:solidFill>
                  <a:srgbClr val="666666"/>
                </a:solidFill>
                <a:latin typeface="Roboto"/>
                <a:cs typeface="Roboto"/>
              </a:rPr>
              <a:t>Substitute</a:t>
            </a:r>
            <a:r>
              <a:rPr sz="2400" spc="13" dirty="0" smtClean="0">
                <a:solidFill>
                  <a:srgbClr val="666666"/>
                </a:solidFill>
                <a:latin typeface="Roboto"/>
                <a:cs typeface="Roboto"/>
              </a:rPr>
              <a:t> </a:t>
            </a:r>
            <a:r>
              <a:rPr sz="2400" b="1" spc="-13" dirty="0">
                <a:solidFill>
                  <a:srgbClr val="D45E00"/>
                </a:solidFill>
                <a:latin typeface="Roboto"/>
                <a:cs typeface="Roboto"/>
              </a:rPr>
              <a:t>deﬁnitions</a:t>
            </a:r>
            <a:r>
              <a:rPr sz="2400" b="1" spc="7" dirty="0">
                <a:solidFill>
                  <a:srgbClr val="D45E00"/>
                </a:solidFill>
                <a:latin typeface="Roboto"/>
                <a:cs typeface="Roboto"/>
              </a:rPr>
              <a:t> </a:t>
            </a:r>
            <a:r>
              <a:rPr sz="2400" spc="-40" dirty="0">
                <a:solidFill>
                  <a:srgbClr val="666666"/>
                </a:solidFill>
                <a:latin typeface="Roboto"/>
                <a:cs typeface="Roboto"/>
              </a:rPr>
              <a:t>in</a:t>
            </a:r>
            <a:r>
              <a:rPr sz="2400" spc="-7" dirty="0">
                <a:solidFill>
                  <a:srgbClr val="666666"/>
                </a:solidFill>
                <a:latin typeface="Roboto"/>
                <a:cs typeface="Roboto"/>
              </a:rPr>
              <a:t> </a:t>
            </a:r>
            <a:r>
              <a:rPr sz="2400" spc="-27" dirty="0">
                <a:solidFill>
                  <a:srgbClr val="666666"/>
                </a:solidFill>
                <a:latin typeface="Roboto"/>
                <a:cs typeface="Roboto"/>
              </a:rPr>
              <a:t>to</a:t>
            </a:r>
            <a:r>
              <a:rPr sz="2400" dirty="0">
                <a:solidFill>
                  <a:srgbClr val="666666"/>
                </a:solidFill>
                <a:latin typeface="Roboto"/>
                <a:cs typeface="Roboto"/>
              </a:rPr>
              <a:t> </a:t>
            </a:r>
            <a:r>
              <a:rPr sz="2400" spc="-20" dirty="0">
                <a:solidFill>
                  <a:srgbClr val="666666"/>
                </a:solidFill>
                <a:latin typeface="Roboto"/>
                <a:cs typeface="Roboto"/>
              </a:rPr>
              <a:t>create</a:t>
            </a:r>
            <a:r>
              <a:rPr sz="2400" spc="-7" dirty="0">
                <a:solidFill>
                  <a:srgbClr val="666666"/>
                </a:solidFill>
                <a:latin typeface="Roboto"/>
                <a:cs typeface="Roboto"/>
              </a:rPr>
              <a:t> </a:t>
            </a:r>
            <a:r>
              <a:rPr sz="2400" spc="-20" dirty="0">
                <a:solidFill>
                  <a:srgbClr val="666666"/>
                </a:solidFill>
                <a:latin typeface="Roboto"/>
                <a:cs typeface="Roboto"/>
              </a:rPr>
              <a:t>a</a:t>
            </a:r>
            <a:r>
              <a:rPr sz="2400" spc="-7" dirty="0">
                <a:solidFill>
                  <a:srgbClr val="666666"/>
                </a:solidFill>
                <a:latin typeface="Roboto"/>
                <a:cs typeface="Roboto"/>
              </a:rPr>
              <a:t> </a:t>
            </a:r>
            <a:r>
              <a:rPr sz="2400" spc="-20" dirty="0">
                <a:solidFill>
                  <a:srgbClr val="666666"/>
                </a:solidFill>
                <a:latin typeface="Roboto"/>
                <a:cs typeface="Roboto"/>
              </a:rPr>
              <a:t>detailed</a:t>
            </a:r>
            <a:r>
              <a:rPr sz="2400" spc="67" dirty="0">
                <a:solidFill>
                  <a:srgbClr val="666666"/>
                </a:solidFill>
                <a:latin typeface="Roboto"/>
                <a:cs typeface="Roboto"/>
              </a:rPr>
              <a:t> </a:t>
            </a:r>
            <a:r>
              <a:rPr sz="2400" b="1" spc="-27" dirty="0">
                <a:solidFill>
                  <a:srgbClr val="0072B2"/>
                </a:solidFill>
                <a:latin typeface="Roboto"/>
                <a:cs typeface="Roboto"/>
              </a:rPr>
              <a:t>SLI</a:t>
            </a:r>
            <a:r>
              <a:rPr sz="2400" b="1" dirty="0">
                <a:solidFill>
                  <a:srgbClr val="0072B2"/>
                </a:solidFill>
                <a:latin typeface="Roboto"/>
                <a:cs typeface="Roboto"/>
              </a:rPr>
              <a:t> </a:t>
            </a:r>
            <a:r>
              <a:rPr sz="2400" b="1" spc="-7" dirty="0">
                <a:solidFill>
                  <a:srgbClr val="0072B2"/>
                </a:solidFill>
                <a:latin typeface="Roboto"/>
                <a:cs typeface="Roboto"/>
              </a:rPr>
              <a:t>implementation</a:t>
            </a:r>
            <a:endParaRPr sz="2400" dirty="0">
              <a:latin typeface="Roboto"/>
              <a:cs typeface="Roboto"/>
            </a:endParaRPr>
          </a:p>
          <a:p>
            <a:pPr marL="1236102" indent="-556246">
              <a:spcBef>
                <a:spcPts val="1420"/>
              </a:spcBef>
              <a:buAutoNum type="arabicPeriod"/>
              <a:tabLst>
                <a:tab pos="1235256" algn="l"/>
                <a:tab pos="1236102" algn="l"/>
              </a:tabLst>
            </a:pPr>
            <a:r>
              <a:rPr sz="2400" spc="-13" dirty="0">
                <a:solidFill>
                  <a:srgbClr val="666666"/>
                </a:solidFill>
                <a:latin typeface="Roboto"/>
                <a:cs typeface="Roboto"/>
              </a:rPr>
              <a:t>Walk</a:t>
            </a:r>
            <a:r>
              <a:rPr sz="2400" spc="-20" dirty="0">
                <a:solidFill>
                  <a:srgbClr val="666666"/>
                </a:solidFill>
                <a:latin typeface="Roboto"/>
                <a:cs typeface="Roboto"/>
              </a:rPr>
              <a:t> </a:t>
            </a:r>
            <a:r>
              <a:rPr sz="2400" spc="-40" dirty="0">
                <a:solidFill>
                  <a:srgbClr val="666666"/>
                </a:solidFill>
                <a:latin typeface="Roboto"/>
                <a:cs typeface="Roboto"/>
              </a:rPr>
              <a:t>through</a:t>
            </a:r>
            <a:r>
              <a:rPr sz="2400" spc="-7" dirty="0">
                <a:solidFill>
                  <a:srgbClr val="666666"/>
                </a:solidFill>
                <a:latin typeface="Roboto"/>
                <a:cs typeface="Roboto"/>
              </a:rPr>
              <a:t> </a:t>
            </a:r>
            <a:r>
              <a:rPr sz="2400" spc="-27" dirty="0">
                <a:solidFill>
                  <a:srgbClr val="666666"/>
                </a:solidFill>
                <a:latin typeface="Roboto"/>
                <a:cs typeface="Roboto"/>
              </a:rPr>
              <a:t>user</a:t>
            </a:r>
            <a:r>
              <a:rPr sz="2400" spc="-7" dirty="0">
                <a:solidFill>
                  <a:srgbClr val="666666"/>
                </a:solidFill>
                <a:latin typeface="Roboto"/>
                <a:cs typeface="Roboto"/>
              </a:rPr>
              <a:t> </a:t>
            </a:r>
            <a:r>
              <a:rPr sz="2400" spc="-40" dirty="0">
                <a:solidFill>
                  <a:srgbClr val="666666"/>
                </a:solidFill>
                <a:latin typeface="Roboto"/>
                <a:cs typeface="Roboto"/>
              </a:rPr>
              <a:t>journey</a:t>
            </a:r>
            <a:r>
              <a:rPr sz="2400" spc="-7" dirty="0">
                <a:solidFill>
                  <a:srgbClr val="666666"/>
                </a:solidFill>
                <a:latin typeface="Roboto"/>
                <a:cs typeface="Roboto"/>
              </a:rPr>
              <a:t> </a:t>
            </a:r>
            <a:r>
              <a:rPr sz="2400" spc="-27" dirty="0">
                <a:solidFill>
                  <a:srgbClr val="666666"/>
                </a:solidFill>
                <a:latin typeface="Roboto"/>
                <a:cs typeface="Roboto"/>
              </a:rPr>
              <a:t>and</a:t>
            </a:r>
            <a:r>
              <a:rPr sz="2400" spc="-13" dirty="0">
                <a:solidFill>
                  <a:srgbClr val="666666"/>
                </a:solidFill>
                <a:latin typeface="Roboto"/>
                <a:cs typeface="Roboto"/>
              </a:rPr>
              <a:t> look</a:t>
            </a:r>
            <a:r>
              <a:rPr sz="2400" spc="-20" dirty="0">
                <a:solidFill>
                  <a:srgbClr val="666666"/>
                </a:solidFill>
                <a:latin typeface="Roboto"/>
                <a:cs typeface="Roboto"/>
              </a:rPr>
              <a:t> </a:t>
            </a:r>
            <a:r>
              <a:rPr sz="2400" dirty="0">
                <a:solidFill>
                  <a:srgbClr val="666666"/>
                </a:solidFill>
                <a:latin typeface="Roboto"/>
                <a:cs typeface="Roboto"/>
              </a:rPr>
              <a:t>for</a:t>
            </a:r>
            <a:r>
              <a:rPr sz="2400" spc="67" dirty="0">
                <a:solidFill>
                  <a:srgbClr val="666666"/>
                </a:solidFill>
                <a:latin typeface="Roboto"/>
                <a:cs typeface="Roboto"/>
              </a:rPr>
              <a:t> </a:t>
            </a:r>
            <a:r>
              <a:rPr sz="2400" b="1" dirty="0">
                <a:solidFill>
                  <a:srgbClr val="0072B2"/>
                </a:solidFill>
                <a:latin typeface="Roboto"/>
                <a:cs typeface="Roboto"/>
              </a:rPr>
              <a:t>coverage</a:t>
            </a:r>
            <a:r>
              <a:rPr sz="2400" b="1" spc="-7" dirty="0">
                <a:solidFill>
                  <a:srgbClr val="0072B2"/>
                </a:solidFill>
                <a:latin typeface="Roboto"/>
                <a:cs typeface="Roboto"/>
              </a:rPr>
              <a:t> gaps</a:t>
            </a:r>
            <a:endParaRPr sz="2400" dirty="0">
              <a:latin typeface="Roboto"/>
              <a:cs typeface="Roboto"/>
            </a:endParaRPr>
          </a:p>
          <a:p>
            <a:pPr marL="1236102" indent="-556246">
              <a:spcBef>
                <a:spcPts val="1420"/>
              </a:spcBef>
              <a:buAutoNum type="arabicPeriod"/>
              <a:tabLst>
                <a:tab pos="1235256" algn="l"/>
                <a:tab pos="1236102" algn="l"/>
              </a:tabLst>
            </a:pPr>
            <a:r>
              <a:rPr sz="2400" spc="-27" dirty="0">
                <a:solidFill>
                  <a:srgbClr val="666666"/>
                </a:solidFill>
                <a:latin typeface="Roboto"/>
                <a:cs typeface="Roboto"/>
              </a:rPr>
              <a:t>Set</a:t>
            </a:r>
            <a:r>
              <a:rPr sz="2400" spc="-7" dirty="0">
                <a:solidFill>
                  <a:srgbClr val="666666"/>
                </a:solidFill>
                <a:latin typeface="Roboto"/>
                <a:cs typeface="Roboto"/>
              </a:rPr>
              <a:t> </a:t>
            </a:r>
            <a:r>
              <a:rPr sz="2400" b="1" spc="-13" dirty="0">
                <a:solidFill>
                  <a:srgbClr val="0072B2"/>
                </a:solidFill>
                <a:latin typeface="Roboto"/>
                <a:cs typeface="Roboto"/>
              </a:rPr>
              <a:t>aspirational </a:t>
            </a:r>
            <a:r>
              <a:rPr sz="2400" b="1" spc="-33" dirty="0">
                <a:solidFill>
                  <a:srgbClr val="0072B2"/>
                </a:solidFill>
                <a:latin typeface="Roboto"/>
                <a:cs typeface="Roboto"/>
              </a:rPr>
              <a:t>SLOs</a:t>
            </a:r>
            <a:r>
              <a:rPr sz="2400" b="1" spc="-7" dirty="0">
                <a:solidFill>
                  <a:srgbClr val="0072B2"/>
                </a:solidFill>
                <a:latin typeface="Roboto"/>
                <a:cs typeface="Roboto"/>
              </a:rPr>
              <a:t> </a:t>
            </a:r>
            <a:r>
              <a:rPr sz="2400" spc="-20" dirty="0">
                <a:solidFill>
                  <a:srgbClr val="666666"/>
                </a:solidFill>
                <a:latin typeface="Roboto"/>
                <a:cs typeface="Roboto"/>
              </a:rPr>
              <a:t>based</a:t>
            </a:r>
            <a:r>
              <a:rPr sz="2400" spc="-13" dirty="0">
                <a:solidFill>
                  <a:srgbClr val="666666"/>
                </a:solidFill>
                <a:latin typeface="Roboto"/>
                <a:cs typeface="Roboto"/>
              </a:rPr>
              <a:t> </a:t>
            </a:r>
            <a:r>
              <a:rPr sz="2400" spc="-27" dirty="0">
                <a:solidFill>
                  <a:srgbClr val="666666"/>
                </a:solidFill>
                <a:latin typeface="Roboto"/>
                <a:cs typeface="Roboto"/>
              </a:rPr>
              <a:t>on</a:t>
            </a:r>
            <a:r>
              <a:rPr sz="2400" spc="-7" dirty="0">
                <a:solidFill>
                  <a:srgbClr val="666666"/>
                </a:solidFill>
                <a:latin typeface="Roboto"/>
                <a:cs typeface="Roboto"/>
              </a:rPr>
              <a:t> </a:t>
            </a:r>
            <a:r>
              <a:rPr sz="2400" b="1" spc="-7" dirty="0">
                <a:solidFill>
                  <a:srgbClr val="D45E00"/>
                </a:solidFill>
                <a:latin typeface="Roboto"/>
                <a:cs typeface="Roboto"/>
              </a:rPr>
              <a:t>business</a:t>
            </a:r>
            <a:r>
              <a:rPr sz="2400" b="1" spc="-13" dirty="0">
                <a:solidFill>
                  <a:srgbClr val="D45E00"/>
                </a:solidFill>
                <a:latin typeface="Roboto"/>
                <a:cs typeface="Roboto"/>
              </a:rPr>
              <a:t> </a:t>
            </a:r>
            <a:r>
              <a:rPr sz="2400" b="1" spc="7" dirty="0">
                <a:solidFill>
                  <a:srgbClr val="D45E00"/>
                </a:solidFill>
                <a:latin typeface="Roboto"/>
                <a:cs typeface="Roboto"/>
              </a:rPr>
              <a:t>needs</a:t>
            </a:r>
            <a:endParaRPr sz="2400" dirty="0">
              <a:latin typeface="Roboto"/>
              <a:cs typeface="Roboto"/>
            </a:endParaRPr>
          </a:p>
          <a:p>
            <a:pPr marL="16933">
              <a:spcBef>
                <a:spcPts val="1420"/>
              </a:spcBef>
            </a:pPr>
            <a:r>
              <a:rPr sz="2400" spc="-13" dirty="0">
                <a:solidFill>
                  <a:srgbClr val="666666"/>
                </a:solidFill>
                <a:latin typeface="Roboto"/>
                <a:cs typeface="Roboto"/>
              </a:rPr>
              <a:t>Once</a:t>
            </a:r>
            <a:r>
              <a:rPr sz="2400" spc="-7" dirty="0">
                <a:solidFill>
                  <a:srgbClr val="666666"/>
                </a:solidFill>
                <a:latin typeface="Roboto"/>
                <a:cs typeface="Roboto"/>
              </a:rPr>
              <a:t> </a:t>
            </a:r>
            <a:r>
              <a:rPr sz="2400" spc="-53" dirty="0">
                <a:solidFill>
                  <a:srgbClr val="666666"/>
                </a:solidFill>
                <a:latin typeface="Roboto"/>
                <a:cs typeface="Roboto"/>
              </a:rPr>
              <a:t>you're</a:t>
            </a:r>
            <a:r>
              <a:rPr sz="2400" spc="-13" dirty="0">
                <a:solidFill>
                  <a:srgbClr val="666666"/>
                </a:solidFill>
                <a:latin typeface="Roboto"/>
                <a:cs typeface="Roboto"/>
              </a:rPr>
              <a:t> done,</a:t>
            </a:r>
            <a:r>
              <a:rPr sz="2400" spc="40" dirty="0">
                <a:solidFill>
                  <a:srgbClr val="666666"/>
                </a:solidFill>
                <a:latin typeface="Roboto"/>
                <a:cs typeface="Roboto"/>
              </a:rPr>
              <a:t> </a:t>
            </a:r>
            <a:r>
              <a:rPr sz="2400" b="1" dirty="0">
                <a:solidFill>
                  <a:srgbClr val="D45E00"/>
                </a:solidFill>
                <a:latin typeface="Roboto"/>
                <a:cs typeface="Roboto"/>
              </a:rPr>
              <a:t>choose</a:t>
            </a:r>
            <a:r>
              <a:rPr sz="2400" b="1" spc="-7" dirty="0">
                <a:solidFill>
                  <a:srgbClr val="D45E00"/>
                </a:solidFill>
                <a:latin typeface="Roboto"/>
                <a:cs typeface="Roboto"/>
              </a:rPr>
              <a:t> another journey</a:t>
            </a:r>
            <a:r>
              <a:rPr sz="2400" b="1" spc="27" dirty="0">
                <a:solidFill>
                  <a:srgbClr val="D45E00"/>
                </a:solidFill>
                <a:latin typeface="Roboto"/>
                <a:cs typeface="Roboto"/>
              </a:rPr>
              <a:t> </a:t>
            </a:r>
            <a:r>
              <a:rPr sz="2400" spc="-20" dirty="0">
                <a:solidFill>
                  <a:srgbClr val="666666"/>
                </a:solidFill>
                <a:latin typeface="Roboto"/>
                <a:cs typeface="Roboto"/>
              </a:rPr>
              <a:t>as</a:t>
            </a:r>
            <a:r>
              <a:rPr sz="2400" spc="-13" dirty="0">
                <a:solidFill>
                  <a:srgbClr val="666666"/>
                </a:solidFill>
                <a:latin typeface="Roboto"/>
                <a:cs typeface="Roboto"/>
              </a:rPr>
              <a:t> </a:t>
            </a:r>
            <a:r>
              <a:rPr sz="2400" spc="-20" dirty="0">
                <a:solidFill>
                  <a:srgbClr val="666666"/>
                </a:solidFill>
                <a:latin typeface="Roboto"/>
                <a:cs typeface="Roboto"/>
              </a:rPr>
              <a:t>a</a:t>
            </a:r>
            <a:r>
              <a:rPr sz="2400" spc="-13" dirty="0">
                <a:solidFill>
                  <a:srgbClr val="666666"/>
                </a:solidFill>
                <a:latin typeface="Roboto"/>
                <a:cs typeface="Roboto"/>
              </a:rPr>
              <a:t> </a:t>
            </a:r>
            <a:r>
              <a:rPr sz="2400" spc="-33" dirty="0">
                <a:solidFill>
                  <a:srgbClr val="666666"/>
                </a:solidFill>
                <a:latin typeface="Roboto"/>
                <a:cs typeface="Roboto"/>
              </a:rPr>
              <a:t>group.</a:t>
            </a:r>
            <a:endParaRPr sz="2400" dirty="0">
              <a:latin typeface="Roboto"/>
              <a:cs typeface="Roboto"/>
            </a:endParaRPr>
          </a:p>
          <a:p>
            <a:pPr>
              <a:spcBef>
                <a:spcPts val="67"/>
              </a:spcBef>
            </a:pPr>
            <a:endParaRPr sz="2267" dirty="0">
              <a:latin typeface="Roboto"/>
              <a:cs typeface="Roboto"/>
            </a:endParaRPr>
          </a:p>
          <a:p>
            <a:pPr marL="996502"/>
            <a:r>
              <a:rPr sz="3200" spc="-93" dirty="0">
                <a:solidFill>
                  <a:srgbClr val="666666"/>
                </a:solidFill>
                <a:latin typeface="Roboto"/>
                <a:cs typeface="Roboto"/>
              </a:rPr>
              <a:t>You</a:t>
            </a:r>
            <a:r>
              <a:rPr sz="3200" spc="-13" dirty="0">
                <a:solidFill>
                  <a:srgbClr val="666666"/>
                </a:solidFill>
                <a:latin typeface="Roboto"/>
                <a:cs typeface="Roboto"/>
              </a:rPr>
              <a:t> </a:t>
            </a:r>
            <a:r>
              <a:rPr sz="3200" spc="-47" dirty="0">
                <a:solidFill>
                  <a:srgbClr val="666666"/>
                </a:solidFill>
                <a:latin typeface="Roboto"/>
                <a:cs typeface="Roboto"/>
              </a:rPr>
              <a:t>have</a:t>
            </a:r>
            <a:r>
              <a:rPr sz="3200" dirty="0">
                <a:solidFill>
                  <a:srgbClr val="666666"/>
                </a:solidFill>
                <a:latin typeface="Roboto"/>
                <a:cs typeface="Roboto"/>
              </a:rPr>
              <a:t> </a:t>
            </a:r>
            <a:r>
              <a:rPr sz="3200" b="1" spc="-20" dirty="0">
                <a:solidFill>
                  <a:srgbClr val="0072B2"/>
                </a:solidFill>
                <a:latin typeface="Roboto"/>
                <a:cs typeface="Roboto"/>
              </a:rPr>
              <a:t>roughly</a:t>
            </a:r>
            <a:r>
              <a:rPr sz="3200" b="1" spc="-7" dirty="0">
                <a:solidFill>
                  <a:srgbClr val="0072B2"/>
                </a:solidFill>
                <a:latin typeface="Roboto"/>
                <a:cs typeface="Roboto"/>
              </a:rPr>
              <a:t> 45 </a:t>
            </a:r>
            <a:r>
              <a:rPr sz="3200" b="1" spc="-13" dirty="0">
                <a:solidFill>
                  <a:srgbClr val="0072B2"/>
                </a:solidFill>
                <a:latin typeface="Roboto"/>
                <a:cs typeface="Roboto"/>
              </a:rPr>
              <a:t>minutes</a:t>
            </a:r>
            <a:r>
              <a:rPr sz="3200" b="1" spc="40" dirty="0">
                <a:solidFill>
                  <a:srgbClr val="0072B2"/>
                </a:solidFill>
                <a:latin typeface="Roboto"/>
                <a:cs typeface="Roboto"/>
              </a:rPr>
              <a:t> </a:t>
            </a:r>
            <a:r>
              <a:rPr sz="3200" dirty="0">
                <a:solidFill>
                  <a:srgbClr val="666666"/>
                </a:solidFill>
                <a:latin typeface="Roboto"/>
                <a:cs typeface="Roboto"/>
              </a:rPr>
              <a:t>for</a:t>
            </a:r>
            <a:r>
              <a:rPr sz="3200" spc="-7" dirty="0">
                <a:solidFill>
                  <a:srgbClr val="666666"/>
                </a:solidFill>
                <a:latin typeface="Roboto"/>
                <a:cs typeface="Roboto"/>
              </a:rPr>
              <a:t> </a:t>
            </a:r>
            <a:r>
              <a:rPr sz="3200" spc="-20" dirty="0">
                <a:solidFill>
                  <a:srgbClr val="666666"/>
                </a:solidFill>
                <a:latin typeface="Roboto"/>
                <a:cs typeface="Roboto"/>
              </a:rPr>
              <a:t>each</a:t>
            </a:r>
            <a:r>
              <a:rPr sz="3200" spc="-13" dirty="0">
                <a:solidFill>
                  <a:srgbClr val="666666"/>
                </a:solidFill>
                <a:latin typeface="Roboto"/>
                <a:cs typeface="Roboto"/>
              </a:rPr>
              <a:t> </a:t>
            </a:r>
            <a:r>
              <a:rPr sz="3200" spc="-67" dirty="0">
                <a:solidFill>
                  <a:srgbClr val="666666"/>
                </a:solidFill>
                <a:latin typeface="Roboto"/>
                <a:cs typeface="Roboto"/>
              </a:rPr>
              <a:t>journey.</a:t>
            </a:r>
            <a:endParaRPr sz="3200" dirty="0">
              <a:latin typeface="Roboto"/>
              <a:cs typeface="Roboto"/>
            </a:endParaRPr>
          </a:p>
        </p:txBody>
      </p:sp>
    </p:spTree>
    <p:extLst>
      <p:ext uri="{BB962C8B-B14F-4D97-AF65-F5344CB8AC3E}">
        <p14:creationId xmlns:p14="http://schemas.microsoft.com/office/powerpoint/2010/main" val="38633096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967" y="677405"/>
            <a:ext cx="5264572" cy="591551"/>
          </a:xfrm>
          <a:prstGeom prst="rect">
            <a:avLst/>
          </a:prstGeom>
        </p:spPr>
        <p:txBody>
          <a:bodyPr vert="horz" wrap="square" lIns="0" tIns="16933" rIns="0" bIns="0" rtlCol="0" anchor="ctr">
            <a:spAutoFit/>
          </a:bodyPr>
          <a:lstStyle/>
          <a:p>
            <a:pPr marL="16933">
              <a:lnSpc>
                <a:spcPct val="100000"/>
              </a:lnSpc>
              <a:spcBef>
                <a:spcPts val="133"/>
              </a:spcBef>
            </a:pPr>
            <a:r>
              <a:rPr sz="3733" spc="-7" dirty="0">
                <a:latin typeface="Arial MT"/>
                <a:cs typeface="Arial MT"/>
              </a:rPr>
              <a:t>Our</a:t>
            </a:r>
            <a:r>
              <a:rPr sz="3733" spc="-53" dirty="0">
                <a:latin typeface="Arial MT"/>
                <a:cs typeface="Arial MT"/>
              </a:rPr>
              <a:t> </a:t>
            </a:r>
            <a:r>
              <a:rPr sz="3733" spc="-7" dirty="0">
                <a:latin typeface="Arial MT"/>
                <a:cs typeface="Arial MT"/>
              </a:rPr>
              <a:t>Game:</a:t>
            </a:r>
            <a:r>
              <a:rPr sz="3733" spc="-47" dirty="0">
                <a:latin typeface="Arial MT"/>
                <a:cs typeface="Arial MT"/>
              </a:rPr>
              <a:t> </a:t>
            </a:r>
            <a:r>
              <a:rPr sz="3733" spc="-7" dirty="0">
                <a:latin typeface="Arial MT"/>
                <a:cs typeface="Arial MT"/>
              </a:rPr>
              <a:t>Fang</a:t>
            </a:r>
            <a:r>
              <a:rPr sz="3733" spc="-53" dirty="0">
                <a:latin typeface="Arial MT"/>
                <a:cs typeface="Arial MT"/>
              </a:rPr>
              <a:t> </a:t>
            </a:r>
            <a:r>
              <a:rPr sz="3733" spc="-7" dirty="0">
                <a:latin typeface="Arial MT"/>
                <a:cs typeface="Arial MT"/>
              </a:rPr>
              <a:t>Faction</a:t>
            </a:r>
            <a:endParaRPr sz="3733">
              <a:latin typeface="Arial MT"/>
              <a:cs typeface="Arial MT"/>
            </a:endParaRPr>
          </a:p>
        </p:txBody>
      </p:sp>
      <p:sp>
        <p:nvSpPr>
          <p:cNvPr id="3" name="object 3"/>
          <p:cNvSpPr/>
          <p:nvPr/>
        </p:nvSpPr>
        <p:spPr>
          <a:xfrm>
            <a:off x="1576129" y="4032669"/>
            <a:ext cx="277705" cy="468207"/>
          </a:xfrm>
          <a:custGeom>
            <a:avLst/>
            <a:gdLst/>
            <a:ahLst/>
            <a:cxnLst/>
            <a:rect l="l" t="t" r="r" b="b"/>
            <a:pathLst>
              <a:path w="208280" h="351154">
                <a:moveTo>
                  <a:pt x="167704" y="350940"/>
                </a:moveTo>
                <a:lnTo>
                  <a:pt x="40333" y="350940"/>
                </a:lnTo>
                <a:lnTo>
                  <a:pt x="24692" y="347806"/>
                </a:lnTo>
                <a:lnTo>
                  <a:pt x="11865" y="339255"/>
                </a:lnTo>
                <a:lnTo>
                  <a:pt x="3188" y="326562"/>
                </a:lnTo>
                <a:lnTo>
                  <a:pt x="0" y="311005"/>
                </a:lnTo>
                <a:lnTo>
                  <a:pt x="0" y="40237"/>
                </a:lnTo>
                <a:lnTo>
                  <a:pt x="3188" y="24633"/>
                </a:lnTo>
                <a:lnTo>
                  <a:pt x="11865" y="11836"/>
                </a:lnTo>
                <a:lnTo>
                  <a:pt x="24692" y="3181"/>
                </a:lnTo>
                <a:lnTo>
                  <a:pt x="40333" y="0"/>
                </a:lnTo>
                <a:lnTo>
                  <a:pt x="167704" y="0"/>
                </a:lnTo>
                <a:lnTo>
                  <a:pt x="183473" y="3181"/>
                </a:lnTo>
                <a:lnTo>
                  <a:pt x="196286" y="11836"/>
                </a:lnTo>
                <a:lnTo>
                  <a:pt x="204891" y="24633"/>
                </a:lnTo>
                <a:lnTo>
                  <a:pt x="208038" y="40237"/>
                </a:lnTo>
                <a:lnTo>
                  <a:pt x="208038" y="47800"/>
                </a:lnTo>
                <a:lnTo>
                  <a:pt x="32752" y="47800"/>
                </a:lnTo>
                <a:lnTo>
                  <a:pt x="32752" y="270768"/>
                </a:lnTo>
                <a:lnTo>
                  <a:pt x="208038" y="270768"/>
                </a:lnTo>
                <a:lnTo>
                  <a:pt x="208038" y="287105"/>
                </a:lnTo>
                <a:lnTo>
                  <a:pt x="104625" y="287105"/>
                </a:lnTo>
                <a:lnTo>
                  <a:pt x="95124" y="288883"/>
                </a:lnTo>
                <a:lnTo>
                  <a:pt x="87529" y="293837"/>
                </a:lnTo>
                <a:lnTo>
                  <a:pt x="82492" y="301400"/>
                </a:lnTo>
                <a:lnTo>
                  <a:pt x="80667" y="311005"/>
                </a:lnTo>
                <a:lnTo>
                  <a:pt x="82577" y="320483"/>
                </a:lnTo>
                <a:lnTo>
                  <a:pt x="87756" y="328061"/>
                </a:lnTo>
                <a:lnTo>
                  <a:pt x="95380" y="333086"/>
                </a:lnTo>
                <a:lnTo>
                  <a:pt x="104625" y="334906"/>
                </a:lnTo>
                <a:lnTo>
                  <a:pt x="199235" y="334906"/>
                </a:lnTo>
                <a:lnTo>
                  <a:pt x="196286" y="339255"/>
                </a:lnTo>
                <a:lnTo>
                  <a:pt x="183473" y="347806"/>
                </a:lnTo>
                <a:lnTo>
                  <a:pt x="167704" y="350940"/>
                </a:lnTo>
                <a:close/>
              </a:path>
              <a:path w="208280" h="351154">
                <a:moveTo>
                  <a:pt x="208038" y="270768"/>
                </a:moveTo>
                <a:lnTo>
                  <a:pt x="176498" y="270768"/>
                </a:lnTo>
                <a:lnTo>
                  <a:pt x="176498" y="47800"/>
                </a:lnTo>
                <a:lnTo>
                  <a:pt x="208038" y="47800"/>
                </a:lnTo>
                <a:lnTo>
                  <a:pt x="208038" y="270768"/>
                </a:lnTo>
                <a:close/>
              </a:path>
              <a:path w="208280" h="351154">
                <a:moveTo>
                  <a:pt x="199235" y="334906"/>
                </a:moveTo>
                <a:lnTo>
                  <a:pt x="104625" y="334906"/>
                </a:lnTo>
                <a:lnTo>
                  <a:pt x="113742" y="333086"/>
                </a:lnTo>
                <a:lnTo>
                  <a:pt x="121380" y="328061"/>
                </a:lnTo>
                <a:lnTo>
                  <a:pt x="126631" y="320483"/>
                </a:lnTo>
                <a:lnTo>
                  <a:pt x="128583" y="311005"/>
                </a:lnTo>
                <a:lnTo>
                  <a:pt x="126801" y="301400"/>
                </a:lnTo>
                <a:lnTo>
                  <a:pt x="121835" y="293837"/>
                </a:lnTo>
                <a:lnTo>
                  <a:pt x="114254" y="288883"/>
                </a:lnTo>
                <a:lnTo>
                  <a:pt x="104625" y="287105"/>
                </a:lnTo>
                <a:lnTo>
                  <a:pt x="208038" y="287105"/>
                </a:lnTo>
                <a:lnTo>
                  <a:pt x="208038" y="311005"/>
                </a:lnTo>
                <a:lnTo>
                  <a:pt x="204891" y="326562"/>
                </a:lnTo>
                <a:lnTo>
                  <a:pt x="199235" y="334906"/>
                </a:lnTo>
                <a:close/>
              </a:path>
            </a:pathLst>
          </a:custGeom>
          <a:solidFill>
            <a:srgbClr val="55B4E9"/>
          </a:solidFill>
        </p:spPr>
        <p:txBody>
          <a:bodyPr wrap="square" lIns="0" tIns="0" rIns="0" bIns="0" rtlCol="0"/>
          <a:lstStyle/>
          <a:p>
            <a:endParaRPr sz="2400"/>
          </a:p>
        </p:txBody>
      </p:sp>
      <p:sp>
        <p:nvSpPr>
          <p:cNvPr id="4" name="object 4"/>
          <p:cNvSpPr/>
          <p:nvPr/>
        </p:nvSpPr>
        <p:spPr>
          <a:xfrm>
            <a:off x="1502048" y="3371818"/>
            <a:ext cx="425873" cy="512233"/>
          </a:xfrm>
          <a:custGeom>
            <a:avLst/>
            <a:gdLst/>
            <a:ahLst/>
            <a:cxnLst/>
            <a:rect l="l" t="t" r="r" b="b"/>
            <a:pathLst>
              <a:path w="319405" h="384175">
                <a:moveTo>
                  <a:pt x="250292" y="303920"/>
                </a:moveTo>
                <a:lnTo>
                  <a:pt x="71337" y="303920"/>
                </a:lnTo>
                <a:lnTo>
                  <a:pt x="64630" y="296010"/>
                </a:lnTo>
                <a:lnTo>
                  <a:pt x="64630" y="287492"/>
                </a:lnTo>
                <a:lnTo>
                  <a:pt x="67069" y="287492"/>
                </a:lnTo>
                <a:lnTo>
                  <a:pt x="67069" y="128686"/>
                </a:lnTo>
                <a:lnTo>
                  <a:pt x="258218" y="128686"/>
                </a:lnTo>
                <a:lnTo>
                  <a:pt x="258218" y="296923"/>
                </a:lnTo>
                <a:lnTo>
                  <a:pt x="250292" y="303920"/>
                </a:lnTo>
                <a:close/>
              </a:path>
              <a:path w="319405" h="384175">
                <a:moveTo>
                  <a:pt x="121335" y="383627"/>
                </a:moveTo>
                <a:lnTo>
                  <a:pt x="111784" y="381669"/>
                </a:lnTo>
                <a:lnTo>
                  <a:pt x="104148" y="376402"/>
                </a:lnTo>
                <a:lnTo>
                  <a:pt x="99085" y="368739"/>
                </a:lnTo>
                <a:lnTo>
                  <a:pt x="97251" y="359593"/>
                </a:lnTo>
                <a:lnTo>
                  <a:pt x="97251" y="303920"/>
                </a:lnTo>
                <a:lnTo>
                  <a:pt x="145419" y="303920"/>
                </a:lnTo>
                <a:lnTo>
                  <a:pt x="145419" y="359593"/>
                </a:lnTo>
                <a:lnTo>
                  <a:pt x="143585" y="369124"/>
                </a:lnTo>
                <a:lnTo>
                  <a:pt x="138521" y="376744"/>
                </a:lnTo>
                <a:lnTo>
                  <a:pt x="130886" y="381797"/>
                </a:lnTo>
                <a:lnTo>
                  <a:pt x="121335" y="383627"/>
                </a:lnTo>
                <a:close/>
              </a:path>
              <a:path w="319405" h="384175">
                <a:moveTo>
                  <a:pt x="201514" y="383627"/>
                </a:moveTo>
                <a:lnTo>
                  <a:pt x="191834" y="381669"/>
                </a:lnTo>
                <a:lnTo>
                  <a:pt x="184213" y="376402"/>
                </a:lnTo>
                <a:lnTo>
                  <a:pt x="179221" y="368739"/>
                </a:lnTo>
                <a:lnTo>
                  <a:pt x="177429" y="359593"/>
                </a:lnTo>
                <a:lnTo>
                  <a:pt x="177429" y="303920"/>
                </a:lnTo>
                <a:lnTo>
                  <a:pt x="225598" y="303920"/>
                </a:lnTo>
                <a:lnTo>
                  <a:pt x="225598" y="359593"/>
                </a:lnTo>
                <a:lnTo>
                  <a:pt x="223764" y="369124"/>
                </a:lnTo>
                <a:lnTo>
                  <a:pt x="218700" y="376744"/>
                </a:lnTo>
                <a:lnTo>
                  <a:pt x="211064" y="381797"/>
                </a:lnTo>
                <a:lnTo>
                  <a:pt x="201514" y="383627"/>
                </a:lnTo>
                <a:close/>
              </a:path>
              <a:path w="319405" h="384175">
                <a:moveTo>
                  <a:pt x="24084" y="287492"/>
                </a:moveTo>
                <a:lnTo>
                  <a:pt x="14533" y="285534"/>
                </a:lnTo>
                <a:lnTo>
                  <a:pt x="6897" y="280267"/>
                </a:lnTo>
                <a:lnTo>
                  <a:pt x="1833" y="272604"/>
                </a:lnTo>
                <a:lnTo>
                  <a:pt x="0" y="263458"/>
                </a:lnTo>
                <a:lnTo>
                  <a:pt x="0" y="151808"/>
                </a:lnTo>
                <a:lnTo>
                  <a:pt x="1962" y="142277"/>
                </a:lnTo>
                <a:lnTo>
                  <a:pt x="7240" y="134657"/>
                </a:lnTo>
                <a:lnTo>
                  <a:pt x="14919" y="129604"/>
                </a:lnTo>
                <a:lnTo>
                  <a:pt x="24084" y="127774"/>
                </a:lnTo>
                <a:lnTo>
                  <a:pt x="33634" y="129732"/>
                </a:lnTo>
                <a:lnTo>
                  <a:pt x="41270" y="134999"/>
                </a:lnTo>
                <a:lnTo>
                  <a:pt x="46334" y="142662"/>
                </a:lnTo>
                <a:lnTo>
                  <a:pt x="48168" y="151808"/>
                </a:lnTo>
                <a:lnTo>
                  <a:pt x="48168" y="263458"/>
                </a:lnTo>
                <a:lnTo>
                  <a:pt x="46248" y="272989"/>
                </a:lnTo>
                <a:lnTo>
                  <a:pt x="41042" y="280609"/>
                </a:lnTo>
                <a:lnTo>
                  <a:pt x="33377" y="285662"/>
                </a:lnTo>
                <a:lnTo>
                  <a:pt x="24084" y="287492"/>
                </a:lnTo>
                <a:close/>
              </a:path>
              <a:path w="319405" h="384175">
                <a:moveTo>
                  <a:pt x="295106" y="287492"/>
                </a:moveTo>
                <a:lnTo>
                  <a:pt x="285556" y="285534"/>
                </a:lnTo>
                <a:lnTo>
                  <a:pt x="277920" y="280267"/>
                </a:lnTo>
                <a:lnTo>
                  <a:pt x="272856" y="272604"/>
                </a:lnTo>
                <a:lnTo>
                  <a:pt x="271022" y="263458"/>
                </a:lnTo>
                <a:lnTo>
                  <a:pt x="271022" y="151808"/>
                </a:lnTo>
                <a:lnTo>
                  <a:pt x="272985" y="142277"/>
                </a:lnTo>
                <a:lnTo>
                  <a:pt x="278263" y="134657"/>
                </a:lnTo>
                <a:lnTo>
                  <a:pt x="285941" y="129604"/>
                </a:lnTo>
                <a:lnTo>
                  <a:pt x="295106" y="127774"/>
                </a:lnTo>
                <a:lnTo>
                  <a:pt x="304657" y="129732"/>
                </a:lnTo>
                <a:lnTo>
                  <a:pt x="312293" y="134999"/>
                </a:lnTo>
                <a:lnTo>
                  <a:pt x="317357" y="142662"/>
                </a:lnTo>
                <a:lnTo>
                  <a:pt x="319191" y="151808"/>
                </a:lnTo>
                <a:lnTo>
                  <a:pt x="319191" y="263458"/>
                </a:lnTo>
                <a:lnTo>
                  <a:pt x="317357" y="272989"/>
                </a:lnTo>
                <a:lnTo>
                  <a:pt x="312293" y="280609"/>
                </a:lnTo>
                <a:lnTo>
                  <a:pt x="304657" y="285662"/>
                </a:lnTo>
                <a:lnTo>
                  <a:pt x="295106" y="287492"/>
                </a:lnTo>
                <a:close/>
              </a:path>
              <a:path w="319405" h="384175">
                <a:moveTo>
                  <a:pt x="255474" y="111650"/>
                </a:moveTo>
                <a:lnTo>
                  <a:pt x="64630" y="111650"/>
                </a:lnTo>
                <a:lnTo>
                  <a:pt x="67422" y="89019"/>
                </a:lnTo>
                <a:lnTo>
                  <a:pt x="75300" y="68184"/>
                </a:lnTo>
                <a:lnTo>
                  <a:pt x="87524" y="49916"/>
                </a:lnTo>
                <a:lnTo>
                  <a:pt x="103348" y="34985"/>
                </a:lnTo>
                <a:lnTo>
                  <a:pt x="82617" y="14602"/>
                </a:lnTo>
                <a:lnTo>
                  <a:pt x="79264" y="10952"/>
                </a:lnTo>
                <a:lnTo>
                  <a:pt x="79264" y="6692"/>
                </a:lnTo>
                <a:lnTo>
                  <a:pt x="85971" y="0"/>
                </a:lnTo>
                <a:lnTo>
                  <a:pt x="90544" y="0"/>
                </a:lnTo>
                <a:lnTo>
                  <a:pt x="93897" y="3346"/>
                </a:lnTo>
                <a:lnTo>
                  <a:pt x="117981" y="26467"/>
                </a:lnTo>
                <a:lnTo>
                  <a:pt x="224683" y="26467"/>
                </a:lnTo>
                <a:lnTo>
                  <a:pt x="216147" y="34985"/>
                </a:lnTo>
                <a:lnTo>
                  <a:pt x="232452" y="49916"/>
                </a:lnTo>
                <a:lnTo>
                  <a:pt x="242134" y="64191"/>
                </a:lnTo>
                <a:lnTo>
                  <a:pt x="111884" y="64191"/>
                </a:lnTo>
                <a:lnTo>
                  <a:pt x="111884" y="80619"/>
                </a:lnTo>
                <a:lnTo>
                  <a:pt x="249542" y="80619"/>
                </a:lnTo>
                <a:lnTo>
                  <a:pt x="252716" y="89019"/>
                </a:lnTo>
                <a:lnTo>
                  <a:pt x="255474" y="111650"/>
                </a:lnTo>
                <a:close/>
              </a:path>
              <a:path w="319405" h="384175">
                <a:moveTo>
                  <a:pt x="224683" y="26467"/>
                </a:moveTo>
                <a:lnTo>
                  <a:pt x="202123" y="26467"/>
                </a:lnTo>
                <a:lnTo>
                  <a:pt x="225598" y="3346"/>
                </a:lnTo>
                <a:lnTo>
                  <a:pt x="228951" y="0"/>
                </a:lnTo>
                <a:lnTo>
                  <a:pt x="233219" y="0"/>
                </a:lnTo>
                <a:lnTo>
                  <a:pt x="236573" y="3346"/>
                </a:lnTo>
                <a:lnTo>
                  <a:pt x="240231" y="6692"/>
                </a:lnTo>
                <a:lnTo>
                  <a:pt x="240231" y="10952"/>
                </a:lnTo>
                <a:lnTo>
                  <a:pt x="224683" y="26467"/>
                </a:lnTo>
                <a:close/>
              </a:path>
              <a:path w="319405" h="384175">
                <a:moveTo>
                  <a:pt x="202123" y="26467"/>
                </a:moveTo>
                <a:lnTo>
                  <a:pt x="117981" y="26467"/>
                </a:lnTo>
                <a:lnTo>
                  <a:pt x="127770" y="22027"/>
                </a:lnTo>
                <a:lnTo>
                  <a:pt x="137988" y="18785"/>
                </a:lnTo>
                <a:lnTo>
                  <a:pt x="148720" y="16798"/>
                </a:lnTo>
                <a:lnTo>
                  <a:pt x="160052" y="16123"/>
                </a:lnTo>
                <a:lnTo>
                  <a:pt x="171385" y="16884"/>
                </a:lnTo>
                <a:lnTo>
                  <a:pt x="182117" y="19014"/>
                </a:lnTo>
                <a:lnTo>
                  <a:pt x="192334" y="22284"/>
                </a:lnTo>
                <a:lnTo>
                  <a:pt x="202123" y="26467"/>
                </a:lnTo>
                <a:close/>
              </a:path>
              <a:path w="319405" h="384175">
                <a:moveTo>
                  <a:pt x="191148" y="80619"/>
                </a:moveTo>
                <a:lnTo>
                  <a:pt x="128347" y="80619"/>
                </a:lnTo>
                <a:lnTo>
                  <a:pt x="128347" y="64191"/>
                </a:lnTo>
                <a:lnTo>
                  <a:pt x="191148" y="64191"/>
                </a:lnTo>
                <a:lnTo>
                  <a:pt x="191148" y="80619"/>
                </a:lnTo>
                <a:close/>
              </a:path>
              <a:path w="319405" h="384175">
                <a:moveTo>
                  <a:pt x="249542" y="80619"/>
                </a:moveTo>
                <a:lnTo>
                  <a:pt x="207306" y="80619"/>
                </a:lnTo>
                <a:lnTo>
                  <a:pt x="207306" y="64191"/>
                </a:lnTo>
                <a:lnTo>
                  <a:pt x="242134" y="64191"/>
                </a:lnTo>
                <a:lnTo>
                  <a:pt x="244842" y="68184"/>
                </a:lnTo>
                <a:lnTo>
                  <a:pt x="249542" y="80619"/>
                </a:lnTo>
                <a:close/>
              </a:path>
            </a:pathLst>
          </a:custGeom>
          <a:solidFill>
            <a:srgbClr val="009E73"/>
          </a:solidFill>
        </p:spPr>
        <p:txBody>
          <a:bodyPr wrap="square" lIns="0" tIns="0" rIns="0" bIns="0" rtlCol="0"/>
          <a:lstStyle/>
          <a:p>
            <a:endParaRPr sz="2400"/>
          </a:p>
        </p:txBody>
      </p:sp>
      <p:sp>
        <p:nvSpPr>
          <p:cNvPr id="5" name="object 5"/>
          <p:cNvSpPr/>
          <p:nvPr/>
        </p:nvSpPr>
        <p:spPr>
          <a:xfrm>
            <a:off x="1462171" y="2763426"/>
            <a:ext cx="505460" cy="459740"/>
          </a:xfrm>
          <a:custGeom>
            <a:avLst/>
            <a:gdLst/>
            <a:ahLst/>
            <a:cxnLst/>
            <a:rect l="l" t="t" r="r" b="b"/>
            <a:pathLst>
              <a:path w="379094" h="344805">
                <a:moveTo>
                  <a:pt x="344727" y="275713"/>
                </a:moveTo>
                <a:lnTo>
                  <a:pt x="34260" y="275713"/>
                </a:lnTo>
                <a:lnTo>
                  <a:pt x="20976" y="273002"/>
                </a:lnTo>
                <a:lnTo>
                  <a:pt x="10081" y="265628"/>
                </a:lnTo>
                <a:lnTo>
                  <a:pt x="2709" y="254727"/>
                </a:lnTo>
                <a:lnTo>
                  <a:pt x="0" y="241438"/>
                </a:lnTo>
                <a:lnTo>
                  <a:pt x="0" y="34274"/>
                </a:lnTo>
                <a:lnTo>
                  <a:pt x="2709" y="20985"/>
                </a:lnTo>
                <a:lnTo>
                  <a:pt x="10081" y="10085"/>
                </a:lnTo>
                <a:lnTo>
                  <a:pt x="20976" y="2710"/>
                </a:lnTo>
                <a:lnTo>
                  <a:pt x="34260" y="0"/>
                </a:lnTo>
                <a:lnTo>
                  <a:pt x="344727" y="0"/>
                </a:lnTo>
                <a:lnTo>
                  <a:pt x="358138" y="2710"/>
                </a:lnTo>
                <a:lnTo>
                  <a:pt x="369020" y="10085"/>
                </a:lnTo>
                <a:lnTo>
                  <a:pt x="376320" y="20985"/>
                </a:lnTo>
                <a:lnTo>
                  <a:pt x="378987" y="34274"/>
                </a:lnTo>
                <a:lnTo>
                  <a:pt x="34260" y="34274"/>
                </a:lnTo>
                <a:lnTo>
                  <a:pt x="34260" y="241438"/>
                </a:lnTo>
                <a:lnTo>
                  <a:pt x="378987" y="241438"/>
                </a:lnTo>
                <a:lnTo>
                  <a:pt x="376320" y="254727"/>
                </a:lnTo>
                <a:lnTo>
                  <a:pt x="369020" y="265628"/>
                </a:lnTo>
                <a:lnTo>
                  <a:pt x="358138" y="273002"/>
                </a:lnTo>
                <a:lnTo>
                  <a:pt x="344727" y="275713"/>
                </a:lnTo>
                <a:close/>
              </a:path>
              <a:path w="379094" h="344805">
                <a:moveTo>
                  <a:pt x="378987" y="241438"/>
                </a:moveTo>
                <a:lnTo>
                  <a:pt x="344120" y="241438"/>
                </a:lnTo>
                <a:lnTo>
                  <a:pt x="344120" y="34274"/>
                </a:lnTo>
                <a:lnTo>
                  <a:pt x="378987" y="34274"/>
                </a:lnTo>
                <a:lnTo>
                  <a:pt x="378987" y="241438"/>
                </a:lnTo>
                <a:close/>
              </a:path>
              <a:path w="379094" h="344805">
                <a:moveTo>
                  <a:pt x="224360" y="309987"/>
                </a:moveTo>
                <a:lnTo>
                  <a:pt x="154930" y="309987"/>
                </a:lnTo>
                <a:lnTo>
                  <a:pt x="154930" y="275713"/>
                </a:lnTo>
                <a:lnTo>
                  <a:pt x="224360" y="275713"/>
                </a:lnTo>
                <a:lnTo>
                  <a:pt x="224360" y="309987"/>
                </a:lnTo>
                <a:close/>
              </a:path>
              <a:path w="379094" h="344805">
                <a:moveTo>
                  <a:pt x="258317" y="344262"/>
                </a:moveTo>
                <a:lnTo>
                  <a:pt x="120669" y="344262"/>
                </a:lnTo>
                <a:lnTo>
                  <a:pt x="120669" y="309987"/>
                </a:lnTo>
                <a:lnTo>
                  <a:pt x="258317" y="309987"/>
                </a:lnTo>
                <a:lnTo>
                  <a:pt x="258317" y="344262"/>
                </a:lnTo>
                <a:close/>
              </a:path>
            </a:pathLst>
          </a:custGeom>
          <a:solidFill>
            <a:srgbClr val="CC78A7"/>
          </a:solidFill>
        </p:spPr>
        <p:txBody>
          <a:bodyPr wrap="square" lIns="0" tIns="0" rIns="0" bIns="0" rtlCol="0"/>
          <a:lstStyle/>
          <a:p>
            <a:endParaRPr sz="2400"/>
          </a:p>
        </p:txBody>
      </p:sp>
      <p:sp>
        <p:nvSpPr>
          <p:cNvPr id="6" name="object 6"/>
          <p:cNvSpPr/>
          <p:nvPr/>
        </p:nvSpPr>
        <p:spPr>
          <a:xfrm>
            <a:off x="5177693" y="2008935"/>
            <a:ext cx="1294553" cy="1210733"/>
          </a:xfrm>
          <a:custGeom>
            <a:avLst/>
            <a:gdLst/>
            <a:ahLst/>
            <a:cxnLst/>
            <a:rect l="l" t="t" r="r" b="b"/>
            <a:pathLst>
              <a:path w="970914" h="908050">
                <a:moveTo>
                  <a:pt x="873063" y="907937"/>
                </a:moveTo>
                <a:lnTo>
                  <a:pt x="97797" y="907937"/>
                </a:lnTo>
                <a:lnTo>
                  <a:pt x="59261" y="898711"/>
                </a:lnTo>
                <a:lnTo>
                  <a:pt x="28227" y="873824"/>
                </a:lnTo>
                <a:lnTo>
                  <a:pt x="7529" y="837458"/>
                </a:lnTo>
                <a:lnTo>
                  <a:pt x="0" y="793796"/>
                </a:lnTo>
                <a:lnTo>
                  <a:pt x="0" y="114140"/>
                </a:lnTo>
                <a:lnTo>
                  <a:pt x="7487" y="69165"/>
                </a:lnTo>
                <a:lnTo>
                  <a:pt x="27894" y="32945"/>
                </a:lnTo>
                <a:lnTo>
                  <a:pt x="58136" y="8787"/>
                </a:lnTo>
                <a:lnTo>
                  <a:pt x="95129" y="0"/>
                </a:lnTo>
                <a:lnTo>
                  <a:pt x="870396" y="0"/>
                </a:lnTo>
                <a:lnTo>
                  <a:pt x="907973" y="9225"/>
                </a:lnTo>
                <a:lnTo>
                  <a:pt x="938966" y="34112"/>
                </a:lnTo>
                <a:lnTo>
                  <a:pt x="960790" y="70478"/>
                </a:lnTo>
                <a:lnTo>
                  <a:pt x="970861" y="114140"/>
                </a:lnTo>
                <a:lnTo>
                  <a:pt x="970861" y="281200"/>
                </a:lnTo>
                <a:lnTo>
                  <a:pt x="677468" y="281200"/>
                </a:lnTo>
                <a:lnTo>
                  <a:pt x="677468" y="284313"/>
                </a:lnTo>
                <a:lnTo>
                  <a:pt x="95129" y="284313"/>
                </a:lnTo>
                <a:lnTo>
                  <a:pt x="95129" y="509482"/>
                </a:lnTo>
                <a:lnTo>
                  <a:pt x="677468" y="509482"/>
                </a:lnTo>
                <a:lnTo>
                  <a:pt x="677468" y="564477"/>
                </a:lnTo>
                <a:lnTo>
                  <a:pt x="95129" y="564477"/>
                </a:lnTo>
                <a:lnTo>
                  <a:pt x="95129" y="790683"/>
                </a:lnTo>
                <a:lnTo>
                  <a:pt x="970861" y="790683"/>
                </a:lnTo>
                <a:lnTo>
                  <a:pt x="970861" y="793796"/>
                </a:lnTo>
                <a:lnTo>
                  <a:pt x="963082" y="838771"/>
                </a:lnTo>
                <a:lnTo>
                  <a:pt x="941966" y="874992"/>
                </a:lnTo>
                <a:lnTo>
                  <a:pt x="910849" y="899149"/>
                </a:lnTo>
                <a:lnTo>
                  <a:pt x="873063" y="907937"/>
                </a:lnTo>
                <a:close/>
              </a:path>
              <a:path w="970914" h="908050">
                <a:moveTo>
                  <a:pt x="970861" y="790683"/>
                </a:moveTo>
                <a:lnTo>
                  <a:pt x="870396" y="790683"/>
                </a:lnTo>
                <a:lnTo>
                  <a:pt x="870396" y="281200"/>
                </a:lnTo>
                <a:lnTo>
                  <a:pt x="970861" y="281200"/>
                </a:lnTo>
                <a:lnTo>
                  <a:pt x="970861" y="790683"/>
                </a:lnTo>
                <a:close/>
              </a:path>
              <a:path w="970914" h="908050">
                <a:moveTo>
                  <a:pt x="677468" y="509482"/>
                </a:moveTo>
                <a:lnTo>
                  <a:pt x="627681" y="509482"/>
                </a:lnTo>
                <a:lnTo>
                  <a:pt x="627681" y="284313"/>
                </a:lnTo>
                <a:lnTo>
                  <a:pt x="677468" y="284313"/>
                </a:lnTo>
                <a:lnTo>
                  <a:pt x="677468" y="509482"/>
                </a:lnTo>
                <a:close/>
              </a:path>
              <a:path w="970914" h="908050">
                <a:moveTo>
                  <a:pt x="677468" y="790683"/>
                </a:moveTo>
                <a:lnTo>
                  <a:pt x="627681" y="790683"/>
                </a:lnTo>
                <a:lnTo>
                  <a:pt x="627681" y="564477"/>
                </a:lnTo>
                <a:lnTo>
                  <a:pt x="677468" y="564477"/>
                </a:lnTo>
                <a:lnTo>
                  <a:pt x="677468" y="790683"/>
                </a:lnTo>
                <a:close/>
              </a:path>
            </a:pathLst>
          </a:custGeom>
          <a:solidFill>
            <a:srgbClr val="404040"/>
          </a:solidFill>
        </p:spPr>
        <p:txBody>
          <a:bodyPr wrap="square" lIns="0" tIns="0" rIns="0" bIns="0" rtlCol="0"/>
          <a:lstStyle/>
          <a:p>
            <a:endParaRPr sz="2400"/>
          </a:p>
        </p:txBody>
      </p:sp>
      <p:sp>
        <p:nvSpPr>
          <p:cNvPr id="7" name="object 7"/>
          <p:cNvSpPr txBox="1"/>
          <p:nvPr/>
        </p:nvSpPr>
        <p:spPr>
          <a:xfrm>
            <a:off x="5213076" y="3246917"/>
            <a:ext cx="1224280" cy="591743"/>
          </a:xfrm>
          <a:prstGeom prst="rect">
            <a:avLst/>
          </a:prstGeom>
        </p:spPr>
        <p:txBody>
          <a:bodyPr vert="horz" wrap="square" lIns="0" tIns="16933" rIns="0" bIns="0" rtlCol="0">
            <a:spAutoFit/>
          </a:bodyPr>
          <a:lstStyle/>
          <a:p>
            <a:pPr marL="16933">
              <a:spcBef>
                <a:spcPts val="133"/>
              </a:spcBef>
            </a:pPr>
            <a:r>
              <a:rPr sz="1867" dirty="0">
                <a:solidFill>
                  <a:srgbClr val="666666"/>
                </a:solidFill>
                <a:latin typeface="Roboto"/>
                <a:cs typeface="Roboto"/>
              </a:rPr>
              <a:t>Web</a:t>
            </a:r>
            <a:r>
              <a:rPr sz="1867" spc="-100" dirty="0">
                <a:solidFill>
                  <a:srgbClr val="666666"/>
                </a:solidFill>
                <a:latin typeface="Roboto"/>
                <a:cs typeface="Roboto"/>
              </a:rPr>
              <a:t> </a:t>
            </a:r>
            <a:r>
              <a:rPr sz="1867" spc="-20" dirty="0">
                <a:solidFill>
                  <a:srgbClr val="666666"/>
                </a:solidFill>
                <a:latin typeface="Roboto"/>
                <a:cs typeface="Roboto"/>
              </a:rPr>
              <a:t>Server</a:t>
            </a:r>
            <a:endParaRPr sz="1867">
              <a:latin typeface="Roboto"/>
              <a:cs typeface="Roboto"/>
            </a:endParaRPr>
          </a:p>
        </p:txBody>
      </p:sp>
      <p:sp>
        <p:nvSpPr>
          <p:cNvPr id="8" name="object 8"/>
          <p:cNvSpPr/>
          <p:nvPr/>
        </p:nvSpPr>
        <p:spPr>
          <a:xfrm>
            <a:off x="5178208" y="3906600"/>
            <a:ext cx="1294553" cy="1210733"/>
          </a:xfrm>
          <a:custGeom>
            <a:avLst/>
            <a:gdLst/>
            <a:ahLst/>
            <a:cxnLst/>
            <a:rect l="l" t="t" r="r" b="b"/>
            <a:pathLst>
              <a:path w="970914" h="908050">
                <a:moveTo>
                  <a:pt x="915132" y="908009"/>
                </a:moveTo>
                <a:lnTo>
                  <a:pt x="55587" y="908009"/>
                </a:lnTo>
                <a:lnTo>
                  <a:pt x="33439" y="903807"/>
                </a:lnTo>
                <a:lnTo>
                  <a:pt x="15826" y="892467"/>
                </a:lnTo>
                <a:lnTo>
                  <a:pt x="4198" y="875884"/>
                </a:lnTo>
                <a:lnTo>
                  <a:pt x="0" y="855958"/>
                </a:lnTo>
                <a:lnTo>
                  <a:pt x="0" y="555216"/>
                </a:lnTo>
                <a:lnTo>
                  <a:pt x="4632" y="534627"/>
                </a:lnTo>
                <a:lnTo>
                  <a:pt x="16984" y="518467"/>
                </a:lnTo>
                <a:lnTo>
                  <a:pt x="34742" y="507909"/>
                </a:lnTo>
                <a:lnTo>
                  <a:pt x="55587" y="504128"/>
                </a:lnTo>
                <a:lnTo>
                  <a:pt x="915132" y="504128"/>
                </a:lnTo>
                <a:lnTo>
                  <a:pt x="935977" y="508316"/>
                </a:lnTo>
                <a:lnTo>
                  <a:pt x="953734" y="519551"/>
                </a:lnTo>
                <a:lnTo>
                  <a:pt x="966087" y="535847"/>
                </a:lnTo>
                <a:lnTo>
                  <a:pt x="970719" y="555216"/>
                </a:lnTo>
                <a:lnTo>
                  <a:pt x="970719" y="607267"/>
                </a:lnTo>
                <a:lnTo>
                  <a:pt x="215143" y="607267"/>
                </a:lnTo>
                <a:lnTo>
                  <a:pt x="173662" y="615205"/>
                </a:lnTo>
                <a:lnTo>
                  <a:pt x="139611" y="636788"/>
                </a:lnTo>
                <a:lnTo>
                  <a:pt x="116562" y="668672"/>
                </a:lnTo>
                <a:lnTo>
                  <a:pt x="108086" y="707515"/>
                </a:lnTo>
                <a:lnTo>
                  <a:pt x="116707" y="745951"/>
                </a:lnTo>
                <a:lnTo>
                  <a:pt x="139997" y="777881"/>
                </a:lnTo>
                <a:lnTo>
                  <a:pt x="174096" y="799690"/>
                </a:lnTo>
                <a:lnTo>
                  <a:pt x="215143" y="807762"/>
                </a:lnTo>
                <a:lnTo>
                  <a:pt x="970719" y="807762"/>
                </a:lnTo>
                <a:lnTo>
                  <a:pt x="970719" y="855958"/>
                </a:lnTo>
                <a:lnTo>
                  <a:pt x="966087" y="877104"/>
                </a:lnTo>
                <a:lnTo>
                  <a:pt x="953734" y="893551"/>
                </a:lnTo>
                <a:lnTo>
                  <a:pt x="935977" y="904214"/>
                </a:lnTo>
                <a:lnTo>
                  <a:pt x="915132" y="908009"/>
                </a:lnTo>
                <a:close/>
              </a:path>
              <a:path w="970914" h="908050">
                <a:moveTo>
                  <a:pt x="970719" y="807762"/>
                </a:moveTo>
                <a:lnTo>
                  <a:pt x="215143" y="807762"/>
                </a:lnTo>
                <a:lnTo>
                  <a:pt x="257654" y="799690"/>
                </a:lnTo>
                <a:lnTo>
                  <a:pt x="291962" y="777881"/>
                </a:lnTo>
                <a:lnTo>
                  <a:pt x="314882" y="745951"/>
                </a:lnTo>
                <a:lnTo>
                  <a:pt x="323230" y="707515"/>
                </a:lnTo>
                <a:lnTo>
                  <a:pt x="314448" y="668672"/>
                </a:lnTo>
                <a:lnTo>
                  <a:pt x="290804" y="636788"/>
                </a:lnTo>
                <a:lnTo>
                  <a:pt x="256351" y="615205"/>
                </a:lnTo>
                <a:lnTo>
                  <a:pt x="215143" y="607267"/>
                </a:lnTo>
                <a:lnTo>
                  <a:pt x="970719" y="607267"/>
                </a:lnTo>
                <a:lnTo>
                  <a:pt x="970719" y="807762"/>
                </a:lnTo>
                <a:close/>
              </a:path>
              <a:path w="970914" h="908050">
                <a:moveTo>
                  <a:pt x="915132" y="405809"/>
                </a:moveTo>
                <a:lnTo>
                  <a:pt x="55587" y="405809"/>
                </a:lnTo>
                <a:lnTo>
                  <a:pt x="33439" y="401607"/>
                </a:lnTo>
                <a:lnTo>
                  <a:pt x="15826" y="390266"/>
                </a:lnTo>
                <a:lnTo>
                  <a:pt x="4198" y="373683"/>
                </a:lnTo>
                <a:lnTo>
                  <a:pt x="0" y="353757"/>
                </a:lnTo>
                <a:lnTo>
                  <a:pt x="0" y="52051"/>
                </a:lnTo>
                <a:lnTo>
                  <a:pt x="4632" y="31312"/>
                </a:lnTo>
                <a:lnTo>
                  <a:pt x="16984" y="14820"/>
                </a:lnTo>
                <a:lnTo>
                  <a:pt x="34742" y="3930"/>
                </a:lnTo>
                <a:lnTo>
                  <a:pt x="55587" y="0"/>
                </a:lnTo>
                <a:lnTo>
                  <a:pt x="915132" y="0"/>
                </a:lnTo>
                <a:lnTo>
                  <a:pt x="935977" y="4337"/>
                </a:lnTo>
                <a:lnTo>
                  <a:pt x="953734" y="15904"/>
                </a:lnTo>
                <a:lnTo>
                  <a:pt x="966087" y="32532"/>
                </a:lnTo>
                <a:lnTo>
                  <a:pt x="970719" y="52051"/>
                </a:lnTo>
                <a:lnTo>
                  <a:pt x="970719" y="101211"/>
                </a:lnTo>
                <a:lnTo>
                  <a:pt x="215143" y="101211"/>
                </a:lnTo>
                <a:lnTo>
                  <a:pt x="173662" y="109148"/>
                </a:lnTo>
                <a:lnTo>
                  <a:pt x="139611" y="130731"/>
                </a:lnTo>
                <a:lnTo>
                  <a:pt x="116562" y="162615"/>
                </a:lnTo>
                <a:lnTo>
                  <a:pt x="108086" y="201458"/>
                </a:lnTo>
                <a:lnTo>
                  <a:pt x="116707" y="240045"/>
                </a:lnTo>
                <a:lnTo>
                  <a:pt x="139997" y="272306"/>
                </a:lnTo>
                <a:lnTo>
                  <a:pt x="174096" y="294446"/>
                </a:lnTo>
                <a:lnTo>
                  <a:pt x="215143" y="302670"/>
                </a:lnTo>
                <a:lnTo>
                  <a:pt x="970719" y="302670"/>
                </a:lnTo>
                <a:lnTo>
                  <a:pt x="970719" y="353757"/>
                </a:lnTo>
                <a:lnTo>
                  <a:pt x="966087" y="374496"/>
                </a:lnTo>
                <a:lnTo>
                  <a:pt x="953734" y="390989"/>
                </a:lnTo>
                <a:lnTo>
                  <a:pt x="935977" y="401878"/>
                </a:lnTo>
                <a:lnTo>
                  <a:pt x="915132" y="405809"/>
                </a:lnTo>
                <a:close/>
              </a:path>
              <a:path w="970914" h="908050">
                <a:moveTo>
                  <a:pt x="970719" y="302670"/>
                </a:moveTo>
                <a:lnTo>
                  <a:pt x="215143" y="302670"/>
                </a:lnTo>
                <a:lnTo>
                  <a:pt x="257654" y="294446"/>
                </a:lnTo>
                <a:lnTo>
                  <a:pt x="291962" y="272306"/>
                </a:lnTo>
                <a:lnTo>
                  <a:pt x="314882" y="240045"/>
                </a:lnTo>
                <a:lnTo>
                  <a:pt x="323230" y="201458"/>
                </a:lnTo>
                <a:lnTo>
                  <a:pt x="314448" y="162615"/>
                </a:lnTo>
                <a:lnTo>
                  <a:pt x="290804" y="130731"/>
                </a:lnTo>
                <a:lnTo>
                  <a:pt x="256351" y="109148"/>
                </a:lnTo>
                <a:lnTo>
                  <a:pt x="215143" y="101211"/>
                </a:lnTo>
                <a:lnTo>
                  <a:pt x="970719" y="101211"/>
                </a:lnTo>
                <a:lnTo>
                  <a:pt x="970719" y="302670"/>
                </a:lnTo>
                <a:close/>
              </a:path>
            </a:pathLst>
          </a:custGeom>
          <a:solidFill>
            <a:srgbClr val="404040"/>
          </a:solidFill>
        </p:spPr>
        <p:txBody>
          <a:bodyPr wrap="square" lIns="0" tIns="0" rIns="0" bIns="0" rtlCol="0"/>
          <a:lstStyle/>
          <a:p>
            <a:endParaRPr sz="2400"/>
          </a:p>
        </p:txBody>
      </p:sp>
      <p:sp>
        <p:nvSpPr>
          <p:cNvPr id="9" name="object 9"/>
          <p:cNvSpPr/>
          <p:nvPr/>
        </p:nvSpPr>
        <p:spPr>
          <a:xfrm>
            <a:off x="8197724" y="3238387"/>
            <a:ext cx="381000" cy="381000"/>
          </a:xfrm>
          <a:custGeom>
            <a:avLst/>
            <a:gdLst/>
            <a:ahLst/>
            <a:cxnLst/>
            <a:rect l="l" t="t" r="r" b="b"/>
            <a:pathLst>
              <a:path w="285750" h="285750">
                <a:moveTo>
                  <a:pt x="253724" y="285629"/>
                </a:moveTo>
                <a:lnTo>
                  <a:pt x="31601" y="285629"/>
                </a:lnTo>
                <a:lnTo>
                  <a:pt x="19100" y="283077"/>
                </a:lnTo>
                <a:lnTo>
                  <a:pt x="9077" y="276161"/>
                </a:lnTo>
                <a:lnTo>
                  <a:pt x="2416" y="265995"/>
                </a:lnTo>
                <a:lnTo>
                  <a:pt x="0" y="253690"/>
                </a:lnTo>
                <a:lnTo>
                  <a:pt x="0" y="31939"/>
                </a:lnTo>
                <a:lnTo>
                  <a:pt x="2559" y="19249"/>
                </a:lnTo>
                <a:lnTo>
                  <a:pt x="9533" y="9125"/>
                </a:lnTo>
                <a:lnTo>
                  <a:pt x="19869" y="2423"/>
                </a:lnTo>
                <a:lnTo>
                  <a:pt x="32513" y="0"/>
                </a:lnTo>
                <a:lnTo>
                  <a:pt x="253724" y="0"/>
                </a:lnTo>
                <a:lnTo>
                  <a:pt x="266017" y="2552"/>
                </a:lnTo>
                <a:lnTo>
                  <a:pt x="276172" y="9467"/>
                </a:lnTo>
                <a:lnTo>
                  <a:pt x="283081" y="19634"/>
                </a:lnTo>
                <a:lnTo>
                  <a:pt x="285630" y="31939"/>
                </a:lnTo>
                <a:lnTo>
                  <a:pt x="285630" y="47148"/>
                </a:lnTo>
                <a:lnTo>
                  <a:pt x="143119" y="47148"/>
                </a:lnTo>
                <a:lnTo>
                  <a:pt x="124336" y="50893"/>
                </a:lnTo>
                <a:lnTo>
                  <a:pt x="109086" y="61141"/>
                </a:lnTo>
                <a:lnTo>
                  <a:pt x="98850" y="76407"/>
                </a:lnTo>
                <a:lnTo>
                  <a:pt x="95108" y="95209"/>
                </a:lnTo>
                <a:lnTo>
                  <a:pt x="98850" y="113884"/>
                </a:lnTo>
                <a:lnTo>
                  <a:pt x="109086" y="129164"/>
                </a:lnTo>
                <a:lnTo>
                  <a:pt x="124336" y="139483"/>
                </a:lnTo>
                <a:lnTo>
                  <a:pt x="143119" y="143271"/>
                </a:lnTo>
                <a:lnTo>
                  <a:pt x="285630" y="143271"/>
                </a:lnTo>
                <a:lnTo>
                  <a:pt x="285630" y="173385"/>
                </a:lnTo>
                <a:lnTo>
                  <a:pt x="143119" y="173385"/>
                </a:lnTo>
                <a:lnTo>
                  <a:pt x="114798" y="176584"/>
                </a:lnTo>
                <a:lnTo>
                  <a:pt x="83600" y="185971"/>
                </a:lnTo>
                <a:lnTo>
                  <a:pt x="58384" y="201232"/>
                </a:lnTo>
                <a:lnTo>
                  <a:pt x="48010" y="222055"/>
                </a:lnTo>
                <a:lnTo>
                  <a:pt x="48010" y="238481"/>
                </a:lnTo>
                <a:lnTo>
                  <a:pt x="285630" y="238481"/>
                </a:lnTo>
                <a:lnTo>
                  <a:pt x="285630" y="253690"/>
                </a:lnTo>
                <a:lnTo>
                  <a:pt x="283081" y="265995"/>
                </a:lnTo>
                <a:lnTo>
                  <a:pt x="276172" y="276161"/>
                </a:lnTo>
                <a:lnTo>
                  <a:pt x="266017" y="283077"/>
                </a:lnTo>
                <a:lnTo>
                  <a:pt x="253724" y="285629"/>
                </a:lnTo>
                <a:close/>
              </a:path>
              <a:path w="285750" h="285750">
                <a:moveTo>
                  <a:pt x="285630" y="143271"/>
                </a:moveTo>
                <a:lnTo>
                  <a:pt x="143119" y="143271"/>
                </a:lnTo>
                <a:lnTo>
                  <a:pt x="161773" y="139525"/>
                </a:lnTo>
                <a:lnTo>
                  <a:pt x="177038" y="129278"/>
                </a:lnTo>
                <a:lnTo>
                  <a:pt x="187345" y="114012"/>
                </a:lnTo>
                <a:lnTo>
                  <a:pt x="191129" y="95209"/>
                </a:lnTo>
                <a:lnTo>
                  <a:pt x="187345" y="76535"/>
                </a:lnTo>
                <a:lnTo>
                  <a:pt x="177038" y="61255"/>
                </a:lnTo>
                <a:lnTo>
                  <a:pt x="161773" y="50936"/>
                </a:lnTo>
                <a:lnTo>
                  <a:pt x="143119" y="47148"/>
                </a:lnTo>
                <a:lnTo>
                  <a:pt x="285630" y="47148"/>
                </a:lnTo>
                <a:lnTo>
                  <a:pt x="285630" y="143271"/>
                </a:lnTo>
                <a:close/>
              </a:path>
              <a:path w="285750" h="285750">
                <a:moveTo>
                  <a:pt x="285630" y="238481"/>
                </a:moveTo>
                <a:lnTo>
                  <a:pt x="238531" y="238481"/>
                </a:lnTo>
                <a:lnTo>
                  <a:pt x="238531" y="222055"/>
                </a:lnTo>
                <a:lnTo>
                  <a:pt x="228067" y="201232"/>
                </a:lnTo>
                <a:lnTo>
                  <a:pt x="202676" y="185971"/>
                </a:lnTo>
                <a:lnTo>
                  <a:pt x="171359" y="176584"/>
                </a:lnTo>
                <a:lnTo>
                  <a:pt x="143119" y="173385"/>
                </a:lnTo>
                <a:lnTo>
                  <a:pt x="285630" y="173385"/>
                </a:lnTo>
                <a:lnTo>
                  <a:pt x="285630" y="238481"/>
                </a:lnTo>
                <a:close/>
              </a:path>
            </a:pathLst>
          </a:custGeom>
          <a:solidFill>
            <a:srgbClr val="404040"/>
          </a:solidFill>
        </p:spPr>
        <p:txBody>
          <a:bodyPr wrap="square" lIns="0" tIns="0" rIns="0" bIns="0" rtlCol="0"/>
          <a:lstStyle/>
          <a:p>
            <a:endParaRPr sz="2400"/>
          </a:p>
        </p:txBody>
      </p:sp>
      <p:sp>
        <p:nvSpPr>
          <p:cNvPr id="10" name="object 10"/>
          <p:cNvSpPr/>
          <p:nvPr/>
        </p:nvSpPr>
        <p:spPr>
          <a:xfrm>
            <a:off x="8197725" y="2134559"/>
            <a:ext cx="381000" cy="381000"/>
          </a:xfrm>
          <a:custGeom>
            <a:avLst/>
            <a:gdLst/>
            <a:ahLst/>
            <a:cxnLst/>
            <a:rect l="l" t="t" r="r" b="b"/>
            <a:pathLst>
              <a:path w="285750" h="285750">
                <a:moveTo>
                  <a:pt x="253994" y="285630"/>
                </a:moveTo>
                <a:lnTo>
                  <a:pt x="31634" y="285630"/>
                </a:lnTo>
                <a:lnTo>
                  <a:pt x="19377" y="283081"/>
                </a:lnTo>
                <a:lnTo>
                  <a:pt x="9315" y="276172"/>
                </a:lnTo>
                <a:lnTo>
                  <a:pt x="2504" y="266017"/>
                </a:lnTo>
                <a:lnTo>
                  <a:pt x="0" y="253725"/>
                </a:lnTo>
                <a:lnTo>
                  <a:pt x="0" y="31905"/>
                </a:lnTo>
                <a:lnTo>
                  <a:pt x="2504" y="19613"/>
                </a:lnTo>
                <a:lnTo>
                  <a:pt x="9315" y="9457"/>
                </a:lnTo>
                <a:lnTo>
                  <a:pt x="19377" y="2549"/>
                </a:lnTo>
                <a:lnTo>
                  <a:pt x="31634" y="0"/>
                </a:lnTo>
                <a:lnTo>
                  <a:pt x="253994" y="0"/>
                </a:lnTo>
                <a:lnTo>
                  <a:pt x="266123" y="2549"/>
                </a:lnTo>
                <a:lnTo>
                  <a:pt x="276199" y="9457"/>
                </a:lnTo>
                <a:lnTo>
                  <a:pt x="283081" y="19613"/>
                </a:lnTo>
                <a:lnTo>
                  <a:pt x="285629" y="31905"/>
                </a:lnTo>
                <a:lnTo>
                  <a:pt x="285629" y="64418"/>
                </a:lnTo>
                <a:lnTo>
                  <a:pt x="126844" y="64418"/>
                </a:lnTo>
                <a:lnTo>
                  <a:pt x="126844" y="111517"/>
                </a:lnTo>
                <a:lnTo>
                  <a:pt x="63270" y="111517"/>
                </a:lnTo>
                <a:lnTo>
                  <a:pt x="63270" y="223035"/>
                </a:lnTo>
                <a:lnTo>
                  <a:pt x="285629" y="223035"/>
                </a:lnTo>
                <a:lnTo>
                  <a:pt x="285629" y="253725"/>
                </a:lnTo>
                <a:lnTo>
                  <a:pt x="283081" y="266017"/>
                </a:lnTo>
                <a:lnTo>
                  <a:pt x="276199" y="276172"/>
                </a:lnTo>
                <a:lnTo>
                  <a:pt x="266123" y="283081"/>
                </a:lnTo>
                <a:lnTo>
                  <a:pt x="253994" y="285630"/>
                </a:lnTo>
                <a:close/>
              </a:path>
              <a:path w="285750" h="285750">
                <a:moveTo>
                  <a:pt x="190419" y="223035"/>
                </a:moveTo>
                <a:lnTo>
                  <a:pt x="158784" y="223035"/>
                </a:lnTo>
                <a:lnTo>
                  <a:pt x="158784" y="64418"/>
                </a:lnTo>
                <a:lnTo>
                  <a:pt x="285629" y="64418"/>
                </a:lnTo>
                <a:lnTo>
                  <a:pt x="285629" y="159527"/>
                </a:lnTo>
                <a:lnTo>
                  <a:pt x="190419" y="159527"/>
                </a:lnTo>
                <a:lnTo>
                  <a:pt x="190419" y="223035"/>
                </a:lnTo>
                <a:close/>
              </a:path>
              <a:path w="285750" h="285750">
                <a:moveTo>
                  <a:pt x="126844" y="223035"/>
                </a:moveTo>
                <a:lnTo>
                  <a:pt x="95209" y="223035"/>
                </a:lnTo>
                <a:lnTo>
                  <a:pt x="95209" y="111517"/>
                </a:lnTo>
                <a:lnTo>
                  <a:pt x="126844" y="111517"/>
                </a:lnTo>
                <a:lnTo>
                  <a:pt x="126844" y="223035"/>
                </a:lnTo>
                <a:close/>
              </a:path>
              <a:path w="285750" h="285750">
                <a:moveTo>
                  <a:pt x="285629" y="223035"/>
                </a:moveTo>
                <a:lnTo>
                  <a:pt x="222054" y="223035"/>
                </a:lnTo>
                <a:lnTo>
                  <a:pt x="222054" y="159527"/>
                </a:lnTo>
                <a:lnTo>
                  <a:pt x="285629" y="159527"/>
                </a:lnTo>
                <a:lnTo>
                  <a:pt x="285629" y="223035"/>
                </a:lnTo>
                <a:close/>
              </a:path>
            </a:pathLst>
          </a:custGeom>
          <a:solidFill>
            <a:srgbClr val="404040"/>
          </a:solidFill>
        </p:spPr>
        <p:txBody>
          <a:bodyPr wrap="square" lIns="0" tIns="0" rIns="0" bIns="0" rtlCol="0"/>
          <a:lstStyle/>
          <a:p>
            <a:endParaRPr sz="2400"/>
          </a:p>
        </p:txBody>
      </p:sp>
      <p:pic>
        <p:nvPicPr>
          <p:cNvPr id="11" name="object 11"/>
          <p:cNvPicPr/>
          <p:nvPr/>
        </p:nvPicPr>
        <p:blipFill>
          <a:blip r:embed="rId2" cstate="print"/>
          <a:stretch>
            <a:fillRect/>
          </a:stretch>
        </p:blipFill>
        <p:spPr>
          <a:xfrm>
            <a:off x="8125075" y="4257793"/>
            <a:ext cx="637391" cy="582304"/>
          </a:xfrm>
          <a:prstGeom prst="rect">
            <a:avLst/>
          </a:prstGeom>
        </p:spPr>
      </p:pic>
      <p:sp>
        <p:nvSpPr>
          <p:cNvPr id="12" name="object 12"/>
          <p:cNvSpPr txBox="1"/>
          <p:nvPr/>
        </p:nvSpPr>
        <p:spPr>
          <a:xfrm>
            <a:off x="5261891" y="4781079"/>
            <a:ext cx="3879427" cy="953445"/>
          </a:xfrm>
          <a:prstGeom prst="rect">
            <a:avLst/>
          </a:prstGeom>
        </p:spPr>
        <p:txBody>
          <a:bodyPr vert="horz" wrap="square" lIns="0" tIns="52493" rIns="0" bIns="0" rtlCol="0">
            <a:spAutoFit/>
          </a:bodyPr>
          <a:lstStyle/>
          <a:p>
            <a:pPr marL="2390080">
              <a:spcBef>
                <a:spcPts val="413"/>
              </a:spcBef>
            </a:pPr>
            <a:r>
              <a:rPr sz="1867" spc="-7" dirty="0">
                <a:solidFill>
                  <a:srgbClr val="666666"/>
                </a:solidFill>
                <a:latin typeface="Roboto"/>
                <a:cs typeface="Roboto"/>
              </a:rPr>
              <a:t>Game</a:t>
            </a:r>
            <a:r>
              <a:rPr sz="1867" spc="-87" dirty="0">
                <a:solidFill>
                  <a:srgbClr val="666666"/>
                </a:solidFill>
                <a:latin typeface="Roboto"/>
                <a:cs typeface="Roboto"/>
              </a:rPr>
              <a:t> </a:t>
            </a:r>
            <a:r>
              <a:rPr sz="1867" spc="-20" dirty="0">
                <a:solidFill>
                  <a:srgbClr val="666666"/>
                </a:solidFill>
                <a:latin typeface="Roboto"/>
                <a:cs typeface="Roboto"/>
              </a:rPr>
              <a:t>Servers</a:t>
            </a:r>
            <a:endParaRPr sz="1867">
              <a:latin typeface="Roboto"/>
              <a:cs typeface="Roboto"/>
            </a:endParaRPr>
          </a:p>
          <a:p>
            <a:pPr marL="16933">
              <a:spcBef>
                <a:spcPts val="280"/>
              </a:spcBef>
            </a:pPr>
            <a:r>
              <a:rPr sz="1867" spc="-7" dirty="0">
                <a:solidFill>
                  <a:srgbClr val="666666"/>
                </a:solidFill>
                <a:latin typeface="Roboto"/>
                <a:cs typeface="Roboto"/>
              </a:rPr>
              <a:t>API</a:t>
            </a:r>
            <a:r>
              <a:rPr sz="1867" spc="-60" dirty="0">
                <a:solidFill>
                  <a:srgbClr val="666666"/>
                </a:solidFill>
                <a:latin typeface="Roboto"/>
                <a:cs typeface="Roboto"/>
              </a:rPr>
              <a:t> </a:t>
            </a:r>
            <a:r>
              <a:rPr sz="1867" spc="-20" dirty="0">
                <a:solidFill>
                  <a:srgbClr val="666666"/>
                </a:solidFill>
                <a:latin typeface="Roboto"/>
                <a:cs typeface="Roboto"/>
              </a:rPr>
              <a:t>Server</a:t>
            </a:r>
            <a:endParaRPr sz="1867">
              <a:latin typeface="Roboto"/>
              <a:cs typeface="Roboto"/>
            </a:endParaRPr>
          </a:p>
        </p:txBody>
      </p:sp>
      <p:sp>
        <p:nvSpPr>
          <p:cNvPr id="13" name="object 13"/>
          <p:cNvSpPr txBox="1"/>
          <p:nvPr/>
        </p:nvSpPr>
        <p:spPr>
          <a:xfrm>
            <a:off x="7645483" y="2511555"/>
            <a:ext cx="1486747" cy="304421"/>
          </a:xfrm>
          <a:prstGeom prst="rect">
            <a:avLst/>
          </a:prstGeom>
        </p:spPr>
        <p:txBody>
          <a:bodyPr vert="horz" wrap="square" lIns="0" tIns="16933" rIns="0" bIns="0" rtlCol="0">
            <a:spAutoFit/>
          </a:bodyPr>
          <a:lstStyle/>
          <a:p>
            <a:pPr marL="16933">
              <a:spcBef>
                <a:spcPts val="133"/>
              </a:spcBef>
            </a:pPr>
            <a:r>
              <a:rPr sz="1867" spc="-20" dirty="0">
                <a:solidFill>
                  <a:srgbClr val="666666"/>
                </a:solidFill>
                <a:latin typeface="Roboto"/>
                <a:cs typeface="Roboto"/>
              </a:rPr>
              <a:t>Leaderboards</a:t>
            </a:r>
            <a:endParaRPr sz="1867">
              <a:latin typeface="Roboto"/>
              <a:cs typeface="Roboto"/>
            </a:endParaRPr>
          </a:p>
        </p:txBody>
      </p:sp>
      <p:sp>
        <p:nvSpPr>
          <p:cNvPr id="14" name="object 14"/>
          <p:cNvSpPr txBox="1"/>
          <p:nvPr/>
        </p:nvSpPr>
        <p:spPr>
          <a:xfrm>
            <a:off x="7701941" y="3606750"/>
            <a:ext cx="1372447" cy="304421"/>
          </a:xfrm>
          <a:prstGeom prst="rect">
            <a:avLst/>
          </a:prstGeom>
        </p:spPr>
        <p:txBody>
          <a:bodyPr vert="horz" wrap="square" lIns="0" tIns="16933" rIns="0" bIns="0" rtlCol="0">
            <a:spAutoFit/>
          </a:bodyPr>
          <a:lstStyle/>
          <a:p>
            <a:pPr marL="16933">
              <a:spcBef>
                <a:spcPts val="133"/>
              </a:spcBef>
            </a:pPr>
            <a:r>
              <a:rPr sz="1867" spc="-27" dirty="0">
                <a:solidFill>
                  <a:srgbClr val="666666"/>
                </a:solidFill>
                <a:latin typeface="Roboto"/>
                <a:cs typeface="Roboto"/>
              </a:rPr>
              <a:t>User</a:t>
            </a:r>
            <a:r>
              <a:rPr sz="1867" spc="-80" dirty="0">
                <a:solidFill>
                  <a:srgbClr val="666666"/>
                </a:solidFill>
                <a:latin typeface="Roboto"/>
                <a:cs typeface="Roboto"/>
              </a:rPr>
              <a:t> </a:t>
            </a:r>
            <a:r>
              <a:rPr sz="1867" spc="-20" dirty="0">
                <a:solidFill>
                  <a:srgbClr val="666666"/>
                </a:solidFill>
                <a:latin typeface="Roboto"/>
                <a:cs typeface="Roboto"/>
              </a:rPr>
              <a:t>Proﬁles</a:t>
            </a:r>
            <a:endParaRPr sz="1867">
              <a:latin typeface="Roboto"/>
              <a:cs typeface="Roboto"/>
            </a:endParaRPr>
          </a:p>
        </p:txBody>
      </p:sp>
      <p:sp>
        <p:nvSpPr>
          <p:cNvPr id="15" name="object 15"/>
          <p:cNvSpPr txBox="1"/>
          <p:nvPr/>
        </p:nvSpPr>
        <p:spPr>
          <a:xfrm>
            <a:off x="10387774" y="3271334"/>
            <a:ext cx="1364825" cy="595035"/>
          </a:xfrm>
          <a:prstGeom prst="rect">
            <a:avLst/>
          </a:prstGeom>
        </p:spPr>
        <p:txBody>
          <a:bodyPr vert="horz" wrap="square" lIns="0" tIns="30480" rIns="0" bIns="0" rtlCol="0">
            <a:spAutoFit/>
          </a:bodyPr>
          <a:lstStyle/>
          <a:p>
            <a:pPr marL="16933" marR="6773">
              <a:lnSpc>
                <a:spcPts val="2200"/>
              </a:lnSpc>
              <a:spcBef>
                <a:spcPts val="240"/>
              </a:spcBef>
            </a:pPr>
            <a:r>
              <a:rPr sz="1867" spc="-20" dirty="0">
                <a:solidFill>
                  <a:srgbClr val="666666"/>
                </a:solidFill>
                <a:latin typeface="Roboto"/>
                <a:cs typeface="Roboto"/>
              </a:rPr>
              <a:t>Leaderboa</a:t>
            </a:r>
            <a:r>
              <a:rPr sz="1867" spc="-27" dirty="0">
                <a:solidFill>
                  <a:srgbClr val="666666"/>
                </a:solidFill>
                <a:latin typeface="Roboto"/>
                <a:cs typeface="Roboto"/>
              </a:rPr>
              <a:t>r</a:t>
            </a:r>
            <a:r>
              <a:rPr sz="1867" spc="-7" dirty="0">
                <a:solidFill>
                  <a:srgbClr val="666666"/>
                </a:solidFill>
                <a:latin typeface="Roboto"/>
                <a:cs typeface="Roboto"/>
              </a:rPr>
              <a:t>d  </a:t>
            </a:r>
            <a:r>
              <a:rPr sz="1867" spc="-20" dirty="0">
                <a:solidFill>
                  <a:srgbClr val="666666"/>
                </a:solidFill>
                <a:latin typeface="Roboto"/>
                <a:cs typeface="Roboto"/>
              </a:rPr>
              <a:t>Generation</a:t>
            </a:r>
            <a:endParaRPr sz="1867">
              <a:latin typeface="Roboto"/>
              <a:cs typeface="Roboto"/>
            </a:endParaRPr>
          </a:p>
        </p:txBody>
      </p:sp>
      <p:grpSp>
        <p:nvGrpSpPr>
          <p:cNvPr id="16" name="object 16"/>
          <p:cNvGrpSpPr/>
          <p:nvPr/>
        </p:nvGrpSpPr>
        <p:grpSpPr>
          <a:xfrm>
            <a:off x="9237507" y="4036879"/>
            <a:ext cx="874607" cy="957580"/>
            <a:chOff x="6928130" y="3027659"/>
            <a:chExt cx="655955" cy="718185"/>
          </a:xfrm>
        </p:grpSpPr>
        <p:sp>
          <p:nvSpPr>
            <p:cNvPr id="17" name="object 17"/>
            <p:cNvSpPr/>
            <p:nvPr/>
          </p:nvSpPr>
          <p:spPr>
            <a:xfrm>
              <a:off x="6942418" y="3097957"/>
              <a:ext cx="597535" cy="633730"/>
            </a:xfrm>
            <a:custGeom>
              <a:avLst/>
              <a:gdLst/>
              <a:ahLst/>
              <a:cxnLst/>
              <a:rect l="l" t="t" r="r" b="b"/>
              <a:pathLst>
                <a:path w="597534" h="633729">
                  <a:moveTo>
                    <a:pt x="0" y="633423"/>
                  </a:moveTo>
                  <a:lnTo>
                    <a:pt x="45277" y="630727"/>
                  </a:lnTo>
                  <a:lnTo>
                    <a:pt x="90327" y="622822"/>
                  </a:lnTo>
                  <a:lnTo>
                    <a:pt x="134925" y="609982"/>
                  </a:lnTo>
                  <a:lnTo>
                    <a:pt x="178843" y="592481"/>
                  </a:lnTo>
                  <a:lnTo>
                    <a:pt x="221854" y="570594"/>
                  </a:lnTo>
                  <a:lnTo>
                    <a:pt x="263733" y="544594"/>
                  </a:lnTo>
                  <a:lnTo>
                    <a:pt x="304252" y="514756"/>
                  </a:lnTo>
                  <a:lnTo>
                    <a:pt x="343185" y="481354"/>
                  </a:lnTo>
                  <a:lnTo>
                    <a:pt x="380306" y="444662"/>
                  </a:lnTo>
                  <a:lnTo>
                    <a:pt x="415387" y="404954"/>
                  </a:lnTo>
                  <a:lnTo>
                    <a:pt x="448203" y="362505"/>
                  </a:lnTo>
                  <a:lnTo>
                    <a:pt x="478526" y="317588"/>
                  </a:lnTo>
                  <a:lnTo>
                    <a:pt x="506130" y="270477"/>
                  </a:lnTo>
                  <a:lnTo>
                    <a:pt x="530789" y="221448"/>
                  </a:lnTo>
                  <a:lnTo>
                    <a:pt x="552276" y="170774"/>
                  </a:lnTo>
                  <a:lnTo>
                    <a:pt x="574329" y="105535"/>
                  </a:lnTo>
                  <a:lnTo>
                    <a:pt x="590628" y="38690"/>
                  </a:lnTo>
                  <a:lnTo>
                    <a:pt x="596483" y="4833"/>
                  </a:lnTo>
                  <a:lnTo>
                    <a:pt x="597174" y="0"/>
                  </a:lnTo>
                </a:path>
              </a:pathLst>
            </a:custGeom>
            <a:ln w="28574">
              <a:solidFill>
                <a:srgbClr val="666666"/>
              </a:solidFill>
            </a:ln>
          </p:spPr>
          <p:txBody>
            <a:bodyPr wrap="square" lIns="0" tIns="0" rIns="0" bIns="0" rtlCol="0"/>
            <a:lstStyle/>
            <a:p>
              <a:endParaRPr sz="2400"/>
            </a:p>
          </p:txBody>
        </p:sp>
        <p:pic>
          <p:nvPicPr>
            <p:cNvPr id="18" name="object 18"/>
            <p:cNvPicPr/>
            <p:nvPr/>
          </p:nvPicPr>
          <p:blipFill>
            <a:blip r:embed="rId3" cstate="print"/>
            <a:stretch>
              <a:fillRect/>
            </a:stretch>
          </p:blipFill>
          <p:spPr>
            <a:xfrm>
              <a:off x="7490947" y="3027659"/>
              <a:ext cx="92678" cy="118942"/>
            </a:xfrm>
            <a:prstGeom prst="rect">
              <a:avLst/>
            </a:prstGeom>
          </p:spPr>
        </p:pic>
      </p:grpSp>
      <p:grpSp>
        <p:nvGrpSpPr>
          <p:cNvPr id="19" name="object 19"/>
          <p:cNvGrpSpPr/>
          <p:nvPr/>
        </p:nvGrpSpPr>
        <p:grpSpPr>
          <a:xfrm>
            <a:off x="9292767" y="2201886"/>
            <a:ext cx="789093" cy="1033780"/>
            <a:chOff x="6969575" y="1651414"/>
            <a:chExt cx="591820" cy="775335"/>
          </a:xfrm>
        </p:grpSpPr>
        <p:sp>
          <p:nvSpPr>
            <p:cNvPr id="20" name="object 20"/>
            <p:cNvSpPr/>
            <p:nvPr/>
          </p:nvSpPr>
          <p:spPr>
            <a:xfrm>
              <a:off x="7039577" y="1693562"/>
              <a:ext cx="507365" cy="719455"/>
            </a:xfrm>
            <a:custGeom>
              <a:avLst/>
              <a:gdLst/>
              <a:ahLst/>
              <a:cxnLst/>
              <a:rect l="l" t="t" r="r" b="b"/>
              <a:pathLst>
                <a:path w="507365" h="719455">
                  <a:moveTo>
                    <a:pt x="0" y="0"/>
                  </a:moveTo>
                  <a:lnTo>
                    <a:pt x="43297" y="13122"/>
                  </a:lnTo>
                  <a:lnTo>
                    <a:pt x="97931" y="36393"/>
                  </a:lnTo>
                  <a:lnTo>
                    <a:pt x="166573" y="76572"/>
                  </a:lnTo>
                  <a:lnTo>
                    <a:pt x="207092" y="106410"/>
                  </a:lnTo>
                  <a:lnTo>
                    <a:pt x="246026" y="139812"/>
                  </a:lnTo>
                  <a:lnTo>
                    <a:pt x="283146" y="176504"/>
                  </a:lnTo>
                  <a:lnTo>
                    <a:pt x="318227" y="216212"/>
                  </a:lnTo>
                  <a:lnTo>
                    <a:pt x="348159" y="254696"/>
                  </a:lnTo>
                  <a:lnTo>
                    <a:pt x="376049" y="295240"/>
                  </a:lnTo>
                  <a:lnTo>
                    <a:pt x="401725" y="337638"/>
                  </a:lnTo>
                  <a:lnTo>
                    <a:pt x="425018" y="381684"/>
                  </a:lnTo>
                  <a:lnTo>
                    <a:pt x="445758" y="427172"/>
                  </a:lnTo>
                  <a:lnTo>
                    <a:pt x="463773" y="473896"/>
                  </a:lnTo>
                  <a:lnTo>
                    <a:pt x="478895" y="521649"/>
                  </a:lnTo>
                  <a:lnTo>
                    <a:pt x="490953" y="570227"/>
                  </a:lnTo>
                  <a:lnTo>
                    <a:pt x="499777" y="619422"/>
                  </a:lnTo>
                  <a:lnTo>
                    <a:pt x="505196" y="669030"/>
                  </a:lnTo>
                  <a:lnTo>
                    <a:pt x="507040" y="718843"/>
                  </a:lnTo>
                </a:path>
              </a:pathLst>
            </a:custGeom>
            <a:ln w="28574">
              <a:solidFill>
                <a:srgbClr val="666666"/>
              </a:solidFill>
            </a:ln>
          </p:spPr>
          <p:txBody>
            <a:bodyPr wrap="square" lIns="0" tIns="0" rIns="0" bIns="0" rtlCol="0"/>
            <a:lstStyle/>
            <a:p>
              <a:endParaRPr sz="2400"/>
            </a:p>
          </p:txBody>
        </p:sp>
        <p:pic>
          <p:nvPicPr>
            <p:cNvPr id="21" name="object 21"/>
            <p:cNvPicPr/>
            <p:nvPr/>
          </p:nvPicPr>
          <p:blipFill>
            <a:blip r:embed="rId4" cstate="print"/>
            <a:stretch>
              <a:fillRect/>
            </a:stretch>
          </p:blipFill>
          <p:spPr>
            <a:xfrm>
              <a:off x="6969575" y="1651414"/>
              <a:ext cx="120192" cy="92339"/>
            </a:xfrm>
            <a:prstGeom prst="rect">
              <a:avLst/>
            </a:prstGeom>
          </p:spPr>
        </p:pic>
      </p:grpSp>
      <p:grpSp>
        <p:nvGrpSpPr>
          <p:cNvPr id="22" name="object 22"/>
          <p:cNvGrpSpPr/>
          <p:nvPr/>
        </p:nvGrpSpPr>
        <p:grpSpPr>
          <a:xfrm>
            <a:off x="4008325" y="2817153"/>
            <a:ext cx="896620" cy="1583267"/>
            <a:chOff x="3006243" y="2112865"/>
            <a:chExt cx="672465" cy="1187450"/>
          </a:xfrm>
        </p:grpSpPr>
        <p:sp>
          <p:nvSpPr>
            <p:cNvPr id="23" name="object 23"/>
            <p:cNvSpPr/>
            <p:nvPr/>
          </p:nvSpPr>
          <p:spPr>
            <a:xfrm>
              <a:off x="3020535" y="2164800"/>
              <a:ext cx="596900" cy="539115"/>
            </a:xfrm>
            <a:custGeom>
              <a:avLst/>
              <a:gdLst/>
              <a:ahLst/>
              <a:cxnLst/>
              <a:rect l="l" t="t" r="r" b="b"/>
              <a:pathLst>
                <a:path w="596900" h="539114">
                  <a:moveTo>
                    <a:pt x="0" y="538844"/>
                  </a:moveTo>
                  <a:lnTo>
                    <a:pt x="596339" y="0"/>
                  </a:lnTo>
                </a:path>
              </a:pathLst>
            </a:custGeom>
            <a:ln w="28574">
              <a:solidFill>
                <a:srgbClr val="666666"/>
              </a:solidFill>
            </a:ln>
          </p:spPr>
          <p:txBody>
            <a:bodyPr wrap="square" lIns="0" tIns="0" rIns="0" bIns="0" rtlCol="0"/>
            <a:lstStyle/>
            <a:p>
              <a:endParaRPr sz="2400"/>
            </a:p>
          </p:txBody>
        </p:sp>
        <p:pic>
          <p:nvPicPr>
            <p:cNvPr id="24" name="object 24"/>
            <p:cNvPicPr/>
            <p:nvPr/>
          </p:nvPicPr>
          <p:blipFill>
            <a:blip r:embed="rId5" cstate="print"/>
            <a:stretch>
              <a:fillRect/>
            </a:stretch>
          </p:blipFill>
          <p:spPr>
            <a:xfrm>
              <a:off x="3557200" y="2112865"/>
              <a:ext cx="115627" cy="111610"/>
            </a:xfrm>
            <a:prstGeom prst="rect">
              <a:avLst/>
            </a:prstGeom>
          </p:spPr>
        </p:pic>
        <p:sp>
          <p:nvSpPr>
            <p:cNvPr id="25" name="object 25"/>
            <p:cNvSpPr/>
            <p:nvPr/>
          </p:nvSpPr>
          <p:spPr>
            <a:xfrm>
              <a:off x="3020530" y="2703625"/>
              <a:ext cx="602615" cy="544830"/>
            </a:xfrm>
            <a:custGeom>
              <a:avLst/>
              <a:gdLst/>
              <a:ahLst/>
              <a:cxnLst/>
              <a:rect l="l" t="t" r="r" b="b"/>
              <a:pathLst>
                <a:path w="602614" h="544830">
                  <a:moveTo>
                    <a:pt x="0" y="0"/>
                  </a:moveTo>
                  <a:lnTo>
                    <a:pt x="602053" y="544229"/>
                  </a:lnTo>
                </a:path>
              </a:pathLst>
            </a:custGeom>
            <a:ln w="28574">
              <a:solidFill>
                <a:srgbClr val="666666"/>
              </a:solidFill>
            </a:ln>
          </p:spPr>
          <p:txBody>
            <a:bodyPr wrap="square" lIns="0" tIns="0" rIns="0" bIns="0" rtlCol="0"/>
            <a:lstStyle/>
            <a:p>
              <a:endParaRPr sz="2400"/>
            </a:p>
          </p:txBody>
        </p:sp>
        <p:pic>
          <p:nvPicPr>
            <p:cNvPr id="26" name="object 26"/>
            <p:cNvPicPr/>
            <p:nvPr/>
          </p:nvPicPr>
          <p:blipFill>
            <a:blip r:embed="rId6" cstate="print"/>
            <a:stretch>
              <a:fillRect/>
            </a:stretch>
          </p:blipFill>
          <p:spPr>
            <a:xfrm>
              <a:off x="3562908" y="3188180"/>
              <a:ext cx="115620" cy="111619"/>
            </a:xfrm>
            <a:prstGeom prst="rect">
              <a:avLst/>
            </a:prstGeom>
          </p:spPr>
        </p:pic>
      </p:grpSp>
      <p:grpSp>
        <p:nvGrpSpPr>
          <p:cNvPr id="27" name="object 27"/>
          <p:cNvGrpSpPr/>
          <p:nvPr/>
        </p:nvGrpSpPr>
        <p:grpSpPr>
          <a:xfrm>
            <a:off x="6678750" y="2347549"/>
            <a:ext cx="952500" cy="2386752"/>
            <a:chOff x="5009062" y="1760662"/>
            <a:chExt cx="714375" cy="1790064"/>
          </a:xfrm>
        </p:grpSpPr>
        <p:sp>
          <p:nvSpPr>
            <p:cNvPr id="28" name="object 28"/>
            <p:cNvSpPr/>
            <p:nvPr/>
          </p:nvSpPr>
          <p:spPr>
            <a:xfrm>
              <a:off x="5023349" y="3445474"/>
              <a:ext cx="629920" cy="62230"/>
            </a:xfrm>
            <a:custGeom>
              <a:avLst/>
              <a:gdLst/>
              <a:ahLst/>
              <a:cxnLst/>
              <a:rect l="l" t="t" r="r" b="b"/>
              <a:pathLst>
                <a:path w="629920" h="62229">
                  <a:moveTo>
                    <a:pt x="0" y="0"/>
                  </a:moveTo>
                  <a:lnTo>
                    <a:pt x="629743" y="62090"/>
                  </a:lnTo>
                </a:path>
              </a:pathLst>
            </a:custGeom>
            <a:ln w="28574">
              <a:solidFill>
                <a:srgbClr val="666666"/>
              </a:solidFill>
            </a:ln>
          </p:spPr>
          <p:txBody>
            <a:bodyPr wrap="square" lIns="0" tIns="0" rIns="0" bIns="0" rtlCol="0"/>
            <a:lstStyle/>
            <a:p>
              <a:endParaRPr sz="2400"/>
            </a:p>
          </p:txBody>
        </p:sp>
        <p:pic>
          <p:nvPicPr>
            <p:cNvPr id="29" name="object 29"/>
            <p:cNvPicPr/>
            <p:nvPr/>
          </p:nvPicPr>
          <p:blipFill>
            <a:blip r:embed="rId7" cstate="print"/>
            <a:stretch>
              <a:fillRect/>
            </a:stretch>
          </p:blipFill>
          <p:spPr>
            <a:xfrm>
              <a:off x="5603672" y="3458145"/>
              <a:ext cx="119592" cy="92534"/>
            </a:xfrm>
            <a:prstGeom prst="rect">
              <a:avLst/>
            </a:prstGeom>
          </p:spPr>
        </p:pic>
        <p:sp>
          <p:nvSpPr>
            <p:cNvPr id="30" name="object 30"/>
            <p:cNvSpPr/>
            <p:nvPr/>
          </p:nvSpPr>
          <p:spPr>
            <a:xfrm>
              <a:off x="5114411" y="1780449"/>
              <a:ext cx="586740" cy="104139"/>
            </a:xfrm>
            <a:custGeom>
              <a:avLst/>
              <a:gdLst/>
              <a:ahLst/>
              <a:cxnLst/>
              <a:rect l="l" t="t" r="r" b="b"/>
              <a:pathLst>
                <a:path w="586739" h="104139">
                  <a:moveTo>
                    <a:pt x="586669" y="0"/>
                  </a:moveTo>
                  <a:lnTo>
                    <a:pt x="0" y="103832"/>
                  </a:lnTo>
                </a:path>
              </a:pathLst>
            </a:custGeom>
            <a:ln w="28574">
              <a:solidFill>
                <a:srgbClr val="666666"/>
              </a:solidFill>
            </a:ln>
          </p:spPr>
          <p:txBody>
            <a:bodyPr wrap="square" lIns="0" tIns="0" rIns="0" bIns="0" rtlCol="0"/>
            <a:lstStyle/>
            <a:p>
              <a:endParaRPr sz="2400"/>
            </a:p>
          </p:txBody>
        </p:sp>
        <p:pic>
          <p:nvPicPr>
            <p:cNvPr id="31" name="object 31"/>
            <p:cNvPicPr/>
            <p:nvPr/>
          </p:nvPicPr>
          <p:blipFill>
            <a:blip r:embed="rId8" cstate="print"/>
            <a:stretch>
              <a:fillRect/>
            </a:stretch>
          </p:blipFill>
          <p:spPr>
            <a:xfrm>
              <a:off x="5044827" y="1832751"/>
              <a:ext cx="121114" cy="91861"/>
            </a:xfrm>
            <a:prstGeom prst="rect">
              <a:avLst/>
            </a:prstGeom>
          </p:spPr>
        </p:pic>
        <p:sp>
          <p:nvSpPr>
            <p:cNvPr id="32" name="object 32"/>
            <p:cNvSpPr/>
            <p:nvPr/>
          </p:nvSpPr>
          <p:spPr>
            <a:xfrm>
              <a:off x="5066763" y="1774949"/>
              <a:ext cx="640080" cy="1525270"/>
            </a:xfrm>
            <a:custGeom>
              <a:avLst/>
              <a:gdLst/>
              <a:ahLst/>
              <a:cxnLst/>
              <a:rect l="l" t="t" r="r" b="b"/>
              <a:pathLst>
                <a:path w="640079" h="1525270">
                  <a:moveTo>
                    <a:pt x="639816" y="0"/>
                  </a:moveTo>
                  <a:lnTo>
                    <a:pt x="0" y="1525194"/>
                  </a:lnTo>
                </a:path>
              </a:pathLst>
            </a:custGeom>
            <a:ln w="28574">
              <a:solidFill>
                <a:srgbClr val="666666"/>
              </a:solidFill>
            </a:ln>
          </p:spPr>
          <p:txBody>
            <a:bodyPr wrap="square" lIns="0" tIns="0" rIns="0" bIns="0" rtlCol="0"/>
            <a:lstStyle/>
            <a:p>
              <a:endParaRPr sz="2400"/>
            </a:p>
          </p:txBody>
        </p:sp>
        <p:pic>
          <p:nvPicPr>
            <p:cNvPr id="33" name="object 33"/>
            <p:cNvPicPr/>
            <p:nvPr/>
          </p:nvPicPr>
          <p:blipFill>
            <a:blip r:embed="rId9" cstate="print"/>
            <a:stretch>
              <a:fillRect/>
            </a:stretch>
          </p:blipFill>
          <p:spPr>
            <a:xfrm>
              <a:off x="5030752" y="3243793"/>
              <a:ext cx="92362" cy="122422"/>
            </a:xfrm>
            <a:prstGeom prst="rect">
              <a:avLst/>
            </a:prstGeom>
          </p:spPr>
        </p:pic>
        <p:sp>
          <p:nvSpPr>
            <p:cNvPr id="34" name="object 34"/>
            <p:cNvSpPr/>
            <p:nvPr/>
          </p:nvSpPr>
          <p:spPr>
            <a:xfrm>
              <a:off x="5087415" y="2700683"/>
              <a:ext cx="577215" cy="665480"/>
            </a:xfrm>
            <a:custGeom>
              <a:avLst/>
              <a:gdLst/>
              <a:ahLst/>
              <a:cxnLst/>
              <a:rect l="l" t="t" r="r" b="b"/>
              <a:pathLst>
                <a:path w="577214" h="665479">
                  <a:moveTo>
                    <a:pt x="576981" y="0"/>
                  </a:moveTo>
                  <a:lnTo>
                    <a:pt x="0" y="665331"/>
                  </a:lnTo>
                </a:path>
              </a:pathLst>
            </a:custGeom>
            <a:ln w="28574">
              <a:solidFill>
                <a:srgbClr val="666666"/>
              </a:solidFill>
            </a:ln>
          </p:spPr>
          <p:txBody>
            <a:bodyPr wrap="square" lIns="0" tIns="0" rIns="0" bIns="0" rtlCol="0"/>
            <a:lstStyle/>
            <a:p>
              <a:endParaRPr sz="2400"/>
            </a:p>
          </p:txBody>
        </p:sp>
        <p:pic>
          <p:nvPicPr>
            <p:cNvPr id="35" name="object 35"/>
            <p:cNvPicPr/>
            <p:nvPr/>
          </p:nvPicPr>
          <p:blipFill>
            <a:blip r:embed="rId10" cstate="print"/>
            <a:stretch>
              <a:fillRect/>
            </a:stretch>
          </p:blipFill>
          <p:spPr>
            <a:xfrm>
              <a:off x="5604777" y="2643971"/>
              <a:ext cx="110696" cy="116330"/>
            </a:xfrm>
            <a:prstGeom prst="rect">
              <a:avLst/>
            </a:prstGeom>
          </p:spPr>
        </p:pic>
        <p:pic>
          <p:nvPicPr>
            <p:cNvPr id="36" name="object 36"/>
            <p:cNvPicPr/>
            <p:nvPr/>
          </p:nvPicPr>
          <p:blipFill>
            <a:blip r:embed="rId11" cstate="print"/>
            <a:stretch>
              <a:fillRect/>
            </a:stretch>
          </p:blipFill>
          <p:spPr>
            <a:xfrm>
              <a:off x="5036336" y="3306397"/>
              <a:ext cx="110696" cy="116330"/>
            </a:xfrm>
            <a:prstGeom prst="rect">
              <a:avLst/>
            </a:prstGeom>
          </p:spPr>
        </p:pic>
        <p:sp>
          <p:nvSpPr>
            <p:cNvPr id="37" name="object 37"/>
            <p:cNvSpPr/>
            <p:nvPr/>
          </p:nvSpPr>
          <p:spPr>
            <a:xfrm>
              <a:off x="5095979" y="2005545"/>
              <a:ext cx="565785" cy="511809"/>
            </a:xfrm>
            <a:custGeom>
              <a:avLst/>
              <a:gdLst/>
              <a:ahLst/>
              <a:cxnLst/>
              <a:rect l="l" t="t" r="r" b="b"/>
              <a:pathLst>
                <a:path w="565785" h="511810">
                  <a:moveTo>
                    <a:pt x="565452" y="511508"/>
                  </a:moveTo>
                  <a:lnTo>
                    <a:pt x="0" y="0"/>
                  </a:lnTo>
                </a:path>
              </a:pathLst>
            </a:custGeom>
            <a:ln w="28574">
              <a:solidFill>
                <a:srgbClr val="666666"/>
              </a:solidFill>
            </a:ln>
          </p:spPr>
          <p:txBody>
            <a:bodyPr wrap="square" lIns="0" tIns="0" rIns="0" bIns="0" rtlCol="0"/>
            <a:lstStyle/>
            <a:p>
              <a:endParaRPr sz="2400"/>
            </a:p>
          </p:txBody>
        </p:sp>
        <p:pic>
          <p:nvPicPr>
            <p:cNvPr id="38" name="object 38"/>
            <p:cNvPicPr/>
            <p:nvPr/>
          </p:nvPicPr>
          <p:blipFill>
            <a:blip r:embed="rId12" cstate="print"/>
            <a:stretch>
              <a:fillRect/>
            </a:stretch>
          </p:blipFill>
          <p:spPr>
            <a:xfrm>
              <a:off x="5601755" y="2457378"/>
              <a:ext cx="115608" cy="111635"/>
            </a:xfrm>
            <a:prstGeom prst="rect">
              <a:avLst/>
            </a:prstGeom>
          </p:spPr>
        </p:pic>
        <p:pic>
          <p:nvPicPr>
            <p:cNvPr id="39" name="object 39"/>
            <p:cNvPicPr/>
            <p:nvPr/>
          </p:nvPicPr>
          <p:blipFill>
            <a:blip r:embed="rId13" cstate="print"/>
            <a:stretch>
              <a:fillRect/>
            </a:stretch>
          </p:blipFill>
          <p:spPr>
            <a:xfrm>
              <a:off x="5040047" y="1953586"/>
              <a:ext cx="115608" cy="111635"/>
            </a:xfrm>
            <a:prstGeom prst="rect">
              <a:avLst/>
            </a:prstGeom>
          </p:spPr>
        </p:pic>
      </p:grpSp>
      <p:sp>
        <p:nvSpPr>
          <p:cNvPr id="40" name="object 40"/>
          <p:cNvSpPr/>
          <p:nvPr/>
        </p:nvSpPr>
        <p:spPr>
          <a:xfrm>
            <a:off x="3056800" y="3250600"/>
            <a:ext cx="755227" cy="511387"/>
          </a:xfrm>
          <a:custGeom>
            <a:avLst/>
            <a:gdLst/>
            <a:ahLst/>
            <a:cxnLst/>
            <a:rect l="l" t="t" r="r" b="b"/>
            <a:pathLst>
              <a:path w="566419" h="383539">
                <a:moveTo>
                  <a:pt x="447875" y="383422"/>
                </a:moveTo>
                <a:lnTo>
                  <a:pt x="142057" y="383422"/>
                </a:lnTo>
                <a:lnTo>
                  <a:pt x="97356" y="376007"/>
                </a:lnTo>
                <a:lnTo>
                  <a:pt x="58385" y="355415"/>
                </a:lnTo>
                <a:lnTo>
                  <a:pt x="27559" y="324126"/>
                </a:lnTo>
                <a:lnTo>
                  <a:pt x="7292" y="284624"/>
                </a:lnTo>
                <a:lnTo>
                  <a:pt x="0" y="239388"/>
                </a:lnTo>
                <a:lnTo>
                  <a:pt x="9818" y="187116"/>
                </a:lnTo>
                <a:lnTo>
                  <a:pt x="36747" y="143030"/>
                </a:lnTo>
                <a:lnTo>
                  <a:pt x="76993" y="111366"/>
                </a:lnTo>
                <a:lnTo>
                  <a:pt x="126766" y="96357"/>
                </a:lnTo>
                <a:lnTo>
                  <a:pt x="153980" y="57376"/>
                </a:lnTo>
                <a:lnTo>
                  <a:pt x="190581" y="26912"/>
                </a:lnTo>
                <a:lnTo>
                  <a:pt x="234488" y="7080"/>
                </a:lnTo>
                <a:lnTo>
                  <a:pt x="283621" y="0"/>
                </a:lnTo>
                <a:lnTo>
                  <a:pt x="333266" y="7178"/>
                </a:lnTo>
                <a:lnTo>
                  <a:pt x="377371" y="27317"/>
                </a:lnTo>
                <a:lnTo>
                  <a:pt x="414065" y="58320"/>
                </a:lnTo>
                <a:lnTo>
                  <a:pt x="441478" y="98091"/>
                </a:lnTo>
                <a:lnTo>
                  <a:pt x="457740" y="144536"/>
                </a:lnTo>
                <a:lnTo>
                  <a:pt x="500499" y="156275"/>
                </a:lnTo>
                <a:lnTo>
                  <a:pt x="534934" y="182364"/>
                </a:lnTo>
                <a:lnTo>
                  <a:pt x="557902" y="219274"/>
                </a:lnTo>
                <a:lnTo>
                  <a:pt x="566256" y="263477"/>
                </a:lnTo>
                <a:lnTo>
                  <a:pt x="556984" y="310166"/>
                </a:lnTo>
                <a:lnTo>
                  <a:pt x="531667" y="348292"/>
                </a:lnTo>
                <a:lnTo>
                  <a:pt x="494048" y="373997"/>
                </a:lnTo>
                <a:lnTo>
                  <a:pt x="447875" y="383422"/>
                </a:lnTo>
                <a:close/>
              </a:path>
            </a:pathLst>
          </a:custGeom>
          <a:solidFill>
            <a:srgbClr val="404040"/>
          </a:solidFill>
        </p:spPr>
        <p:txBody>
          <a:bodyPr wrap="square" lIns="0" tIns="0" rIns="0" bIns="0" rtlCol="0"/>
          <a:lstStyle/>
          <a:p>
            <a:endParaRPr sz="2400"/>
          </a:p>
        </p:txBody>
      </p:sp>
      <p:sp>
        <p:nvSpPr>
          <p:cNvPr id="41" name="object 41"/>
          <p:cNvSpPr txBox="1"/>
          <p:nvPr/>
        </p:nvSpPr>
        <p:spPr>
          <a:xfrm>
            <a:off x="2956094" y="3778958"/>
            <a:ext cx="956733" cy="595035"/>
          </a:xfrm>
          <a:prstGeom prst="rect">
            <a:avLst/>
          </a:prstGeom>
        </p:spPr>
        <p:txBody>
          <a:bodyPr vert="horz" wrap="square" lIns="0" tIns="30480" rIns="0" bIns="0" rtlCol="0">
            <a:spAutoFit/>
          </a:bodyPr>
          <a:lstStyle/>
          <a:p>
            <a:pPr marL="16933" marR="6773" indent="198962">
              <a:lnSpc>
                <a:spcPts val="2200"/>
              </a:lnSpc>
              <a:spcBef>
                <a:spcPts val="240"/>
              </a:spcBef>
            </a:pPr>
            <a:r>
              <a:rPr sz="1867" spc="-20" dirty="0">
                <a:solidFill>
                  <a:srgbClr val="666666"/>
                </a:solidFill>
                <a:latin typeface="Roboto"/>
                <a:cs typeface="Roboto"/>
              </a:rPr>
              <a:t>Load </a:t>
            </a:r>
            <a:r>
              <a:rPr sz="1867" spc="-13" dirty="0">
                <a:solidFill>
                  <a:srgbClr val="666666"/>
                </a:solidFill>
                <a:latin typeface="Roboto"/>
                <a:cs typeface="Roboto"/>
              </a:rPr>
              <a:t> </a:t>
            </a:r>
            <a:r>
              <a:rPr sz="1867" spc="-20" dirty="0">
                <a:solidFill>
                  <a:srgbClr val="666666"/>
                </a:solidFill>
                <a:latin typeface="Roboto"/>
                <a:cs typeface="Roboto"/>
              </a:rPr>
              <a:t>Balancer</a:t>
            </a:r>
            <a:endParaRPr sz="1867">
              <a:latin typeface="Roboto"/>
              <a:cs typeface="Roboto"/>
            </a:endParaRPr>
          </a:p>
        </p:txBody>
      </p:sp>
      <p:grpSp>
        <p:nvGrpSpPr>
          <p:cNvPr id="42" name="object 42"/>
          <p:cNvGrpSpPr/>
          <p:nvPr/>
        </p:nvGrpSpPr>
        <p:grpSpPr>
          <a:xfrm>
            <a:off x="2137750" y="3557603"/>
            <a:ext cx="1675553" cy="1840653"/>
            <a:chOff x="1603312" y="2668202"/>
            <a:chExt cx="1256665" cy="1380490"/>
          </a:xfrm>
        </p:grpSpPr>
        <p:sp>
          <p:nvSpPr>
            <p:cNvPr id="43" name="object 43"/>
            <p:cNvSpPr/>
            <p:nvPr/>
          </p:nvSpPr>
          <p:spPr>
            <a:xfrm>
              <a:off x="1610100" y="2714624"/>
              <a:ext cx="435609" cy="0"/>
            </a:xfrm>
            <a:custGeom>
              <a:avLst/>
              <a:gdLst/>
              <a:ahLst/>
              <a:cxnLst/>
              <a:rect l="l" t="t" r="r" b="b"/>
              <a:pathLst>
                <a:path w="435610">
                  <a:moveTo>
                    <a:pt x="0" y="0"/>
                  </a:moveTo>
                  <a:lnTo>
                    <a:pt x="435170" y="0"/>
                  </a:lnTo>
                </a:path>
              </a:pathLst>
            </a:custGeom>
            <a:ln w="28574">
              <a:solidFill>
                <a:srgbClr val="666666"/>
              </a:solidFill>
            </a:ln>
          </p:spPr>
          <p:txBody>
            <a:bodyPr wrap="square" lIns="0" tIns="0" rIns="0" bIns="0" rtlCol="0"/>
            <a:lstStyle/>
            <a:p>
              <a:endParaRPr sz="2400"/>
            </a:p>
          </p:txBody>
        </p:sp>
        <p:pic>
          <p:nvPicPr>
            <p:cNvPr id="44" name="object 44"/>
            <p:cNvPicPr/>
            <p:nvPr/>
          </p:nvPicPr>
          <p:blipFill>
            <a:blip r:embed="rId14" cstate="print"/>
            <a:stretch>
              <a:fillRect/>
            </a:stretch>
          </p:blipFill>
          <p:spPr>
            <a:xfrm>
              <a:off x="1998848" y="2668202"/>
              <a:ext cx="116865" cy="92844"/>
            </a:xfrm>
            <a:prstGeom prst="rect">
              <a:avLst/>
            </a:prstGeom>
          </p:spPr>
        </p:pic>
        <p:sp>
          <p:nvSpPr>
            <p:cNvPr id="45" name="object 45"/>
            <p:cNvSpPr/>
            <p:nvPr/>
          </p:nvSpPr>
          <p:spPr>
            <a:xfrm>
              <a:off x="1617600" y="2701813"/>
              <a:ext cx="578485" cy="1049020"/>
            </a:xfrm>
            <a:custGeom>
              <a:avLst/>
              <a:gdLst/>
              <a:ahLst/>
              <a:cxnLst/>
              <a:rect l="l" t="t" r="r" b="b"/>
              <a:pathLst>
                <a:path w="578485" h="1049020">
                  <a:moveTo>
                    <a:pt x="0" y="0"/>
                  </a:moveTo>
                  <a:lnTo>
                    <a:pt x="1112" y="53140"/>
                  </a:lnTo>
                  <a:lnTo>
                    <a:pt x="4399" y="106162"/>
                  </a:lnTo>
                  <a:lnTo>
                    <a:pt x="9787" y="158948"/>
                  </a:lnTo>
                  <a:lnTo>
                    <a:pt x="17199" y="211379"/>
                  </a:lnTo>
                  <a:lnTo>
                    <a:pt x="26562" y="263338"/>
                  </a:lnTo>
                  <a:lnTo>
                    <a:pt x="37799" y="314707"/>
                  </a:lnTo>
                  <a:lnTo>
                    <a:pt x="50837" y="365366"/>
                  </a:lnTo>
                  <a:lnTo>
                    <a:pt x="65599" y="415199"/>
                  </a:lnTo>
                  <a:lnTo>
                    <a:pt x="82012" y="464086"/>
                  </a:lnTo>
                  <a:lnTo>
                    <a:pt x="99999" y="511911"/>
                  </a:lnTo>
                  <a:lnTo>
                    <a:pt x="119487" y="558554"/>
                  </a:lnTo>
                  <a:lnTo>
                    <a:pt x="140399" y="603897"/>
                  </a:lnTo>
                  <a:lnTo>
                    <a:pt x="162662" y="647823"/>
                  </a:lnTo>
                  <a:lnTo>
                    <a:pt x="186199" y="690213"/>
                  </a:lnTo>
                  <a:lnTo>
                    <a:pt x="210937" y="730950"/>
                  </a:lnTo>
                  <a:lnTo>
                    <a:pt x="243432" y="779364"/>
                  </a:lnTo>
                  <a:lnTo>
                    <a:pt x="277539" y="824780"/>
                  </a:lnTo>
                  <a:lnTo>
                    <a:pt x="313110" y="866965"/>
                  </a:lnTo>
                  <a:lnTo>
                    <a:pt x="350000" y="905689"/>
                  </a:lnTo>
                  <a:lnTo>
                    <a:pt x="388061" y="940721"/>
                  </a:lnTo>
                  <a:lnTo>
                    <a:pt x="427148" y="971831"/>
                  </a:lnTo>
                  <a:lnTo>
                    <a:pt x="487381" y="1010637"/>
                  </a:lnTo>
                  <a:lnTo>
                    <a:pt x="549096" y="1039319"/>
                  </a:lnTo>
                  <a:lnTo>
                    <a:pt x="564699" y="1044817"/>
                  </a:lnTo>
                  <a:lnTo>
                    <a:pt x="567304" y="1045675"/>
                  </a:lnTo>
                  <a:lnTo>
                    <a:pt x="569912" y="1046505"/>
                  </a:lnTo>
                  <a:lnTo>
                    <a:pt x="572521" y="1047306"/>
                  </a:lnTo>
                  <a:lnTo>
                    <a:pt x="573826" y="1047707"/>
                  </a:lnTo>
                  <a:lnTo>
                    <a:pt x="575131" y="1048100"/>
                  </a:lnTo>
                  <a:lnTo>
                    <a:pt x="576437" y="1048485"/>
                  </a:lnTo>
                  <a:lnTo>
                    <a:pt x="578110" y="1048970"/>
                  </a:lnTo>
                </a:path>
              </a:pathLst>
            </a:custGeom>
            <a:ln w="28574">
              <a:solidFill>
                <a:srgbClr val="666666"/>
              </a:solidFill>
            </a:ln>
          </p:spPr>
          <p:txBody>
            <a:bodyPr wrap="square" lIns="0" tIns="0" rIns="0" bIns="0" rtlCol="0"/>
            <a:lstStyle/>
            <a:p>
              <a:endParaRPr sz="2400"/>
            </a:p>
          </p:txBody>
        </p:sp>
        <p:pic>
          <p:nvPicPr>
            <p:cNvPr id="46" name="object 46"/>
            <p:cNvPicPr/>
            <p:nvPr/>
          </p:nvPicPr>
          <p:blipFill>
            <a:blip r:embed="rId15" cstate="print"/>
            <a:stretch>
              <a:fillRect/>
            </a:stretch>
          </p:blipFill>
          <p:spPr>
            <a:xfrm>
              <a:off x="2292600" y="3481638"/>
              <a:ext cx="566749" cy="566749"/>
            </a:xfrm>
            <a:prstGeom prst="rect">
              <a:avLst/>
            </a:prstGeom>
          </p:spPr>
        </p:pic>
        <p:pic>
          <p:nvPicPr>
            <p:cNvPr id="47" name="object 47"/>
            <p:cNvPicPr/>
            <p:nvPr/>
          </p:nvPicPr>
          <p:blipFill>
            <a:blip r:embed="rId16" cstate="print"/>
            <a:stretch>
              <a:fillRect/>
            </a:stretch>
          </p:blipFill>
          <p:spPr>
            <a:xfrm>
              <a:off x="2144959" y="3700033"/>
              <a:ext cx="120597" cy="92162"/>
            </a:xfrm>
            <a:prstGeom prst="rect">
              <a:avLst/>
            </a:prstGeom>
          </p:spPr>
        </p:pic>
      </p:grpSp>
      <p:grpSp>
        <p:nvGrpSpPr>
          <p:cNvPr id="48" name="object 48"/>
          <p:cNvGrpSpPr/>
          <p:nvPr/>
        </p:nvGrpSpPr>
        <p:grpSpPr>
          <a:xfrm>
            <a:off x="9262383" y="3597635"/>
            <a:ext cx="424180" cy="183727"/>
            <a:chOff x="6946787" y="2698226"/>
            <a:chExt cx="318135" cy="137795"/>
          </a:xfrm>
        </p:grpSpPr>
        <p:sp>
          <p:nvSpPr>
            <p:cNvPr id="49" name="object 49"/>
            <p:cNvSpPr/>
            <p:nvPr/>
          </p:nvSpPr>
          <p:spPr>
            <a:xfrm>
              <a:off x="6961075" y="2739464"/>
              <a:ext cx="234315" cy="82550"/>
            </a:xfrm>
            <a:custGeom>
              <a:avLst/>
              <a:gdLst/>
              <a:ahLst/>
              <a:cxnLst/>
              <a:rect l="l" t="t" r="r" b="b"/>
              <a:pathLst>
                <a:path w="234315" h="82550">
                  <a:moveTo>
                    <a:pt x="0" y="82210"/>
                  </a:moveTo>
                  <a:lnTo>
                    <a:pt x="54884" y="78046"/>
                  </a:lnTo>
                  <a:lnTo>
                    <a:pt x="98146" y="67069"/>
                  </a:lnTo>
                  <a:lnTo>
                    <a:pt x="133660" y="51550"/>
                  </a:lnTo>
                  <a:lnTo>
                    <a:pt x="180877" y="24723"/>
                  </a:lnTo>
                  <a:lnTo>
                    <a:pt x="196939" y="15970"/>
                  </a:lnTo>
                  <a:lnTo>
                    <a:pt x="213969" y="7784"/>
                  </a:lnTo>
                  <a:lnTo>
                    <a:pt x="232452" y="450"/>
                  </a:lnTo>
                  <a:lnTo>
                    <a:pt x="233778" y="0"/>
                  </a:lnTo>
                </a:path>
              </a:pathLst>
            </a:custGeom>
            <a:ln w="28574">
              <a:solidFill>
                <a:srgbClr val="666666"/>
              </a:solidFill>
            </a:ln>
          </p:spPr>
          <p:txBody>
            <a:bodyPr wrap="square" lIns="0" tIns="0" rIns="0" bIns="0" rtlCol="0"/>
            <a:lstStyle/>
            <a:p>
              <a:endParaRPr sz="2400"/>
            </a:p>
          </p:txBody>
        </p:sp>
        <p:pic>
          <p:nvPicPr>
            <p:cNvPr id="50" name="object 50"/>
            <p:cNvPicPr/>
            <p:nvPr/>
          </p:nvPicPr>
          <p:blipFill>
            <a:blip r:embed="rId17" cstate="print"/>
            <a:stretch>
              <a:fillRect/>
            </a:stretch>
          </p:blipFill>
          <p:spPr>
            <a:xfrm>
              <a:off x="7143975" y="2698226"/>
              <a:ext cx="120685" cy="92117"/>
            </a:xfrm>
            <a:prstGeom prst="rect">
              <a:avLst/>
            </a:prstGeom>
          </p:spPr>
        </p:pic>
      </p:grpSp>
      <p:sp>
        <p:nvSpPr>
          <p:cNvPr id="51" name="object 51"/>
          <p:cNvSpPr/>
          <p:nvPr/>
        </p:nvSpPr>
        <p:spPr>
          <a:xfrm>
            <a:off x="9837293" y="3383983"/>
            <a:ext cx="505460" cy="424180"/>
          </a:xfrm>
          <a:custGeom>
            <a:avLst/>
            <a:gdLst/>
            <a:ahLst/>
            <a:cxnLst/>
            <a:rect l="l" t="t" r="r" b="b"/>
            <a:pathLst>
              <a:path w="379095" h="318135">
                <a:moveTo>
                  <a:pt x="162017" y="317739"/>
                </a:moveTo>
                <a:lnTo>
                  <a:pt x="110896" y="309576"/>
                </a:lnTo>
                <a:lnTo>
                  <a:pt x="66432" y="286891"/>
                </a:lnTo>
                <a:lnTo>
                  <a:pt x="31327" y="252382"/>
                </a:lnTo>
                <a:lnTo>
                  <a:pt x="8282" y="208752"/>
                </a:lnTo>
                <a:lnTo>
                  <a:pt x="0" y="158700"/>
                </a:lnTo>
                <a:lnTo>
                  <a:pt x="8389" y="108555"/>
                </a:lnTo>
                <a:lnTo>
                  <a:pt x="31689" y="64992"/>
                </a:lnTo>
                <a:lnTo>
                  <a:pt x="67099" y="30632"/>
                </a:lnTo>
                <a:lnTo>
                  <a:pt x="111819" y="8094"/>
                </a:lnTo>
                <a:lnTo>
                  <a:pt x="163046" y="0"/>
                </a:lnTo>
                <a:lnTo>
                  <a:pt x="214000" y="8127"/>
                </a:lnTo>
                <a:lnTo>
                  <a:pt x="258362" y="30729"/>
                </a:lnTo>
                <a:lnTo>
                  <a:pt x="263099" y="35379"/>
                </a:lnTo>
                <a:lnTo>
                  <a:pt x="162017" y="35379"/>
                </a:lnTo>
                <a:lnTo>
                  <a:pt x="112936" y="44982"/>
                </a:lnTo>
                <a:lnTo>
                  <a:pt x="72898" y="71263"/>
                </a:lnTo>
                <a:lnTo>
                  <a:pt x="45926" y="110433"/>
                </a:lnTo>
                <a:lnTo>
                  <a:pt x="36041" y="158700"/>
                </a:lnTo>
                <a:lnTo>
                  <a:pt x="45926" y="206878"/>
                </a:lnTo>
                <a:lnTo>
                  <a:pt x="72898" y="246180"/>
                </a:lnTo>
                <a:lnTo>
                  <a:pt x="112936" y="272656"/>
                </a:lnTo>
                <a:lnTo>
                  <a:pt x="162017" y="282359"/>
                </a:lnTo>
                <a:lnTo>
                  <a:pt x="262212" y="282359"/>
                </a:lnTo>
                <a:lnTo>
                  <a:pt x="252428" y="290304"/>
                </a:lnTo>
                <a:lnTo>
                  <a:pt x="224962" y="305061"/>
                </a:lnTo>
                <a:lnTo>
                  <a:pt x="194599" y="314448"/>
                </a:lnTo>
                <a:lnTo>
                  <a:pt x="162017" y="317739"/>
                </a:lnTo>
                <a:close/>
              </a:path>
              <a:path w="379095" h="318135">
                <a:moveTo>
                  <a:pt x="324720" y="158700"/>
                </a:moveTo>
                <a:lnTo>
                  <a:pt x="287992" y="158700"/>
                </a:lnTo>
                <a:lnTo>
                  <a:pt x="278108" y="110575"/>
                </a:lnTo>
                <a:lnTo>
                  <a:pt x="251135" y="71390"/>
                </a:lnTo>
                <a:lnTo>
                  <a:pt x="211097" y="45029"/>
                </a:lnTo>
                <a:lnTo>
                  <a:pt x="162017" y="35379"/>
                </a:lnTo>
                <a:lnTo>
                  <a:pt x="263099" y="35379"/>
                </a:lnTo>
                <a:lnTo>
                  <a:pt x="293415" y="65138"/>
                </a:lnTo>
                <a:lnTo>
                  <a:pt x="316441" y="108684"/>
                </a:lnTo>
                <a:lnTo>
                  <a:pt x="324720" y="158700"/>
                </a:lnTo>
                <a:close/>
              </a:path>
              <a:path w="379095" h="318135">
                <a:moveTo>
                  <a:pt x="103662" y="221709"/>
                </a:moveTo>
                <a:lnTo>
                  <a:pt x="91306" y="200819"/>
                </a:lnTo>
                <a:lnTo>
                  <a:pt x="154122" y="163755"/>
                </a:lnTo>
                <a:lnTo>
                  <a:pt x="154122" y="88616"/>
                </a:lnTo>
                <a:lnTo>
                  <a:pt x="180210" y="88616"/>
                </a:lnTo>
                <a:lnTo>
                  <a:pt x="180210" y="176896"/>
                </a:lnTo>
                <a:lnTo>
                  <a:pt x="103662" y="221709"/>
                </a:lnTo>
                <a:close/>
              </a:path>
              <a:path w="379095" h="318135">
                <a:moveTo>
                  <a:pt x="308245" y="230133"/>
                </a:moveTo>
                <a:lnTo>
                  <a:pt x="235474" y="158700"/>
                </a:lnTo>
                <a:lnTo>
                  <a:pt x="378956" y="158700"/>
                </a:lnTo>
                <a:lnTo>
                  <a:pt x="309274" y="227437"/>
                </a:lnTo>
                <a:lnTo>
                  <a:pt x="308245" y="230133"/>
                </a:lnTo>
                <a:close/>
              </a:path>
              <a:path w="379095" h="318135">
                <a:moveTo>
                  <a:pt x="262212" y="282359"/>
                </a:moveTo>
                <a:lnTo>
                  <a:pt x="162017" y="282359"/>
                </a:lnTo>
                <a:lnTo>
                  <a:pt x="187300" y="279806"/>
                </a:lnTo>
                <a:lnTo>
                  <a:pt x="210845" y="272546"/>
                </a:lnTo>
                <a:lnTo>
                  <a:pt x="232202" y="261179"/>
                </a:lnTo>
                <a:lnTo>
                  <a:pt x="250920" y="246306"/>
                </a:lnTo>
                <a:lnTo>
                  <a:pt x="276321" y="270903"/>
                </a:lnTo>
                <a:lnTo>
                  <a:pt x="262212" y="282359"/>
                </a:lnTo>
                <a:close/>
              </a:path>
            </a:pathLst>
          </a:custGeom>
          <a:solidFill>
            <a:srgbClr val="404040"/>
          </a:solidFill>
        </p:spPr>
        <p:txBody>
          <a:bodyPr wrap="square" lIns="0" tIns="0" rIns="0" bIns="0" rtlCol="0"/>
          <a:lstStyle/>
          <a:p>
            <a:endParaRPr sz="2400"/>
          </a:p>
        </p:txBody>
      </p:sp>
      <p:sp>
        <p:nvSpPr>
          <p:cNvPr id="52" name="object 52"/>
          <p:cNvSpPr txBox="1"/>
          <p:nvPr/>
        </p:nvSpPr>
        <p:spPr>
          <a:xfrm>
            <a:off x="3140565" y="5403379"/>
            <a:ext cx="588433" cy="595035"/>
          </a:xfrm>
          <a:prstGeom prst="rect">
            <a:avLst/>
          </a:prstGeom>
        </p:spPr>
        <p:txBody>
          <a:bodyPr vert="horz" wrap="square" lIns="0" tIns="30480" rIns="0" bIns="0" rtlCol="0">
            <a:spAutoFit/>
          </a:bodyPr>
          <a:lstStyle/>
          <a:p>
            <a:pPr marL="16933" marR="6773" indent="53339">
              <a:lnSpc>
                <a:spcPts val="2200"/>
              </a:lnSpc>
              <a:spcBef>
                <a:spcPts val="240"/>
              </a:spcBef>
            </a:pPr>
            <a:r>
              <a:rPr sz="1867" spc="-33" dirty="0">
                <a:solidFill>
                  <a:srgbClr val="666666"/>
                </a:solidFill>
                <a:latin typeface="Roboto"/>
                <a:cs typeface="Roboto"/>
              </a:rPr>
              <a:t>Play </a:t>
            </a:r>
            <a:r>
              <a:rPr sz="1867" spc="-447" dirty="0">
                <a:solidFill>
                  <a:srgbClr val="666666"/>
                </a:solidFill>
                <a:latin typeface="Roboto"/>
                <a:cs typeface="Roboto"/>
              </a:rPr>
              <a:t> </a:t>
            </a:r>
            <a:r>
              <a:rPr sz="1867" spc="-47" dirty="0">
                <a:solidFill>
                  <a:srgbClr val="666666"/>
                </a:solidFill>
                <a:latin typeface="Roboto"/>
                <a:cs typeface="Roboto"/>
              </a:rPr>
              <a:t>S</a:t>
            </a:r>
            <a:r>
              <a:rPr sz="1867" spc="-40" dirty="0">
                <a:solidFill>
                  <a:srgbClr val="666666"/>
                </a:solidFill>
                <a:latin typeface="Roboto"/>
                <a:cs typeface="Roboto"/>
              </a:rPr>
              <a:t>t</a:t>
            </a:r>
            <a:r>
              <a:rPr sz="1867" spc="-20" dirty="0">
                <a:solidFill>
                  <a:srgbClr val="666666"/>
                </a:solidFill>
                <a:latin typeface="Roboto"/>
                <a:cs typeface="Roboto"/>
              </a:rPr>
              <a:t>o</a:t>
            </a:r>
            <a:r>
              <a:rPr sz="1867" spc="-33" dirty="0">
                <a:solidFill>
                  <a:srgbClr val="666666"/>
                </a:solidFill>
                <a:latin typeface="Roboto"/>
                <a:cs typeface="Roboto"/>
              </a:rPr>
              <a:t>r</a:t>
            </a:r>
            <a:r>
              <a:rPr sz="1867" spc="7" dirty="0">
                <a:solidFill>
                  <a:srgbClr val="666666"/>
                </a:solidFill>
                <a:latin typeface="Roboto"/>
                <a:cs typeface="Roboto"/>
              </a:rPr>
              <a:t>e</a:t>
            </a:r>
            <a:endParaRPr sz="1867">
              <a:latin typeface="Roboto"/>
              <a:cs typeface="Roboto"/>
            </a:endParaRPr>
          </a:p>
        </p:txBody>
      </p:sp>
      <p:grpSp>
        <p:nvGrpSpPr>
          <p:cNvPr id="53" name="object 53"/>
          <p:cNvGrpSpPr/>
          <p:nvPr/>
        </p:nvGrpSpPr>
        <p:grpSpPr>
          <a:xfrm>
            <a:off x="843435" y="3378036"/>
            <a:ext cx="508000" cy="508000"/>
            <a:chOff x="632576" y="2533527"/>
            <a:chExt cx="381000" cy="381000"/>
          </a:xfrm>
        </p:grpSpPr>
        <p:sp>
          <p:nvSpPr>
            <p:cNvPr id="54" name="object 54"/>
            <p:cNvSpPr/>
            <p:nvPr/>
          </p:nvSpPr>
          <p:spPr>
            <a:xfrm>
              <a:off x="750697" y="2714764"/>
              <a:ext cx="128905" cy="120650"/>
            </a:xfrm>
            <a:custGeom>
              <a:avLst/>
              <a:gdLst/>
              <a:ahLst/>
              <a:cxnLst/>
              <a:rect l="l" t="t" r="r" b="b"/>
              <a:pathLst>
                <a:path w="128905" h="120650">
                  <a:moveTo>
                    <a:pt x="31927" y="13119"/>
                  </a:moveTo>
                  <a:lnTo>
                    <a:pt x="31330" y="10439"/>
                  </a:lnTo>
                  <a:lnTo>
                    <a:pt x="29832" y="8051"/>
                  </a:lnTo>
                  <a:lnTo>
                    <a:pt x="28346" y="5359"/>
                  </a:lnTo>
                  <a:lnTo>
                    <a:pt x="26250" y="3568"/>
                  </a:lnTo>
                  <a:lnTo>
                    <a:pt x="23876" y="2082"/>
                  </a:lnTo>
                  <a:lnTo>
                    <a:pt x="21183" y="596"/>
                  </a:lnTo>
                  <a:lnTo>
                    <a:pt x="18796" y="0"/>
                  </a:lnTo>
                  <a:lnTo>
                    <a:pt x="13131" y="0"/>
                  </a:lnTo>
                  <a:lnTo>
                    <a:pt x="10439" y="596"/>
                  </a:lnTo>
                  <a:lnTo>
                    <a:pt x="8064" y="2082"/>
                  </a:lnTo>
                  <a:lnTo>
                    <a:pt x="5372" y="3568"/>
                  </a:lnTo>
                  <a:lnTo>
                    <a:pt x="3581" y="5359"/>
                  </a:lnTo>
                  <a:lnTo>
                    <a:pt x="2095" y="8051"/>
                  </a:lnTo>
                  <a:lnTo>
                    <a:pt x="596" y="10439"/>
                  </a:lnTo>
                  <a:lnTo>
                    <a:pt x="0" y="12827"/>
                  </a:lnTo>
                  <a:lnTo>
                    <a:pt x="0" y="18491"/>
                  </a:lnTo>
                  <a:lnTo>
                    <a:pt x="8064" y="29832"/>
                  </a:lnTo>
                  <a:lnTo>
                    <a:pt x="10439" y="31318"/>
                  </a:lnTo>
                  <a:lnTo>
                    <a:pt x="13131" y="31915"/>
                  </a:lnTo>
                  <a:lnTo>
                    <a:pt x="18796" y="31915"/>
                  </a:lnTo>
                  <a:lnTo>
                    <a:pt x="31927" y="18783"/>
                  </a:lnTo>
                  <a:lnTo>
                    <a:pt x="31927" y="15811"/>
                  </a:lnTo>
                  <a:lnTo>
                    <a:pt x="31927" y="13119"/>
                  </a:lnTo>
                  <a:close/>
                </a:path>
                <a:path w="128905" h="120650">
                  <a:moveTo>
                    <a:pt x="128574" y="95719"/>
                  </a:moveTo>
                  <a:lnTo>
                    <a:pt x="126149" y="92392"/>
                  </a:lnTo>
                  <a:lnTo>
                    <a:pt x="123418" y="88163"/>
                  </a:lnTo>
                  <a:lnTo>
                    <a:pt x="118262" y="87249"/>
                  </a:lnTo>
                  <a:lnTo>
                    <a:pt x="72491" y="104178"/>
                  </a:lnTo>
                  <a:lnTo>
                    <a:pt x="60579" y="103238"/>
                  </a:lnTo>
                  <a:lnTo>
                    <a:pt x="49415" y="100444"/>
                  </a:lnTo>
                  <a:lnTo>
                    <a:pt x="39116" y="95897"/>
                  </a:lnTo>
                  <a:lnTo>
                    <a:pt x="29756" y="89674"/>
                  </a:lnTo>
                  <a:lnTo>
                    <a:pt x="26416" y="87249"/>
                  </a:lnTo>
                  <a:lnTo>
                    <a:pt x="21272" y="88163"/>
                  </a:lnTo>
                  <a:lnTo>
                    <a:pt x="18542" y="91490"/>
                  </a:lnTo>
                  <a:lnTo>
                    <a:pt x="16116" y="94805"/>
                  </a:lnTo>
                  <a:lnTo>
                    <a:pt x="17018" y="99949"/>
                  </a:lnTo>
                  <a:lnTo>
                    <a:pt x="58470" y="119253"/>
                  </a:lnTo>
                  <a:lnTo>
                    <a:pt x="72491" y="120510"/>
                  </a:lnTo>
                  <a:lnTo>
                    <a:pt x="86474" y="119392"/>
                  </a:lnTo>
                  <a:lnTo>
                    <a:pt x="99999" y="116090"/>
                  </a:lnTo>
                  <a:lnTo>
                    <a:pt x="112737" y="110693"/>
                  </a:lnTo>
                  <a:lnTo>
                    <a:pt x="124333" y="103276"/>
                  </a:lnTo>
                  <a:lnTo>
                    <a:pt x="127660" y="100863"/>
                  </a:lnTo>
                  <a:lnTo>
                    <a:pt x="128574" y="95719"/>
                  </a:lnTo>
                  <a:close/>
                </a:path>
              </a:pathLst>
            </a:custGeom>
            <a:solidFill>
              <a:srgbClr val="0072B2"/>
            </a:solidFill>
          </p:spPr>
          <p:txBody>
            <a:bodyPr wrap="square" lIns="0" tIns="0" rIns="0" bIns="0" rtlCol="0"/>
            <a:lstStyle/>
            <a:p>
              <a:endParaRPr sz="2400"/>
            </a:p>
          </p:txBody>
        </p:sp>
        <p:sp>
          <p:nvSpPr>
            <p:cNvPr id="55" name="object 55"/>
            <p:cNvSpPr/>
            <p:nvPr/>
          </p:nvSpPr>
          <p:spPr>
            <a:xfrm>
              <a:off x="632576" y="2533527"/>
              <a:ext cx="381000" cy="381000"/>
            </a:xfrm>
            <a:custGeom>
              <a:avLst/>
              <a:gdLst/>
              <a:ahLst/>
              <a:cxnLst/>
              <a:rect l="l" t="t" r="r" b="b"/>
              <a:pathLst>
                <a:path w="381000" h="381000">
                  <a:moveTo>
                    <a:pt x="190623" y="380943"/>
                  </a:moveTo>
                  <a:lnTo>
                    <a:pt x="146846" y="375937"/>
                  </a:lnTo>
                  <a:lnTo>
                    <a:pt x="106696" y="361666"/>
                  </a:lnTo>
                  <a:lnTo>
                    <a:pt x="71306" y="339253"/>
                  </a:lnTo>
                  <a:lnTo>
                    <a:pt x="41809" y="309821"/>
                  </a:lnTo>
                  <a:lnTo>
                    <a:pt x="19337" y="274490"/>
                  </a:lnTo>
                  <a:lnTo>
                    <a:pt x="5023" y="234384"/>
                  </a:lnTo>
                  <a:lnTo>
                    <a:pt x="0" y="190623"/>
                  </a:lnTo>
                  <a:lnTo>
                    <a:pt x="5023" y="146847"/>
                  </a:lnTo>
                  <a:lnTo>
                    <a:pt x="19337" y="106697"/>
                  </a:lnTo>
                  <a:lnTo>
                    <a:pt x="41809" y="71306"/>
                  </a:lnTo>
                  <a:lnTo>
                    <a:pt x="71306" y="41809"/>
                  </a:lnTo>
                  <a:lnTo>
                    <a:pt x="106696" y="19337"/>
                  </a:lnTo>
                  <a:lnTo>
                    <a:pt x="146846" y="5023"/>
                  </a:lnTo>
                  <a:lnTo>
                    <a:pt x="190623" y="0"/>
                  </a:lnTo>
                  <a:lnTo>
                    <a:pt x="234288" y="5023"/>
                  </a:lnTo>
                  <a:lnTo>
                    <a:pt x="274357" y="19337"/>
                  </a:lnTo>
                  <a:lnTo>
                    <a:pt x="309693" y="41809"/>
                  </a:lnTo>
                  <a:lnTo>
                    <a:pt x="339158" y="71306"/>
                  </a:lnTo>
                  <a:lnTo>
                    <a:pt x="341368" y="74790"/>
                  </a:lnTo>
                  <a:lnTo>
                    <a:pt x="123738" y="74790"/>
                  </a:lnTo>
                  <a:lnTo>
                    <a:pt x="118370" y="94646"/>
                  </a:lnTo>
                  <a:lnTo>
                    <a:pt x="104052" y="115757"/>
                  </a:lnTo>
                  <a:lnTo>
                    <a:pt x="83464" y="136526"/>
                  </a:lnTo>
                  <a:lnTo>
                    <a:pt x="59284" y="155356"/>
                  </a:lnTo>
                  <a:lnTo>
                    <a:pt x="46919" y="159779"/>
                  </a:lnTo>
                  <a:lnTo>
                    <a:pt x="37205" y="168392"/>
                  </a:lnTo>
                  <a:lnTo>
                    <a:pt x="30853" y="180367"/>
                  </a:lnTo>
                  <a:lnTo>
                    <a:pt x="28578" y="194880"/>
                  </a:lnTo>
                  <a:lnTo>
                    <a:pt x="31153" y="210048"/>
                  </a:lnTo>
                  <a:lnTo>
                    <a:pt x="38231" y="222508"/>
                  </a:lnTo>
                  <a:lnTo>
                    <a:pt x="48843" y="231263"/>
                  </a:lnTo>
                  <a:lnTo>
                    <a:pt x="62021" y="235315"/>
                  </a:lnTo>
                  <a:lnTo>
                    <a:pt x="80690" y="276639"/>
                  </a:lnTo>
                  <a:lnTo>
                    <a:pt x="109677" y="309155"/>
                  </a:lnTo>
                  <a:lnTo>
                    <a:pt x="146758" y="330442"/>
                  </a:lnTo>
                  <a:lnTo>
                    <a:pt x="189711" y="338075"/>
                  </a:lnTo>
                  <a:lnTo>
                    <a:pt x="310872" y="338075"/>
                  </a:lnTo>
                  <a:lnTo>
                    <a:pt x="309693" y="339253"/>
                  </a:lnTo>
                  <a:lnTo>
                    <a:pt x="274357" y="361666"/>
                  </a:lnTo>
                  <a:lnTo>
                    <a:pt x="234288" y="375937"/>
                  </a:lnTo>
                  <a:lnTo>
                    <a:pt x="190623" y="380943"/>
                  </a:lnTo>
                  <a:close/>
                </a:path>
                <a:path w="381000" h="381000">
                  <a:moveTo>
                    <a:pt x="312233" y="155356"/>
                  </a:moveTo>
                  <a:lnTo>
                    <a:pt x="249091" y="149437"/>
                  </a:lnTo>
                  <a:lnTo>
                    <a:pt x="194500" y="131490"/>
                  </a:lnTo>
                  <a:lnTo>
                    <a:pt x="151651" y="105335"/>
                  </a:lnTo>
                  <a:lnTo>
                    <a:pt x="123738" y="74790"/>
                  </a:lnTo>
                  <a:lnTo>
                    <a:pt x="341368" y="74790"/>
                  </a:lnTo>
                  <a:lnTo>
                    <a:pt x="361613" y="106697"/>
                  </a:lnTo>
                  <a:lnTo>
                    <a:pt x="375921" y="146847"/>
                  </a:lnTo>
                  <a:lnTo>
                    <a:pt x="376792" y="154444"/>
                  </a:lnTo>
                  <a:lnTo>
                    <a:pt x="317402" y="154444"/>
                  </a:lnTo>
                  <a:lnTo>
                    <a:pt x="312233" y="155356"/>
                  </a:lnTo>
                  <a:close/>
                </a:path>
                <a:path w="381000" h="381000">
                  <a:moveTo>
                    <a:pt x="310872" y="338075"/>
                  </a:moveTo>
                  <a:lnTo>
                    <a:pt x="189711" y="338075"/>
                  </a:lnTo>
                  <a:lnTo>
                    <a:pt x="232493" y="330313"/>
                  </a:lnTo>
                  <a:lnTo>
                    <a:pt x="269518" y="308813"/>
                  </a:lnTo>
                  <a:lnTo>
                    <a:pt x="298562" y="276254"/>
                  </a:lnTo>
                  <a:lnTo>
                    <a:pt x="317402" y="235315"/>
                  </a:lnTo>
                  <a:lnTo>
                    <a:pt x="331358" y="232118"/>
                  </a:lnTo>
                  <a:lnTo>
                    <a:pt x="342864" y="223420"/>
                  </a:lnTo>
                  <a:lnTo>
                    <a:pt x="350835" y="210561"/>
                  </a:lnTo>
                  <a:lnTo>
                    <a:pt x="354189" y="194880"/>
                  </a:lnTo>
                  <a:lnTo>
                    <a:pt x="351305" y="179199"/>
                  </a:lnTo>
                  <a:lnTo>
                    <a:pt x="343434" y="166339"/>
                  </a:lnTo>
                  <a:lnTo>
                    <a:pt x="331743" y="157641"/>
                  </a:lnTo>
                  <a:lnTo>
                    <a:pt x="317402" y="154444"/>
                  </a:lnTo>
                  <a:lnTo>
                    <a:pt x="376792" y="154444"/>
                  </a:lnTo>
                  <a:lnTo>
                    <a:pt x="380943" y="190623"/>
                  </a:lnTo>
                  <a:lnTo>
                    <a:pt x="375921" y="234384"/>
                  </a:lnTo>
                  <a:lnTo>
                    <a:pt x="361613" y="274490"/>
                  </a:lnTo>
                  <a:lnTo>
                    <a:pt x="339158" y="309821"/>
                  </a:lnTo>
                  <a:lnTo>
                    <a:pt x="310872" y="338075"/>
                  </a:lnTo>
                  <a:close/>
                </a:path>
              </a:pathLst>
            </a:custGeom>
            <a:solidFill>
              <a:srgbClr val="D45E00"/>
            </a:solidFill>
          </p:spPr>
          <p:txBody>
            <a:bodyPr wrap="square" lIns="0" tIns="0" rIns="0" bIns="0" rtlCol="0"/>
            <a:lstStyle/>
            <a:p>
              <a:endParaRPr sz="2400"/>
            </a:p>
          </p:txBody>
        </p:sp>
        <p:sp>
          <p:nvSpPr>
            <p:cNvPr id="56" name="object 56"/>
            <p:cNvSpPr/>
            <p:nvPr/>
          </p:nvSpPr>
          <p:spPr>
            <a:xfrm>
              <a:off x="862128" y="2714753"/>
              <a:ext cx="32384" cy="32384"/>
            </a:xfrm>
            <a:custGeom>
              <a:avLst/>
              <a:gdLst/>
              <a:ahLst/>
              <a:cxnLst/>
              <a:rect l="l" t="t" r="r" b="b"/>
              <a:pathLst>
                <a:path w="32384" h="32385">
                  <a:moveTo>
                    <a:pt x="18793" y="31919"/>
                  </a:moveTo>
                  <a:lnTo>
                    <a:pt x="13125" y="31919"/>
                  </a:lnTo>
                  <a:lnTo>
                    <a:pt x="10739" y="31322"/>
                  </a:lnTo>
                  <a:lnTo>
                    <a:pt x="0" y="18495"/>
                  </a:lnTo>
                  <a:lnTo>
                    <a:pt x="0" y="12827"/>
                  </a:lnTo>
                  <a:lnTo>
                    <a:pt x="596" y="10440"/>
                  </a:lnTo>
                  <a:lnTo>
                    <a:pt x="2088" y="8054"/>
                  </a:lnTo>
                  <a:lnTo>
                    <a:pt x="3579" y="5369"/>
                  </a:lnTo>
                  <a:lnTo>
                    <a:pt x="5667" y="3579"/>
                  </a:lnTo>
                  <a:lnTo>
                    <a:pt x="8054" y="2088"/>
                  </a:lnTo>
                  <a:lnTo>
                    <a:pt x="10739" y="596"/>
                  </a:lnTo>
                  <a:lnTo>
                    <a:pt x="13125" y="0"/>
                  </a:lnTo>
                  <a:lnTo>
                    <a:pt x="18793" y="0"/>
                  </a:lnTo>
                  <a:lnTo>
                    <a:pt x="21478" y="596"/>
                  </a:lnTo>
                  <a:lnTo>
                    <a:pt x="23865" y="2088"/>
                  </a:lnTo>
                  <a:lnTo>
                    <a:pt x="26549" y="3579"/>
                  </a:lnTo>
                  <a:lnTo>
                    <a:pt x="28339" y="5369"/>
                  </a:lnTo>
                  <a:lnTo>
                    <a:pt x="29831" y="8054"/>
                  </a:lnTo>
                  <a:lnTo>
                    <a:pt x="31323" y="10440"/>
                  </a:lnTo>
                  <a:lnTo>
                    <a:pt x="31919" y="13125"/>
                  </a:lnTo>
                  <a:lnTo>
                    <a:pt x="31919" y="15810"/>
                  </a:lnTo>
                  <a:lnTo>
                    <a:pt x="31919" y="18793"/>
                  </a:lnTo>
                  <a:lnTo>
                    <a:pt x="23865" y="29831"/>
                  </a:lnTo>
                  <a:lnTo>
                    <a:pt x="21478" y="31322"/>
                  </a:lnTo>
                  <a:lnTo>
                    <a:pt x="18793" y="31919"/>
                  </a:lnTo>
                  <a:close/>
                </a:path>
              </a:pathLst>
            </a:custGeom>
            <a:solidFill>
              <a:srgbClr val="0072B2"/>
            </a:solidFill>
          </p:spPr>
          <p:txBody>
            <a:bodyPr wrap="square" lIns="0" tIns="0" rIns="0" bIns="0" rtlCol="0"/>
            <a:lstStyle/>
            <a:p>
              <a:endParaRPr sz="2400"/>
            </a:p>
          </p:txBody>
        </p:sp>
      </p:grpSp>
      <p:sp>
        <p:nvSpPr>
          <p:cNvPr id="57" name="object 57"/>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8801921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61976" y="1920106"/>
            <a:ext cx="2864273" cy="2479311"/>
          </a:xfrm>
          <a:prstGeom prst="rect">
            <a:avLst/>
          </a:prstGeom>
        </p:spPr>
        <p:txBody>
          <a:bodyPr vert="horz" wrap="square" lIns="0" tIns="16933" rIns="0" bIns="0" rtlCol="0" anchor="ctr">
            <a:spAutoFit/>
          </a:bodyPr>
          <a:lstStyle/>
          <a:p>
            <a:pPr marL="16933">
              <a:lnSpc>
                <a:spcPct val="100000"/>
              </a:lnSpc>
              <a:spcBef>
                <a:spcPts val="133"/>
              </a:spcBef>
            </a:pPr>
            <a:r>
              <a:rPr sz="8000" spc="-140" dirty="0">
                <a:solidFill>
                  <a:srgbClr val="666666"/>
                </a:solidFill>
                <a:latin typeface="Roboto"/>
                <a:cs typeface="Roboto"/>
              </a:rPr>
              <a:t>B</a:t>
            </a:r>
            <a:r>
              <a:rPr sz="8000" spc="-152" dirty="0">
                <a:solidFill>
                  <a:srgbClr val="666666"/>
                </a:solidFill>
                <a:latin typeface="Roboto"/>
                <a:cs typeface="Roboto"/>
              </a:rPr>
              <a:t>r</a:t>
            </a:r>
            <a:r>
              <a:rPr sz="8000" spc="-33" dirty="0">
                <a:solidFill>
                  <a:srgbClr val="666666"/>
                </a:solidFill>
                <a:latin typeface="Roboto"/>
                <a:cs typeface="Roboto"/>
              </a:rPr>
              <a:t>eak!</a:t>
            </a:r>
            <a:endParaRPr sz="8000">
              <a:latin typeface="Roboto"/>
              <a:cs typeface="Roboto"/>
            </a:endParaRPr>
          </a:p>
        </p:txBody>
      </p:sp>
      <p:sp>
        <p:nvSpPr>
          <p:cNvPr id="3" name="object 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2625907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28628" y="2204726"/>
            <a:ext cx="6006253" cy="1494426"/>
          </a:xfrm>
          <a:prstGeom prst="rect">
            <a:avLst/>
          </a:prstGeom>
        </p:spPr>
        <p:txBody>
          <a:bodyPr vert="horz" wrap="square" lIns="0" tIns="16933" rIns="0" bIns="0" rtlCol="0">
            <a:spAutoFit/>
          </a:bodyPr>
          <a:lstStyle/>
          <a:p>
            <a:pPr marL="16933">
              <a:spcBef>
                <a:spcPts val="133"/>
              </a:spcBef>
            </a:pPr>
            <a:r>
              <a:rPr sz="4800" spc="-107" dirty="0">
                <a:solidFill>
                  <a:schemeClr val="bg1"/>
                </a:solidFill>
                <a:latin typeface="Roboto"/>
                <a:cs typeface="Roboto"/>
              </a:rPr>
              <a:t>Buy</a:t>
            </a:r>
            <a:r>
              <a:rPr sz="4800" spc="-53" dirty="0">
                <a:solidFill>
                  <a:schemeClr val="bg1"/>
                </a:solidFill>
                <a:latin typeface="Roboto"/>
                <a:cs typeface="Roboto"/>
              </a:rPr>
              <a:t> </a:t>
            </a:r>
            <a:r>
              <a:rPr sz="4800" spc="-147" dirty="0">
                <a:solidFill>
                  <a:schemeClr val="bg1"/>
                </a:solidFill>
                <a:latin typeface="Roboto"/>
                <a:cs typeface="Roboto"/>
              </a:rPr>
              <a:t>In-Game</a:t>
            </a:r>
            <a:r>
              <a:rPr sz="4800" spc="-60" dirty="0">
                <a:solidFill>
                  <a:schemeClr val="bg1"/>
                </a:solidFill>
                <a:latin typeface="Roboto"/>
                <a:cs typeface="Roboto"/>
              </a:rPr>
              <a:t> </a:t>
            </a:r>
            <a:r>
              <a:rPr sz="4800" spc="-53" dirty="0">
                <a:solidFill>
                  <a:schemeClr val="bg1"/>
                </a:solidFill>
                <a:latin typeface="Roboto"/>
                <a:cs typeface="Roboto"/>
              </a:rPr>
              <a:t>Currency</a:t>
            </a:r>
            <a:endParaRPr sz="4800" dirty="0">
              <a:solidFill>
                <a:schemeClr val="bg1"/>
              </a:solidFill>
              <a:latin typeface="Roboto"/>
              <a:cs typeface="Roboto"/>
            </a:endParaRPr>
          </a:p>
        </p:txBody>
      </p:sp>
      <p:sp>
        <p:nvSpPr>
          <p:cNvPr id="4" name="object 4"/>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5076166" y="4374065"/>
            <a:ext cx="2620433" cy="509541"/>
          </a:xfrm>
          <a:prstGeom prst="rect">
            <a:avLst/>
          </a:prstGeom>
        </p:spPr>
        <p:txBody>
          <a:bodyPr vert="horz" wrap="square" lIns="0" tIns="16933" rIns="0" bIns="0" rtlCol="0">
            <a:spAutoFit/>
          </a:bodyPr>
          <a:lstStyle/>
          <a:p>
            <a:pPr marL="16933">
              <a:spcBef>
                <a:spcPts val="133"/>
              </a:spcBef>
            </a:pPr>
            <a:r>
              <a:rPr sz="3200" spc="-7" dirty="0">
                <a:solidFill>
                  <a:schemeClr val="bg1"/>
                </a:solidFill>
                <a:latin typeface="Roboto"/>
                <a:cs typeface="Roboto"/>
              </a:rPr>
              <a:t>Model</a:t>
            </a:r>
            <a:r>
              <a:rPr sz="3200" spc="-87" dirty="0">
                <a:solidFill>
                  <a:srgbClr val="666666"/>
                </a:solidFill>
                <a:latin typeface="Roboto"/>
                <a:cs typeface="Roboto"/>
              </a:rPr>
              <a:t> </a:t>
            </a:r>
            <a:r>
              <a:rPr sz="3200" spc="-20" dirty="0">
                <a:solidFill>
                  <a:schemeClr val="bg1"/>
                </a:solidFill>
                <a:latin typeface="Roboto"/>
                <a:cs typeface="Roboto"/>
              </a:rPr>
              <a:t>Answer</a:t>
            </a:r>
            <a:endParaRPr sz="3200" dirty="0">
              <a:solidFill>
                <a:schemeClr val="bg1"/>
              </a:solidFill>
              <a:latin typeface="Roboto"/>
              <a:cs typeface="Roboto"/>
            </a:endParaRPr>
          </a:p>
        </p:txBody>
      </p:sp>
    </p:spTree>
    <p:extLst>
      <p:ext uri="{BB962C8B-B14F-4D97-AF65-F5344CB8AC3E}">
        <p14:creationId xmlns:p14="http://schemas.microsoft.com/office/powerpoint/2010/main" val="14034858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3601" y="203200"/>
            <a:ext cx="7478607" cy="6593840"/>
            <a:chOff x="3505200" y="152400"/>
            <a:chExt cx="5608955" cy="4945380"/>
          </a:xfrm>
        </p:grpSpPr>
        <p:pic>
          <p:nvPicPr>
            <p:cNvPr id="3" name="object 3"/>
            <p:cNvPicPr/>
            <p:nvPr/>
          </p:nvPicPr>
          <p:blipFill>
            <a:blip r:embed="rId2" cstate="print"/>
            <a:stretch>
              <a:fillRect/>
            </a:stretch>
          </p:blipFill>
          <p:spPr>
            <a:xfrm>
              <a:off x="3505200" y="152400"/>
              <a:ext cx="5608494" cy="4838700"/>
            </a:xfrm>
            <a:prstGeom prst="rect">
              <a:avLst/>
            </a:prstGeom>
          </p:spPr>
        </p:pic>
        <p:sp>
          <p:nvSpPr>
            <p:cNvPr id="4" name="object 4"/>
            <p:cNvSpPr/>
            <p:nvPr/>
          </p:nvSpPr>
          <p:spPr>
            <a:xfrm>
              <a:off x="5134186" y="1003888"/>
              <a:ext cx="1772920" cy="533400"/>
            </a:xfrm>
            <a:custGeom>
              <a:avLst/>
              <a:gdLst/>
              <a:ahLst/>
              <a:cxnLst/>
              <a:rect l="l" t="t" r="r" b="b"/>
              <a:pathLst>
                <a:path w="1772920" h="533400">
                  <a:moveTo>
                    <a:pt x="0" y="0"/>
                  </a:moveTo>
                  <a:lnTo>
                    <a:pt x="1772700" y="0"/>
                  </a:lnTo>
                  <a:lnTo>
                    <a:pt x="1772700" y="533399"/>
                  </a:lnTo>
                  <a:lnTo>
                    <a:pt x="0" y="533399"/>
                  </a:lnTo>
                  <a:lnTo>
                    <a:pt x="0" y="0"/>
                  </a:lnTo>
                  <a:close/>
                </a:path>
              </a:pathLst>
            </a:custGeom>
            <a:ln w="28574">
              <a:solidFill>
                <a:srgbClr val="D45E00"/>
              </a:solidFill>
            </a:ln>
          </p:spPr>
          <p:txBody>
            <a:bodyPr wrap="square" lIns="0" tIns="0" rIns="0" bIns="0" rtlCol="0"/>
            <a:lstStyle/>
            <a:p>
              <a:endParaRPr sz="2400"/>
            </a:p>
          </p:txBody>
        </p:sp>
        <p:sp>
          <p:nvSpPr>
            <p:cNvPr id="5" name="object 5"/>
            <p:cNvSpPr/>
            <p:nvPr/>
          </p:nvSpPr>
          <p:spPr>
            <a:xfrm>
              <a:off x="5134164" y="1565974"/>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0072B2"/>
              </a:solidFill>
            </a:ln>
          </p:spPr>
          <p:txBody>
            <a:bodyPr wrap="square" lIns="0" tIns="0" rIns="0" bIns="0" rtlCol="0"/>
            <a:lstStyle/>
            <a:p>
              <a:endParaRPr sz="2400"/>
            </a:p>
          </p:txBody>
        </p:sp>
        <p:sp>
          <p:nvSpPr>
            <p:cNvPr id="6" name="object 6"/>
            <p:cNvSpPr/>
            <p:nvPr/>
          </p:nvSpPr>
          <p:spPr>
            <a:xfrm>
              <a:off x="5134164" y="2474638"/>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sp>
          <p:nvSpPr>
            <p:cNvPr id="7" name="object 7"/>
            <p:cNvSpPr/>
            <p:nvPr/>
          </p:nvSpPr>
          <p:spPr>
            <a:xfrm>
              <a:off x="5134174" y="3036699"/>
              <a:ext cx="3407410" cy="1441450"/>
            </a:xfrm>
            <a:custGeom>
              <a:avLst/>
              <a:gdLst/>
              <a:ahLst/>
              <a:cxnLst/>
              <a:rect l="l" t="t" r="r" b="b"/>
              <a:pathLst>
                <a:path w="3407409" h="1441450">
                  <a:moveTo>
                    <a:pt x="0" y="0"/>
                  </a:moveTo>
                  <a:lnTo>
                    <a:pt x="3407399" y="0"/>
                  </a:lnTo>
                  <a:lnTo>
                    <a:pt x="3407399" y="1441199"/>
                  </a:lnTo>
                  <a:lnTo>
                    <a:pt x="0" y="1441199"/>
                  </a:lnTo>
                  <a:lnTo>
                    <a:pt x="0" y="0"/>
                  </a:lnTo>
                  <a:close/>
                </a:path>
              </a:pathLst>
            </a:custGeom>
            <a:ln w="28574">
              <a:solidFill>
                <a:srgbClr val="E69F00"/>
              </a:solidFill>
            </a:ln>
          </p:spPr>
          <p:txBody>
            <a:bodyPr wrap="square" lIns="0" tIns="0" rIns="0" bIns="0" rtlCol="0"/>
            <a:lstStyle/>
            <a:p>
              <a:endParaRPr sz="2400"/>
            </a:p>
          </p:txBody>
        </p:sp>
        <p:sp>
          <p:nvSpPr>
            <p:cNvPr id="8" name="object 8"/>
            <p:cNvSpPr/>
            <p:nvPr/>
          </p:nvSpPr>
          <p:spPr>
            <a:xfrm>
              <a:off x="6792024" y="3318574"/>
              <a:ext cx="1715135" cy="533400"/>
            </a:xfrm>
            <a:custGeom>
              <a:avLst/>
              <a:gdLst/>
              <a:ahLst/>
              <a:cxnLst/>
              <a:rect l="l" t="t" r="r" b="b"/>
              <a:pathLst>
                <a:path w="1715134" h="533400">
                  <a:moveTo>
                    <a:pt x="0" y="0"/>
                  </a:moveTo>
                  <a:lnTo>
                    <a:pt x="1715099" y="0"/>
                  </a:lnTo>
                  <a:lnTo>
                    <a:pt x="1715099" y="533399"/>
                  </a:lnTo>
                  <a:lnTo>
                    <a:pt x="0" y="533399"/>
                  </a:lnTo>
                  <a:lnTo>
                    <a:pt x="0" y="0"/>
                  </a:lnTo>
                  <a:close/>
                </a:path>
              </a:pathLst>
            </a:custGeom>
            <a:ln w="28574">
              <a:solidFill>
                <a:srgbClr val="55B4E9"/>
              </a:solidFill>
            </a:ln>
          </p:spPr>
          <p:txBody>
            <a:bodyPr wrap="square" lIns="0" tIns="0" rIns="0" bIns="0" rtlCol="0"/>
            <a:lstStyle/>
            <a:p>
              <a:endParaRPr sz="2400"/>
            </a:p>
          </p:txBody>
        </p:sp>
      </p:grpSp>
      <p:sp>
        <p:nvSpPr>
          <p:cNvPr id="9" name="object 9"/>
          <p:cNvSpPr txBox="1">
            <a:spLocks noGrp="1"/>
          </p:cNvSpPr>
          <p:nvPr>
            <p:ph type="title"/>
          </p:nvPr>
        </p:nvSpPr>
        <p:spPr>
          <a:xfrm>
            <a:off x="1042856" y="36639"/>
            <a:ext cx="2808237" cy="1499555"/>
          </a:xfrm>
          <a:prstGeom prst="rect">
            <a:avLst/>
          </a:prstGeom>
        </p:spPr>
        <p:txBody>
          <a:bodyPr vert="horz" wrap="square" lIns="0" tIns="37253" rIns="0" bIns="0" rtlCol="0" anchor="ctr">
            <a:spAutoFit/>
          </a:bodyPr>
          <a:lstStyle/>
          <a:p>
            <a:pPr marL="16933" marR="6773" indent="49952">
              <a:lnSpc>
                <a:spcPts val="3800"/>
              </a:lnSpc>
              <a:spcBef>
                <a:spcPts val="293"/>
              </a:spcBef>
            </a:pPr>
            <a:r>
              <a:rPr spc="7" dirty="0"/>
              <a:t>Break </a:t>
            </a:r>
            <a:r>
              <a:rPr spc="-20" dirty="0"/>
              <a:t>Down </a:t>
            </a:r>
            <a:r>
              <a:rPr spc="-780" dirty="0"/>
              <a:t> </a:t>
            </a:r>
            <a:r>
              <a:rPr spc="53" dirty="0"/>
              <a:t>The</a:t>
            </a:r>
            <a:r>
              <a:rPr spc="-87" dirty="0"/>
              <a:t> </a:t>
            </a:r>
            <a:r>
              <a:rPr spc="-7" dirty="0"/>
              <a:t>Journey</a:t>
            </a:r>
          </a:p>
        </p:txBody>
      </p:sp>
      <p:sp>
        <p:nvSpPr>
          <p:cNvPr id="15" name="object 15"/>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10" name="object 10"/>
          <p:cNvSpPr txBox="1"/>
          <p:nvPr/>
        </p:nvSpPr>
        <p:spPr>
          <a:xfrm>
            <a:off x="441567" y="1535718"/>
            <a:ext cx="2972647" cy="304421"/>
          </a:xfrm>
          <a:prstGeom prst="rect">
            <a:avLst/>
          </a:prstGeom>
        </p:spPr>
        <p:txBody>
          <a:bodyPr vert="horz" wrap="square" lIns="0" tIns="16933" rIns="0" bIns="0" rtlCol="0">
            <a:spAutoFit/>
          </a:bodyPr>
          <a:lstStyle/>
          <a:p>
            <a:pPr marL="16933">
              <a:spcBef>
                <a:spcPts val="133"/>
              </a:spcBef>
            </a:pPr>
            <a:r>
              <a:rPr sz="1867" b="1" spc="-7" dirty="0">
                <a:solidFill>
                  <a:srgbClr val="666666"/>
                </a:solidFill>
                <a:latin typeface="Roboto"/>
                <a:cs typeface="Roboto"/>
              </a:rPr>
              <a:t>Five</a:t>
            </a:r>
            <a:r>
              <a:rPr sz="1867" b="1" spc="-27" dirty="0">
                <a:solidFill>
                  <a:srgbClr val="666666"/>
                </a:solidFill>
                <a:latin typeface="Roboto"/>
                <a:cs typeface="Roboto"/>
              </a:rPr>
              <a:t> </a:t>
            </a:r>
            <a:r>
              <a:rPr sz="1867" spc="-20" dirty="0">
                <a:solidFill>
                  <a:srgbClr val="666666"/>
                </a:solidFill>
                <a:latin typeface="Roboto"/>
                <a:cs typeface="Roboto"/>
              </a:rPr>
              <a:t>request/response</a:t>
            </a:r>
            <a:r>
              <a:rPr sz="1867" spc="-27" dirty="0">
                <a:solidFill>
                  <a:srgbClr val="666666"/>
                </a:solidFill>
                <a:latin typeface="Roboto"/>
                <a:cs typeface="Roboto"/>
              </a:rPr>
              <a:t> </a:t>
            </a:r>
            <a:r>
              <a:rPr sz="1867" spc="-20" dirty="0">
                <a:solidFill>
                  <a:srgbClr val="666666"/>
                </a:solidFill>
                <a:latin typeface="Roboto"/>
                <a:cs typeface="Roboto"/>
              </a:rPr>
              <a:t>pairs</a:t>
            </a:r>
            <a:endParaRPr sz="1867">
              <a:latin typeface="Roboto"/>
              <a:cs typeface="Roboto"/>
            </a:endParaRPr>
          </a:p>
        </p:txBody>
      </p:sp>
      <p:sp>
        <p:nvSpPr>
          <p:cNvPr id="11" name="object 11"/>
          <p:cNvSpPr txBox="1"/>
          <p:nvPr/>
        </p:nvSpPr>
        <p:spPr>
          <a:xfrm>
            <a:off x="550965" y="2048797"/>
            <a:ext cx="4085167" cy="1705061"/>
          </a:xfrm>
          <a:prstGeom prst="rect">
            <a:avLst/>
          </a:prstGeom>
        </p:spPr>
        <p:txBody>
          <a:bodyPr vert="horz" wrap="square" lIns="0" tIns="62653" rIns="0" bIns="0" rtlCol="0">
            <a:spAutoFit/>
          </a:bodyPr>
          <a:lstStyle/>
          <a:p>
            <a:pPr marL="516454" indent="-500367">
              <a:spcBef>
                <a:spcPts val="493"/>
              </a:spcBef>
              <a:buAutoNum type="arabicPeriod"/>
              <a:tabLst>
                <a:tab pos="516454" algn="l"/>
                <a:tab pos="517300" algn="l"/>
              </a:tabLst>
            </a:pPr>
            <a:r>
              <a:rPr sz="1867" spc="-20" dirty="0">
                <a:solidFill>
                  <a:srgbClr val="D45E00"/>
                </a:solidFill>
                <a:latin typeface="Roboto"/>
                <a:cs typeface="Roboto"/>
              </a:rPr>
              <a:t>Fetch</a:t>
            </a:r>
            <a:r>
              <a:rPr sz="1867" spc="-13" dirty="0">
                <a:solidFill>
                  <a:srgbClr val="D45E00"/>
                </a:solidFill>
                <a:latin typeface="Roboto"/>
                <a:cs typeface="Roboto"/>
              </a:rPr>
              <a:t> </a:t>
            </a:r>
            <a:r>
              <a:rPr sz="1867" spc="-27" dirty="0">
                <a:solidFill>
                  <a:srgbClr val="D45E00"/>
                </a:solidFill>
                <a:latin typeface="Roboto"/>
                <a:cs typeface="Roboto"/>
              </a:rPr>
              <a:t>list</a:t>
            </a:r>
            <a:r>
              <a:rPr sz="1867" spc="-7" dirty="0">
                <a:solidFill>
                  <a:srgbClr val="D45E00"/>
                </a:solidFill>
                <a:latin typeface="Roboto"/>
                <a:cs typeface="Roboto"/>
              </a:rPr>
              <a:t> </a:t>
            </a:r>
            <a:r>
              <a:rPr sz="1867" spc="13" dirty="0">
                <a:solidFill>
                  <a:srgbClr val="D45E00"/>
                </a:solidFill>
                <a:latin typeface="Roboto"/>
                <a:cs typeface="Roboto"/>
              </a:rPr>
              <a:t>of</a:t>
            </a:r>
            <a:r>
              <a:rPr sz="1867" spc="-7" dirty="0">
                <a:solidFill>
                  <a:srgbClr val="D45E00"/>
                </a:solidFill>
                <a:latin typeface="Roboto"/>
                <a:cs typeface="Roboto"/>
              </a:rPr>
              <a:t> </a:t>
            </a:r>
            <a:r>
              <a:rPr sz="1867" spc="-40" dirty="0">
                <a:solidFill>
                  <a:srgbClr val="D45E00"/>
                </a:solidFill>
                <a:latin typeface="Roboto"/>
                <a:cs typeface="Roboto"/>
              </a:rPr>
              <a:t>SKUs</a:t>
            </a:r>
            <a:r>
              <a:rPr sz="1867" spc="-13" dirty="0">
                <a:solidFill>
                  <a:srgbClr val="D45E00"/>
                </a:solidFill>
                <a:latin typeface="Roboto"/>
                <a:cs typeface="Roboto"/>
              </a:rPr>
              <a:t> </a:t>
            </a:r>
            <a:r>
              <a:rPr sz="1867" spc="-7" dirty="0">
                <a:solidFill>
                  <a:srgbClr val="D45E00"/>
                </a:solidFill>
                <a:latin typeface="Roboto"/>
                <a:cs typeface="Roboto"/>
              </a:rPr>
              <a:t>from API </a:t>
            </a:r>
            <a:r>
              <a:rPr sz="1867" spc="-20" dirty="0">
                <a:solidFill>
                  <a:srgbClr val="D45E00"/>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0072B2"/>
                </a:solidFill>
                <a:latin typeface="Roboto"/>
                <a:cs typeface="Roboto"/>
              </a:rPr>
              <a:t>Fetch </a:t>
            </a:r>
            <a:r>
              <a:rPr sz="1867" spc="-40" dirty="0">
                <a:solidFill>
                  <a:srgbClr val="0072B2"/>
                </a:solidFill>
                <a:latin typeface="Roboto"/>
                <a:cs typeface="Roboto"/>
              </a:rPr>
              <a:t>SKU</a:t>
            </a:r>
            <a:r>
              <a:rPr sz="1867" spc="-13" dirty="0">
                <a:solidFill>
                  <a:srgbClr val="0072B2"/>
                </a:solidFill>
                <a:latin typeface="Roboto"/>
                <a:cs typeface="Roboto"/>
              </a:rPr>
              <a:t> </a:t>
            </a:r>
            <a:r>
              <a:rPr sz="1867" spc="-20" dirty="0">
                <a:solidFill>
                  <a:srgbClr val="0072B2"/>
                </a:solidFill>
                <a:latin typeface="Roboto"/>
                <a:cs typeface="Roboto"/>
              </a:rPr>
              <a:t>details</a:t>
            </a:r>
            <a:r>
              <a:rPr sz="1867" spc="-13" dirty="0">
                <a:solidFill>
                  <a:srgbClr val="0072B2"/>
                </a:solidFill>
                <a:latin typeface="Roboto"/>
                <a:cs typeface="Roboto"/>
              </a:rPr>
              <a:t> </a:t>
            </a:r>
            <a:r>
              <a:rPr sz="1867" spc="-7" dirty="0">
                <a:solidFill>
                  <a:srgbClr val="0072B2"/>
                </a:solidFill>
                <a:latin typeface="Roboto"/>
                <a:cs typeface="Roboto"/>
              </a:rPr>
              <a:t>from</a:t>
            </a:r>
            <a:r>
              <a:rPr sz="1867" spc="-13" dirty="0">
                <a:solidFill>
                  <a:srgbClr val="0072B2"/>
                </a:solidFill>
                <a:latin typeface="Roboto"/>
                <a:cs typeface="Roboto"/>
              </a:rPr>
              <a:t> </a:t>
            </a:r>
            <a:r>
              <a:rPr sz="1867" spc="-33" dirty="0">
                <a:solidFill>
                  <a:srgbClr val="0072B2"/>
                </a:solidFill>
                <a:latin typeface="Roboto"/>
                <a:cs typeface="Roboto"/>
              </a:rPr>
              <a:t>Play</a:t>
            </a:r>
            <a:r>
              <a:rPr sz="1867" spc="-13" dirty="0">
                <a:solidFill>
                  <a:srgbClr val="0072B2"/>
                </a:solidFill>
                <a:latin typeface="Roboto"/>
                <a:cs typeface="Roboto"/>
              </a:rPr>
              <a:t> </a:t>
            </a:r>
            <a:r>
              <a:rPr sz="1867" spc="-27" dirty="0">
                <a:solidFill>
                  <a:srgbClr val="0072B2"/>
                </a:solidFill>
                <a:latin typeface="Roboto"/>
                <a:cs typeface="Roboto"/>
              </a:rPr>
              <a:t>Store</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CC78A7"/>
                </a:solidFill>
                <a:latin typeface="Roboto"/>
                <a:cs typeface="Roboto"/>
              </a:rPr>
              <a:t>User</a:t>
            </a:r>
            <a:r>
              <a:rPr sz="1867" spc="-20" dirty="0">
                <a:solidFill>
                  <a:srgbClr val="CC78A7"/>
                </a:solidFill>
                <a:latin typeface="Roboto"/>
                <a:cs typeface="Roboto"/>
              </a:rPr>
              <a:t> </a:t>
            </a:r>
            <a:r>
              <a:rPr sz="1867" spc="-27" dirty="0">
                <a:solidFill>
                  <a:srgbClr val="CC78A7"/>
                </a:solidFill>
                <a:latin typeface="Roboto"/>
                <a:cs typeface="Roboto"/>
              </a:rPr>
              <a:t>launches</a:t>
            </a:r>
            <a:r>
              <a:rPr sz="1867" spc="-13" dirty="0">
                <a:solidFill>
                  <a:srgbClr val="CC78A7"/>
                </a:solidFill>
                <a:latin typeface="Roboto"/>
                <a:cs typeface="Roboto"/>
              </a:rPr>
              <a:t> </a:t>
            </a:r>
            <a:r>
              <a:rPr sz="1867" spc="-33" dirty="0">
                <a:solidFill>
                  <a:srgbClr val="CC78A7"/>
                </a:solidFill>
                <a:latin typeface="Roboto"/>
                <a:cs typeface="Roboto"/>
              </a:rPr>
              <a:t>Play</a:t>
            </a:r>
            <a:r>
              <a:rPr sz="1867" spc="-13" dirty="0">
                <a:solidFill>
                  <a:srgbClr val="CC78A7"/>
                </a:solidFill>
                <a:latin typeface="Roboto"/>
                <a:cs typeface="Roboto"/>
              </a:rPr>
              <a:t> </a:t>
            </a:r>
            <a:r>
              <a:rPr sz="1867" spc="-27" dirty="0">
                <a:solidFill>
                  <a:srgbClr val="CC78A7"/>
                </a:solidFill>
                <a:latin typeface="Roboto"/>
                <a:cs typeface="Roboto"/>
              </a:rPr>
              <a:t>billing</a:t>
            </a:r>
            <a:r>
              <a:rPr sz="1867" spc="-20" dirty="0">
                <a:solidFill>
                  <a:srgbClr val="CC78A7"/>
                </a:solidFill>
                <a:latin typeface="Roboto"/>
                <a:cs typeface="Roboto"/>
              </a:rPr>
              <a:t> ﬂow</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E69F00"/>
                </a:solidFill>
                <a:latin typeface="Roboto"/>
                <a:cs typeface="Roboto"/>
              </a:rPr>
              <a:t>Send</a:t>
            </a:r>
            <a:r>
              <a:rPr sz="1867" spc="-20" dirty="0">
                <a:solidFill>
                  <a:srgbClr val="E69F00"/>
                </a:solidFill>
                <a:latin typeface="Roboto"/>
                <a:cs typeface="Roboto"/>
              </a:rPr>
              <a:t> token to </a:t>
            </a:r>
            <a:r>
              <a:rPr sz="1867" spc="-7" dirty="0">
                <a:solidFill>
                  <a:srgbClr val="E69F00"/>
                </a:solidFill>
                <a:latin typeface="Roboto"/>
                <a:cs typeface="Roboto"/>
              </a:rPr>
              <a:t>API</a:t>
            </a:r>
            <a:r>
              <a:rPr sz="1867" spc="-13" dirty="0">
                <a:solidFill>
                  <a:srgbClr val="E69F00"/>
                </a:solidFill>
                <a:latin typeface="Roboto"/>
                <a:cs typeface="Roboto"/>
              </a:rPr>
              <a:t> </a:t>
            </a:r>
            <a:r>
              <a:rPr sz="1867" spc="-20" dirty="0">
                <a:solidFill>
                  <a:srgbClr val="E69F00"/>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55B4E9"/>
                </a:solidFill>
                <a:latin typeface="Roboto"/>
                <a:cs typeface="Roboto"/>
              </a:rPr>
              <a:t>Verify</a:t>
            </a:r>
            <a:r>
              <a:rPr sz="1867" spc="-27" dirty="0">
                <a:solidFill>
                  <a:srgbClr val="55B4E9"/>
                </a:solidFill>
                <a:latin typeface="Roboto"/>
                <a:cs typeface="Roboto"/>
              </a:rPr>
              <a:t> </a:t>
            </a:r>
            <a:r>
              <a:rPr sz="1867" spc="-20" dirty="0">
                <a:solidFill>
                  <a:srgbClr val="55B4E9"/>
                </a:solidFill>
                <a:latin typeface="Roboto"/>
                <a:cs typeface="Roboto"/>
              </a:rPr>
              <a:t>token </a:t>
            </a:r>
            <a:r>
              <a:rPr sz="1867" spc="-27" dirty="0">
                <a:solidFill>
                  <a:srgbClr val="55B4E9"/>
                </a:solidFill>
                <a:latin typeface="Roboto"/>
                <a:cs typeface="Roboto"/>
              </a:rPr>
              <a:t>with </a:t>
            </a:r>
            <a:r>
              <a:rPr sz="1867" spc="-33" dirty="0">
                <a:solidFill>
                  <a:srgbClr val="55B4E9"/>
                </a:solidFill>
                <a:latin typeface="Roboto"/>
                <a:cs typeface="Roboto"/>
              </a:rPr>
              <a:t>Play</a:t>
            </a:r>
            <a:r>
              <a:rPr sz="1867" spc="-20" dirty="0">
                <a:solidFill>
                  <a:srgbClr val="55B4E9"/>
                </a:solidFill>
                <a:latin typeface="Roboto"/>
                <a:cs typeface="Roboto"/>
              </a:rPr>
              <a:t> </a:t>
            </a:r>
            <a:r>
              <a:rPr sz="1867" spc="-27" dirty="0">
                <a:solidFill>
                  <a:srgbClr val="55B4E9"/>
                </a:solidFill>
                <a:latin typeface="Roboto"/>
                <a:cs typeface="Roboto"/>
              </a:rPr>
              <a:t>Store</a:t>
            </a:r>
            <a:endParaRPr sz="1867">
              <a:latin typeface="Roboto"/>
              <a:cs typeface="Roboto"/>
            </a:endParaRPr>
          </a:p>
        </p:txBody>
      </p:sp>
      <p:sp>
        <p:nvSpPr>
          <p:cNvPr id="12" name="object 12"/>
          <p:cNvSpPr txBox="1"/>
          <p:nvPr/>
        </p:nvSpPr>
        <p:spPr>
          <a:xfrm>
            <a:off x="6463451" y="1157891"/>
            <a:ext cx="267547" cy="1535463"/>
          </a:xfrm>
          <a:prstGeom prst="rect">
            <a:avLst/>
          </a:prstGeom>
        </p:spPr>
        <p:txBody>
          <a:bodyPr vert="horz" wrap="square" lIns="0" tIns="278553" rIns="0" bIns="0" rtlCol="0">
            <a:spAutoFit/>
          </a:bodyPr>
          <a:lstStyle/>
          <a:p>
            <a:pPr marL="16933">
              <a:spcBef>
                <a:spcPts val="2193"/>
              </a:spcBef>
            </a:pPr>
            <a:r>
              <a:rPr sz="3200" b="1" dirty="0">
                <a:solidFill>
                  <a:srgbClr val="D45E00"/>
                </a:solidFill>
                <a:latin typeface="Roboto"/>
                <a:cs typeface="Roboto"/>
              </a:rPr>
              <a:t>1</a:t>
            </a:r>
            <a:endParaRPr sz="3200">
              <a:latin typeface="Roboto"/>
              <a:cs typeface="Roboto"/>
            </a:endParaRPr>
          </a:p>
          <a:p>
            <a:pPr marL="16933">
              <a:spcBef>
                <a:spcPts val="2060"/>
              </a:spcBef>
            </a:pPr>
            <a:r>
              <a:rPr sz="3200" b="1" dirty="0">
                <a:solidFill>
                  <a:srgbClr val="0072B2"/>
                </a:solidFill>
                <a:latin typeface="Roboto"/>
                <a:cs typeface="Roboto"/>
              </a:rPr>
              <a:t>2</a:t>
            </a:r>
            <a:endParaRPr sz="3200">
              <a:latin typeface="Roboto"/>
              <a:cs typeface="Roboto"/>
            </a:endParaRPr>
          </a:p>
        </p:txBody>
      </p:sp>
      <p:sp>
        <p:nvSpPr>
          <p:cNvPr id="13" name="object 13"/>
          <p:cNvSpPr txBox="1"/>
          <p:nvPr/>
        </p:nvSpPr>
        <p:spPr>
          <a:xfrm>
            <a:off x="6463451" y="3134923"/>
            <a:ext cx="267547" cy="1493572"/>
          </a:xfrm>
          <a:prstGeom prst="rect">
            <a:avLst/>
          </a:prstGeom>
        </p:spPr>
        <p:txBody>
          <a:bodyPr vert="horz" wrap="square" lIns="0" tIns="262467" rIns="0" bIns="0" rtlCol="0">
            <a:spAutoFit/>
          </a:bodyPr>
          <a:lstStyle/>
          <a:p>
            <a:pPr marL="16933">
              <a:spcBef>
                <a:spcPts val="2067"/>
              </a:spcBef>
            </a:pPr>
            <a:r>
              <a:rPr sz="3200" b="1" dirty="0">
                <a:solidFill>
                  <a:srgbClr val="CC78A7"/>
                </a:solidFill>
                <a:latin typeface="Roboto"/>
                <a:cs typeface="Roboto"/>
              </a:rPr>
              <a:t>3</a:t>
            </a:r>
            <a:endParaRPr sz="3200">
              <a:latin typeface="Roboto"/>
              <a:cs typeface="Roboto"/>
            </a:endParaRPr>
          </a:p>
          <a:p>
            <a:pPr marL="16933">
              <a:spcBef>
                <a:spcPts val="1933"/>
              </a:spcBef>
            </a:pPr>
            <a:r>
              <a:rPr sz="3200" b="1" dirty="0">
                <a:solidFill>
                  <a:srgbClr val="E69F00"/>
                </a:solidFill>
                <a:latin typeface="Roboto"/>
                <a:cs typeface="Roboto"/>
              </a:rPr>
              <a:t>4</a:t>
            </a:r>
            <a:endParaRPr sz="3200">
              <a:latin typeface="Roboto"/>
              <a:cs typeface="Roboto"/>
            </a:endParaRPr>
          </a:p>
        </p:txBody>
      </p:sp>
      <p:sp>
        <p:nvSpPr>
          <p:cNvPr id="14" name="object 14"/>
          <p:cNvSpPr txBox="1"/>
          <p:nvPr/>
        </p:nvSpPr>
        <p:spPr>
          <a:xfrm>
            <a:off x="8673917" y="4505878"/>
            <a:ext cx="267547" cy="509541"/>
          </a:xfrm>
          <a:prstGeom prst="rect">
            <a:avLst/>
          </a:prstGeom>
        </p:spPr>
        <p:txBody>
          <a:bodyPr vert="horz" wrap="square" lIns="0" tIns="16933" rIns="0" bIns="0" rtlCol="0">
            <a:spAutoFit/>
          </a:bodyPr>
          <a:lstStyle/>
          <a:p>
            <a:pPr marL="16933">
              <a:spcBef>
                <a:spcPts val="133"/>
              </a:spcBef>
            </a:pPr>
            <a:r>
              <a:rPr sz="3200" b="1" dirty="0">
                <a:solidFill>
                  <a:srgbClr val="55B4E9"/>
                </a:solidFill>
                <a:latin typeface="Roboto"/>
                <a:cs typeface="Roboto"/>
              </a:rPr>
              <a:t>5</a:t>
            </a:r>
            <a:endParaRPr sz="3200">
              <a:latin typeface="Roboto"/>
              <a:cs typeface="Roboto"/>
            </a:endParaRPr>
          </a:p>
        </p:txBody>
      </p:sp>
    </p:spTree>
    <p:extLst>
      <p:ext uri="{BB962C8B-B14F-4D97-AF65-F5344CB8AC3E}">
        <p14:creationId xmlns:p14="http://schemas.microsoft.com/office/powerpoint/2010/main" val="1906013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3601" y="203200"/>
            <a:ext cx="7478607" cy="6593840"/>
            <a:chOff x="3505200" y="152400"/>
            <a:chExt cx="5608955" cy="4945380"/>
          </a:xfrm>
        </p:grpSpPr>
        <p:pic>
          <p:nvPicPr>
            <p:cNvPr id="3" name="object 3"/>
            <p:cNvPicPr/>
            <p:nvPr/>
          </p:nvPicPr>
          <p:blipFill>
            <a:blip r:embed="rId2" cstate="print"/>
            <a:stretch>
              <a:fillRect/>
            </a:stretch>
          </p:blipFill>
          <p:spPr>
            <a:xfrm>
              <a:off x="3505200" y="152400"/>
              <a:ext cx="5608494" cy="4838700"/>
            </a:xfrm>
            <a:prstGeom prst="rect">
              <a:avLst/>
            </a:prstGeom>
          </p:spPr>
        </p:pic>
        <p:sp>
          <p:nvSpPr>
            <p:cNvPr id="4" name="object 4"/>
            <p:cNvSpPr/>
            <p:nvPr/>
          </p:nvSpPr>
          <p:spPr>
            <a:xfrm>
              <a:off x="5134186" y="1003888"/>
              <a:ext cx="1772920" cy="533400"/>
            </a:xfrm>
            <a:custGeom>
              <a:avLst/>
              <a:gdLst/>
              <a:ahLst/>
              <a:cxnLst/>
              <a:rect l="l" t="t" r="r" b="b"/>
              <a:pathLst>
                <a:path w="1772920" h="533400">
                  <a:moveTo>
                    <a:pt x="0" y="0"/>
                  </a:moveTo>
                  <a:lnTo>
                    <a:pt x="1772700" y="0"/>
                  </a:lnTo>
                  <a:lnTo>
                    <a:pt x="1772700" y="533399"/>
                  </a:lnTo>
                  <a:lnTo>
                    <a:pt x="0" y="533399"/>
                  </a:lnTo>
                  <a:lnTo>
                    <a:pt x="0" y="0"/>
                  </a:lnTo>
                  <a:close/>
                </a:path>
              </a:pathLst>
            </a:custGeom>
            <a:ln w="28574">
              <a:solidFill>
                <a:srgbClr val="D45E00"/>
              </a:solidFill>
            </a:ln>
          </p:spPr>
          <p:txBody>
            <a:bodyPr wrap="square" lIns="0" tIns="0" rIns="0" bIns="0" rtlCol="0"/>
            <a:lstStyle/>
            <a:p>
              <a:endParaRPr sz="2400"/>
            </a:p>
          </p:txBody>
        </p:sp>
        <p:sp>
          <p:nvSpPr>
            <p:cNvPr id="5" name="object 5"/>
            <p:cNvSpPr/>
            <p:nvPr/>
          </p:nvSpPr>
          <p:spPr>
            <a:xfrm>
              <a:off x="5134164" y="1565974"/>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0072B2"/>
              </a:solidFill>
            </a:ln>
          </p:spPr>
          <p:txBody>
            <a:bodyPr wrap="square" lIns="0" tIns="0" rIns="0" bIns="0" rtlCol="0"/>
            <a:lstStyle/>
            <a:p>
              <a:endParaRPr sz="2400"/>
            </a:p>
          </p:txBody>
        </p:sp>
      </p:grpSp>
      <p:sp>
        <p:nvSpPr>
          <p:cNvPr id="6" name="object 6"/>
          <p:cNvSpPr txBox="1">
            <a:spLocks noGrp="1"/>
          </p:cNvSpPr>
          <p:nvPr>
            <p:ph type="title"/>
          </p:nvPr>
        </p:nvSpPr>
        <p:spPr>
          <a:xfrm>
            <a:off x="1538846" y="-207017"/>
            <a:ext cx="2312247" cy="1986868"/>
          </a:xfrm>
          <a:prstGeom prst="rect">
            <a:avLst/>
          </a:prstGeom>
        </p:spPr>
        <p:txBody>
          <a:bodyPr vert="horz" wrap="square" lIns="0" tIns="37253" rIns="0" bIns="0" rtlCol="0" anchor="ctr">
            <a:spAutoFit/>
          </a:bodyPr>
          <a:lstStyle/>
          <a:p>
            <a:pPr marL="16933" marR="6773" indent="49952">
              <a:lnSpc>
                <a:spcPts val="3800"/>
              </a:lnSpc>
              <a:spcBef>
                <a:spcPts val="293"/>
              </a:spcBef>
            </a:pPr>
            <a:r>
              <a:rPr spc="7" dirty="0"/>
              <a:t>Break </a:t>
            </a:r>
            <a:r>
              <a:rPr spc="-20" dirty="0"/>
              <a:t>Down </a:t>
            </a:r>
            <a:r>
              <a:rPr spc="-780" dirty="0"/>
              <a:t> </a:t>
            </a:r>
            <a:r>
              <a:rPr spc="53" dirty="0"/>
              <a:t>The</a:t>
            </a:r>
            <a:r>
              <a:rPr spc="-87" dirty="0"/>
              <a:t> </a:t>
            </a:r>
            <a:r>
              <a:rPr spc="-7" dirty="0"/>
              <a:t>Journey</a:t>
            </a:r>
          </a:p>
        </p:txBody>
      </p:sp>
      <p:sp>
        <p:nvSpPr>
          <p:cNvPr id="10" name="object 10"/>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7" name="object 7"/>
          <p:cNvSpPr txBox="1"/>
          <p:nvPr/>
        </p:nvSpPr>
        <p:spPr>
          <a:xfrm>
            <a:off x="441567" y="1535718"/>
            <a:ext cx="3985260" cy="591743"/>
          </a:xfrm>
          <a:prstGeom prst="rect">
            <a:avLst/>
          </a:prstGeom>
        </p:spPr>
        <p:txBody>
          <a:bodyPr vert="horz" wrap="square" lIns="0" tIns="16933" rIns="0" bIns="0" rtlCol="0">
            <a:spAutoFit/>
          </a:bodyPr>
          <a:lstStyle/>
          <a:p>
            <a:pPr marL="16933">
              <a:spcBef>
                <a:spcPts val="133"/>
              </a:spcBef>
            </a:pPr>
            <a:r>
              <a:rPr sz="1867" spc="-27" dirty="0">
                <a:solidFill>
                  <a:srgbClr val="666666"/>
                </a:solidFill>
                <a:latin typeface="Roboto"/>
                <a:cs typeface="Roboto"/>
              </a:rPr>
              <a:t>Journey</a:t>
            </a:r>
            <a:r>
              <a:rPr sz="1867" spc="-13" dirty="0">
                <a:solidFill>
                  <a:srgbClr val="666666"/>
                </a:solidFill>
                <a:latin typeface="Roboto"/>
                <a:cs typeface="Roboto"/>
              </a:rPr>
              <a:t> </a:t>
            </a:r>
            <a:r>
              <a:rPr sz="1867" spc="-27" dirty="0">
                <a:solidFill>
                  <a:srgbClr val="666666"/>
                </a:solidFill>
                <a:latin typeface="Roboto"/>
                <a:cs typeface="Roboto"/>
              </a:rPr>
              <a:t>has</a:t>
            </a:r>
            <a:r>
              <a:rPr sz="1867" dirty="0">
                <a:solidFill>
                  <a:srgbClr val="666666"/>
                </a:solidFill>
                <a:latin typeface="Roboto"/>
                <a:cs typeface="Roboto"/>
              </a:rPr>
              <a:t> </a:t>
            </a:r>
            <a:r>
              <a:rPr sz="1867" b="1" spc="-13" dirty="0">
                <a:solidFill>
                  <a:srgbClr val="666666"/>
                </a:solidFill>
                <a:latin typeface="Roboto"/>
                <a:cs typeface="Roboto"/>
              </a:rPr>
              <a:t>two</a:t>
            </a:r>
            <a:r>
              <a:rPr sz="1867" b="1" spc="-7" dirty="0">
                <a:solidFill>
                  <a:srgbClr val="666666"/>
                </a:solidFill>
                <a:latin typeface="Roboto"/>
                <a:cs typeface="Roboto"/>
              </a:rPr>
              <a:t> </a:t>
            </a:r>
            <a:r>
              <a:rPr sz="1867" spc="-13" dirty="0">
                <a:solidFill>
                  <a:srgbClr val="666666"/>
                </a:solidFill>
                <a:latin typeface="Roboto"/>
                <a:cs typeface="Roboto"/>
              </a:rPr>
              <a:t>parts.</a:t>
            </a:r>
            <a:r>
              <a:rPr sz="1867" spc="-7" dirty="0">
                <a:solidFill>
                  <a:srgbClr val="666666"/>
                </a:solidFill>
                <a:latin typeface="Roboto"/>
                <a:cs typeface="Roboto"/>
              </a:rPr>
              <a:t> </a:t>
            </a:r>
            <a:r>
              <a:rPr sz="1867" b="1" spc="27" dirty="0">
                <a:solidFill>
                  <a:srgbClr val="666666"/>
                </a:solidFill>
                <a:latin typeface="Roboto"/>
                <a:cs typeface="Roboto"/>
              </a:rPr>
              <a:t>A:</a:t>
            </a:r>
            <a:r>
              <a:rPr sz="1867" b="1" spc="-7" dirty="0">
                <a:solidFill>
                  <a:srgbClr val="666666"/>
                </a:solidFill>
                <a:latin typeface="Roboto"/>
                <a:cs typeface="Roboto"/>
              </a:rPr>
              <a:t> </a:t>
            </a:r>
            <a:r>
              <a:rPr sz="1867" spc="-20" dirty="0">
                <a:solidFill>
                  <a:srgbClr val="666666"/>
                </a:solidFill>
                <a:latin typeface="Roboto"/>
                <a:cs typeface="Roboto"/>
              </a:rPr>
              <a:t>Fetch</a:t>
            </a:r>
            <a:r>
              <a:rPr sz="1867" spc="-13" dirty="0">
                <a:solidFill>
                  <a:srgbClr val="666666"/>
                </a:solidFill>
                <a:latin typeface="Roboto"/>
                <a:cs typeface="Roboto"/>
              </a:rPr>
              <a:t> </a:t>
            </a:r>
            <a:r>
              <a:rPr sz="1867" spc="-40" dirty="0">
                <a:solidFill>
                  <a:srgbClr val="666666"/>
                </a:solidFill>
                <a:latin typeface="Roboto"/>
                <a:cs typeface="Roboto"/>
              </a:rPr>
              <a:t>SKUs</a:t>
            </a:r>
            <a:endParaRPr sz="1867">
              <a:latin typeface="Roboto"/>
              <a:cs typeface="Roboto"/>
            </a:endParaRPr>
          </a:p>
        </p:txBody>
      </p:sp>
      <p:sp>
        <p:nvSpPr>
          <p:cNvPr id="8" name="object 8"/>
          <p:cNvSpPr txBox="1"/>
          <p:nvPr/>
        </p:nvSpPr>
        <p:spPr>
          <a:xfrm>
            <a:off x="550965" y="2048797"/>
            <a:ext cx="4085167" cy="1705061"/>
          </a:xfrm>
          <a:prstGeom prst="rect">
            <a:avLst/>
          </a:prstGeom>
        </p:spPr>
        <p:txBody>
          <a:bodyPr vert="horz" wrap="square" lIns="0" tIns="62653" rIns="0" bIns="0" rtlCol="0">
            <a:spAutoFit/>
          </a:bodyPr>
          <a:lstStyle/>
          <a:p>
            <a:pPr marL="516454" indent="-500367">
              <a:spcBef>
                <a:spcPts val="493"/>
              </a:spcBef>
              <a:buAutoNum type="arabicPeriod"/>
              <a:tabLst>
                <a:tab pos="516454" algn="l"/>
                <a:tab pos="517300" algn="l"/>
              </a:tabLst>
            </a:pPr>
            <a:r>
              <a:rPr sz="1867" spc="-20" dirty="0">
                <a:solidFill>
                  <a:srgbClr val="D45E00"/>
                </a:solidFill>
                <a:latin typeface="Roboto"/>
                <a:cs typeface="Roboto"/>
              </a:rPr>
              <a:t>Fetch</a:t>
            </a:r>
            <a:r>
              <a:rPr sz="1867" spc="-13" dirty="0">
                <a:solidFill>
                  <a:srgbClr val="D45E00"/>
                </a:solidFill>
                <a:latin typeface="Roboto"/>
                <a:cs typeface="Roboto"/>
              </a:rPr>
              <a:t> </a:t>
            </a:r>
            <a:r>
              <a:rPr sz="1867" spc="-27" dirty="0">
                <a:solidFill>
                  <a:srgbClr val="D45E00"/>
                </a:solidFill>
                <a:latin typeface="Roboto"/>
                <a:cs typeface="Roboto"/>
              </a:rPr>
              <a:t>list</a:t>
            </a:r>
            <a:r>
              <a:rPr sz="1867" spc="-7" dirty="0">
                <a:solidFill>
                  <a:srgbClr val="D45E00"/>
                </a:solidFill>
                <a:latin typeface="Roboto"/>
                <a:cs typeface="Roboto"/>
              </a:rPr>
              <a:t> </a:t>
            </a:r>
            <a:r>
              <a:rPr sz="1867" spc="13" dirty="0">
                <a:solidFill>
                  <a:srgbClr val="D45E00"/>
                </a:solidFill>
                <a:latin typeface="Roboto"/>
                <a:cs typeface="Roboto"/>
              </a:rPr>
              <a:t>of</a:t>
            </a:r>
            <a:r>
              <a:rPr sz="1867" spc="-7" dirty="0">
                <a:solidFill>
                  <a:srgbClr val="D45E00"/>
                </a:solidFill>
                <a:latin typeface="Roboto"/>
                <a:cs typeface="Roboto"/>
              </a:rPr>
              <a:t> </a:t>
            </a:r>
            <a:r>
              <a:rPr sz="1867" spc="-40" dirty="0">
                <a:solidFill>
                  <a:srgbClr val="D45E00"/>
                </a:solidFill>
                <a:latin typeface="Roboto"/>
                <a:cs typeface="Roboto"/>
              </a:rPr>
              <a:t>SKUs</a:t>
            </a:r>
            <a:r>
              <a:rPr sz="1867" spc="-13" dirty="0">
                <a:solidFill>
                  <a:srgbClr val="D45E00"/>
                </a:solidFill>
                <a:latin typeface="Roboto"/>
                <a:cs typeface="Roboto"/>
              </a:rPr>
              <a:t> </a:t>
            </a:r>
            <a:r>
              <a:rPr sz="1867" spc="-7" dirty="0">
                <a:solidFill>
                  <a:srgbClr val="D45E00"/>
                </a:solidFill>
                <a:latin typeface="Roboto"/>
                <a:cs typeface="Roboto"/>
              </a:rPr>
              <a:t>from API </a:t>
            </a:r>
            <a:r>
              <a:rPr sz="1867" spc="-20" dirty="0">
                <a:solidFill>
                  <a:srgbClr val="D45E00"/>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0072B2"/>
                </a:solidFill>
                <a:latin typeface="Roboto"/>
                <a:cs typeface="Roboto"/>
              </a:rPr>
              <a:t>Fetch </a:t>
            </a:r>
            <a:r>
              <a:rPr sz="1867" spc="-40" dirty="0">
                <a:solidFill>
                  <a:srgbClr val="0072B2"/>
                </a:solidFill>
                <a:latin typeface="Roboto"/>
                <a:cs typeface="Roboto"/>
              </a:rPr>
              <a:t>SKU</a:t>
            </a:r>
            <a:r>
              <a:rPr sz="1867" spc="-13" dirty="0">
                <a:solidFill>
                  <a:srgbClr val="0072B2"/>
                </a:solidFill>
                <a:latin typeface="Roboto"/>
                <a:cs typeface="Roboto"/>
              </a:rPr>
              <a:t> </a:t>
            </a:r>
            <a:r>
              <a:rPr sz="1867" spc="-20" dirty="0">
                <a:solidFill>
                  <a:srgbClr val="0072B2"/>
                </a:solidFill>
                <a:latin typeface="Roboto"/>
                <a:cs typeface="Roboto"/>
              </a:rPr>
              <a:t>details</a:t>
            </a:r>
            <a:r>
              <a:rPr sz="1867" spc="-13" dirty="0">
                <a:solidFill>
                  <a:srgbClr val="0072B2"/>
                </a:solidFill>
                <a:latin typeface="Roboto"/>
                <a:cs typeface="Roboto"/>
              </a:rPr>
              <a:t> </a:t>
            </a:r>
            <a:r>
              <a:rPr sz="1867" spc="-7" dirty="0">
                <a:solidFill>
                  <a:srgbClr val="0072B2"/>
                </a:solidFill>
                <a:latin typeface="Roboto"/>
                <a:cs typeface="Roboto"/>
              </a:rPr>
              <a:t>from</a:t>
            </a:r>
            <a:r>
              <a:rPr sz="1867" spc="-13" dirty="0">
                <a:solidFill>
                  <a:srgbClr val="0072B2"/>
                </a:solidFill>
                <a:latin typeface="Roboto"/>
                <a:cs typeface="Roboto"/>
              </a:rPr>
              <a:t> </a:t>
            </a:r>
            <a:r>
              <a:rPr sz="1867" spc="-33" dirty="0">
                <a:solidFill>
                  <a:srgbClr val="0072B2"/>
                </a:solidFill>
                <a:latin typeface="Roboto"/>
                <a:cs typeface="Roboto"/>
              </a:rPr>
              <a:t>Play</a:t>
            </a:r>
            <a:r>
              <a:rPr sz="1867" spc="-13" dirty="0">
                <a:solidFill>
                  <a:srgbClr val="0072B2"/>
                </a:solidFill>
                <a:latin typeface="Roboto"/>
                <a:cs typeface="Roboto"/>
              </a:rPr>
              <a:t> </a:t>
            </a:r>
            <a:r>
              <a:rPr sz="1867" spc="-27" dirty="0">
                <a:solidFill>
                  <a:srgbClr val="0072B2"/>
                </a:solidFill>
                <a:latin typeface="Roboto"/>
                <a:cs typeface="Roboto"/>
              </a:rPr>
              <a:t>Store</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EEEEEE"/>
                </a:solidFill>
                <a:latin typeface="Roboto"/>
                <a:cs typeface="Roboto"/>
              </a:rPr>
              <a:t>User</a:t>
            </a:r>
            <a:r>
              <a:rPr sz="1867" spc="-20" dirty="0">
                <a:solidFill>
                  <a:srgbClr val="EEEEEE"/>
                </a:solidFill>
                <a:latin typeface="Roboto"/>
                <a:cs typeface="Roboto"/>
              </a:rPr>
              <a:t> </a:t>
            </a:r>
            <a:r>
              <a:rPr sz="1867" spc="-27" dirty="0">
                <a:solidFill>
                  <a:srgbClr val="EEEEEE"/>
                </a:solidFill>
                <a:latin typeface="Roboto"/>
                <a:cs typeface="Roboto"/>
              </a:rPr>
              <a:t>launches</a:t>
            </a:r>
            <a:r>
              <a:rPr sz="1867" spc="-13" dirty="0">
                <a:solidFill>
                  <a:srgbClr val="EEEEEE"/>
                </a:solidFill>
                <a:latin typeface="Roboto"/>
                <a:cs typeface="Roboto"/>
              </a:rPr>
              <a:t> </a:t>
            </a:r>
            <a:r>
              <a:rPr sz="1867" spc="-33" dirty="0">
                <a:solidFill>
                  <a:srgbClr val="EEEEEE"/>
                </a:solidFill>
                <a:latin typeface="Roboto"/>
                <a:cs typeface="Roboto"/>
              </a:rPr>
              <a:t>Play</a:t>
            </a:r>
            <a:r>
              <a:rPr sz="1867" spc="-13" dirty="0">
                <a:solidFill>
                  <a:srgbClr val="EEEEEE"/>
                </a:solidFill>
                <a:latin typeface="Roboto"/>
                <a:cs typeface="Roboto"/>
              </a:rPr>
              <a:t> </a:t>
            </a:r>
            <a:r>
              <a:rPr sz="1867" spc="-27" dirty="0">
                <a:solidFill>
                  <a:srgbClr val="EEEEEE"/>
                </a:solidFill>
                <a:latin typeface="Roboto"/>
                <a:cs typeface="Roboto"/>
              </a:rPr>
              <a:t>billing</a:t>
            </a:r>
            <a:r>
              <a:rPr sz="1867" spc="-20" dirty="0">
                <a:solidFill>
                  <a:srgbClr val="EEEEEE"/>
                </a:solidFill>
                <a:latin typeface="Roboto"/>
                <a:cs typeface="Roboto"/>
              </a:rPr>
              <a:t> ﬂow</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EEEEEE"/>
                </a:solidFill>
                <a:latin typeface="Roboto"/>
                <a:cs typeface="Roboto"/>
              </a:rPr>
              <a:t>Send</a:t>
            </a:r>
            <a:r>
              <a:rPr sz="1867" spc="-20" dirty="0">
                <a:solidFill>
                  <a:srgbClr val="EEEEEE"/>
                </a:solidFill>
                <a:latin typeface="Roboto"/>
                <a:cs typeface="Roboto"/>
              </a:rPr>
              <a:t> token to </a:t>
            </a:r>
            <a:r>
              <a:rPr sz="1867" spc="-7" dirty="0">
                <a:solidFill>
                  <a:srgbClr val="EEEEEE"/>
                </a:solidFill>
                <a:latin typeface="Roboto"/>
                <a:cs typeface="Roboto"/>
              </a:rPr>
              <a:t>API</a:t>
            </a:r>
            <a:r>
              <a:rPr sz="1867" spc="-13" dirty="0">
                <a:solidFill>
                  <a:srgbClr val="EEEEEE"/>
                </a:solidFill>
                <a:latin typeface="Roboto"/>
                <a:cs typeface="Roboto"/>
              </a:rPr>
              <a:t> </a:t>
            </a:r>
            <a:r>
              <a:rPr sz="1867" spc="-20" dirty="0">
                <a:solidFill>
                  <a:srgbClr val="EEEEEE"/>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EEEEEE"/>
                </a:solidFill>
                <a:latin typeface="Roboto"/>
                <a:cs typeface="Roboto"/>
              </a:rPr>
              <a:t>Verify</a:t>
            </a:r>
            <a:r>
              <a:rPr sz="1867" spc="-27" dirty="0">
                <a:solidFill>
                  <a:srgbClr val="EEEEEE"/>
                </a:solidFill>
                <a:latin typeface="Roboto"/>
                <a:cs typeface="Roboto"/>
              </a:rPr>
              <a:t> </a:t>
            </a:r>
            <a:r>
              <a:rPr sz="1867" spc="-20" dirty="0">
                <a:solidFill>
                  <a:srgbClr val="EEEEEE"/>
                </a:solidFill>
                <a:latin typeface="Roboto"/>
                <a:cs typeface="Roboto"/>
              </a:rPr>
              <a:t>token </a:t>
            </a:r>
            <a:r>
              <a:rPr sz="1867" spc="-27" dirty="0">
                <a:solidFill>
                  <a:srgbClr val="EEEEEE"/>
                </a:solidFill>
                <a:latin typeface="Roboto"/>
                <a:cs typeface="Roboto"/>
              </a:rPr>
              <a:t>with </a:t>
            </a:r>
            <a:r>
              <a:rPr sz="1867" spc="-33" dirty="0">
                <a:solidFill>
                  <a:srgbClr val="EEEEEE"/>
                </a:solidFill>
                <a:latin typeface="Roboto"/>
                <a:cs typeface="Roboto"/>
              </a:rPr>
              <a:t>Play</a:t>
            </a:r>
            <a:r>
              <a:rPr sz="1867" spc="-20" dirty="0">
                <a:solidFill>
                  <a:srgbClr val="EEEEEE"/>
                </a:solidFill>
                <a:latin typeface="Roboto"/>
                <a:cs typeface="Roboto"/>
              </a:rPr>
              <a:t> </a:t>
            </a:r>
            <a:r>
              <a:rPr sz="1867" spc="-27" dirty="0">
                <a:solidFill>
                  <a:srgbClr val="EEEEEE"/>
                </a:solidFill>
                <a:latin typeface="Roboto"/>
                <a:cs typeface="Roboto"/>
              </a:rPr>
              <a:t>Store</a:t>
            </a:r>
            <a:endParaRPr sz="1867">
              <a:latin typeface="Roboto"/>
              <a:cs typeface="Roboto"/>
            </a:endParaRPr>
          </a:p>
        </p:txBody>
      </p:sp>
      <p:sp>
        <p:nvSpPr>
          <p:cNvPr id="9" name="object 9"/>
          <p:cNvSpPr txBox="1"/>
          <p:nvPr/>
        </p:nvSpPr>
        <p:spPr>
          <a:xfrm>
            <a:off x="6463451" y="1157891"/>
            <a:ext cx="267547" cy="1535463"/>
          </a:xfrm>
          <a:prstGeom prst="rect">
            <a:avLst/>
          </a:prstGeom>
        </p:spPr>
        <p:txBody>
          <a:bodyPr vert="horz" wrap="square" lIns="0" tIns="278553" rIns="0" bIns="0" rtlCol="0">
            <a:spAutoFit/>
          </a:bodyPr>
          <a:lstStyle/>
          <a:p>
            <a:pPr marL="16933">
              <a:spcBef>
                <a:spcPts val="2193"/>
              </a:spcBef>
            </a:pPr>
            <a:r>
              <a:rPr sz="3200" b="1" dirty="0">
                <a:solidFill>
                  <a:srgbClr val="D45E00"/>
                </a:solidFill>
                <a:latin typeface="Roboto"/>
                <a:cs typeface="Roboto"/>
              </a:rPr>
              <a:t>1</a:t>
            </a:r>
            <a:endParaRPr sz="3200">
              <a:latin typeface="Roboto"/>
              <a:cs typeface="Roboto"/>
            </a:endParaRPr>
          </a:p>
          <a:p>
            <a:pPr marL="16933">
              <a:spcBef>
                <a:spcPts val="2060"/>
              </a:spcBef>
            </a:pPr>
            <a:r>
              <a:rPr sz="3200" b="1" dirty="0">
                <a:solidFill>
                  <a:srgbClr val="0072B2"/>
                </a:solidFill>
                <a:latin typeface="Roboto"/>
                <a:cs typeface="Roboto"/>
              </a:rPr>
              <a:t>2</a:t>
            </a:r>
            <a:endParaRPr sz="3200">
              <a:latin typeface="Roboto"/>
              <a:cs typeface="Roboto"/>
            </a:endParaRPr>
          </a:p>
        </p:txBody>
      </p:sp>
    </p:spTree>
    <p:extLst>
      <p:ext uri="{BB962C8B-B14F-4D97-AF65-F5344CB8AC3E}">
        <p14:creationId xmlns:p14="http://schemas.microsoft.com/office/powerpoint/2010/main" val="1827960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3601" y="203200"/>
            <a:ext cx="7478607" cy="6593840"/>
            <a:chOff x="3505200" y="152400"/>
            <a:chExt cx="5608955" cy="4945380"/>
          </a:xfrm>
        </p:grpSpPr>
        <p:pic>
          <p:nvPicPr>
            <p:cNvPr id="3" name="object 3"/>
            <p:cNvPicPr/>
            <p:nvPr/>
          </p:nvPicPr>
          <p:blipFill>
            <a:blip r:embed="rId2" cstate="print"/>
            <a:stretch>
              <a:fillRect/>
            </a:stretch>
          </p:blipFill>
          <p:spPr>
            <a:xfrm>
              <a:off x="3505200" y="152400"/>
              <a:ext cx="5608494" cy="4838700"/>
            </a:xfrm>
            <a:prstGeom prst="rect">
              <a:avLst/>
            </a:prstGeom>
          </p:spPr>
        </p:pic>
        <p:sp>
          <p:nvSpPr>
            <p:cNvPr id="4" name="object 4"/>
            <p:cNvSpPr/>
            <p:nvPr/>
          </p:nvSpPr>
          <p:spPr>
            <a:xfrm>
              <a:off x="5134164" y="2474638"/>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sp>
          <p:nvSpPr>
            <p:cNvPr id="5" name="object 5"/>
            <p:cNvSpPr/>
            <p:nvPr/>
          </p:nvSpPr>
          <p:spPr>
            <a:xfrm>
              <a:off x="5134174" y="3036699"/>
              <a:ext cx="3407410" cy="1441450"/>
            </a:xfrm>
            <a:custGeom>
              <a:avLst/>
              <a:gdLst/>
              <a:ahLst/>
              <a:cxnLst/>
              <a:rect l="l" t="t" r="r" b="b"/>
              <a:pathLst>
                <a:path w="3407409" h="1441450">
                  <a:moveTo>
                    <a:pt x="0" y="0"/>
                  </a:moveTo>
                  <a:lnTo>
                    <a:pt x="3407399" y="0"/>
                  </a:lnTo>
                  <a:lnTo>
                    <a:pt x="3407399" y="1441199"/>
                  </a:lnTo>
                  <a:lnTo>
                    <a:pt x="0" y="1441199"/>
                  </a:lnTo>
                  <a:lnTo>
                    <a:pt x="0" y="0"/>
                  </a:lnTo>
                  <a:close/>
                </a:path>
              </a:pathLst>
            </a:custGeom>
            <a:ln w="28574">
              <a:solidFill>
                <a:srgbClr val="E69F00"/>
              </a:solidFill>
            </a:ln>
          </p:spPr>
          <p:txBody>
            <a:bodyPr wrap="square" lIns="0" tIns="0" rIns="0" bIns="0" rtlCol="0"/>
            <a:lstStyle/>
            <a:p>
              <a:endParaRPr sz="2400"/>
            </a:p>
          </p:txBody>
        </p:sp>
      </p:grpSp>
      <p:sp>
        <p:nvSpPr>
          <p:cNvPr id="6" name="object 6"/>
          <p:cNvSpPr txBox="1">
            <a:spLocks noGrp="1"/>
          </p:cNvSpPr>
          <p:nvPr>
            <p:ph type="title"/>
          </p:nvPr>
        </p:nvSpPr>
        <p:spPr>
          <a:xfrm>
            <a:off x="1538846" y="-207017"/>
            <a:ext cx="2312247" cy="1986868"/>
          </a:xfrm>
          <a:prstGeom prst="rect">
            <a:avLst/>
          </a:prstGeom>
        </p:spPr>
        <p:txBody>
          <a:bodyPr vert="horz" wrap="square" lIns="0" tIns="37253" rIns="0" bIns="0" rtlCol="0" anchor="ctr">
            <a:spAutoFit/>
          </a:bodyPr>
          <a:lstStyle/>
          <a:p>
            <a:pPr marL="16933" marR="6773" indent="49952">
              <a:lnSpc>
                <a:spcPts val="3800"/>
              </a:lnSpc>
              <a:spcBef>
                <a:spcPts val="293"/>
              </a:spcBef>
            </a:pPr>
            <a:r>
              <a:rPr spc="7" dirty="0"/>
              <a:t>Break </a:t>
            </a:r>
            <a:r>
              <a:rPr spc="-20" dirty="0"/>
              <a:t>Down </a:t>
            </a:r>
            <a:r>
              <a:rPr spc="-780" dirty="0"/>
              <a:t> </a:t>
            </a:r>
            <a:r>
              <a:rPr spc="53" dirty="0"/>
              <a:t>The</a:t>
            </a:r>
            <a:r>
              <a:rPr spc="-87" dirty="0"/>
              <a:t> </a:t>
            </a:r>
            <a:r>
              <a:rPr spc="-7" dirty="0"/>
              <a:t>Journey</a:t>
            </a:r>
          </a:p>
        </p:txBody>
      </p:sp>
      <p:sp>
        <p:nvSpPr>
          <p:cNvPr id="7" name="object 7"/>
          <p:cNvSpPr txBox="1"/>
          <p:nvPr/>
        </p:nvSpPr>
        <p:spPr>
          <a:xfrm>
            <a:off x="441567" y="1535718"/>
            <a:ext cx="3690620" cy="304421"/>
          </a:xfrm>
          <a:prstGeom prst="rect">
            <a:avLst/>
          </a:prstGeom>
        </p:spPr>
        <p:txBody>
          <a:bodyPr vert="horz" wrap="square" lIns="0" tIns="16933" rIns="0" bIns="0" rtlCol="0">
            <a:spAutoFit/>
          </a:bodyPr>
          <a:lstStyle/>
          <a:p>
            <a:pPr marL="16933">
              <a:spcBef>
                <a:spcPts val="133"/>
              </a:spcBef>
            </a:pPr>
            <a:r>
              <a:rPr sz="1867" spc="-27" dirty="0">
                <a:solidFill>
                  <a:srgbClr val="666666"/>
                </a:solidFill>
                <a:latin typeface="Roboto"/>
                <a:cs typeface="Roboto"/>
              </a:rPr>
              <a:t>Journey</a:t>
            </a:r>
            <a:r>
              <a:rPr sz="1867" spc="-20" dirty="0">
                <a:solidFill>
                  <a:srgbClr val="666666"/>
                </a:solidFill>
                <a:latin typeface="Roboto"/>
                <a:cs typeface="Roboto"/>
              </a:rPr>
              <a:t> </a:t>
            </a:r>
            <a:r>
              <a:rPr sz="1867" spc="-27" dirty="0">
                <a:solidFill>
                  <a:srgbClr val="666666"/>
                </a:solidFill>
                <a:latin typeface="Roboto"/>
                <a:cs typeface="Roboto"/>
              </a:rPr>
              <a:t>has</a:t>
            </a:r>
            <a:r>
              <a:rPr sz="1867" dirty="0">
                <a:solidFill>
                  <a:srgbClr val="666666"/>
                </a:solidFill>
                <a:latin typeface="Roboto"/>
                <a:cs typeface="Roboto"/>
              </a:rPr>
              <a:t> </a:t>
            </a:r>
            <a:r>
              <a:rPr sz="1867" b="1" spc="-13" dirty="0">
                <a:solidFill>
                  <a:srgbClr val="666666"/>
                </a:solidFill>
                <a:latin typeface="Roboto"/>
                <a:cs typeface="Roboto"/>
              </a:rPr>
              <a:t>two </a:t>
            </a:r>
            <a:r>
              <a:rPr sz="1867" spc="-13" dirty="0">
                <a:solidFill>
                  <a:srgbClr val="666666"/>
                </a:solidFill>
                <a:latin typeface="Roboto"/>
                <a:cs typeface="Roboto"/>
              </a:rPr>
              <a:t>parts.</a:t>
            </a:r>
            <a:r>
              <a:rPr sz="1867" spc="-7" dirty="0">
                <a:solidFill>
                  <a:srgbClr val="666666"/>
                </a:solidFill>
                <a:latin typeface="Roboto"/>
                <a:cs typeface="Roboto"/>
              </a:rPr>
              <a:t> </a:t>
            </a:r>
            <a:r>
              <a:rPr sz="1867" b="1" spc="-7" dirty="0">
                <a:solidFill>
                  <a:srgbClr val="666666"/>
                </a:solidFill>
                <a:latin typeface="Roboto"/>
                <a:cs typeface="Roboto"/>
              </a:rPr>
              <a:t>B:</a:t>
            </a:r>
            <a:r>
              <a:rPr sz="1867" b="1" spc="-20" dirty="0">
                <a:solidFill>
                  <a:srgbClr val="666666"/>
                </a:solidFill>
                <a:latin typeface="Roboto"/>
                <a:cs typeface="Roboto"/>
              </a:rPr>
              <a:t> </a:t>
            </a:r>
            <a:r>
              <a:rPr sz="1867" spc="-47" dirty="0">
                <a:solidFill>
                  <a:srgbClr val="666666"/>
                </a:solidFill>
                <a:latin typeface="Roboto"/>
                <a:cs typeface="Roboto"/>
              </a:rPr>
              <a:t>Buy</a:t>
            </a:r>
            <a:r>
              <a:rPr sz="1867" spc="-13" dirty="0">
                <a:solidFill>
                  <a:srgbClr val="666666"/>
                </a:solidFill>
                <a:latin typeface="Roboto"/>
                <a:cs typeface="Roboto"/>
              </a:rPr>
              <a:t> Item</a:t>
            </a:r>
            <a:endParaRPr sz="1867">
              <a:latin typeface="Roboto"/>
              <a:cs typeface="Roboto"/>
            </a:endParaRPr>
          </a:p>
        </p:txBody>
      </p:sp>
      <p:sp>
        <p:nvSpPr>
          <p:cNvPr id="8" name="object 8"/>
          <p:cNvSpPr txBox="1"/>
          <p:nvPr/>
        </p:nvSpPr>
        <p:spPr>
          <a:xfrm>
            <a:off x="550965" y="2048797"/>
            <a:ext cx="4085167" cy="1705061"/>
          </a:xfrm>
          <a:prstGeom prst="rect">
            <a:avLst/>
          </a:prstGeom>
        </p:spPr>
        <p:txBody>
          <a:bodyPr vert="horz" wrap="square" lIns="0" tIns="62653" rIns="0" bIns="0" rtlCol="0">
            <a:spAutoFit/>
          </a:bodyPr>
          <a:lstStyle/>
          <a:p>
            <a:pPr marL="516454" indent="-500367">
              <a:spcBef>
                <a:spcPts val="493"/>
              </a:spcBef>
              <a:buAutoNum type="arabicPeriod"/>
              <a:tabLst>
                <a:tab pos="516454" algn="l"/>
                <a:tab pos="517300" algn="l"/>
              </a:tabLst>
            </a:pPr>
            <a:r>
              <a:rPr sz="1867" spc="-20" dirty="0">
                <a:solidFill>
                  <a:srgbClr val="EEEEEE"/>
                </a:solidFill>
                <a:latin typeface="Roboto"/>
                <a:cs typeface="Roboto"/>
              </a:rPr>
              <a:t>Fetch</a:t>
            </a:r>
            <a:r>
              <a:rPr sz="1867" spc="-13" dirty="0">
                <a:solidFill>
                  <a:srgbClr val="EEEEEE"/>
                </a:solidFill>
                <a:latin typeface="Roboto"/>
                <a:cs typeface="Roboto"/>
              </a:rPr>
              <a:t> </a:t>
            </a:r>
            <a:r>
              <a:rPr sz="1867" spc="-27" dirty="0">
                <a:solidFill>
                  <a:srgbClr val="EEEEEE"/>
                </a:solidFill>
                <a:latin typeface="Roboto"/>
                <a:cs typeface="Roboto"/>
              </a:rPr>
              <a:t>list</a:t>
            </a:r>
            <a:r>
              <a:rPr sz="1867" spc="-7" dirty="0">
                <a:solidFill>
                  <a:srgbClr val="EEEEEE"/>
                </a:solidFill>
                <a:latin typeface="Roboto"/>
                <a:cs typeface="Roboto"/>
              </a:rPr>
              <a:t> </a:t>
            </a:r>
            <a:r>
              <a:rPr sz="1867" spc="13" dirty="0">
                <a:solidFill>
                  <a:srgbClr val="EEEEEE"/>
                </a:solidFill>
                <a:latin typeface="Roboto"/>
                <a:cs typeface="Roboto"/>
              </a:rPr>
              <a:t>of</a:t>
            </a:r>
            <a:r>
              <a:rPr sz="1867" spc="-7" dirty="0">
                <a:solidFill>
                  <a:srgbClr val="EEEEEE"/>
                </a:solidFill>
                <a:latin typeface="Roboto"/>
                <a:cs typeface="Roboto"/>
              </a:rPr>
              <a:t> </a:t>
            </a:r>
            <a:r>
              <a:rPr sz="1867" spc="-40" dirty="0">
                <a:solidFill>
                  <a:srgbClr val="EEEEEE"/>
                </a:solidFill>
                <a:latin typeface="Roboto"/>
                <a:cs typeface="Roboto"/>
              </a:rPr>
              <a:t>SKUs</a:t>
            </a:r>
            <a:r>
              <a:rPr sz="1867" spc="-13" dirty="0">
                <a:solidFill>
                  <a:srgbClr val="EEEEEE"/>
                </a:solidFill>
                <a:latin typeface="Roboto"/>
                <a:cs typeface="Roboto"/>
              </a:rPr>
              <a:t> </a:t>
            </a:r>
            <a:r>
              <a:rPr sz="1867" spc="-7" dirty="0">
                <a:solidFill>
                  <a:srgbClr val="EEEEEE"/>
                </a:solidFill>
                <a:latin typeface="Roboto"/>
                <a:cs typeface="Roboto"/>
              </a:rPr>
              <a:t>from API </a:t>
            </a:r>
            <a:r>
              <a:rPr sz="1867" spc="-20" dirty="0">
                <a:solidFill>
                  <a:srgbClr val="EEEEEE"/>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EEEEEE"/>
                </a:solidFill>
                <a:latin typeface="Roboto"/>
                <a:cs typeface="Roboto"/>
              </a:rPr>
              <a:t>Fetch </a:t>
            </a:r>
            <a:r>
              <a:rPr sz="1867" spc="-40" dirty="0">
                <a:solidFill>
                  <a:srgbClr val="EEEEEE"/>
                </a:solidFill>
                <a:latin typeface="Roboto"/>
                <a:cs typeface="Roboto"/>
              </a:rPr>
              <a:t>SKU</a:t>
            </a:r>
            <a:r>
              <a:rPr sz="1867" spc="-13" dirty="0">
                <a:solidFill>
                  <a:srgbClr val="EEEEEE"/>
                </a:solidFill>
                <a:latin typeface="Roboto"/>
                <a:cs typeface="Roboto"/>
              </a:rPr>
              <a:t> </a:t>
            </a:r>
            <a:r>
              <a:rPr sz="1867" spc="-20" dirty="0">
                <a:solidFill>
                  <a:srgbClr val="EEEEEE"/>
                </a:solidFill>
                <a:latin typeface="Roboto"/>
                <a:cs typeface="Roboto"/>
              </a:rPr>
              <a:t>details</a:t>
            </a:r>
            <a:r>
              <a:rPr sz="1867" spc="-13" dirty="0">
                <a:solidFill>
                  <a:srgbClr val="EEEEEE"/>
                </a:solidFill>
                <a:latin typeface="Roboto"/>
                <a:cs typeface="Roboto"/>
              </a:rPr>
              <a:t> </a:t>
            </a:r>
            <a:r>
              <a:rPr sz="1867" spc="-7" dirty="0">
                <a:solidFill>
                  <a:srgbClr val="EEEEEE"/>
                </a:solidFill>
                <a:latin typeface="Roboto"/>
                <a:cs typeface="Roboto"/>
              </a:rPr>
              <a:t>from</a:t>
            </a:r>
            <a:r>
              <a:rPr sz="1867" spc="-13" dirty="0">
                <a:solidFill>
                  <a:srgbClr val="EEEEEE"/>
                </a:solidFill>
                <a:latin typeface="Roboto"/>
                <a:cs typeface="Roboto"/>
              </a:rPr>
              <a:t> </a:t>
            </a:r>
            <a:r>
              <a:rPr sz="1867" spc="-33" dirty="0">
                <a:solidFill>
                  <a:srgbClr val="EEEEEE"/>
                </a:solidFill>
                <a:latin typeface="Roboto"/>
                <a:cs typeface="Roboto"/>
              </a:rPr>
              <a:t>Play</a:t>
            </a:r>
            <a:r>
              <a:rPr sz="1867" spc="-13" dirty="0">
                <a:solidFill>
                  <a:srgbClr val="EEEEEE"/>
                </a:solidFill>
                <a:latin typeface="Roboto"/>
                <a:cs typeface="Roboto"/>
              </a:rPr>
              <a:t> </a:t>
            </a:r>
            <a:r>
              <a:rPr sz="1867" spc="-27" dirty="0">
                <a:solidFill>
                  <a:srgbClr val="EEEEEE"/>
                </a:solidFill>
                <a:latin typeface="Roboto"/>
                <a:cs typeface="Roboto"/>
              </a:rPr>
              <a:t>Store</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CC78A7"/>
                </a:solidFill>
                <a:latin typeface="Roboto"/>
                <a:cs typeface="Roboto"/>
              </a:rPr>
              <a:t>User</a:t>
            </a:r>
            <a:r>
              <a:rPr sz="1867" spc="-20" dirty="0">
                <a:solidFill>
                  <a:srgbClr val="CC78A7"/>
                </a:solidFill>
                <a:latin typeface="Roboto"/>
                <a:cs typeface="Roboto"/>
              </a:rPr>
              <a:t> </a:t>
            </a:r>
            <a:r>
              <a:rPr sz="1867" spc="-27" dirty="0">
                <a:solidFill>
                  <a:srgbClr val="CC78A7"/>
                </a:solidFill>
                <a:latin typeface="Roboto"/>
                <a:cs typeface="Roboto"/>
              </a:rPr>
              <a:t>launches</a:t>
            </a:r>
            <a:r>
              <a:rPr sz="1867" spc="-13" dirty="0">
                <a:solidFill>
                  <a:srgbClr val="CC78A7"/>
                </a:solidFill>
                <a:latin typeface="Roboto"/>
                <a:cs typeface="Roboto"/>
              </a:rPr>
              <a:t> </a:t>
            </a:r>
            <a:r>
              <a:rPr sz="1867" spc="-33" dirty="0">
                <a:solidFill>
                  <a:srgbClr val="CC78A7"/>
                </a:solidFill>
                <a:latin typeface="Roboto"/>
                <a:cs typeface="Roboto"/>
              </a:rPr>
              <a:t>Play</a:t>
            </a:r>
            <a:r>
              <a:rPr sz="1867" spc="-13" dirty="0">
                <a:solidFill>
                  <a:srgbClr val="CC78A7"/>
                </a:solidFill>
                <a:latin typeface="Roboto"/>
                <a:cs typeface="Roboto"/>
              </a:rPr>
              <a:t> </a:t>
            </a:r>
            <a:r>
              <a:rPr sz="1867" spc="-27" dirty="0">
                <a:solidFill>
                  <a:srgbClr val="CC78A7"/>
                </a:solidFill>
                <a:latin typeface="Roboto"/>
                <a:cs typeface="Roboto"/>
              </a:rPr>
              <a:t>billing</a:t>
            </a:r>
            <a:r>
              <a:rPr sz="1867" spc="-20" dirty="0">
                <a:solidFill>
                  <a:srgbClr val="CC78A7"/>
                </a:solidFill>
                <a:latin typeface="Roboto"/>
                <a:cs typeface="Roboto"/>
              </a:rPr>
              <a:t> ﬂow</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E69F00"/>
                </a:solidFill>
                <a:latin typeface="Roboto"/>
                <a:cs typeface="Roboto"/>
              </a:rPr>
              <a:t>Send</a:t>
            </a:r>
            <a:r>
              <a:rPr sz="1867" spc="-20" dirty="0">
                <a:solidFill>
                  <a:srgbClr val="E69F00"/>
                </a:solidFill>
                <a:latin typeface="Roboto"/>
                <a:cs typeface="Roboto"/>
              </a:rPr>
              <a:t> token to </a:t>
            </a:r>
            <a:r>
              <a:rPr sz="1867" spc="-7" dirty="0">
                <a:solidFill>
                  <a:srgbClr val="E69F00"/>
                </a:solidFill>
                <a:latin typeface="Roboto"/>
                <a:cs typeface="Roboto"/>
              </a:rPr>
              <a:t>API</a:t>
            </a:r>
            <a:r>
              <a:rPr sz="1867" spc="-13" dirty="0">
                <a:solidFill>
                  <a:srgbClr val="E69F00"/>
                </a:solidFill>
                <a:latin typeface="Roboto"/>
                <a:cs typeface="Roboto"/>
              </a:rPr>
              <a:t> </a:t>
            </a:r>
            <a:r>
              <a:rPr sz="1867" spc="-20" dirty="0">
                <a:solidFill>
                  <a:srgbClr val="E69F00"/>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55B4E9"/>
                </a:solidFill>
                <a:latin typeface="Roboto"/>
                <a:cs typeface="Roboto"/>
              </a:rPr>
              <a:t>Verify</a:t>
            </a:r>
            <a:r>
              <a:rPr sz="1867" spc="-27" dirty="0">
                <a:solidFill>
                  <a:srgbClr val="55B4E9"/>
                </a:solidFill>
                <a:latin typeface="Roboto"/>
                <a:cs typeface="Roboto"/>
              </a:rPr>
              <a:t> </a:t>
            </a:r>
            <a:r>
              <a:rPr sz="1867" spc="-20" dirty="0">
                <a:solidFill>
                  <a:srgbClr val="55B4E9"/>
                </a:solidFill>
                <a:latin typeface="Roboto"/>
                <a:cs typeface="Roboto"/>
              </a:rPr>
              <a:t>token </a:t>
            </a:r>
            <a:r>
              <a:rPr sz="1867" spc="-27" dirty="0">
                <a:solidFill>
                  <a:srgbClr val="55B4E9"/>
                </a:solidFill>
                <a:latin typeface="Roboto"/>
                <a:cs typeface="Roboto"/>
              </a:rPr>
              <a:t>with </a:t>
            </a:r>
            <a:r>
              <a:rPr sz="1867" spc="-33" dirty="0">
                <a:solidFill>
                  <a:srgbClr val="55B4E9"/>
                </a:solidFill>
                <a:latin typeface="Roboto"/>
                <a:cs typeface="Roboto"/>
              </a:rPr>
              <a:t>Play</a:t>
            </a:r>
            <a:r>
              <a:rPr sz="1867" spc="-20" dirty="0">
                <a:solidFill>
                  <a:srgbClr val="55B4E9"/>
                </a:solidFill>
                <a:latin typeface="Roboto"/>
                <a:cs typeface="Roboto"/>
              </a:rPr>
              <a:t> </a:t>
            </a:r>
            <a:r>
              <a:rPr sz="1867" spc="-27" dirty="0">
                <a:solidFill>
                  <a:srgbClr val="55B4E9"/>
                </a:solidFill>
                <a:latin typeface="Roboto"/>
                <a:cs typeface="Roboto"/>
              </a:rPr>
              <a:t>Store</a:t>
            </a:r>
            <a:endParaRPr sz="1867">
              <a:latin typeface="Roboto"/>
              <a:cs typeface="Roboto"/>
            </a:endParaRPr>
          </a:p>
        </p:txBody>
      </p:sp>
      <p:sp>
        <p:nvSpPr>
          <p:cNvPr id="9" name="object 9"/>
          <p:cNvSpPr txBox="1"/>
          <p:nvPr/>
        </p:nvSpPr>
        <p:spPr>
          <a:xfrm>
            <a:off x="6463451" y="3134923"/>
            <a:ext cx="267547" cy="1493572"/>
          </a:xfrm>
          <a:prstGeom prst="rect">
            <a:avLst/>
          </a:prstGeom>
        </p:spPr>
        <p:txBody>
          <a:bodyPr vert="horz" wrap="square" lIns="0" tIns="262467" rIns="0" bIns="0" rtlCol="0">
            <a:spAutoFit/>
          </a:bodyPr>
          <a:lstStyle/>
          <a:p>
            <a:pPr marL="16933">
              <a:spcBef>
                <a:spcPts val="2067"/>
              </a:spcBef>
            </a:pPr>
            <a:r>
              <a:rPr sz="3200" b="1" dirty="0">
                <a:solidFill>
                  <a:srgbClr val="CC78A7"/>
                </a:solidFill>
                <a:latin typeface="Roboto"/>
                <a:cs typeface="Roboto"/>
              </a:rPr>
              <a:t>3</a:t>
            </a:r>
            <a:endParaRPr sz="3200">
              <a:latin typeface="Roboto"/>
              <a:cs typeface="Roboto"/>
            </a:endParaRPr>
          </a:p>
          <a:p>
            <a:pPr marL="16933">
              <a:spcBef>
                <a:spcPts val="1933"/>
              </a:spcBef>
            </a:pPr>
            <a:r>
              <a:rPr sz="3200" b="1" dirty="0">
                <a:solidFill>
                  <a:srgbClr val="E69F00"/>
                </a:solidFill>
                <a:latin typeface="Roboto"/>
                <a:cs typeface="Roboto"/>
              </a:rPr>
              <a:t>4</a:t>
            </a:r>
            <a:endParaRPr sz="3200">
              <a:latin typeface="Roboto"/>
              <a:cs typeface="Roboto"/>
            </a:endParaRPr>
          </a:p>
        </p:txBody>
      </p:sp>
      <p:sp>
        <p:nvSpPr>
          <p:cNvPr id="10" name="object 10"/>
          <p:cNvSpPr/>
          <p:nvPr/>
        </p:nvSpPr>
        <p:spPr>
          <a:xfrm>
            <a:off x="9056033" y="4424765"/>
            <a:ext cx="2286847" cy="711200"/>
          </a:xfrm>
          <a:custGeom>
            <a:avLst/>
            <a:gdLst/>
            <a:ahLst/>
            <a:cxnLst/>
            <a:rect l="l" t="t" r="r" b="b"/>
            <a:pathLst>
              <a:path w="1715134" h="533400">
                <a:moveTo>
                  <a:pt x="0" y="0"/>
                </a:moveTo>
                <a:lnTo>
                  <a:pt x="1715099" y="0"/>
                </a:lnTo>
                <a:lnTo>
                  <a:pt x="1715099" y="533399"/>
                </a:lnTo>
                <a:lnTo>
                  <a:pt x="0" y="533399"/>
                </a:lnTo>
                <a:lnTo>
                  <a:pt x="0" y="0"/>
                </a:lnTo>
                <a:close/>
              </a:path>
            </a:pathLst>
          </a:custGeom>
          <a:ln w="28574">
            <a:solidFill>
              <a:srgbClr val="55B4E9"/>
            </a:solidFill>
          </a:ln>
        </p:spPr>
        <p:txBody>
          <a:bodyPr wrap="square" lIns="0" tIns="0" rIns="0" bIns="0" rtlCol="0"/>
          <a:lstStyle/>
          <a:p>
            <a:endParaRPr sz="2400"/>
          </a:p>
        </p:txBody>
      </p:sp>
      <p:sp>
        <p:nvSpPr>
          <p:cNvPr id="11" name="object 11"/>
          <p:cNvSpPr txBox="1"/>
          <p:nvPr/>
        </p:nvSpPr>
        <p:spPr>
          <a:xfrm>
            <a:off x="8673917" y="4505878"/>
            <a:ext cx="267547" cy="509541"/>
          </a:xfrm>
          <a:prstGeom prst="rect">
            <a:avLst/>
          </a:prstGeom>
        </p:spPr>
        <p:txBody>
          <a:bodyPr vert="horz" wrap="square" lIns="0" tIns="16933" rIns="0" bIns="0" rtlCol="0">
            <a:spAutoFit/>
          </a:bodyPr>
          <a:lstStyle/>
          <a:p>
            <a:pPr marL="16933">
              <a:spcBef>
                <a:spcPts val="133"/>
              </a:spcBef>
            </a:pPr>
            <a:r>
              <a:rPr sz="3200" b="1" dirty="0">
                <a:solidFill>
                  <a:srgbClr val="55B4E9"/>
                </a:solidFill>
                <a:latin typeface="Roboto"/>
                <a:cs typeface="Roboto"/>
              </a:rPr>
              <a:t>5</a:t>
            </a:r>
            <a:endParaRPr sz="3200">
              <a:latin typeface="Roboto"/>
              <a:cs typeface="Roboto"/>
            </a:endParaRPr>
          </a:p>
        </p:txBody>
      </p:sp>
      <p:sp>
        <p:nvSpPr>
          <p:cNvPr id="12" name="object 12"/>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23591895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3601" y="203200"/>
            <a:ext cx="7478607" cy="6593840"/>
            <a:chOff x="3505200" y="152400"/>
            <a:chExt cx="5608955" cy="4945380"/>
          </a:xfrm>
        </p:grpSpPr>
        <p:pic>
          <p:nvPicPr>
            <p:cNvPr id="3" name="object 3"/>
            <p:cNvPicPr/>
            <p:nvPr/>
          </p:nvPicPr>
          <p:blipFill>
            <a:blip r:embed="rId2" cstate="print"/>
            <a:stretch>
              <a:fillRect/>
            </a:stretch>
          </p:blipFill>
          <p:spPr>
            <a:xfrm>
              <a:off x="3505200" y="152400"/>
              <a:ext cx="5608494" cy="4838700"/>
            </a:xfrm>
            <a:prstGeom prst="rect">
              <a:avLst/>
            </a:prstGeom>
          </p:spPr>
        </p:pic>
        <p:sp>
          <p:nvSpPr>
            <p:cNvPr id="4" name="object 4"/>
            <p:cNvSpPr/>
            <p:nvPr/>
          </p:nvSpPr>
          <p:spPr>
            <a:xfrm>
              <a:off x="5134186" y="1003888"/>
              <a:ext cx="1772920" cy="533400"/>
            </a:xfrm>
            <a:custGeom>
              <a:avLst/>
              <a:gdLst/>
              <a:ahLst/>
              <a:cxnLst/>
              <a:rect l="l" t="t" r="r" b="b"/>
              <a:pathLst>
                <a:path w="1772920" h="533400">
                  <a:moveTo>
                    <a:pt x="0" y="0"/>
                  </a:moveTo>
                  <a:lnTo>
                    <a:pt x="1772700" y="0"/>
                  </a:lnTo>
                  <a:lnTo>
                    <a:pt x="1772700" y="533399"/>
                  </a:lnTo>
                  <a:lnTo>
                    <a:pt x="0" y="533399"/>
                  </a:lnTo>
                  <a:lnTo>
                    <a:pt x="0" y="0"/>
                  </a:lnTo>
                  <a:close/>
                </a:path>
              </a:pathLst>
            </a:custGeom>
            <a:ln w="28574">
              <a:solidFill>
                <a:srgbClr val="D45E00"/>
              </a:solidFill>
            </a:ln>
          </p:spPr>
          <p:txBody>
            <a:bodyPr wrap="square" lIns="0" tIns="0" rIns="0" bIns="0" rtlCol="0"/>
            <a:lstStyle/>
            <a:p>
              <a:endParaRPr sz="2400"/>
            </a:p>
          </p:txBody>
        </p:sp>
        <p:sp>
          <p:nvSpPr>
            <p:cNvPr id="5" name="object 5"/>
            <p:cNvSpPr/>
            <p:nvPr/>
          </p:nvSpPr>
          <p:spPr>
            <a:xfrm>
              <a:off x="5134164" y="1565974"/>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0072B2"/>
              </a:solidFill>
            </a:ln>
          </p:spPr>
          <p:txBody>
            <a:bodyPr wrap="square" lIns="0" tIns="0" rIns="0" bIns="0" rtlCol="0"/>
            <a:lstStyle/>
            <a:p>
              <a:endParaRPr sz="2400"/>
            </a:p>
          </p:txBody>
        </p:sp>
      </p:grpSp>
      <p:sp>
        <p:nvSpPr>
          <p:cNvPr id="6" name="object 6"/>
          <p:cNvSpPr txBox="1">
            <a:spLocks noGrp="1"/>
          </p:cNvSpPr>
          <p:nvPr>
            <p:ph type="title"/>
          </p:nvPr>
        </p:nvSpPr>
        <p:spPr>
          <a:xfrm>
            <a:off x="1538846" y="-207017"/>
            <a:ext cx="2312247" cy="1986868"/>
          </a:xfrm>
          <a:prstGeom prst="rect">
            <a:avLst/>
          </a:prstGeom>
        </p:spPr>
        <p:txBody>
          <a:bodyPr vert="horz" wrap="square" lIns="0" tIns="37253" rIns="0" bIns="0" rtlCol="0" anchor="ctr">
            <a:spAutoFit/>
          </a:bodyPr>
          <a:lstStyle/>
          <a:p>
            <a:pPr marL="16933" marR="6773" indent="49952">
              <a:lnSpc>
                <a:spcPts val="3800"/>
              </a:lnSpc>
              <a:spcBef>
                <a:spcPts val="293"/>
              </a:spcBef>
            </a:pPr>
            <a:r>
              <a:rPr spc="7" dirty="0"/>
              <a:t>Break </a:t>
            </a:r>
            <a:r>
              <a:rPr spc="-20" dirty="0"/>
              <a:t>Down </a:t>
            </a:r>
            <a:r>
              <a:rPr spc="-780" dirty="0"/>
              <a:t> </a:t>
            </a:r>
            <a:r>
              <a:rPr spc="53" dirty="0"/>
              <a:t>The</a:t>
            </a:r>
            <a:r>
              <a:rPr spc="-87" dirty="0"/>
              <a:t> </a:t>
            </a:r>
            <a:r>
              <a:rPr spc="-7" dirty="0"/>
              <a:t>Journey</a:t>
            </a:r>
          </a:p>
        </p:txBody>
      </p:sp>
      <p:sp>
        <p:nvSpPr>
          <p:cNvPr id="7" name="object 7"/>
          <p:cNvSpPr txBox="1"/>
          <p:nvPr/>
        </p:nvSpPr>
        <p:spPr>
          <a:xfrm>
            <a:off x="441568" y="1535718"/>
            <a:ext cx="4225713" cy="304421"/>
          </a:xfrm>
          <a:prstGeom prst="rect">
            <a:avLst/>
          </a:prstGeom>
        </p:spPr>
        <p:txBody>
          <a:bodyPr vert="horz" wrap="square" lIns="0" tIns="16933" rIns="0" bIns="0" rtlCol="0">
            <a:spAutoFit/>
          </a:bodyPr>
          <a:lstStyle/>
          <a:p>
            <a:pPr marL="16933">
              <a:spcBef>
                <a:spcPts val="133"/>
              </a:spcBef>
            </a:pPr>
            <a:r>
              <a:rPr sz="1867" spc="-27" dirty="0">
                <a:solidFill>
                  <a:srgbClr val="666666"/>
                </a:solidFill>
                <a:latin typeface="Roboto"/>
                <a:cs typeface="Roboto"/>
              </a:rPr>
              <a:t>User</a:t>
            </a:r>
            <a:r>
              <a:rPr sz="1867" spc="-13" dirty="0">
                <a:solidFill>
                  <a:srgbClr val="666666"/>
                </a:solidFill>
                <a:latin typeface="Roboto"/>
                <a:cs typeface="Roboto"/>
              </a:rPr>
              <a:t> </a:t>
            </a:r>
            <a:r>
              <a:rPr sz="1867" spc="-27" dirty="0">
                <a:solidFill>
                  <a:srgbClr val="666666"/>
                </a:solidFill>
                <a:latin typeface="Roboto"/>
                <a:cs typeface="Roboto"/>
              </a:rPr>
              <a:t>might</a:t>
            </a:r>
            <a:r>
              <a:rPr sz="1867" spc="-13" dirty="0">
                <a:solidFill>
                  <a:srgbClr val="666666"/>
                </a:solidFill>
                <a:latin typeface="Roboto"/>
                <a:cs typeface="Roboto"/>
              </a:rPr>
              <a:t> choose</a:t>
            </a:r>
            <a:r>
              <a:rPr sz="1867" spc="13" dirty="0">
                <a:solidFill>
                  <a:srgbClr val="666666"/>
                </a:solidFill>
                <a:latin typeface="Roboto"/>
                <a:cs typeface="Roboto"/>
              </a:rPr>
              <a:t> </a:t>
            </a:r>
            <a:r>
              <a:rPr sz="1867" b="1" spc="-13" dirty="0">
                <a:solidFill>
                  <a:srgbClr val="666666"/>
                </a:solidFill>
                <a:latin typeface="Roboto"/>
                <a:cs typeface="Roboto"/>
              </a:rPr>
              <a:t>not </a:t>
            </a:r>
            <a:r>
              <a:rPr sz="1867" spc="-20" dirty="0">
                <a:solidFill>
                  <a:srgbClr val="666666"/>
                </a:solidFill>
                <a:latin typeface="Roboto"/>
                <a:cs typeface="Roboto"/>
              </a:rPr>
              <a:t>to</a:t>
            </a:r>
            <a:r>
              <a:rPr sz="1867" spc="-7" dirty="0">
                <a:solidFill>
                  <a:srgbClr val="666666"/>
                </a:solidFill>
                <a:latin typeface="Roboto"/>
                <a:cs typeface="Roboto"/>
              </a:rPr>
              <a:t> </a:t>
            </a:r>
            <a:r>
              <a:rPr sz="1867" spc="-40" dirty="0">
                <a:solidFill>
                  <a:srgbClr val="666666"/>
                </a:solidFill>
                <a:latin typeface="Roboto"/>
                <a:cs typeface="Roboto"/>
              </a:rPr>
              <a:t>buy</a:t>
            </a:r>
            <a:r>
              <a:rPr sz="1867" spc="-13" dirty="0">
                <a:solidFill>
                  <a:srgbClr val="666666"/>
                </a:solidFill>
                <a:latin typeface="Roboto"/>
                <a:cs typeface="Roboto"/>
              </a:rPr>
              <a:t> </a:t>
            </a:r>
            <a:r>
              <a:rPr sz="1867" spc="-27" dirty="0">
                <a:solidFill>
                  <a:srgbClr val="666666"/>
                </a:solidFill>
                <a:latin typeface="Roboto"/>
                <a:cs typeface="Roboto"/>
              </a:rPr>
              <a:t>an</a:t>
            </a:r>
            <a:r>
              <a:rPr sz="1867" spc="-7" dirty="0">
                <a:solidFill>
                  <a:srgbClr val="666666"/>
                </a:solidFill>
                <a:latin typeface="Roboto"/>
                <a:cs typeface="Roboto"/>
              </a:rPr>
              <a:t> </a:t>
            </a:r>
            <a:r>
              <a:rPr sz="1867" spc="-13" dirty="0">
                <a:solidFill>
                  <a:srgbClr val="666666"/>
                </a:solidFill>
                <a:latin typeface="Roboto"/>
                <a:cs typeface="Roboto"/>
              </a:rPr>
              <a:t>item </a:t>
            </a:r>
            <a:r>
              <a:rPr sz="1867" spc="-120" dirty="0">
                <a:solidFill>
                  <a:srgbClr val="666666"/>
                </a:solidFill>
                <a:latin typeface="Roboto"/>
                <a:cs typeface="Roboto"/>
              </a:rPr>
              <a:t>:-(</a:t>
            </a:r>
            <a:endParaRPr sz="1867">
              <a:latin typeface="Roboto"/>
              <a:cs typeface="Roboto"/>
            </a:endParaRPr>
          </a:p>
        </p:txBody>
      </p:sp>
      <p:sp>
        <p:nvSpPr>
          <p:cNvPr id="8" name="object 8"/>
          <p:cNvSpPr txBox="1"/>
          <p:nvPr/>
        </p:nvSpPr>
        <p:spPr>
          <a:xfrm>
            <a:off x="550965" y="2048797"/>
            <a:ext cx="4085167" cy="1705061"/>
          </a:xfrm>
          <a:prstGeom prst="rect">
            <a:avLst/>
          </a:prstGeom>
        </p:spPr>
        <p:txBody>
          <a:bodyPr vert="horz" wrap="square" lIns="0" tIns="62653" rIns="0" bIns="0" rtlCol="0">
            <a:spAutoFit/>
          </a:bodyPr>
          <a:lstStyle/>
          <a:p>
            <a:pPr marL="516454" indent="-500367">
              <a:spcBef>
                <a:spcPts val="493"/>
              </a:spcBef>
              <a:buAutoNum type="arabicPeriod"/>
              <a:tabLst>
                <a:tab pos="516454" algn="l"/>
                <a:tab pos="517300" algn="l"/>
              </a:tabLst>
            </a:pPr>
            <a:r>
              <a:rPr sz="1867" spc="-20" dirty="0">
                <a:solidFill>
                  <a:srgbClr val="D45E00"/>
                </a:solidFill>
                <a:latin typeface="Roboto"/>
                <a:cs typeface="Roboto"/>
              </a:rPr>
              <a:t>Fetch</a:t>
            </a:r>
            <a:r>
              <a:rPr sz="1867" spc="-13" dirty="0">
                <a:solidFill>
                  <a:srgbClr val="D45E00"/>
                </a:solidFill>
                <a:latin typeface="Roboto"/>
                <a:cs typeface="Roboto"/>
              </a:rPr>
              <a:t> </a:t>
            </a:r>
            <a:r>
              <a:rPr sz="1867" spc="-27" dirty="0">
                <a:solidFill>
                  <a:srgbClr val="D45E00"/>
                </a:solidFill>
                <a:latin typeface="Roboto"/>
                <a:cs typeface="Roboto"/>
              </a:rPr>
              <a:t>list</a:t>
            </a:r>
            <a:r>
              <a:rPr sz="1867" spc="-7" dirty="0">
                <a:solidFill>
                  <a:srgbClr val="D45E00"/>
                </a:solidFill>
                <a:latin typeface="Roboto"/>
                <a:cs typeface="Roboto"/>
              </a:rPr>
              <a:t> </a:t>
            </a:r>
            <a:r>
              <a:rPr sz="1867" spc="13" dirty="0">
                <a:solidFill>
                  <a:srgbClr val="D45E00"/>
                </a:solidFill>
                <a:latin typeface="Roboto"/>
                <a:cs typeface="Roboto"/>
              </a:rPr>
              <a:t>of</a:t>
            </a:r>
            <a:r>
              <a:rPr sz="1867" spc="-7" dirty="0">
                <a:solidFill>
                  <a:srgbClr val="D45E00"/>
                </a:solidFill>
                <a:latin typeface="Roboto"/>
                <a:cs typeface="Roboto"/>
              </a:rPr>
              <a:t> </a:t>
            </a:r>
            <a:r>
              <a:rPr sz="1867" spc="-40" dirty="0">
                <a:solidFill>
                  <a:srgbClr val="D45E00"/>
                </a:solidFill>
                <a:latin typeface="Roboto"/>
                <a:cs typeface="Roboto"/>
              </a:rPr>
              <a:t>SKUs</a:t>
            </a:r>
            <a:r>
              <a:rPr sz="1867" spc="-13" dirty="0">
                <a:solidFill>
                  <a:srgbClr val="D45E00"/>
                </a:solidFill>
                <a:latin typeface="Roboto"/>
                <a:cs typeface="Roboto"/>
              </a:rPr>
              <a:t> </a:t>
            </a:r>
            <a:r>
              <a:rPr sz="1867" spc="-7" dirty="0">
                <a:solidFill>
                  <a:srgbClr val="D45E00"/>
                </a:solidFill>
                <a:latin typeface="Roboto"/>
                <a:cs typeface="Roboto"/>
              </a:rPr>
              <a:t>from API </a:t>
            </a:r>
            <a:r>
              <a:rPr sz="1867" spc="-20" dirty="0">
                <a:solidFill>
                  <a:srgbClr val="D45E00"/>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0072B2"/>
                </a:solidFill>
                <a:latin typeface="Roboto"/>
                <a:cs typeface="Roboto"/>
              </a:rPr>
              <a:t>Fetch </a:t>
            </a:r>
            <a:r>
              <a:rPr sz="1867" spc="-40" dirty="0">
                <a:solidFill>
                  <a:srgbClr val="0072B2"/>
                </a:solidFill>
                <a:latin typeface="Roboto"/>
                <a:cs typeface="Roboto"/>
              </a:rPr>
              <a:t>SKU</a:t>
            </a:r>
            <a:r>
              <a:rPr sz="1867" spc="-13" dirty="0">
                <a:solidFill>
                  <a:srgbClr val="0072B2"/>
                </a:solidFill>
                <a:latin typeface="Roboto"/>
                <a:cs typeface="Roboto"/>
              </a:rPr>
              <a:t> </a:t>
            </a:r>
            <a:r>
              <a:rPr sz="1867" spc="-20" dirty="0">
                <a:solidFill>
                  <a:srgbClr val="0072B2"/>
                </a:solidFill>
                <a:latin typeface="Roboto"/>
                <a:cs typeface="Roboto"/>
              </a:rPr>
              <a:t>details</a:t>
            </a:r>
            <a:r>
              <a:rPr sz="1867" spc="-13" dirty="0">
                <a:solidFill>
                  <a:srgbClr val="0072B2"/>
                </a:solidFill>
                <a:latin typeface="Roboto"/>
                <a:cs typeface="Roboto"/>
              </a:rPr>
              <a:t> </a:t>
            </a:r>
            <a:r>
              <a:rPr sz="1867" spc="-7" dirty="0">
                <a:solidFill>
                  <a:srgbClr val="0072B2"/>
                </a:solidFill>
                <a:latin typeface="Roboto"/>
                <a:cs typeface="Roboto"/>
              </a:rPr>
              <a:t>from</a:t>
            </a:r>
            <a:r>
              <a:rPr sz="1867" spc="-13" dirty="0">
                <a:solidFill>
                  <a:srgbClr val="0072B2"/>
                </a:solidFill>
                <a:latin typeface="Roboto"/>
                <a:cs typeface="Roboto"/>
              </a:rPr>
              <a:t> </a:t>
            </a:r>
            <a:r>
              <a:rPr sz="1867" spc="-33" dirty="0">
                <a:solidFill>
                  <a:srgbClr val="0072B2"/>
                </a:solidFill>
                <a:latin typeface="Roboto"/>
                <a:cs typeface="Roboto"/>
              </a:rPr>
              <a:t>Play</a:t>
            </a:r>
            <a:r>
              <a:rPr sz="1867" spc="-13" dirty="0">
                <a:solidFill>
                  <a:srgbClr val="0072B2"/>
                </a:solidFill>
                <a:latin typeface="Roboto"/>
                <a:cs typeface="Roboto"/>
              </a:rPr>
              <a:t> </a:t>
            </a:r>
            <a:r>
              <a:rPr sz="1867" spc="-27" dirty="0">
                <a:solidFill>
                  <a:srgbClr val="0072B2"/>
                </a:solidFill>
                <a:latin typeface="Roboto"/>
                <a:cs typeface="Roboto"/>
              </a:rPr>
              <a:t>Store</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FF0000"/>
                </a:solidFill>
                <a:latin typeface="Roboto"/>
                <a:cs typeface="Roboto"/>
              </a:rPr>
              <a:t>User</a:t>
            </a:r>
            <a:r>
              <a:rPr sz="1867" spc="-20" dirty="0">
                <a:solidFill>
                  <a:srgbClr val="FF0000"/>
                </a:solidFill>
                <a:latin typeface="Roboto"/>
                <a:cs typeface="Roboto"/>
              </a:rPr>
              <a:t> </a:t>
            </a:r>
            <a:r>
              <a:rPr sz="1867" spc="-27" dirty="0">
                <a:solidFill>
                  <a:srgbClr val="FF0000"/>
                </a:solidFill>
                <a:latin typeface="Roboto"/>
                <a:cs typeface="Roboto"/>
              </a:rPr>
              <a:t>launches</a:t>
            </a:r>
            <a:r>
              <a:rPr sz="1867" spc="-13" dirty="0">
                <a:solidFill>
                  <a:srgbClr val="FF0000"/>
                </a:solidFill>
                <a:latin typeface="Roboto"/>
                <a:cs typeface="Roboto"/>
              </a:rPr>
              <a:t> </a:t>
            </a:r>
            <a:r>
              <a:rPr sz="1867" spc="-33" dirty="0">
                <a:solidFill>
                  <a:srgbClr val="FF0000"/>
                </a:solidFill>
                <a:latin typeface="Roboto"/>
                <a:cs typeface="Roboto"/>
              </a:rPr>
              <a:t>Play</a:t>
            </a:r>
            <a:r>
              <a:rPr sz="1867" spc="-13" dirty="0">
                <a:solidFill>
                  <a:srgbClr val="FF0000"/>
                </a:solidFill>
                <a:latin typeface="Roboto"/>
                <a:cs typeface="Roboto"/>
              </a:rPr>
              <a:t> </a:t>
            </a:r>
            <a:r>
              <a:rPr sz="1867" spc="-27" dirty="0">
                <a:solidFill>
                  <a:srgbClr val="FF0000"/>
                </a:solidFill>
                <a:latin typeface="Roboto"/>
                <a:cs typeface="Roboto"/>
              </a:rPr>
              <a:t>billing</a:t>
            </a:r>
            <a:r>
              <a:rPr sz="1867" spc="-20" dirty="0">
                <a:solidFill>
                  <a:srgbClr val="FF0000"/>
                </a:solidFill>
                <a:latin typeface="Roboto"/>
                <a:cs typeface="Roboto"/>
              </a:rPr>
              <a:t> ﬂow</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FF0000"/>
                </a:solidFill>
                <a:latin typeface="Roboto"/>
                <a:cs typeface="Roboto"/>
              </a:rPr>
              <a:t>Send</a:t>
            </a:r>
            <a:r>
              <a:rPr sz="1867" spc="-20" dirty="0">
                <a:solidFill>
                  <a:srgbClr val="FF0000"/>
                </a:solidFill>
                <a:latin typeface="Roboto"/>
                <a:cs typeface="Roboto"/>
              </a:rPr>
              <a:t> token to </a:t>
            </a:r>
            <a:r>
              <a:rPr sz="1867" spc="-7" dirty="0">
                <a:solidFill>
                  <a:srgbClr val="FF0000"/>
                </a:solidFill>
                <a:latin typeface="Roboto"/>
                <a:cs typeface="Roboto"/>
              </a:rPr>
              <a:t>API</a:t>
            </a:r>
            <a:r>
              <a:rPr sz="1867" spc="-13" dirty="0">
                <a:solidFill>
                  <a:srgbClr val="FF0000"/>
                </a:solidFill>
                <a:latin typeface="Roboto"/>
                <a:cs typeface="Roboto"/>
              </a:rPr>
              <a:t> </a:t>
            </a:r>
            <a:r>
              <a:rPr sz="1867" spc="-20" dirty="0">
                <a:solidFill>
                  <a:srgbClr val="FF0000"/>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FF0000"/>
                </a:solidFill>
                <a:latin typeface="Roboto"/>
                <a:cs typeface="Roboto"/>
              </a:rPr>
              <a:t>Verify</a:t>
            </a:r>
            <a:r>
              <a:rPr sz="1867" spc="-27" dirty="0">
                <a:solidFill>
                  <a:srgbClr val="FF0000"/>
                </a:solidFill>
                <a:latin typeface="Roboto"/>
                <a:cs typeface="Roboto"/>
              </a:rPr>
              <a:t> </a:t>
            </a:r>
            <a:r>
              <a:rPr sz="1867" spc="-20" dirty="0">
                <a:solidFill>
                  <a:srgbClr val="FF0000"/>
                </a:solidFill>
                <a:latin typeface="Roboto"/>
                <a:cs typeface="Roboto"/>
              </a:rPr>
              <a:t>token </a:t>
            </a:r>
            <a:r>
              <a:rPr sz="1867" spc="-27" dirty="0">
                <a:solidFill>
                  <a:srgbClr val="FF0000"/>
                </a:solidFill>
                <a:latin typeface="Roboto"/>
                <a:cs typeface="Roboto"/>
              </a:rPr>
              <a:t>with </a:t>
            </a:r>
            <a:r>
              <a:rPr sz="1867" spc="-33" dirty="0">
                <a:solidFill>
                  <a:srgbClr val="FF0000"/>
                </a:solidFill>
                <a:latin typeface="Roboto"/>
                <a:cs typeface="Roboto"/>
              </a:rPr>
              <a:t>Play</a:t>
            </a:r>
            <a:r>
              <a:rPr sz="1867" spc="-20" dirty="0">
                <a:solidFill>
                  <a:srgbClr val="FF0000"/>
                </a:solidFill>
                <a:latin typeface="Roboto"/>
                <a:cs typeface="Roboto"/>
              </a:rPr>
              <a:t> </a:t>
            </a:r>
            <a:r>
              <a:rPr sz="1867" spc="-27" dirty="0">
                <a:solidFill>
                  <a:srgbClr val="FF0000"/>
                </a:solidFill>
                <a:latin typeface="Roboto"/>
                <a:cs typeface="Roboto"/>
              </a:rPr>
              <a:t>Store</a:t>
            </a:r>
            <a:endParaRPr sz="1867">
              <a:latin typeface="Roboto"/>
              <a:cs typeface="Roboto"/>
            </a:endParaRPr>
          </a:p>
        </p:txBody>
      </p:sp>
      <p:sp>
        <p:nvSpPr>
          <p:cNvPr id="9" name="object 9"/>
          <p:cNvSpPr txBox="1"/>
          <p:nvPr/>
        </p:nvSpPr>
        <p:spPr>
          <a:xfrm>
            <a:off x="441567" y="4075717"/>
            <a:ext cx="4212167" cy="591743"/>
          </a:xfrm>
          <a:prstGeom prst="rect">
            <a:avLst/>
          </a:prstGeom>
        </p:spPr>
        <p:txBody>
          <a:bodyPr vert="horz" wrap="square" lIns="0" tIns="16933" rIns="0" bIns="0" rtlCol="0">
            <a:spAutoFit/>
          </a:bodyPr>
          <a:lstStyle/>
          <a:p>
            <a:pPr marL="16933">
              <a:spcBef>
                <a:spcPts val="133"/>
              </a:spcBef>
            </a:pPr>
            <a:r>
              <a:rPr sz="1867" spc="13" dirty="0">
                <a:solidFill>
                  <a:srgbClr val="666666"/>
                </a:solidFill>
                <a:latin typeface="Roboto"/>
                <a:cs typeface="Roboto"/>
              </a:rPr>
              <a:t>We</a:t>
            </a:r>
            <a:r>
              <a:rPr sz="1867" spc="-20" dirty="0">
                <a:solidFill>
                  <a:srgbClr val="666666"/>
                </a:solidFill>
                <a:latin typeface="Roboto"/>
                <a:cs typeface="Roboto"/>
              </a:rPr>
              <a:t> </a:t>
            </a:r>
            <a:r>
              <a:rPr sz="1867" spc="-27" dirty="0">
                <a:solidFill>
                  <a:srgbClr val="666666"/>
                </a:solidFill>
                <a:latin typeface="Roboto"/>
                <a:cs typeface="Roboto"/>
              </a:rPr>
              <a:t>have</a:t>
            </a:r>
            <a:r>
              <a:rPr sz="1867" spc="-13" dirty="0">
                <a:solidFill>
                  <a:srgbClr val="666666"/>
                </a:solidFill>
                <a:latin typeface="Roboto"/>
                <a:cs typeface="Roboto"/>
              </a:rPr>
              <a:t> </a:t>
            </a:r>
            <a:r>
              <a:rPr sz="1867" spc="-20" dirty="0">
                <a:solidFill>
                  <a:srgbClr val="666666"/>
                </a:solidFill>
                <a:latin typeface="Roboto"/>
                <a:cs typeface="Roboto"/>
              </a:rPr>
              <a:t>to</a:t>
            </a:r>
            <a:r>
              <a:rPr sz="1867" spc="-13" dirty="0">
                <a:solidFill>
                  <a:srgbClr val="666666"/>
                </a:solidFill>
                <a:latin typeface="Roboto"/>
                <a:cs typeface="Roboto"/>
              </a:rPr>
              <a:t> </a:t>
            </a:r>
            <a:r>
              <a:rPr sz="1867" spc="-20" dirty="0">
                <a:solidFill>
                  <a:srgbClr val="666666"/>
                </a:solidFill>
                <a:latin typeface="Roboto"/>
                <a:cs typeface="Roboto"/>
              </a:rPr>
              <a:t>treat these</a:t>
            </a:r>
            <a:r>
              <a:rPr sz="1867" spc="-13" dirty="0">
                <a:solidFill>
                  <a:srgbClr val="666666"/>
                </a:solidFill>
                <a:latin typeface="Roboto"/>
                <a:cs typeface="Roboto"/>
              </a:rPr>
              <a:t> parts</a:t>
            </a:r>
            <a:r>
              <a:rPr sz="1867" spc="13" dirty="0">
                <a:solidFill>
                  <a:srgbClr val="666666"/>
                </a:solidFill>
                <a:latin typeface="Roboto"/>
                <a:cs typeface="Roboto"/>
              </a:rPr>
              <a:t> </a:t>
            </a:r>
            <a:r>
              <a:rPr sz="1867" b="1" spc="-7" dirty="0">
                <a:solidFill>
                  <a:srgbClr val="666666"/>
                </a:solidFill>
                <a:latin typeface="Roboto"/>
                <a:cs typeface="Roboto"/>
              </a:rPr>
              <a:t>separately</a:t>
            </a:r>
            <a:r>
              <a:rPr sz="1867" spc="-7" dirty="0">
                <a:solidFill>
                  <a:srgbClr val="666666"/>
                </a:solidFill>
                <a:latin typeface="Roboto"/>
                <a:cs typeface="Roboto"/>
              </a:rPr>
              <a:t>!</a:t>
            </a:r>
            <a:endParaRPr sz="1867">
              <a:latin typeface="Roboto"/>
              <a:cs typeface="Roboto"/>
            </a:endParaRPr>
          </a:p>
        </p:txBody>
      </p:sp>
      <p:sp>
        <p:nvSpPr>
          <p:cNvPr id="10" name="object 10"/>
          <p:cNvSpPr txBox="1"/>
          <p:nvPr/>
        </p:nvSpPr>
        <p:spPr>
          <a:xfrm>
            <a:off x="6463451" y="1157891"/>
            <a:ext cx="267547" cy="1535463"/>
          </a:xfrm>
          <a:prstGeom prst="rect">
            <a:avLst/>
          </a:prstGeom>
        </p:spPr>
        <p:txBody>
          <a:bodyPr vert="horz" wrap="square" lIns="0" tIns="278553" rIns="0" bIns="0" rtlCol="0">
            <a:spAutoFit/>
          </a:bodyPr>
          <a:lstStyle/>
          <a:p>
            <a:pPr marL="16933">
              <a:spcBef>
                <a:spcPts val="2193"/>
              </a:spcBef>
            </a:pPr>
            <a:r>
              <a:rPr sz="3200" b="1" dirty="0">
                <a:solidFill>
                  <a:srgbClr val="D45E00"/>
                </a:solidFill>
                <a:latin typeface="Roboto"/>
                <a:cs typeface="Roboto"/>
              </a:rPr>
              <a:t>1</a:t>
            </a:r>
            <a:endParaRPr sz="3200">
              <a:latin typeface="Roboto"/>
              <a:cs typeface="Roboto"/>
            </a:endParaRPr>
          </a:p>
          <a:p>
            <a:pPr marL="16933">
              <a:spcBef>
                <a:spcPts val="2060"/>
              </a:spcBef>
            </a:pPr>
            <a:r>
              <a:rPr sz="3200" b="1" dirty="0">
                <a:solidFill>
                  <a:srgbClr val="0072B2"/>
                </a:solidFill>
                <a:latin typeface="Roboto"/>
                <a:cs typeface="Roboto"/>
              </a:rPr>
              <a:t>2</a:t>
            </a:r>
            <a:endParaRPr sz="3200">
              <a:latin typeface="Roboto"/>
              <a:cs typeface="Roboto"/>
            </a:endParaRPr>
          </a:p>
        </p:txBody>
      </p:sp>
      <p:sp>
        <p:nvSpPr>
          <p:cNvPr id="11" name="object 11"/>
          <p:cNvSpPr/>
          <p:nvPr/>
        </p:nvSpPr>
        <p:spPr>
          <a:xfrm>
            <a:off x="5300545" y="2883996"/>
            <a:ext cx="1484207" cy="343747"/>
          </a:xfrm>
          <a:custGeom>
            <a:avLst/>
            <a:gdLst/>
            <a:ahLst/>
            <a:cxnLst/>
            <a:rect l="l" t="t" r="r" b="b"/>
            <a:pathLst>
              <a:path w="1113154" h="257810">
                <a:moveTo>
                  <a:pt x="0" y="0"/>
                </a:moveTo>
                <a:lnTo>
                  <a:pt x="1112999" y="257699"/>
                </a:lnTo>
              </a:path>
              <a:path w="1113154" h="257810">
                <a:moveTo>
                  <a:pt x="1113024" y="0"/>
                </a:moveTo>
                <a:lnTo>
                  <a:pt x="24" y="257699"/>
                </a:lnTo>
              </a:path>
            </a:pathLst>
          </a:custGeom>
          <a:ln w="28574">
            <a:solidFill>
              <a:srgbClr val="FF0000"/>
            </a:solidFill>
          </a:ln>
        </p:spPr>
        <p:txBody>
          <a:bodyPr wrap="square" lIns="0" tIns="0" rIns="0" bIns="0" rtlCol="0"/>
          <a:lstStyle/>
          <a:p>
            <a:endParaRPr sz="2400"/>
          </a:p>
        </p:txBody>
      </p:sp>
      <p:sp>
        <p:nvSpPr>
          <p:cNvPr id="12" name="object 12"/>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23729800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3601" y="203200"/>
            <a:ext cx="7478607" cy="6593840"/>
            <a:chOff x="3505200" y="152400"/>
            <a:chExt cx="5608955" cy="4945380"/>
          </a:xfrm>
        </p:grpSpPr>
        <p:pic>
          <p:nvPicPr>
            <p:cNvPr id="3" name="object 3"/>
            <p:cNvPicPr/>
            <p:nvPr/>
          </p:nvPicPr>
          <p:blipFill>
            <a:blip r:embed="rId2" cstate="print"/>
            <a:stretch>
              <a:fillRect/>
            </a:stretch>
          </p:blipFill>
          <p:spPr>
            <a:xfrm>
              <a:off x="3505200" y="152400"/>
              <a:ext cx="5608494" cy="4838700"/>
            </a:xfrm>
            <a:prstGeom prst="rect">
              <a:avLst/>
            </a:prstGeom>
          </p:spPr>
        </p:pic>
        <p:sp>
          <p:nvSpPr>
            <p:cNvPr id="4" name="object 4"/>
            <p:cNvSpPr/>
            <p:nvPr/>
          </p:nvSpPr>
          <p:spPr>
            <a:xfrm>
              <a:off x="5134164" y="1565974"/>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0072B2"/>
              </a:solidFill>
            </a:ln>
          </p:spPr>
          <p:txBody>
            <a:bodyPr wrap="square" lIns="0" tIns="0" rIns="0" bIns="0" rtlCol="0"/>
            <a:lstStyle/>
            <a:p>
              <a:endParaRPr sz="2400"/>
            </a:p>
          </p:txBody>
        </p:sp>
        <p:sp>
          <p:nvSpPr>
            <p:cNvPr id="5" name="object 5"/>
            <p:cNvSpPr/>
            <p:nvPr/>
          </p:nvSpPr>
          <p:spPr>
            <a:xfrm>
              <a:off x="5134164" y="2474638"/>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grpSp>
      <p:sp>
        <p:nvSpPr>
          <p:cNvPr id="6" name="object 6"/>
          <p:cNvSpPr txBox="1">
            <a:spLocks noGrp="1"/>
          </p:cNvSpPr>
          <p:nvPr>
            <p:ph type="title"/>
          </p:nvPr>
        </p:nvSpPr>
        <p:spPr>
          <a:xfrm>
            <a:off x="1043610" y="36639"/>
            <a:ext cx="2807484" cy="1499555"/>
          </a:xfrm>
          <a:prstGeom prst="rect">
            <a:avLst/>
          </a:prstGeom>
        </p:spPr>
        <p:txBody>
          <a:bodyPr vert="horz" wrap="square" lIns="0" tIns="37253" rIns="0" bIns="0" rtlCol="0" anchor="ctr">
            <a:spAutoFit/>
          </a:bodyPr>
          <a:lstStyle/>
          <a:p>
            <a:pPr marL="16933" marR="6773" indent="49952">
              <a:lnSpc>
                <a:spcPts val="3800"/>
              </a:lnSpc>
              <a:spcBef>
                <a:spcPts val="293"/>
              </a:spcBef>
            </a:pPr>
            <a:r>
              <a:rPr spc="7" dirty="0"/>
              <a:t>Break </a:t>
            </a:r>
            <a:r>
              <a:rPr spc="-20" dirty="0"/>
              <a:t>Down </a:t>
            </a:r>
            <a:r>
              <a:rPr spc="-780" dirty="0"/>
              <a:t> </a:t>
            </a:r>
            <a:r>
              <a:rPr spc="53" dirty="0"/>
              <a:t>The</a:t>
            </a:r>
            <a:r>
              <a:rPr spc="-87" dirty="0"/>
              <a:t> </a:t>
            </a:r>
            <a:r>
              <a:rPr spc="-7" dirty="0"/>
              <a:t>Journey</a:t>
            </a:r>
          </a:p>
        </p:txBody>
      </p:sp>
      <p:sp>
        <p:nvSpPr>
          <p:cNvPr id="12" name="object 12"/>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7" name="object 7"/>
          <p:cNvSpPr txBox="1"/>
          <p:nvPr/>
        </p:nvSpPr>
        <p:spPr>
          <a:xfrm>
            <a:off x="441567" y="1535718"/>
            <a:ext cx="4102947" cy="304421"/>
          </a:xfrm>
          <a:prstGeom prst="rect">
            <a:avLst/>
          </a:prstGeom>
        </p:spPr>
        <p:txBody>
          <a:bodyPr vert="horz" wrap="square" lIns="0" tIns="16933" rIns="0" bIns="0" rtlCol="0">
            <a:spAutoFit/>
          </a:bodyPr>
          <a:lstStyle/>
          <a:p>
            <a:pPr marL="16933">
              <a:spcBef>
                <a:spcPts val="133"/>
              </a:spcBef>
            </a:pPr>
            <a:r>
              <a:rPr sz="1867" b="1" spc="7" dirty="0">
                <a:solidFill>
                  <a:srgbClr val="666666"/>
                </a:solidFill>
                <a:latin typeface="Roboto"/>
                <a:cs typeface="Roboto"/>
              </a:rPr>
              <a:t>Two</a:t>
            </a:r>
            <a:r>
              <a:rPr sz="1867" b="1" spc="-7" dirty="0">
                <a:solidFill>
                  <a:srgbClr val="666666"/>
                </a:solidFill>
                <a:latin typeface="Roboto"/>
                <a:cs typeface="Roboto"/>
              </a:rPr>
              <a:t> </a:t>
            </a:r>
            <a:r>
              <a:rPr sz="1867" spc="-20" dirty="0">
                <a:solidFill>
                  <a:srgbClr val="666666"/>
                </a:solidFill>
                <a:latin typeface="Roboto"/>
                <a:cs typeface="Roboto"/>
              </a:rPr>
              <a:t>requests</a:t>
            </a:r>
            <a:r>
              <a:rPr sz="1867" spc="-7" dirty="0">
                <a:solidFill>
                  <a:srgbClr val="666666"/>
                </a:solidFill>
                <a:latin typeface="Roboto"/>
                <a:cs typeface="Roboto"/>
              </a:rPr>
              <a:t> </a:t>
            </a:r>
            <a:r>
              <a:rPr sz="1867" spc="-53" dirty="0">
                <a:solidFill>
                  <a:srgbClr val="666666"/>
                </a:solidFill>
                <a:latin typeface="Roboto"/>
                <a:cs typeface="Roboto"/>
              </a:rPr>
              <a:t>don't</a:t>
            </a:r>
            <a:r>
              <a:rPr sz="1867" spc="-7" dirty="0">
                <a:solidFill>
                  <a:srgbClr val="666666"/>
                </a:solidFill>
                <a:latin typeface="Roboto"/>
                <a:cs typeface="Roboto"/>
              </a:rPr>
              <a:t> </a:t>
            </a:r>
            <a:r>
              <a:rPr sz="1867" spc="-33" dirty="0">
                <a:solidFill>
                  <a:srgbClr val="666666"/>
                </a:solidFill>
                <a:latin typeface="Roboto"/>
                <a:cs typeface="Roboto"/>
              </a:rPr>
              <a:t>hit</a:t>
            </a:r>
            <a:r>
              <a:rPr sz="1867" spc="-7" dirty="0">
                <a:solidFill>
                  <a:srgbClr val="666666"/>
                </a:solidFill>
                <a:latin typeface="Roboto"/>
                <a:cs typeface="Roboto"/>
              </a:rPr>
              <a:t> API </a:t>
            </a:r>
            <a:r>
              <a:rPr sz="1867" spc="-20" dirty="0">
                <a:solidFill>
                  <a:srgbClr val="666666"/>
                </a:solidFill>
                <a:latin typeface="Roboto"/>
                <a:cs typeface="Roboto"/>
              </a:rPr>
              <a:t>server</a:t>
            </a:r>
            <a:r>
              <a:rPr sz="1867" spc="-7" dirty="0">
                <a:solidFill>
                  <a:srgbClr val="666666"/>
                </a:solidFill>
                <a:latin typeface="Roboto"/>
                <a:cs typeface="Roboto"/>
              </a:rPr>
              <a:t> </a:t>
            </a:r>
            <a:r>
              <a:rPr sz="1867" spc="-20" dirty="0">
                <a:solidFill>
                  <a:srgbClr val="666666"/>
                </a:solidFill>
                <a:latin typeface="Roboto"/>
                <a:cs typeface="Roboto"/>
              </a:rPr>
              <a:t>at</a:t>
            </a:r>
            <a:r>
              <a:rPr sz="1867" spc="-7" dirty="0">
                <a:solidFill>
                  <a:srgbClr val="666666"/>
                </a:solidFill>
                <a:latin typeface="Roboto"/>
                <a:cs typeface="Roboto"/>
              </a:rPr>
              <a:t> </a:t>
            </a:r>
            <a:r>
              <a:rPr sz="1867" spc="-27" dirty="0">
                <a:solidFill>
                  <a:srgbClr val="666666"/>
                </a:solidFill>
                <a:latin typeface="Roboto"/>
                <a:cs typeface="Roboto"/>
              </a:rPr>
              <a:t>all!</a:t>
            </a:r>
            <a:endParaRPr sz="1867">
              <a:latin typeface="Roboto"/>
              <a:cs typeface="Roboto"/>
            </a:endParaRPr>
          </a:p>
        </p:txBody>
      </p:sp>
      <p:sp>
        <p:nvSpPr>
          <p:cNvPr id="8" name="object 8"/>
          <p:cNvSpPr txBox="1"/>
          <p:nvPr/>
        </p:nvSpPr>
        <p:spPr>
          <a:xfrm>
            <a:off x="550965" y="2048797"/>
            <a:ext cx="4085167" cy="1705061"/>
          </a:xfrm>
          <a:prstGeom prst="rect">
            <a:avLst/>
          </a:prstGeom>
        </p:spPr>
        <p:txBody>
          <a:bodyPr vert="horz" wrap="square" lIns="0" tIns="62653" rIns="0" bIns="0" rtlCol="0">
            <a:spAutoFit/>
          </a:bodyPr>
          <a:lstStyle/>
          <a:p>
            <a:pPr marL="516454" indent="-500367">
              <a:spcBef>
                <a:spcPts val="493"/>
              </a:spcBef>
              <a:buAutoNum type="arabicPeriod"/>
              <a:tabLst>
                <a:tab pos="516454" algn="l"/>
                <a:tab pos="517300" algn="l"/>
              </a:tabLst>
            </a:pPr>
            <a:r>
              <a:rPr sz="1867" spc="-20" dirty="0">
                <a:solidFill>
                  <a:srgbClr val="EEEEEE"/>
                </a:solidFill>
                <a:latin typeface="Roboto"/>
                <a:cs typeface="Roboto"/>
              </a:rPr>
              <a:t>Fetch</a:t>
            </a:r>
            <a:r>
              <a:rPr sz="1867" spc="-13" dirty="0">
                <a:solidFill>
                  <a:srgbClr val="EEEEEE"/>
                </a:solidFill>
                <a:latin typeface="Roboto"/>
                <a:cs typeface="Roboto"/>
              </a:rPr>
              <a:t> </a:t>
            </a:r>
            <a:r>
              <a:rPr sz="1867" spc="-27" dirty="0">
                <a:solidFill>
                  <a:srgbClr val="EEEEEE"/>
                </a:solidFill>
                <a:latin typeface="Roboto"/>
                <a:cs typeface="Roboto"/>
              </a:rPr>
              <a:t>list</a:t>
            </a:r>
            <a:r>
              <a:rPr sz="1867" spc="-7" dirty="0">
                <a:solidFill>
                  <a:srgbClr val="EEEEEE"/>
                </a:solidFill>
                <a:latin typeface="Roboto"/>
                <a:cs typeface="Roboto"/>
              </a:rPr>
              <a:t> </a:t>
            </a:r>
            <a:r>
              <a:rPr sz="1867" spc="13" dirty="0">
                <a:solidFill>
                  <a:srgbClr val="EEEEEE"/>
                </a:solidFill>
                <a:latin typeface="Roboto"/>
                <a:cs typeface="Roboto"/>
              </a:rPr>
              <a:t>of</a:t>
            </a:r>
            <a:r>
              <a:rPr sz="1867" spc="-7" dirty="0">
                <a:solidFill>
                  <a:srgbClr val="EEEEEE"/>
                </a:solidFill>
                <a:latin typeface="Roboto"/>
                <a:cs typeface="Roboto"/>
              </a:rPr>
              <a:t> </a:t>
            </a:r>
            <a:r>
              <a:rPr sz="1867" spc="-40" dirty="0">
                <a:solidFill>
                  <a:srgbClr val="EEEEEE"/>
                </a:solidFill>
                <a:latin typeface="Roboto"/>
                <a:cs typeface="Roboto"/>
              </a:rPr>
              <a:t>SKUs</a:t>
            </a:r>
            <a:r>
              <a:rPr sz="1867" spc="-13" dirty="0">
                <a:solidFill>
                  <a:srgbClr val="EEEEEE"/>
                </a:solidFill>
                <a:latin typeface="Roboto"/>
                <a:cs typeface="Roboto"/>
              </a:rPr>
              <a:t> </a:t>
            </a:r>
            <a:r>
              <a:rPr sz="1867" spc="-7" dirty="0">
                <a:solidFill>
                  <a:srgbClr val="EEEEEE"/>
                </a:solidFill>
                <a:latin typeface="Roboto"/>
                <a:cs typeface="Roboto"/>
              </a:rPr>
              <a:t>from API </a:t>
            </a:r>
            <a:r>
              <a:rPr sz="1867" spc="-20" dirty="0">
                <a:solidFill>
                  <a:srgbClr val="EEEEEE"/>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0072B2"/>
                </a:solidFill>
                <a:latin typeface="Roboto"/>
                <a:cs typeface="Roboto"/>
              </a:rPr>
              <a:t>Fetch </a:t>
            </a:r>
            <a:r>
              <a:rPr sz="1867" spc="-40" dirty="0">
                <a:solidFill>
                  <a:srgbClr val="0072B2"/>
                </a:solidFill>
                <a:latin typeface="Roboto"/>
                <a:cs typeface="Roboto"/>
              </a:rPr>
              <a:t>SKU</a:t>
            </a:r>
            <a:r>
              <a:rPr sz="1867" spc="-13" dirty="0">
                <a:solidFill>
                  <a:srgbClr val="0072B2"/>
                </a:solidFill>
                <a:latin typeface="Roboto"/>
                <a:cs typeface="Roboto"/>
              </a:rPr>
              <a:t> </a:t>
            </a:r>
            <a:r>
              <a:rPr sz="1867" spc="-20" dirty="0">
                <a:solidFill>
                  <a:srgbClr val="0072B2"/>
                </a:solidFill>
                <a:latin typeface="Roboto"/>
                <a:cs typeface="Roboto"/>
              </a:rPr>
              <a:t>details</a:t>
            </a:r>
            <a:r>
              <a:rPr sz="1867" spc="-13" dirty="0">
                <a:solidFill>
                  <a:srgbClr val="0072B2"/>
                </a:solidFill>
                <a:latin typeface="Roboto"/>
                <a:cs typeface="Roboto"/>
              </a:rPr>
              <a:t> </a:t>
            </a:r>
            <a:r>
              <a:rPr sz="1867" spc="-7" dirty="0">
                <a:solidFill>
                  <a:srgbClr val="0072B2"/>
                </a:solidFill>
                <a:latin typeface="Roboto"/>
                <a:cs typeface="Roboto"/>
              </a:rPr>
              <a:t>from</a:t>
            </a:r>
            <a:r>
              <a:rPr sz="1867" spc="-13" dirty="0">
                <a:solidFill>
                  <a:srgbClr val="0072B2"/>
                </a:solidFill>
                <a:latin typeface="Roboto"/>
                <a:cs typeface="Roboto"/>
              </a:rPr>
              <a:t> </a:t>
            </a:r>
            <a:r>
              <a:rPr sz="1867" spc="-33" dirty="0">
                <a:solidFill>
                  <a:srgbClr val="0072B2"/>
                </a:solidFill>
                <a:latin typeface="Roboto"/>
                <a:cs typeface="Roboto"/>
              </a:rPr>
              <a:t>Play</a:t>
            </a:r>
            <a:r>
              <a:rPr sz="1867" spc="-13" dirty="0">
                <a:solidFill>
                  <a:srgbClr val="0072B2"/>
                </a:solidFill>
                <a:latin typeface="Roboto"/>
                <a:cs typeface="Roboto"/>
              </a:rPr>
              <a:t> </a:t>
            </a:r>
            <a:r>
              <a:rPr sz="1867" spc="-27" dirty="0">
                <a:solidFill>
                  <a:srgbClr val="0072B2"/>
                </a:solidFill>
                <a:latin typeface="Roboto"/>
                <a:cs typeface="Roboto"/>
              </a:rPr>
              <a:t>Store</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CC78A7"/>
                </a:solidFill>
                <a:latin typeface="Roboto"/>
                <a:cs typeface="Roboto"/>
              </a:rPr>
              <a:t>User</a:t>
            </a:r>
            <a:r>
              <a:rPr sz="1867" spc="-20" dirty="0">
                <a:solidFill>
                  <a:srgbClr val="CC78A7"/>
                </a:solidFill>
                <a:latin typeface="Roboto"/>
                <a:cs typeface="Roboto"/>
              </a:rPr>
              <a:t> </a:t>
            </a:r>
            <a:r>
              <a:rPr sz="1867" spc="-27" dirty="0">
                <a:solidFill>
                  <a:srgbClr val="CC78A7"/>
                </a:solidFill>
                <a:latin typeface="Roboto"/>
                <a:cs typeface="Roboto"/>
              </a:rPr>
              <a:t>launches</a:t>
            </a:r>
            <a:r>
              <a:rPr sz="1867" spc="-13" dirty="0">
                <a:solidFill>
                  <a:srgbClr val="CC78A7"/>
                </a:solidFill>
                <a:latin typeface="Roboto"/>
                <a:cs typeface="Roboto"/>
              </a:rPr>
              <a:t> </a:t>
            </a:r>
            <a:r>
              <a:rPr sz="1867" spc="-33" dirty="0">
                <a:solidFill>
                  <a:srgbClr val="CC78A7"/>
                </a:solidFill>
                <a:latin typeface="Roboto"/>
                <a:cs typeface="Roboto"/>
              </a:rPr>
              <a:t>Play</a:t>
            </a:r>
            <a:r>
              <a:rPr sz="1867" spc="-13" dirty="0">
                <a:solidFill>
                  <a:srgbClr val="CC78A7"/>
                </a:solidFill>
                <a:latin typeface="Roboto"/>
                <a:cs typeface="Roboto"/>
              </a:rPr>
              <a:t> </a:t>
            </a:r>
            <a:r>
              <a:rPr sz="1867" spc="-27" dirty="0">
                <a:solidFill>
                  <a:srgbClr val="CC78A7"/>
                </a:solidFill>
                <a:latin typeface="Roboto"/>
                <a:cs typeface="Roboto"/>
              </a:rPr>
              <a:t>billing</a:t>
            </a:r>
            <a:r>
              <a:rPr sz="1867" spc="-20" dirty="0">
                <a:solidFill>
                  <a:srgbClr val="CC78A7"/>
                </a:solidFill>
                <a:latin typeface="Roboto"/>
                <a:cs typeface="Roboto"/>
              </a:rPr>
              <a:t> ﬂow</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EEEEEE"/>
                </a:solidFill>
                <a:latin typeface="Roboto"/>
                <a:cs typeface="Roboto"/>
              </a:rPr>
              <a:t>Send</a:t>
            </a:r>
            <a:r>
              <a:rPr sz="1867" spc="-20" dirty="0">
                <a:solidFill>
                  <a:srgbClr val="EEEEEE"/>
                </a:solidFill>
                <a:latin typeface="Roboto"/>
                <a:cs typeface="Roboto"/>
              </a:rPr>
              <a:t> token to </a:t>
            </a:r>
            <a:r>
              <a:rPr sz="1867" spc="-7" dirty="0">
                <a:solidFill>
                  <a:srgbClr val="EEEEEE"/>
                </a:solidFill>
                <a:latin typeface="Roboto"/>
                <a:cs typeface="Roboto"/>
              </a:rPr>
              <a:t>API</a:t>
            </a:r>
            <a:r>
              <a:rPr sz="1867" spc="-13" dirty="0">
                <a:solidFill>
                  <a:srgbClr val="EEEEEE"/>
                </a:solidFill>
                <a:latin typeface="Roboto"/>
                <a:cs typeface="Roboto"/>
              </a:rPr>
              <a:t> </a:t>
            </a:r>
            <a:r>
              <a:rPr sz="1867" spc="-20" dirty="0">
                <a:solidFill>
                  <a:srgbClr val="EEEEEE"/>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EEEEEE"/>
                </a:solidFill>
                <a:latin typeface="Roboto"/>
                <a:cs typeface="Roboto"/>
              </a:rPr>
              <a:t>Verify</a:t>
            </a:r>
            <a:r>
              <a:rPr sz="1867" spc="-27" dirty="0">
                <a:solidFill>
                  <a:srgbClr val="EEEEEE"/>
                </a:solidFill>
                <a:latin typeface="Roboto"/>
                <a:cs typeface="Roboto"/>
              </a:rPr>
              <a:t> </a:t>
            </a:r>
            <a:r>
              <a:rPr sz="1867" spc="-20" dirty="0">
                <a:solidFill>
                  <a:srgbClr val="EEEEEE"/>
                </a:solidFill>
                <a:latin typeface="Roboto"/>
                <a:cs typeface="Roboto"/>
              </a:rPr>
              <a:t>token </a:t>
            </a:r>
            <a:r>
              <a:rPr sz="1867" spc="-27" dirty="0">
                <a:solidFill>
                  <a:srgbClr val="EEEEEE"/>
                </a:solidFill>
                <a:latin typeface="Roboto"/>
                <a:cs typeface="Roboto"/>
              </a:rPr>
              <a:t>with </a:t>
            </a:r>
            <a:r>
              <a:rPr sz="1867" spc="-33" dirty="0">
                <a:solidFill>
                  <a:srgbClr val="EEEEEE"/>
                </a:solidFill>
                <a:latin typeface="Roboto"/>
                <a:cs typeface="Roboto"/>
              </a:rPr>
              <a:t>Play</a:t>
            </a:r>
            <a:r>
              <a:rPr sz="1867" spc="-20" dirty="0">
                <a:solidFill>
                  <a:srgbClr val="EEEEEE"/>
                </a:solidFill>
                <a:latin typeface="Roboto"/>
                <a:cs typeface="Roboto"/>
              </a:rPr>
              <a:t> </a:t>
            </a:r>
            <a:r>
              <a:rPr sz="1867" spc="-27" dirty="0">
                <a:solidFill>
                  <a:srgbClr val="EEEEEE"/>
                </a:solidFill>
                <a:latin typeface="Roboto"/>
                <a:cs typeface="Roboto"/>
              </a:rPr>
              <a:t>Store</a:t>
            </a:r>
            <a:endParaRPr sz="1867">
              <a:latin typeface="Roboto"/>
              <a:cs typeface="Roboto"/>
            </a:endParaRPr>
          </a:p>
        </p:txBody>
      </p:sp>
      <p:sp>
        <p:nvSpPr>
          <p:cNvPr id="9" name="object 9"/>
          <p:cNvSpPr txBox="1"/>
          <p:nvPr/>
        </p:nvSpPr>
        <p:spPr>
          <a:xfrm>
            <a:off x="441567" y="4029996"/>
            <a:ext cx="4223173" cy="683691"/>
          </a:xfrm>
          <a:prstGeom prst="rect">
            <a:avLst/>
          </a:prstGeom>
        </p:spPr>
        <p:txBody>
          <a:bodyPr vert="horz" wrap="square" lIns="0" tIns="16933" rIns="0" bIns="0" rtlCol="0">
            <a:spAutoFit/>
          </a:bodyPr>
          <a:lstStyle/>
          <a:p>
            <a:pPr marL="16933" marR="6773">
              <a:lnSpc>
                <a:spcPct val="116100"/>
              </a:lnSpc>
              <a:spcBef>
                <a:spcPts val="133"/>
              </a:spcBef>
            </a:pPr>
            <a:r>
              <a:rPr sz="1867" spc="-20" dirty="0">
                <a:solidFill>
                  <a:srgbClr val="666666"/>
                </a:solidFill>
                <a:latin typeface="Roboto"/>
                <a:cs typeface="Roboto"/>
              </a:rPr>
              <a:t>Server</a:t>
            </a:r>
            <a:r>
              <a:rPr sz="1867" spc="-13" dirty="0">
                <a:solidFill>
                  <a:srgbClr val="666666"/>
                </a:solidFill>
                <a:latin typeface="Roboto"/>
                <a:cs typeface="Roboto"/>
              </a:rPr>
              <a:t> or load</a:t>
            </a:r>
            <a:r>
              <a:rPr sz="1867" spc="-7" dirty="0">
                <a:solidFill>
                  <a:srgbClr val="666666"/>
                </a:solidFill>
                <a:latin typeface="Roboto"/>
                <a:cs typeface="Roboto"/>
              </a:rPr>
              <a:t> </a:t>
            </a:r>
            <a:r>
              <a:rPr sz="1867" spc="-20" dirty="0">
                <a:solidFill>
                  <a:srgbClr val="666666"/>
                </a:solidFill>
                <a:latin typeface="Roboto"/>
                <a:cs typeface="Roboto"/>
              </a:rPr>
              <a:t>balancer</a:t>
            </a:r>
            <a:r>
              <a:rPr sz="1867" spc="-13" dirty="0">
                <a:solidFill>
                  <a:srgbClr val="666666"/>
                </a:solidFill>
                <a:latin typeface="Roboto"/>
                <a:cs typeface="Roboto"/>
              </a:rPr>
              <a:t> </a:t>
            </a:r>
            <a:r>
              <a:rPr sz="1867" spc="-20" dirty="0">
                <a:solidFill>
                  <a:srgbClr val="666666"/>
                </a:solidFill>
                <a:latin typeface="Roboto"/>
                <a:cs typeface="Roboto"/>
              </a:rPr>
              <a:t>metrics</a:t>
            </a:r>
            <a:r>
              <a:rPr sz="1867" spc="20" dirty="0">
                <a:solidFill>
                  <a:srgbClr val="666666"/>
                </a:solidFill>
                <a:latin typeface="Roboto"/>
                <a:cs typeface="Roboto"/>
              </a:rPr>
              <a:t> </a:t>
            </a:r>
            <a:r>
              <a:rPr sz="1867" b="1" spc="-20" dirty="0">
                <a:solidFill>
                  <a:srgbClr val="666666"/>
                </a:solidFill>
                <a:latin typeface="Roboto"/>
                <a:cs typeface="Roboto"/>
              </a:rPr>
              <a:t>may</a:t>
            </a:r>
            <a:r>
              <a:rPr sz="1867" b="1" spc="-13" dirty="0">
                <a:solidFill>
                  <a:srgbClr val="666666"/>
                </a:solidFill>
                <a:latin typeface="Roboto"/>
                <a:cs typeface="Roboto"/>
              </a:rPr>
              <a:t> </a:t>
            </a:r>
            <a:r>
              <a:rPr sz="1867" b="1" spc="-20" dirty="0">
                <a:solidFill>
                  <a:srgbClr val="666666"/>
                </a:solidFill>
                <a:latin typeface="Roboto"/>
                <a:cs typeface="Roboto"/>
              </a:rPr>
              <a:t>not </a:t>
            </a:r>
            <a:r>
              <a:rPr sz="1867" b="1" spc="-447" dirty="0">
                <a:solidFill>
                  <a:srgbClr val="666666"/>
                </a:solidFill>
                <a:latin typeface="Roboto"/>
                <a:cs typeface="Roboto"/>
              </a:rPr>
              <a:t> </a:t>
            </a:r>
            <a:r>
              <a:rPr sz="1867" b="1" dirty="0">
                <a:solidFill>
                  <a:srgbClr val="666666"/>
                </a:solidFill>
                <a:latin typeface="Roboto"/>
                <a:cs typeface="Roboto"/>
              </a:rPr>
              <a:t>give</a:t>
            </a:r>
            <a:r>
              <a:rPr sz="1867" b="1" spc="-13" dirty="0">
                <a:solidFill>
                  <a:srgbClr val="666666"/>
                </a:solidFill>
                <a:latin typeface="Roboto"/>
                <a:cs typeface="Roboto"/>
              </a:rPr>
              <a:t> </a:t>
            </a:r>
            <a:r>
              <a:rPr sz="1867" b="1" spc="-7" dirty="0">
                <a:solidFill>
                  <a:srgbClr val="666666"/>
                </a:solidFill>
                <a:latin typeface="Roboto"/>
                <a:cs typeface="Roboto"/>
              </a:rPr>
              <a:t>enough</a:t>
            </a:r>
            <a:r>
              <a:rPr sz="1867" b="1" spc="-13" dirty="0">
                <a:solidFill>
                  <a:srgbClr val="666666"/>
                </a:solidFill>
                <a:latin typeface="Roboto"/>
                <a:cs typeface="Roboto"/>
              </a:rPr>
              <a:t> </a:t>
            </a:r>
            <a:r>
              <a:rPr sz="1867" b="1" dirty="0">
                <a:solidFill>
                  <a:srgbClr val="666666"/>
                </a:solidFill>
                <a:latin typeface="Roboto"/>
                <a:cs typeface="Roboto"/>
              </a:rPr>
              <a:t>coverage</a:t>
            </a:r>
            <a:r>
              <a:rPr sz="1867" b="1" spc="-7" dirty="0">
                <a:solidFill>
                  <a:srgbClr val="666666"/>
                </a:solidFill>
                <a:latin typeface="Roboto"/>
                <a:cs typeface="Roboto"/>
              </a:rPr>
              <a:t> </a:t>
            </a:r>
            <a:r>
              <a:rPr sz="1867" spc="13" dirty="0">
                <a:solidFill>
                  <a:srgbClr val="666666"/>
                </a:solidFill>
                <a:latin typeface="Roboto"/>
                <a:cs typeface="Roboto"/>
              </a:rPr>
              <a:t>of</a:t>
            </a:r>
            <a:r>
              <a:rPr sz="1867" spc="-13" dirty="0">
                <a:solidFill>
                  <a:srgbClr val="666666"/>
                </a:solidFill>
                <a:latin typeface="Roboto"/>
                <a:cs typeface="Roboto"/>
              </a:rPr>
              <a:t> </a:t>
            </a:r>
            <a:r>
              <a:rPr sz="1867" spc="-20" dirty="0">
                <a:solidFill>
                  <a:srgbClr val="666666"/>
                </a:solidFill>
                <a:latin typeface="Roboto"/>
                <a:cs typeface="Roboto"/>
              </a:rPr>
              <a:t>the</a:t>
            </a:r>
            <a:r>
              <a:rPr sz="1867" spc="-13" dirty="0">
                <a:solidFill>
                  <a:srgbClr val="666666"/>
                </a:solidFill>
                <a:latin typeface="Roboto"/>
                <a:cs typeface="Roboto"/>
              </a:rPr>
              <a:t> </a:t>
            </a:r>
            <a:r>
              <a:rPr sz="1867" spc="-33" dirty="0">
                <a:solidFill>
                  <a:srgbClr val="666666"/>
                </a:solidFill>
                <a:latin typeface="Roboto"/>
                <a:cs typeface="Roboto"/>
              </a:rPr>
              <a:t>journey</a:t>
            </a:r>
            <a:r>
              <a:rPr sz="1867" spc="-7" dirty="0">
                <a:solidFill>
                  <a:srgbClr val="666666"/>
                </a:solidFill>
                <a:latin typeface="Roboto"/>
                <a:cs typeface="Roboto"/>
              </a:rPr>
              <a:t> </a:t>
            </a:r>
            <a:r>
              <a:rPr sz="1867" spc="-120" dirty="0">
                <a:solidFill>
                  <a:srgbClr val="666666"/>
                </a:solidFill>
                <a:latin typeface="Roboto"/>
                <a:cs typeface="Roboto"/>
              </a:rPr>
              <a:t>:-(</a:t>
            </a:r>
            <a:endParaRPr sz="1867">
              <a:latin typeface="Roboto"/>
              <a:cs typeface="Roboto"/>
            </a:endParaRPr>
          </a:p>
        </p:txBody>
      </p:sp>
      <p:sp>
        <p:nvSpPr>
          <p:cNvPr id="10" name="object 10"/>
          <p:cNvSpPr txBox="1"/>
          <p:nvPr/>
        </p:nvSpPr>
        <p:spPr>
          <a:xfrm>
            <a:off x="6463451" y="2169078"/>
            <a:ext cx="267547" cy="509541"/>
          </a:xfrm>
          <a:prstGeom prst="rect">
            <a:avLst/>
          </a:prstGeom>
        </p:spPr>
        <p:txBody>
          <a:bodyPr vert="horz" wrap="square" lIns="0" tIns="16933" rIns="0" bIns="0" rtlCol="0">
            <a:spAutoFit/>
          </a:bodyPr>
          <a:lstStyle/>
          <a:p>
            <a:pPr marL="16933">
              <a:spcBef>
                <a:spcPts val="133"/>
              </a:spcBef>
            </a:pPr>
            <a:r>
              <a:rPr sz="3200" b="1" dirty="0">
                <a:solidFill>
                  <a:srgbClr val="0072B2"/>
                </a:solidFill>
                <a:latin typeface="Roboto"/>
                <a:cs typeface="Roboto"/>
              </a:rPr>
              <a:t>2</a:t>
            </a:r>
            <a:endParaRPr sz="3200">
              <a:latin typeface="Roboto"/>
              <a:cs typeface="Roboto"/>
            </a:endParaRPr>
          </a:p>
        </p:txBody>
      </p:sp>
      <p:sp>
        <p:nvSpPr>
          <p:cNvPr id="11" name="object 11"/>
          <p:cNvSpPr txBox="1"/>
          <p:nvPr/>
        </p:nvSpPr>
        <p:spPr>
          <a:xfrm>
            <a:off x="6463451" y="3380644"/>
            <a:ext cx="267547" cy="509541"/>
          </a:xfrm>
          <a:prstGeom prst="rect">
            <a:avLst/>
          </a:prstGeom>
        </p:spPr>
        <p:txBody>
          <a:bodyPr vert="horz" wrap="square" lIns="0" tIns="16933" rIns="0" bIns="0" rtlCol="0">
            <a:spAutoFit/>
          </a:bodyPr>
          <a:lstStyle/>
          <a:p>
            <a:pPr marL="16933">
              <a:spcBef>
                <a:spcPts val="133"/>
              </a:spcBef>
            </a:pPr>
            <a:r>
              <a:rPr sz="3200" b="1" dirty="0">
                <a:solidFill>
                  <a:srgbClr val="CC78A7"/>
                </a:solidFill>
                <a:latin typeface="Roboto"/>
                <a:cs typeface="Roboto"/>
              </a:rPr>
              <a:t>3</a:t>
            </a:r>
            <a:endParaRPr sz="3200">
              <a:latin typeface="Roboto"/>
              <a:cs typeface="Roboto"/>
            </a:endParaRPr>
          </a:p>
        </p:txBody>
      </p:sp>
    </p:spTree>
    <p:extLst>
      <p:ext uri="{BB962C8B-B14F-4D97-AF65-F5344CB8AC3E}">
        <p14:creationId xmlns:p14="http://schemas.microsoft.com/office/powerpoint/2010/main" val="2690720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553852"/>
          </a:xfrm>
        </p:spPr>
        <p:txBody>
          <a:bodyPr>
            <a:normAutofit fontScale="90000"/>
          </a:bodyPr>
          <a:lstStyle/>
          <a:p>
            <a:r>
              <a:rPr lang="en-US" dirty="0" smtClean="0"/>
              <a:t>SLO</a:t>
            </a:r>
            <a:endParaRPr lang="en-US" dirty="0"/>
          </a:p>
        </p:txBody>
      </p:sp>
      <p:sp>
        <p:nvSpPr>
          <p:cNvPr id="3" name="Content Placeholder 2"/>
          <p:cNvSpPr>
            <a:spLocks noGrp="1"/>
          </p:cNvSpPr>
          <p:nvPr>
            <p:ph idx="1"/>
          </p:nvPr>
        </p:nvSpPr>
        <p:spPr/>
        <p:txBody>
          <a:bodyPr/>
          <a:lstStyle/>
          <a:p>
            <a:r>
              <a:rPr lang="en-US" dirty="0"/>
              <a:t>Measure SLO  achieved &amp; try  to be slightly  over target</a:t>
            </a:r>
          </a:p>
        </p:txBody>
      </p:sp>
      <p:grpSp>
        <p:nvGrpSpPr>
          <p:cNvPr id="4" name="object 3"/>
          <p:cNvGrpSpPr/>
          <p:nvPr/>
        </p:nvGrpSpPr>
        <p:grpSpPr>
          <a:xfrm>
            <a:off x="5551432" y="3032671"/>
            <a:ext cx="1056005" cy="2413635"/>
            <a:chOff x="4969912" y="1442411"/>
            <a:chExt cx="1056005" cy="2413635"/>
          </a:xfrm>
        </p:grpSpPr>
        <p:sp>
          <p:nvSpPr>
            <p:cNvPr id="5" name="object 4"/>
            <p:cNvSpPr/>
            <p:nvPr/>
          </p:nvSpPr>
          <p:spPr>
            <a:xfrm>
              <a:off x="4974675" y="1490398"/>
              <a:ext cx="17780" cy="2360930"/>
            </a:xfrm>
            <a:custGeom>
              <a:avLst/>
              <a:gdLst/>
              <a:ahLst/>
              <a:cxnLst/>
              <a:rect l="l" t="t" r="r" b="b"/>
              <a:pathLst>
                <a:path w="17779" h="2360929">
                  <a:moveTo>
                    <a:pt x="0" y="2360851"/>
                  </a:moveTo>
                  <a:lnTo>
                    <a:pt x="17574" y="0"/>
                  </a:lnTo>
                </a:path>
              </a:pathLst>
            </a:custGeom>
            <a:ln w="9524">
              <a:solidFill>
                <a:srgbClr val="666666"/>
              </a:solidFill>
            </a:ln>
          </p:spPr>
          <p:txBody>
            <a:bodyPr wrap="square" lIns="0" tIns="0" rIns="0" bIns="0" rtlCol="0"/>
            <a:lstStyle/>
            <a:p>
              <a:endParaRPr/>
            </a:p>
          </p:txBody>
        </p:sp>
        <p:sp>
          <p:nvSpPr>
            <p:cNvPr id="6" name="object 5"/>
            <p:cNvSpPr/>
            <p:nvPr/>
          </p:nvSpPr>
          <p:spPr>
            <a:xfrm>
              <a:off x="4976517" y="1447174"/>
              <a:ext cx="31750" cy="43815"/>
            </a:xfrm>
            <a:custGeom>
              <a:avLst/>
              <a:gdLst/>
              <a:ahLst/>
              <a:cxnLst/>
              <a:rect l="l" t="t" r="r" b="b"/>
              <a:pathLst>
                <a:path w="31750" h="43815">
                  <a:moveTo>
                    <a:pt x="31464" y="43341"/>
                  </a:moveTo>
                  <a:lnTo>
                    <a:pt x="0" y="43107"/>
                  </a:lnTo>
                  <a:lnTo>
                    <a:pt x="16054" y="0"/>
                  </a:lnTo>
                  <a:lnTo>
                    <a:pt x="31464" y="43341"/>
                  </a:lnTo>
                  <a:close/>
                </a:path>
              </a:pathLst>
            </a:custGeom>
            <a:solidFill>
              <a:srgbClr val="666666"/>
            </a:solidFill>
          </p:spPr>
          <p:txBody>
            <a:bodyPr wrap="square" lIns="0" tIns="0" rIns="0" bIns="0" rtlCol="0"/>
            <a:lstStyle/>
            <a:p>
              <a:endParaRPr/>
            </a:p>
          </p:txBody>
        </p:sp>
        <p:sp>
          <p:nvSpPr>
            <p:cNvPr id="7" name="object 6"/>
            <p:cNvSpPr/>
            <p:nvPr/>
          </p:nvSpPr>
          <p:spPr>
            <a:xfrm>
              <a:off x="4976517" y="1447174"/>
              <a:ext cx="31750" cy="43815"/>
            </a:xfrm>
            <a:custGeom>
              <a:avLst/>
              <a:gdLst/>
              <a:ahLst/>
              <a:cxnLst/>
              <a:rect l="l" t="t" r="r" b="b"/>
              <a:pathLst>
                <a:path w="31750" h="43815">
                  <a:moveTo>
                    <a:pt x="31464" y="43341"/>
                  </a:moveTo>
                  <a:lnTo>
                    <a:pt x="16054" y="0"/>
                  </a:lnTo>
                  <a:lnTo>
                    <a:pt x="0" y="43107"/>
                  </a:lnTo>
                  <a:lnTo>
                    <a:pt x="31464" y="43341"/>
                  </a:lnTo>
                  <a:close/>
                </a:path>
              </a:pathLst>
            </a:custGeom>
            <a:ln w="9524">
              <a:solidFill>
                <a:srgbClr val="666666"/>
              </a:solidFill>
            </a:ln>
          </p:spPr>
          <p:txBody>
            <a:bodyPr wrap="square" lIns="0" tIns="0" rIns="0" bIns="0" rtlCol="0"/>
            <a:lstStyle/>
            <a:p>
              <a:endParaRPr/>
            </a:p>
          </p:txBody>
        </p:sp>
        <p:sp>
          <p:nvSpPr>
            <p:cNvPr id="8" name="object 7"/>
            <p:cNvSpPr/>
            <p:nvPr/>
          </p:nvSpPr>
          <p:spPr>
            <a:xfrm>
              <a:off x="5324400" y="2271400"/>
              <a:ext cx="470534" cy="1579880"/>
            </a:xfrm>
            <a:custGeom>
              <a:avLst/>
              <a:gdLst/>
              <a:ahLst/>
              <a:cxnLst/>
              <a:rect l="l" t="t" r="r" b="b"/>
              <a:pathLst>
                <a:path w="470535" h="1579879">
                  <a:moveTo>
                    <a:pt x="470399" y="1579799"/>
                  </a:moveTo>
                  <a:lnTo>
                    <a:pt x="0" y="1579799"/>
                  </a:lnTo>
                  <a:lnTo>
                    <a:pt x="0" y="0"/>
                  </a:lnTo>
                  <a:lnTo>
                    <a:pt x="470399" y="0"/>
                  </a:lnTo>
                  <a:lnTo>
                    <a:pt x="470399" y="1579799"/>
                  </a:lnTo>
                  <a:close/>
                </a:path>
              </a:pathLst>
            </a:custGeom>
            <a:solidFill>
              <a:srgbClr val="D45E00"/>
            </a:solidFill>
          </p:spPr>
          <p:txBody>
            <a:bodyPr wrap="square" lIns="0" tIns="0" rIns="0" bIns="0" rtlCol="0"/>
            <a:lstStyle/>
            <a:p>
              <a:endParaRPr/>
            </a:p>
          </p:txBody>
        </p:sp>
        <p:sp>
          <p:nvSpPr>
            <p:cNvPr id="9" name="object 8"/>
            <p:cNvSpPr/>
            <p:nvPr/>
          </p:nvSpPr>
          <p:spPr>
            <a:xfrm>
              <a:off x="5324400" y="1861349"/>
              <a:ext cx="470534" cy="417830"/>
            </a:xfrm>
            <a:custGeom>
              <a:avLst/>
              <a:gdLst/>
              <a:ahLst/>
              <a:cxnLst/>
              <a:rect l="l" t="t" r="r" b="b"/>
              <a:pathLst>
                <a:path w="470535" h="417830">
                  <a:moveTo>
                    <a:pt x="0" y="417749"/>
                  </a:moveTo>
                  <a:lnTo>
                    <a:pt x="470399" y="417749"/>
                  </a:lnTo>
                  <a:lnTo>
                    <a:pt x="470399" y="0"/>
                  </a:lnTo>
                  <a:lnTo>
                    <a:pt x="0" y="0"/>
                  </a:lnTo>
                  <a:lnTo>
                    <a:pt x="0" y="417749"/>
                  </a:lnTo>
                  <a:close/>
                </a:path>
              </a:pathLst>
            </a:custGeom>
            <a:solidFill>
              <a:srgbClr val="55B4E9"/>
            </a:solidFill>
          </p:spPr>
          <p:txBody>
            <a:bodyPr wrap="square" lIns="0" tIns="0" rIns="0" bIns="0" rtlCol="0"/>
            <a:lstStyle/>
            <a:p>
              <a:endParaRPr/>
            </a:p>
          </p:txBody>
        </p:sp>
        <p:sp>
          <p:nvSpPr>
            <p:cNvPr id="10" name="object 9"/>
            <p:cNvSpPr/>
            <p:nvPr/>
          </p:nvSpPr>
          <p:spPr>
            <a:xfrm>
              <a:off x="5012560" y="2271400"/>
              <a:ext cx="1013460" cy="0"/>
            </a:xfrm>
            <a:custGeom>
              <a:avLst/>
              <a:gdLst/>
              <a:ahLst/>
              <a:cxnLst/>
              <a:rect l="l" t="t" r="r" b="b"/>
              <a:pathLst>
                <a:path w="1013460">
                  <a:moveTo>
                    <a:pt x="0" y="0"/>
                  </a:moveTo>
                  <a:lnTo>
                    <a:pt x="1013099" y="0"/>
                  </a:lnTo>
                </a:path>
              </a:pathLst>
            </a:custGeom>
            <a:ln w="19049">
              <a:solidFill>
                <a:srgbClr val="666666"/>
              </a:solidFill>
            </a:ln>
          </p:spPr>
          <p:txBody>
            <a:bodyPr wrap="square" lIns="0" tIns="0" rIns="0" bIns="0" rtlCol="0"/>
            <a:lstStyle/>
            <a:p>
              <a:endParaRPr/>
            </a:p>
          </p:txBody>
        </p:sp>
        <p:sp>
          <p:nvSpPr>
            <p:cNvPr id="11" name="object 10"/>
            <p:cNvSpPr/>
            <p:nvPr/>
          </p:nvSpPr>
          <p:spPr>
            <a:xfrm>
              <a:off x="5324400" y="1552350"/>
              <a:ext cx="470534" cy="309245"/>
            </a:xfrm>
            <a:custGeom>
              <a:avLst/>
              <a:gdLst/>
              <a:ahLst/>
              <a:cxnLst/>
              <a:rect l="l" t="t" r="r" b="b"/>
              <a:pathLst>
                <a:path w="470535" h="309244">
                  <a:moveTo>
                    <a:pt x="470399" y="308999"/>
                  </a:moveTo>
                  <a:lnTo>
                    <a:pt x="0" y="308999"/>
                  </a:lnTo>
                  <a:lnTo>
                    <a:pt x="0" y="0"/>
                  </a:lnTo>
                  <a:lnTo>
                    <a:pt x="470399" y="0"/>
                  </a:lnTo>
                  <a:lnTo>
                    <a:pt x="470399" y="308999"/>
                  </a:lnTo>
                  <a:close/>
                </a:path>
              </a:pathLst>
            </a:custGeom>
            <a:solidFill>
              <a:srgbClr val="E69F00"/>
            </a:solidFill>
          </p:spPr>
          <p:txBody>
            <a:bodyPr wrap="square" lIns="0" tIns="0" rIns="0" bIns="0" rtlCol="0"/>
            <a:lstStyle/>
            <a:p>
              <a:endParaRPr/>
            </a:p>
          </p:txBody>
        </p:sp>
        <p:pic>
          <p:nvPicPr>
            <p:cNvPr id="12" name="object 11"/>
            <p:cNvPicPr/>
            <p:nvPr/>
          </p:nvPicPr>
          <p:blipFill>
            <a:blip r:embed="rId2" cstate="print"/>
            <a:stretch>
              <a:fillRect/>
            </a:stretch>
          </p:blipFill>
          <p:spPr>
            <a:xfrm>
              <a:off x="5423654" y="2889563"/>
              <a:ext cx="271899" cy="343464"/>
            </a:xfrm>
            <a:prstGeom prst="rect">
              <a:avLst/>
            </a:prstGeom>
          </p:spPr>
        </p:pic>
        <p:pic>
          <p:nvPicPr>
            <p:cNvPr id="13" name="object 12"/>
            <p:cNvPicPr/>
            <p:nvPr/>
          </p:nvPicPr>
          <p:blipFill>
            <a:blip r:embed="rId3" cstate="print"/>
            <a:stretch>
              <a:fillRect/>
            </a:stretch>
          </p:blipFill>
          <p:spPr>
            <a:xfrm>
              <a:off x="5423631" y="1944299"/>
              <a:ext cx="271921" cy="244174"/>
            </a:xfrm>
            <a:prstGeom prst="rect">
              <a:avLst/>
            </a:prstGeom>
          </p:spPr>
        </p:pic>
      </p:grpSp>
      <p:sp>
        <p:nvSpPr>
          <p:cNvPr id="14" name="object 14"/>
          <p:cNvSpPr txBox="1"/>
          <p:nvPr/>
        </p:nvSpPr>
        <p:spPr>
          <a:xfrm>
            <a:off x="5314832" y="2700906"/>
            <a:ext cx="274955" cy="238760"/>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666666"/>
                </a:solidFill>
                <a:latin typeface="Roboto"/>
                <a:cs typeface="Roboto"/>
              </a:rPr>
              <a:t>SLI</a:t>
            </a:r>
            <a:endParaRPr sz="1400" dirty="0">
              <a:latin typeface="Roboto"/>
              <a:cs typeface="Roboto"/>
            </a:endParaRPr>
          </a:p>
        </p:txBody>
      </p:sp>
      <p:sp>
        <p:nvSpPr>
          <p:cNvPr id="16" name="object 13"/>
          <p:cNvSpPr txBox="1"/>
          <p:nvPr/>
        </p:nvSpPr>
        <p:spPr>
          <a:xfrm>
            <a:off x="4785877" y="3659353"/>
            <a:ext cx="528955" cy="238760"/>
          </a:xfrm>
          <a:prstGeom prst="rect">
            <a:avLst/>
          </a:prstGeom>
        </p:spPr>
        <p:txBody>
          <a:bodyPr vert="horz" wrap="square" lIns="0" tIns="12700" rIns="0" bIns="0" rtlCol="0">
            <a:spAutoFit/>
          </a:bodyPr>
          <a:lstStyle/>
          <a:p>
            <a:pPr marL="12700">
              <a:lnSpc>
                <a:spcPct val="100000"/>
              </a:lnSpc>
              <a:spcBef>
                <a:spcPts val="100"/>
              </a:spcBef>
            </a:pPr>
            <a:r>
              <a:rPr sz="1400" spc="-85" dirty="0">
                <a:solidFill>
                  <a:srgbClr val="666666"/>
                </a:solidFill>
                <a:latin typeface="Roboto"/>
                <a:cs typeface="Roboto"/>
              </a:rPr>
              <a:t>T</a:t>
            </a:r>
            <a:r>
              <a:rPr sz="1400" spc="-20" dirty="0">
                <a:solidFill>
                  <a:srgbClr val="666666"/>
                </a:solidFill>
                <a:latin typeface="Roboto"/>
                <a:cs typeface="Roboto"/>
              </a:rPr>
              <a:t>a</a:t>
            </a:r>
            <a:r>
              <a:rPr sz="1400" spc="-25" dirty="0">
                <a:solidFill>
                  <a:srgbClr val="666666"/>
                </a:solidFill>
                <a:latin typeface="Roboto"/>
                <a:cs typeface="Roboto"/>
              </a:rPr>
              <a:t>r</a:t>
            </a:r>
            <a:r>
              <a:rPr sz="1400" spc="-10" dirty="0">
                <a:solidFill>
                  <a:srgbClr val="666666"/>
                </a:solidFill>
                <a:latin typeface="Roboto"/>
                <a:cs typeface="Roboto"/>
              </a:rPr>
              <a:t>get</a:t>
            </a:r>
            <a:endParaRPr sz="1400" dirty="0">
              <a:latin typeface="Roboto"/>
              <a:cs typeface="Roboto"/>
            </a:endParaRPr>
          </a:p>
        </p:txBody>
      </p:sp>
    </p:spTree>
    <p:extLst>
      <p:ext uri="{BB962C8B-B14F-4D97-AF65-F5344CB8AC3E}">
        <p14:creationId xmlns:p14="http://schemas.microsoft.com/office/powerpoint/2010/main" val="41331349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3601" y="203200"/>
            <a:ext cx="7478607" cy="6593840"/>
            <a:chOff x="3505200" y="152400"/>
            <a:chExt cx="5608955" cy="4945380"/>
          </a:xfrm>
        </p:grpSpPr>
        <p:pic>
          <p:nvPicPr>
            <p:cNvPr id="3" name="object 3"/>
            <p:cNvPicPr/>
            <p:nvPr/>
          </p:nvPicPr>
          <p:blipFill>
            <a:blip r:embed="rId2" cstate="print"/>
            <a:stretch>
              <a:fillRect/>
            </a:stretch>
          </p:blipFill>
          <p:spPr>
            <a:xfrm>
              <a:off x="3505200" y="152400"/>
              <a:ext cx="5608494" cy="4838700"/>
            </a:xfrm>
            <a:prstGeom prst="rect">
              <a:avLst/>
            </a:prstGeom>
          </p:spPr>
        </p:pic>
        <p:sp>
          <p:nvSpPr>
            <p:cNvPr id="4" name="object 4"/>
            <p:cNvSpPr/>
            <p:nvPr/>
          </p:nvSpPr>
          <p:spPr>
            <a:xfrm>
              <a:off x="5134164" y="1565974"/>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0072B2"/>
              </a:solidFill>
            </a:ln>
          </p:spPr>
          <p:txBody>
            <a:bodyPr wrap="square" lIns="0" tIns="0" rIns="0" bIns="0" rtlCol="0"/>
            <a:lstStyle/>
            <a:p>
              <a:endParaRPr sz="2400"/>
            </a:p>
          </p:txBody>
        </p:sp>
        <p:sp>
          <p:nvSpPr>
            <p:cNvPr id="5" name="object 5"/>
            <p:cNvSpPr/>
            <p:nvPr/>
          </p:nvSpPr>
          <p:spPr>
            <a:xfrm>
              <a:off x="5134164" y="2474638"/>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grpSp>
      <p:sp>
        <p:nvSpPr>
          <p:cNvPr id="6" name="object 6"/>
          <p:cNvSpPr txBox="1">
            <a:spLocks noGrp="1"/>
          </p:cNvSpPr>
          <p:nvPr>
            <p:ph type="title"/>
          </p:nvPr>
        </p:nvSpPr>
        <p:spPr>
          <a:xfrm>
            <a:off x="1033670" y="36639"/>
            <a:ext cx="2817423" cy="1499555"/>
          </a:xfrm>
          <a:prstGeom prst="rect">
            <a:avLst/>
          </a:prstGeom>
        </p:spPr>
        <p:txBody>
          <a:bodyPr vert="horz" wrap="square" lIns="0" tIns="37253" rIns="0" bIns="0" rtlCol="0" anchor="ctr">
            <a:spAutoFit/>
          </a:bodyPr>
          <a:lstStyle/>
          <a:p>
            <a:pPr marL="16933" marR="6773" indent="49952">
              <a:lnSpc>
                <a:spcPts val="3800"/>
              </a:lnSpc>
              <a:spcBef>
                <a:spcPts val="293"/>
              </a:spcBef>
            </a:pPr>
            <a:r>
              <a:rPr spc="7" dirty="0"/>
              <a:t>Break </a:t>
            </a:r>
            <a:r>
              <a:rPr spc="-20" dirty="0"/>
              <a:t>Down </a:t>
            </a:r>
            <a:r>
              <a:rPr spc="-780" dirty="0"/>
              <a:t> </a:t>
            </a:r>
            <a:r>
              <a:rPr spc="53" dirty="0"/>
              <a:t>The</a:t>
            </a:r>
            <a:r>
              <a:rPr spc="-87" dirty="0"/>
              <a:t> </a:t>
            </a:r>
            <a:r>
              <a:rPr spc="-7" dirty="0"/>
              <a:t>Journey</a:t>
            </a:r>
          </a:p>
        </p:txBody>
      </p:sp>
      <p:sp>
        <p:nvSpPr>
          <p:cNvPr id="12" name="object 12"/>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7" name="object 7"/>
          <p:cNvSpPr txBox="1"/>
          <p:nvPr/>
        </p:nvSpPr>
        <p:spPr>
          <a:xfrm>
            <a:off x="441567" y="1535718"/>
            <a:ext cx="4102947" cy="304421"/>
          </a:xfrm>
          <a:prstGeom prst="rect">
            <a:avLst/>
          </a:prstGeom>
        </p:spPr>
        <p:txBody>
          <a:bodyPr vert="horz" wrap="square" lIns="0" tIns="16933" rIns="0" bIns="0" rtlCol="0">
            <a:spAutoFit/>
          </a:bodyPr>
          <a:lstStyle/>
          <a:p>
            <a:pPr marL="16933">
              <a:spcBef>
                <a:spcPts val="133"/>
              </a:spcBef>
            </a:pPr>
            <a:r>
              <a:rPr sz="1867" b="1" spc="7" dirty="0">
                <a:solidFill>
                  <a:srgbClr val="666666"/>
                </a:solidFill>
                <a:latin typeface="Roboto"/>
                <a:cs typeface="Roboto"/>
              </a:rPr>
              <a:t>Two</a:t>
            </a:r>
            <a:r>
              <a:rPr sz="1867" b="1" spc="-7" dirty="0">
                <a:solidFill>
                  <a:srgbClr val="666666"/>
                </a:solidFill>
                <a:latin typeface="Roboto"/>
                <a:cs typeface="Roboto"/>
              </a:rPr>
              <a:t> </a:t>
            </a:r>
            <a:r>
              <a:rPr sz="1867" spc="-20" dirty="0">
                <a:solidFill>
                  <a:srgbClr val="666666"/>
                </a:solidFill>
                <a:latin typeface="Roboto"/>
                <a:cs typeface="Roboto"/>
              </a:rPr>
              <a:t>requests</a:t>
            </a:r>
            <a:r>
              <a:rPr sz="1867" spc="-7" dirty="0">
                <a:solidFill>
                  <a:srgbClr val="666666"/>
                </a:solidFill>
                <a:latin typeface="Roboto"/>
                <a:cs typeface="Roboto"/>
              </a:rPr>
              <a:t> </a:t>
            </a:r>
            <a:r>
              <a:rPr sz="1867" spc="-53" dirty="0">
                <a:solidFill>
                  <a:srgbClr val="666666"/>
                </a:solidFill>
                <a:latin typeface="Roboto"/>
                <a:cs typeface="Roboto"/>
              </a:rPr>
              <a:t>don't</a:t>
            </a:r>
            <a:r>
              <a:rPr sz="1867" spc="-7" dirty="0">
                <a:solidFill>
                  <a:srgbClr val="666666"/>
                </a:solidFill>
                <a:latin typeface="Roboto"/>
                <a:cs typeface="Roboto"/>
              </a:rPr>
              <a:t> </a:t>
            </a:r>
            <a:r>
              <a:rPr sz="1867" spc="-33" dirty="0">
                <a:solidFill>
                  <a:srgbClr val="666666"/>
                </a:solidFill>
                <a:latin typeface="Roboto"/>
                <a:cs typeface="Roboto"/>
              </a:rPr>
              <a:t>hit</a:t>
            </a:r>
            <a:r>
              <a:rPr sz="1867" spc="-7" dirty="0">
                <a:solidFill>
                  <a:srgbClr val="666666"/>
                </a:solidFill>
                <a:latin typeface="Roboto"/>
                <a:cs typeface="Roboto"/>
              </a:rPr>
              <a:t> API </a:t>
            </a:r>
            <a:r>
              <a:rPr sz="1867" spc="-20" dirty="0">
                <a:solidFill>
                  <a:srgbClr val="666666"/>
                </a:solidFill>
                <a:latin typeface="Roboto"/>
                <a:cs typeface="Roboto"/>
              </a:rPr>
              <a:t>server</a:t>
            </a:r>
            <a:r>
              <a:rPr sz="1867" spc="-7" dirty="0">
                <a:solidFill>
                  <a:srgbClr val="666666"/>
                </a:solidFill>
                <a:latin typeface="Roboto"/>
                <a:cs typeface="Roboto"/>
              </a:rPr>
              <a:t> </a:t>
            </a:r>
            <a:r>
              <a:rPr sz="1867" spc="-20" dirty="0">
                <a:solidFill>
                  <a:srgbClr val="666666"/>
                </a:solidFill>
                <a:latin typeface="Roboto"/>
                <a:cs typeface="Roboto"/>
              </a:rPr>
              <a:t>at</a:t>
            </a:r>
            <a:r>
              <a:rPr sz="1867" spc="-7" dirty="0">
                <a:solidFill>
                  <a:srgbClr val="666666"/>
                </a:solidFill>
                <a:latin typeface="Roboto"/>
                <a:cs typeface="Roboto"/>
              </a:rPr>
              <a:t> </a:t>
            </a:r>
            <a:r>
              <a:rPr sz="1867" spc="-27" dirty="0">
                <a:solidFill>
                  <a:srgbClr val="666666"/>
                </a:solidFill>
                <a:latin typeface="Roboto"/>
                <a:cs typeface="Roboto"/>
              </a:rPr>
              <a:t>all!</a:t>
            </a:r>
            <a:endParaRPr sz="1867">
              <a:latin typeface="Roboto"/>
              <a:cs typeface="Roboto"/>
            </a:endParaRPr>
          </a:p>
        </p:txBody>
      </p:sp>
      <p:sp>
        <p:nvSpPr>
          <p:cNvPr id="8" name="object 8"/>
          <p:cNvSpPr txBox="1"/>
          <p:nvPr/>
        </p:nvSpPr>
        <p:spPr>
          <a:xfrm>
            <a:off x="550965" y="2048797"/>
            <a:ext cx="4085167" cy="1705061"/>
          </a:xfrm>
          <a:prstGeom prst="rect">
            <a:avLst/>
          </a:prstGeom>
        </p:spPr>
        <p:txBody>
          <a:bodyPr vert="horz" wrap="square" lIns="0" tIns="62653" rIns="0" bIns="0" rtlCol="0">
            <a:spAutoFit/>
          </a:bodyPr>
          <a:lstStyle/>
          <a:p>
            <a:pPr marL="516454" indent="-500367">
              <a:spcBef>
                <a:spcPts val="493"/>
              </a:spcBef>
              <a:buAutoNum type="arabicPeriod"/>
              <a:tabLst>
                <a:tab pos="516454" algn="l"/>
                <a:tab pos="517300" algn="l"/>
              </a:tabLst>
            </a:pPr>
            <a:r>
              <a:rPr sz="1867" spc="-20" dirty="0">
                <a:solidFill>
                  <a:srgbClr val="EEEEEE"/>
                </a:solidFill>
                <a:latin typeface="Roboto"/>
                <a:cs typeface="Roboto"/>
              </a:rPr>
              <a:t>Fetch</a:t>
            </a:r>
            <a:r>
              <a:rPr sz="1867" spc="-13" dirty="0">
                <a:solidFill>
                  <a:srgbClr val="EEEEEE"/>
                </a:solidFill>
                <a:latin typeface="Roboto"/>
                <a:cs typeface="Roboto"/>
              </a:rPr>
              <a:t> </a:t>
            </a:r>
            <a:r>
              <a:rPr sz="1867" spc="-27" dirty="0">
                <a:solidFill>
                  <a:srgbClr val="EEEEEE"/>
                </a:solidFill>
                <a:latin typeface="Roboto"/>
                <a:cs typeface="Roboto"/>
              </a:rPr>
              <a:t>list</a:t>
            </a:r>
            <a:r>
              <a:rPr sz="1867" spc="-7" dirty="0">
                <a:solidFill>
                  <a:srgbClr val="EEEEEE"/>
                </a:solidFill>
                <a:latin typeface="Roboto"/>
                <a:cs typeface="Roboto"/>
              </a:rPr>
              <a:t> </a:t>
            </a:r>
            <a:r>
              <a:rPr sz="1867" spc="13" dirty="0">
                <a:solidFill>
                  <a:srgbClr val="EEEEEE"/>
                </a:solidFill>
                <a:latin typeface="Roboto"/>
                <a:cs typeface="Roboto"/>
              </a:rPr>
              <a:t>of</a:t>
            </a:r>
            <a:r>
              <a:rPr sz="1867" spc="-7" dirty="0">
                <a:solidFill>
                  <a:srgbClr val="EEEEEE"/>
                </a:solidFill>
                <a:latin typeface="Roboto"/>
                <a:cs typeface="Roboto"/>
              </a:rPr>
              <a:t> </a:t>
            </a:r>
            <a:r>
              <a:rPr sz="1867" spc="-40" dirty="0">
                <a:solidFill>
                  <a:srgbClr val="EEEEEE"/>
                </a:solidFill>
                <a:latin typeface="Roboto"/>
                <a:cs typeface="Roboto"/>
              </a:rPr>
              <a:t>SKUs</a:t>
            </a:r>
            <a:r>
              <a:rPr sz="1867" spc="-13" dirty="0">
                <a:solidFill>
                  <a:srgbClr val="EEEEEE"/>
                </a:solidFill>
                <a:latin typeface="Roboto"/>
                <a:cs typeface="Roboto"/>
              </a:rPr>
              <a:t> </a:t>
            </a:r>
            <a:r>
              <a:rPr sz="1867" spc="-7" dirty="0">
                <a:solidFill>
                  <a:srgbClr val="EEEEEE"/>
                </a:solidFill>
                <a:latin typeface="Roboto"/>
                <a:cs typeface="Roboto"/>
              </a:rPr>
              <a:t>from API </a:t>
            </a:r>
            <a:r>
              <a:rPr sz="1867" spc="-20" dirty="0">
                <a:solidFill>
                  <a:srgbClr val="EEEEEE"/>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0072B2"/>
                </a:solidFill>
                <a:latin typeface="Roboto"/>
                <a:cs typeface="Roboto"/>
              </a:rPr>
              <a:t>Fetch </a:t>
            </a:r>
            <a:r>
              <a:rPr sz="1867" spc="-40" dirty="0">
                <a:solidFill>
                  <a:srgbClr val="0072B2"/>
                </a:solidFill>
                <a:latin typeface="Roboto"/>
                <a:cs typeface="Roboto"/>
              </a:rPr>
              <a:t>SKU</a:t>
            </a:r>
            <a:r>
              <a:rPr sz="1867" spc="-13" dirty="0">
                <a:solidFill>
                  <a:srgbClr val="0072B2"/>
                </a:solidFill>
                <a:latin typeface="Roboto"/>
                <a:cs typeface="Roboto"/>
              </a:rPr>
              <a:t> </a:t>
            </a:r>
            <a:r>
              <a:rPr sz="1867" spc="-20" dirty="0">
                <a:solidFill>
                  <a:srgbClr val="0072B2"/>
                </a:solidFill>
                <a:latin typeface="Roboto"/>
                <a:cs typeface="Roboto"/>
              </a:rPr>
              <a:t>details</a:t>
            </a:r>
            <a:r>
              <a:rPr sz="1867" spc="-13" dirty="0">
                <a:solidFill>
                  <a:srgbClr val="0072B2"/>
                </a:solidFill>
                <a:latin typeface="Roboto"/>
                <a:cs typeface="Roboto"/>
              </a:rPr>
              <a:t> </a:t>
            </a:r>
            <a:r>
              <a:rPr sz="1867" spc="-7" dirty="0">
                <a:solidFill>
                  <a:srgbClr val="0072B2"/>
                </a:solidFill>
                <a:latin typeface="Roboto"/>
                <a:cs typeface="Roboto"/>
              </a:rPr>
              <a:t>from</a:t>
            </a:r>
            <a:r>
              <a:rPr sz="1867" spc="-13" dirty="0">
                <a:solidFill>
                  <a:srgbClr val="0072B2"/>
                </a:solidFill>
                <a:latin typeface="Roboto"/>
                <a:cs typeface="Roboto"/>
              </a:rPr>
              <a:t> </a:t>
            </a:r>
            <a:r>
              <a:rPr sz="1867" spc="-33" dirty="0">
                <a:solidFill>
                  <a:srgbClr val="0072B2"/>
                </a:solidFill>
                <a:latin typeface="Roboto"/>
                <a:cs typeface="Roboto"/>
              </a:rPr>
              <a:t>Play</a:t>
            </a:r>
            <a:r>
              <a:rPr sz="1867" spc="-13" dirty="0">
                <a:solidFill>
                  <a:srgbClr val="0072B2"/>
                </a:solidFill>
                <a:latin typeface="Roboto"/>
                <a:cs typeface="Roboto"/>
              </a:rPr>
              <a:t> </a:t>
            </a:r>
            <a:r>
              <a:rPr sz="1867" spc="-27" dirty="0">
                <a:solidFill>
                  <a:srgbClr val="0072B2"/>
                </a:solidFill>
                <a:latin typeface="Roboto"/>
                <a:cs typeface="Roboto"/>
              </a:rPr>
              <a:t>Store</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CC78A7"/>
                </a:solidFill>
                <a:latin typeface="Roboto"/>
                <a:cs typeface="Roboto"/>
              </a:rPr>
              <a:t>User</a:t>
            </a:r>
            <a:r>
              <a:rPr sz="1867" spc="-20" dirty="0">
                <a:solidFill>
                  <a:srgbClr val="CC78A7"/>
                </a:solidFill>
                <a:latin typeface="Roboto"/>
                <a:cs typeface="Roboto"/>
              </a:rPr>
              <a:t> </a:t>
            </a:r>
            <a:r>
              <a:rPr sz="1867" spc="-27" dirty="0">
                <a:solidFill>
                  <a:srgbClr val="CC78A7"/>
                </a:solidFill>
                <a:latin typeface="Roboto"/>
                <a:cs typeface="Roboto"/>
              </a:rPr>
              <a:t>launches</a:t>
            </a:r>
            <a:r>
              <a:rPr sz="1867" spc="-13" dirty="0">
                <a:solidFill>
                  <a:srgbClr val="CC78A7"/>
                </a:solidFill>
                <a:latin typeface="Roboto"/>
                <a:cs typeface="Roboto"/>
              </a:rPr>
              <a:t> </a:t>
            </a:r>
            <a:r>
              <a:rPr sz="1867" spc="-33" dirty="0">
                <a:solidFill>
                  <a:srgbClr val="CC78A7"/>
                </a:solidFill>
                <a:latin typeface="Roboto"/>
                <a:cs typeface="Roboto"/>
              </a:rPr>
              <a:t>Play</a:t>
            </a:r>
            <a:r>
              <a:rPr sz="1867" spc="-13" dirty="0">
                <a:solidFill>
                  <a:srgbClr val="CC78A7"/>
                </a:solidFill>
                <a:latin typeface="Roboto"/>
                <a:cs typeface="Roboto"/>
              </a:rPr>
              <a:t> </a:t>
            </a:r>
            <a:r>
              <a:rPr sz="1867" spc="-27" dirty="0">
                <a:solidFill>
                  <a:srgbClr val="CC78A7"/>
                </a:solidFill>
                <a:latin typeface="Roboto"/>
                <a:cs typeface="Roboto"/>
              </a:rPr>
              <a:t>billing</a:t>
            </a:r>
            <a:r>
              <a:rPr sz="1867" spc="-20" dirty="0">
                <a:solidFill>
                  <a:srgbClr val="CC78A7"/>
                </a:solidFill>
                <a:latin typeface="Roboto"/>
                <a:cs typeface="Roboto"/>
              </a:rPr>
              <a:t> ﬂow</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EEEEEE"/>
                </a:solidFill>
                <a:latin typeface="Roboto"/>
                <a:cs typeface="Roboto"/>
              </a:rPr>
              <a:t>Send</a:t>
            </a:r>
            <a:r>
              <a:rPr sz="1867" spc="-20" dirty="0">
                <a:solidFill>
                  <a:srgbClr val="EEEEEE"/>
                </a:solidFill>
                <a:latin typeface="Roboto"/>
                <a:cs typeface="Roboto"/>
              </a:rPr>
              <a:t> token to </a:t>
            </a:r>
            <a:r>
              <a:rPr sz="1867" spc="-7" dirty="0">
                <a:solidFill>
                  <a:srgbClr val="EEEEEE"/>
                </a:solidFill>
                <a:latin typeface="Roboto"/>
                <a:cs typeface="Roboto"/>
              </a:rPr>
              <a:t>API</a:t>
            </a:r>
            <a:r>
              <a:rPr sz="1867" spc="-13" dirty="0">
                <a:solidFill>
                  <a:srgbClr val="EEEEEE"/>
                </a:solidFill>
                <a:latin typeface="Roboto"/>
                <a:cs typeface="Roboto"/>
              </a:rPr>
              <a:t> </a:t>
            </a:r>
            <a:r>
              <a:rPr sz="1867" spc="-20" dirty="0">
                <a:solidFill>
                  <a:srgbClr val="EEEEEE"/>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EEEEEE"/>
                </a:solidFill>
                <a:latin typeface="Roboto"/>
                <a:cs typeface="Roboto"/>
              </a:rPr>
              <a:t>Verify</a:t>
            </a:r>
            <a:r>
              <a:rPr sz="1867" spc="-27" dirty="0">
                <a:solidFill>
                  <a:srgbClr val="EEEEEE"/>
                </a:solidFill>
                <a:latin typeface="Roboto"/>
                <a:cs typeface="Roboto"/>
              </a:rPr>
              <a:t> </a:t>
            </a:r>
            <a:r>
              <a:rPr sz="1867" spc="-20" dirty="0">
                <a:solidFill>
                  <a:srgbClr val="EEEEEE"/>
                </a:solidFill>
                <a:latin typeface="Roboto"/>
                <a:cs typeface="Roboto"/>
              </a:rPr>
              <a:t>token </a:t>
            </a:r>
            <a:r>
              <a:rPr sz="1867" spc="-27" dirty="0">
                <a:solidFill>
                  <a:srgbClr val="EEEEEE"/>
                </a:solidFill>
                <a:latin typeface="Roboto"/>
                <a:cs typeface="Roboto"/>
              </a:rPr>
              <a:t>with </a:t>
            </a:r>
            <a:r>
              <a:rPr sz="1867" spc="-33" dirty="0">
                <a:solidFill>
                  <a:srgbClr val="EEEEEE"/>
                </a:solidFill>
                <a:latin typeface="Roboto"/>
                <a:cs typeface="Roboto"/>
              </a:rPr>
              <a:t>Play</a:t>
            </a:r>
            <a:r>
              <a:rPr sz="1867" spc="-20" dirty="0">
                <a:solidFill>
                  <a:srgbClr val="EEEEEE"/>
                </a:solidFill>
                <a:latin typeface="Roboto"/>
                <a:cs typeface="Roboto"/>
              </a:rPr>
              <a:t> </a:t>
            </a:r>
            <a:r>
              <a:rPr sz="1867" spc="-27" dirty="0">
                <a:solidFill>
                  <a:srgbClr val="EEEEEE"/>
                </a:solidFill>
                <a:latin typeface="Roboto"/>
                <a:cs typeface="Roboto"/>
              </a:rPr>
              <a:t>Store</a:t>
            </a:r>
            <a:endParaRPr sz="1867">
              <a:latin typeface="Roboto"/>
              <a:cs typeface="Roboto"/>
            </a:endParaRPr>
          </a:p>
        </p:txBody>
      </p:sp>
      <p:sp>
        <p:nvSpPr>
          <p:cNvPr id="9" name="object 9"/>
          <p:cNvSpPr txBox="1"/>
          <p:nvPr/>
        </p:nvSpPr>
        <p:spPr>
          <a:xfrm>
            <a:off x="441567" y="4029997"/>
            <a:ext cx="4223173" cy="1979110"/>
          </a:xfrm>
          <a:prstGeom prst="rect">
            <a:avLst/>
          </a:prstGeom>
        </p:spPr>
        <p:txBody>
          <a:bodyPr vert="horz" wrap="square" lIns="0" tIns="16933" rIns="0" bIns="0" rtlCol="0">
            <a:spAutoFit/>
          </a:bodyPr>
          <a:lstStyle/>
          <a:p>
            <a:pPr marL="16933" marR="6773">
              <a:lnSpc>
                <a:spcPct val="116100"/>
              </a:lnSpc>
              <a:spcBef>
                <a:spcPts val="133"/>
              </a:spcBef>
            </a:pPr>
            <a:r>
              <a:rPr sz="1867" spc="-20" dirty="0">
                <a:solidFill>
                  <a:srgbClr val="666666"/>
                </a:solidFill>
                <a:latin typeface="Roboto"/>
                <a:cs typeface="Roboto"/>
              </a:rPr>
              <a:t>Server</a:t>
            </a:r>
            <a:r>
              <a:rPr sz="1867" spc="-13" dirty="0">
                <a:solidFill>
                  <a:srgbClr val="666666"/>
                </a:solidFill>
                <a:latin typeface="Roboto"/>
                <a:cs typeface="Roboto"/>
              </a:rPr>
              <a:t> or load</a:t>
            </a:r>
            <a:r>
              <a:rPr sz="1867" spc="-7" dirty="0">
                <a:solidFill>
                  <a:srgbClr val="666666"/>
                </a:solidFill>
                <a:latin typeface="Roboto"/>
                <a:cs typeface="Roboto"/>
              </a:rPr>
              <a:t> </a:t>
            </a:r>
            <a:r>
              <a:rPr sz="1867" spc="-20" dirty="0">
                <a:solidFill>
                  <a:srgbClr val="666666"/>
                </a:solidFill>
                <a:latin typeface="Roboto"/>
                <a:cs typeface="Roboto"/>
              </a:rPr>
              <a:t>balancer</a:t>
            </a:r>
            <a:r>
              <a:rPr sz="1867" spc="-13" dirty="0">
                <a:solidFill>
                  <a:srgbClr val="666666"/>
                </a:solidFill>
                <a:latin typeface="Roboto"/>
                <a:cs typeface="Roboto"/>
              </a:rPr>
              <a:t> </a:t>
            </a:r>
            <a:r>
              <a:rPr sz="1867" spc="-20" dirty="0">
                <a:solidFill>
                  <a:srgbClr val="666666"/>
                </a:solidFill>
                <a:latin typeface="Roboto"/>
                <a:cs typeface="Roboto"/>
              </a:rPr>
              <a:t>metrics</a:t>
            </a:r>
            <a:r>
              <a:rPr sz="1867" spc="20" dirty="0">
                <a:solidFill>
                  <a:srgbClr val="666666"/>
                </a:solidFill>
                <a:latin typeface="Roboto"/>
                <a:cs typeface="Roboto"/>
              </a:rPr>
              <a:t> </a:t>
            </a:r>
            <a:r>
              <a:rPr sz="1867" b="1" spc="-20" dirty="0">
                <a:solidFill>
                  <a:srgbClr val="666666"/>
                </a:solidFill>
                <a:latin typeface="Roboto"/>
                <a:cs typeface="Roboto"/>
              </a:rPr>
              <a:t>may</a:t>
            </a:r>
            <a:r>
              <a:rPr sz="1867" b="1" spc="-13" dirty="0">
                <a:solidFill>
                  <a:srgbClr val="666666"/>
                </a:solidFill>
                <a:latin typeface="Roboto"/>
                <a:cs typeface="Roboto"/>
              </a:rPr>
              <a:t> </a:t>
            </a:r>
            <a:r>
              <a:rPr sz="1867" b="1" spc="-20" dirty="0">
                <a:solidFill>
                  <a:srgbClr val="666666"/>
                </a:solidFill>
                <a:latin typeface="Roboto"/>
                <a:cs typeface="Roboto"/>
              </a:rPr>
              <a:t>not </a:t>
            </a:r>
            <a:r>
              <a:rPr sz="1867" b="1" spc="-447" dirty="0">
                <a:solidFill>
                  <a:srgbClr val="666666"/>
                </a:solidFill>
                <a:latin typeface="Roboto"/>
                <a:cs typeface="Roboto"/>
              </a:rPr>
              <a:t> </a:t>
            </a:r>
            <a:r>
              <a:rPr sz="1867" b="1" dirty="0">
                <a:solidFill>
                  <a:srgbClr val="666666"/>
                </a:solidFill>
                <a:latin typeface="Roboto"/>
                <a:cs typeface="Roboto"/>
              </a:rPr>
              <a:t>give</a:t>
            </a:r>
            <a:r>
              <a:rPr sz="1867" b="1" spc="-13" dirty="0">
                <a:solidFill>
                  <a:srgbClr val="666666"/>
                </a:solidFill>
                <a:latin typeface="Roboto"/>
                <a:cs typeface="Roboto"/>
              </a:rPr>
              <a:t> </a:t>
            </a:r>
            <a:r>
              <a:rPr sz="1867" b="1" spc="-7" dirty="0">
                <a:solidFill>
                  <a:srgbClr val="666666"/>
                </a:solidFill>
                <a:latin typeface="Roboto"/>
                <a:cs typeface="Roboto"/>
              </a:rPr>
              <a:t>enough</a:t>
            </a:r>
            <a:r>
              <a:rPr sz="1867" b="1" spc="-13" dirty="0">
                <a:solidFill>
                  <a:srgbClr val="666666"/>
                </a:solidFill>
                <a:latin typeface="Roboto"/>
                <a:cs typeface="Roboto"/>
              </a:rPr>
              <a:t> </a:t>
            </a:r>
            <a:r>
              <a:rPr sz="1867" b="1" dirty="0">
                <a:solidFill>
                  <a:srgbClr val="666666"/>
                </a:solidFill>
                <a:latin typeface="Roboto"/>
                <a:cs typeface="Roboto"/>
              </a:rPr>
              <a:t>coverage</a:t>
            </a:r>
            <a:r>
              <a:rPr sz="1867" b="1" spc="-7" dirty="0">
                <a:solidFill>
                  <a:srgbClr val="666666"/>
                </a:solidFill>
                <a:latin typeface="Roboto"/>
                <a:cs typeface="Roboto"/>
              </a:rPr>
              <a:t> </a:t>
            </a:r>
            <a:r>
              <a:rPr sz="1867" spc="13" dirty="0">
                <a:solidFill>
                  <a:srgbClr val="666666"/>
                </a:solidFill>
                <a:latin typeface="Roboto"/>
                <a:cs typeface="Roboto"/>
              </a:rPr>
              <a:t>of</a:t>
            </a:r>
            <a:r>
              <a:rPr sz="1867" spc="-13" dirty="0">
                <a:solidFill>
                  <a:srgbClr val="666666"/>
                </a:solidFill>
                <a:latin typeface="Roboto"/>
                <a:cs typeface="Roboto"/>
              </a:rPr>
              <a:t> </a:t>
            </a:r>
            <a:r>
              <a:rPr sz="1867" spc="-20" dirty="0">
                <a:solidFill>
                  <a:srgbClr val="666666"/>
                </a:solidFill>
                <a:latin typeface="Roboto"/>
                <a:cs typeface="Roboto"/>
              </a:rPr>
              <a:t>the</a:t>
            </a:r>
            <a:r>
              <a:rPr sz="1867" spc="-13" dirty="0">
                <a:solidFill>
                  <a:srgbClr val="666666"/>
                </a:solidFill>
                <a:latin typeface="Roboto"/>
                <a:cs typeface="Roboto"/>
              </a:rPr>
              <a:t> </a:t>
            </a:r>
            <a:r>
              <a:rPr sz="1867" spc="-33" dirty="0">
                <a:solidFill>
                  <a:srgbClr val="666666"/>
                </a:solidFill>
                <a:latin typeface="Roboto"/>
                <a:cs typeface="Roboto"/>
              </a:rPr>
              <a:t>journey</a:t>
            </a:r>
            <a:r>
              <a:rPr sz="1867" spc="-7" dirty="0">
                <a:solidFill>
                  <a:srgbClr val="666666"/>
                </a:solidFill>
                <a:latin typeface="Roboto"/>
                <a:cs typeface="Roboto"/>
              </a:rPr>
              <a:t> </a:t>
            </a:r>
            <a:r>
              <a:rPr sz="1867" spc="-120" dirty="0">
                <a:solidFill>
                  <a:srgbClr val="666666"/>
                </a:solidFill>
                <a:latin typeface="Roboto"/>
                <a:cs typeface="Roboto"/>
              </a:rPr>
              <a:t>:-(</a:t>
            </a:r>
            <a:endParaRPr sz="1867">
              <a:latin typeface="Roboto"/>
              <a:cs typeface="Roboto"/>
            </a:endParaRPr>
          </a:p>
          <a:p>
            <a:pPr>
              <a:spcBef>
                <a:spcPts val="73"/>
              </a:spcBef>
            </a:pPr>
            <a:endParaRPr sz="2400">
              <a:latin typeface="Roboto"/>
              <a:cs typeface="Roboto"/>
            </a:endParaRPr>
          </a:p>
          <a:p>
            <a:pPr marL="16933">
              <a:spcBef>
                <a:spcPts val="7"/>
              </a:spcBef>
            </a:pPr>
            <a:r>
              <a:rPr sz="1867" spc="-13" dirty="0">
                <a:solidFill>
                  <a:srgbClr val="666666"/>
                </a:solidFill>
                <a:latin typeface="Roboto"/>
                <a:cs typeface="Roboto"/>
              </a:rPr>
              <a:t>… </a:t>
            </a:r>
            <a:r>
              <a:rPr sz="1867" spc="-33" dirty="0">
                <a:solidFill>
                  <a:srgbClr val="666666"/>
                </a:solidFill>
                <a:latin typeface="Roboto"/>
                <a:cs typeface="Roboto"/>
              </a:rPr>
              <a:t>we'll</a:t>
            </a:r>
            <a:r>
              <a:rPr sz="1867" spc="-13" dirty="0">
                <a:solidFill>
                  <a:srgbClr val="666666"/>
                </a:solidFill>
                <a:latin typeface="Roboto"/>
                <a:cs typeface="Roboto"/>
              </a:rPr>
              <a:t> </a:t>
            </a:r>
            <a:r>
              <a:rPr sz="1867" spc="-27" dirty="0">
                <a:solidFill>
                  <a:srgbClr val="666666"/>
                </a:solidFill>
                <a:latin typeface="Roboto"/>
                <a:cs typeface="Roboto"/>
              </a:rPr>
              <a:t>have</a:t>
            </a:r>
            <a:r>
              <a:rPr sz="1867" spc="-13" dirty="0">
                <a:solidFill>
                  <a:srgbClr val="666666"/>
                </a:solidFill>
                <a:latin typeface="Roboto"/>
                <a:cs typeface="Roboto"/>
              </a:rPr>
              <a:t> </a:t>
            </a:r>
            <a:r>
              <a:rPr sz="1867" spc="-20" dirty="0">
                <a:solidFill>
                  <a:srgbClr val="666666"/>
                </a:solidFill>
                <a:latin typeface="Roboto"/>
                <a:cs typeface="Roboto"/>
              </a:rPr>
              <a:t>to</a:t>
            </a:r>
            <a:r>
              <a:rPr sz="1867" spc="-13" dirty="0">
                <a:solidFill>
                  <a:srgbClr val="666666"/>
                </a:solidFill>
                <a:latin typeface="Roboto"/>
                <a:cs typeface="Roboto"/>
              </a:rPr>
              <a:t> </a:t>
            </a:r>
            <a:r>
              <a:rPr sz="1867" spc="-20" dirty="0">
                <a:solidFill>
                  <a:srgbClr val="666666"/>
                </a:solidFill>
                <a:latin typeface="Roboto"/>
                <a:cs typeface="Roboto"/>
              </a:rPr>
              <a:t>ask</a:t>
            </a:r>
            <a:r>
              <a:rPr sz="1867" spc="-13" dirty="0">
                <a:solidFill>
                  <a:srgbClr val="666666"/>
                </a:solidFill>
                <a:latin typeface="Roboto"/>
                <a:cs typeface="Roboto"/>
              </a:rPr>
              <a:t> </a:t>
            </a:r>
            <a:r>
              <a:rPr sz="1867" spc="-27" dirty="0">
                <a:solidFill>
                  <a:srgbClr val="666666"/>
                </a:solidFill>
                <a:latin typeface="Roboto"/>
                <a:cs typeface="Roboto"/>
              </a:rPr>
              <a:t>our</a:t>
            </a:r>
            <a:r>
              <a:rPr sz="1867" spc="-13" dirty="0">
                <a:solidFill>
                  <a:srgbClr val="666666"/>
                </a:solidFill>
                <a:latin typeface="Roboto"/>
                <a:cs typeface="Roboto"/>
              </a:rPr>
              <a:t> </a:t>
            </a:r>
            <a:r>
              <a:rPr sz="1867" spc="-20" dirty="0">
                <a:solidFill>
                  <a:srgbClr val="666666"/>
                </a:solidFill>
                <a:latin typeface="Roboto"/>
                <a:cs typeface="Roboto"/>
              </a:rPr>
              <a:t>users</a:t>
            </a:r>
            <a:r>
              <a:rPr sz="1867" spc="-13" dirty="0">
                <a:solidFill>
                  <a:srgbClr val="666666"/>
                </a:solidFill>
                <a:latin typeface="Roboto"/>
                <a:cs typeface="Roboto"/>
              </a:rPr>
              <a:t> </a:t>
            </a:r>
            <a:r>
              <a:rPr sz="1867" spc="-20" dirty="0">
                <a:solidFill>
                  <a:srgbClr val="666666"/>
                </a:solidFill>
                <a:latin typeface="Roboto"/>
                <a:cs typeface="Roboto"/>
              </a:rPr>
              <a:t>to</a:t>
            </a:r>
            <a:r>
              <a:rPr sz="1867" spc="13" dirty="0">
                <a:solidFill>
                  <a:srgbClr val="666666"/>
                </a:solidFill>
                <a:latin typeface="Roboto"/>
                <a:cs typeface="Roboto"/>
              </a:rPr>
              <a:t> </a:t>
            </a:r>
            <a:r>
              <a:rPr sz="1867" b="1" spc="-7" dirty="0">
                <a:solidFill>
                  <a:srgbClr val="666666"/>
                </a:solidFill>
                <a:latin typeface="Roboto"/>
                <a:cs typeface="Roboto"/>
              </a:rPr>
              <a:t>consent</a:t>
            </a:r>
            <a:endParaRPr sz="1867">
              <a:latin typeface="Roboto"/>
              <a:cs typeface="Roboto"/>
            </a:endParaRPr>
          </a:p>
          <a:p>
            <a:pPr marL="16933">
              <a:spcBef>
                <a:spcPts val="360"/>
              </a:spcBef>
            </a:pPr>
            <a:r>
              <a:rPr sz="1867" spc="-20" dirty="0">
                <a:solidFill>
                  <a:srgbClr val="666666"/>
                </a:solidFill>
                <a:latin typeface="Roboto"/>
                <a:cs typeface="Roboto"/>
              </a:rPr>
              <a:t>to</a:t>
            </a:r>
            <a:r>
              <a:rPr sz="1867" spc="-33" dirty="0">
                <a:solidFill>
                  <a:srgbClr val="666666"/>
                </a:solidFill>
                <a:latin typeface="Roboto"/>
                <a:cs typeface="Roboto"/>
              </a:rPr>
              <a:t> </a:t>
            </a:r>
            <a:r>
              <a:rPr sz="1867" spc="-47" dirty="0">
                <a:solidFill>
                  <a:srgbClr val="666666"/>
                </a:solidFill>
                <a:latin typeface="Roboto"/>
                <a:cs typeface="Roboto"/>
              </a:rPr>
              <a:t>client-side</a:t>
            </a:r>
            <a:r>
              <a:rPr sz="1867" spc="-27" dirty="0">
                <a:solidFill>
                  <a:srgbClr val="666666"/>
                </a:solidFill>
                <a:latin typeface="Roboto"/>
                <a:cs typeface="Roboto"/>
              </a:rPr>
              <a:t> telemetry.</a:t>
            </a:r>
            <a:endParaRPr sz="1867">
              <a:latin typeface="Roboto"/>
              <a:cs typeface="Roboto"/>
            </a:endParaRPr>
          </a:p>
        </p:txBody>
      </p:sp>
      <p:sp>
        <p:nvSpPr>
          <p:cNvPr id="10" name="object 10"/>
          <p:cNvSpPr txBox="1"/>
          <p:nvPr/>
        </p:nvSpPr>
        <p:spPr>
          <a:xfrm>
            <a:off x="6463451" y="2169078"/>
            <a:ext cx="267547" cy="509541"/>
          </a:xfrm>
          <a:prstGeom prst="rect">
            <a:avLst/>
          </a:prstGeom>
        </p:spPr>
        <p:txBody>
          <a:bodyPr vert="horz" wrap="square" lIns="0" tIns="16933" rIns="0" bIns="0" rtlCol="0">
            <a:spAutoFit/>
          </a:bodyPr>
          <a:lstStyle/>
          <a:p>
            <a:pPr marL="16933">
              <a:spcBef>
                <a:spcPts val="133"/>
              </a:spcBef>
            </a:pPr>
            <a:r>
              <a:rPr sz="3200" b="1" dirty="0">
                <a:solidFill>
                  <a:srgbClr val="0072B2"/>
                </a:solidFill>
                <a:latin typeface="Roboto"/>
                <a:cs typeface="Roboto"/>
              </a:rPr>
              <a:t>2</a:t>
            </a:r>
            <a:endParaRPr sz="3200">
              <a:latin typeface="Roboto"/>
              <a:cs typeface="Roboto"/>
            </a:endParaRPr>
          </a:p>
        </p:txBody>
      </p:sp>
      <p:sp>
        <p:nvSpPr>
          <p:cNvPr id="11" name="object 11"/>
          <p:cNvSpPr txBox="1"/>
          <p:nvPr/>
        </p:nvSpPr>
        <p:spPr>
          <a:xfrm>
            <a:off x="6463451" y="3380644"/>
            <a:ext cx="267547" cy="509541"/>
          </a:xfrm>
          <a:prstGeom prst="rect">
            <a:avLst/>
          </a:prstGeom>
        </p:spPr>
        <p:txBody>
          <a:bodyPr vert="horz" wrap="square" lIns="0" tIns="16933" rIns="0" bIns="0" rtlCol="0">
            <a:spAutoFit/>
          </a:bodyPr>
          <a:lstStyle/>
          <a:p>
            <a:pPr marL="16933">
              <a:spcBef>
                <a:spcPts val="133"/>
              </a:spcBef>
            </a:pPr>
            <a:r>
              <a:rPr sz="3200" b="1" dirty="0">
                <a:solidFill>
                  <a:srgbClr val="CC78A7"/>
                </a:solidFill>
                <a:latin typeface="Roboto"/>
                <a:cs typeface="Roboto"/>
              </a:rPr>
              <a:t>3</a:t>
            </a:r>
            <a:endParaRPr sz="3200">
              <a:latin typeface="Roboto"/>
              <a:cs typeface="Roboto"/>
            </a:endParaRPr>
          </a:p>
        </p:txBody>
      </p:sp>
    </p:spTree>
    <p:extLst>
      <p:ext uri="{BB962C8B-B14F-4D97-AF65-F5344CB8AC3E}">
        <p14:creationId xmlns:p14="http://schemas.microsoft.com/office/powerpoint/2010/main" val="880523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3600" y="203200"/>
            <a:ext cx="7477992" cy="6451600"/>
          </a:xfrm>
          <a:prstGeom prst="rect">
            <a:avLst/>
          </a:prstGeom>
        </p:spPr>
      </p:pic>
      <p:sp>
        <p:nvSpPr>
          <p:cNvPr id="3" name="object 3"/>
          <p:cNvSpPr txBox="1">
            <a:spLocks noGrp="1"/>
          </p:cNvSpPr>
          <p:nvPr>
            <p:ph type="title"/>
          </p:nvPr>
        </p:nvSpPr>
        <p:spPr>
          <a:xfrm>
            <a:off x="1143000" y="280293"/>
            <a:ext cx="2586994" cy="1012243"/>
          </a:xfrm>
          <a:prstGeom prst="rect">
            <a:avLst/>
          </a:prstGeom>
        </p:spPr>
        <p:txBody>
          <a:bodyPr vert="horz" wrap="square" lIns="0" tIns="37253" rIns="0" bIns="0" rtlCol="0" anchor="ctr">
            <a:spAutoFit/>
          </a:bodyPr>
          <a:lstStyle/>
          <a:p>
            <a:pPr marL="16933" marR="6773" indent="193882">
              <a:lnSpc>
                <a:spcPts val="3800"/>
              </a:lnSpc>
              <a:spcBef>
                <a:spcPts val="293"/>
              </a:spcBef>
            </a:pPr>
            <a:r>
              <a:rPr spc="-20" dirty="0"/>
              <a:t>Buy Flow </a:t>
            </a:r>
            <a:r>
              <a:rPr spc="-13" dirty="0"/>
              <a:t> </a:t>
            </a:r>
            <a:r>
              <a:rPr spc="-27" dirty="0"/>
              <a:t>What</a:t>
            </a:r>
            <a:r>
              <a:rPr spc="-93" dirty="0"/>
              <a:t> </a:t>
            </a:r>
            <a:r>
              <a:rPr spc="-27" dirty="0"/>
              <a:t>SLIs?</a:t>
            </a:r>
          </a:p>
        </p:txBody>
      </p:sp>
      <p:sp>
        <p:nvSpPr>
          <p:cNvPr id="5" name="object 5"/>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4" name="object 4"/>
          <p:cNvSpPr txBox="1"/>
          <p:nvPr/>
        </p:nvSpPr>
        <p:spPr>
          <a:xfrm>
            <a:off x="441567" y="1489997"/>
            <a:ext cx="3678767" cy="1881968"/>
          </a:xfrm>
          <a:prstGeom prst="rect">
            <a:avLst/>
          </a:prstGeom>
        </p:spPr>
        <p:txBody>
          <a:bodyPr vert="horz" wrap="square" lIns="0" tIns="62653" rIns="0" bIns="0" rtlCol="0">
            <a:spAutoFit/>
          </a:bodyPr>
          <a:lstStyle/>
          <a:p>
            <a:pPr marL="16933">
              <a:spcBef>
                <a:spcPts val="493"/>
              </a:spcBef>
            </a:pPr>
            <a:r>
              <a:rPr sz="1867" spc="-47" dirty="0">
                <a:solidFill>
                  <a:srgbClr val="666666"/>
                </a:solidFill>
                <a:latin typeface="Roboto"/>
                <a:cs typeface="Roboto"/>
              </a:rPr>
              <a:t>Buy</a:t>
            </a:r>
            <a:r>
              <a:rPr sz="1867" spc="-27" dirty="0">
                <a:solidFill>
                  <a:srgbClr val="666666"/>
                </a:solidFill>
                <a:latin typeface="Roboto"/>
                <a:cs typeface="Roboto"/>
              </a:rPr>
              <a:t> </a:t>
            </a:r>
            <a:r>
              <a:rPr sz="1867" spc="-13" dirty="0">
                <a:solidFill>
                  <a:srgbClr val="666666"/>
                </a:solidFill>
                <a:latin typeface="Roboto"/>
                <a:cs typeface="Roboto"/>
              </a:rPr>
              <a:t>Flow</a:t>
            </a:r>
            <a:r>
              <a:rPr sz="1867" spc="-27" dirty="0">
                <a:solidFill>
                  <a:srgbClr val="666666"/>
                </a:solidFill>
                <a:latin typeface="Roboto"/>
                <a:cs typeface="Roboto"/>
              </a:rPr>
              <a:t> </a:t>
            </a:r>
            <a:r>
              <a:rPr sz="1867" spc="-33" dirty="0">
                <a:solidFill>
                  <a:srgbClr val="666666"/>
                </a:solidFill>
                <a:latin typeface="Roboto"/>
                <a:cs typeface="Roboto"/>
              </a:rPr>
              <a:t>journey</a:t>
            </a:r>
            <a:r>
              <a:rPr sz="1867" spc="-20" dirty="0">
                <a:solidFill>
                  <a:srgbClr val="666666"/>
                </a:solidFill>
                <a:latin typeface="Roboto"/>
                <a:cs typeface="Roboto"/>
              </a:rPr>
              <a:t> </a:t>
            </a:r>
            <a:r>
              <a:rPr sz="1867" spc="-27" dirty="0">
                <a:solidFill>
                  <a:srgbClr val="666666"/>
                </a:solidFill>
                <a:latin typeface="Roboto"/>
                <a:cs typeface="Roboto"/>
              </a:rPr>
              <a:t>is</a:t>
            </a:r>
            <a:endParaRPr sz="1867">
              <a:latin typeface="Roboto"/>
              <a:cs typeface="Roboto"/>
            </a:endParaRPr>
          </a:p>
          <a:p>
            <a:pPr marL="626518">
              <a:spcBef>
                <a:spcPts val="360"/>
              </a:spcBef>
            </a:pPr>
            <a:r>
              <a:rPr sz="1867" b="1" spc="-7" dirty="0">
                <a:solidFill>
                  <a:srgbClr val="666666"/>
                </a:solidFill>
                <a:latin typeface="Roboto"/>
                <a:cs typeface="Roboto"/>
              </a:rPr>
              <a:t>Request</a:t>
            </a:r>
            <a:r>
              <a:rPr sz="1867" b="1" spc="-33" dirty="0">
                <a:solidFill>
                  <a:srgbClr val="666666"/>
                </a:solidFill>
                <a:latin typeface="Roboto"/>
                <a:cs typeface="Roboto"/>
              </a:rPr>
              <a:t> </a:t>
            </a:r>
            <a:r>
              <a:rPr sz="1867" b="1" spc="-60" dirty="0">
                <a:solidFill>
                  <a:srgbClr val="666666"/>
                </a:solidFill>
                <a:latin typeface="Roboto"/>
                <a:cs typeface="Roboto"/>
              </a:rPr>
              <a:t>/</a:t>
            </a:r>
            <a:r>
              <a:rPr sz="1867" b="1" spc="-33" dirty="0">
                <a:solidFill>
                  <a:srgbClr val="666666"/>
                </a:solidFill>
                <a:latin typeface="Roboto"/>
                <a:cs typeface="Roboto"/>
              </a:rPr>
              <a:t> </a:t>
            </a:r>
            <a:r>
              <a:rPr sz="1867" b="1" dirty="0">
                <a:solidFill>
                  <a:srgbClr val="666666"/>
                </a:solidFill>
                <a:latin typeface="Roboto"/>
                <a:cs typeface="Roboto"/>
              </a:rPr>
              <a:t>Response</a:t>
            </a:r>
            <a:endParaRPr sz="1867">
              <a:latin typeface="Roboto"/>
              <a:cs typeface="Roboto"/>
            </a:endParaRPr>
          </a:p>
          <a:p>
            <a:pPr>
              <a:spcBef>
                <a:spcPts val="73"/>
              </a:spcBef>
            </a:pPr>
            <a:endParaRPr sz="1733">
              <a:latin typeface="Roboto"/>
              <a:cs typeface="Roboto"/>
            </a:endParaRPr>
          </a:p>
          <a:p>
            <a:pPr marL="16933">
              <a:spcBef>
                <a:spcPts val="7"/>
              </a:spcBef>
            </a:pPr>
            <a:r>
              <a:rPr sz="1867" spc="-33" dirty="0">
                <a:solidFill>
                  <a:srgbClr val="666666"/>
                </a:solidFill>
                <a:latin typeface="Roboto"/>
                <a:cs typeface="Roboto"/>
              </a:rPr>
              <a:t>SLI</a:t>
            </a:r>
            <a:r>
              <a:rPr sz="1867" spc="-27" dirty="0">
                <a:solidFill>
                  <a:srgbClr val="666666"/>
                </a:solidFill>
                <a:latin typeface="Roboto"/>
                <a:cs typeface="Roboto"/>
              </a:rPr>
              <a:t> </a:t>
            </a:r>
            <a:r>
              <a:rPr sz="1867" spc="-20" dirty="0">
                <a:solidFill>
                  <a:srgbClr val="666666"/>
                </a:solidFill>
                <a:latin typeface="Roboto"/>
                <a:cs typeface="Roboto"/>
              </a:rPr>
              <a:t>menu suggests</a:t>
            </a:r>
            <a:r>
              <a:rPr sz="1867" spc="-27" dirty="0">
                <a:solidFill>
                  <a:srgbClr val="666666"/>
                </a:solidFill>
                <a:latin typeface="Roboto"/>
                <a:cs typeface="Roboto"/>
              </a:rPr>
              <a:t> </a:t>
            </a:r>
            <a:r>
              <a:rPr sz="1867" spc="-7" dirty="0">
                <a:solidFill>
                  <a:srgbClr val="666666"/>
                </a:solidFill>
                <a:latin typeface="Roboto"/>
                <a:cs typeface="Roboto"/>
              </a:rPr>
              <a:t>we</a:t>
            </a:r>
            <a:r>
              <a:rPr sz="1867" spc="-20" dirty="0">
                <a:solidFill>
                  <a:srgbClr val="666666"/>
                </a:solidFill>
                <a:latin typeface="Roboto"/>
                <a:cs typeface="Roboto"/>
              </a:rPr>
              <a:t> use</a:t>
            </a:r>
            <a:endParaRPr sz="1867">
              <a:latin typeface="Roboto"/>
              <a:cs typeface="Roboto"/>
            </a:endParaRPr>
          </a:p>
          <a:p>
            <a:pPr marL="626518">
              <a:spcBef>
                <a:spcPts val="360"/>
              </a:spcBef>
            </a:pPr>
            <a:r>
              <a:rPr sz="1867" b="1" spc="-13" dirty="0">
                <a:solidFill>
                  <a:srgbClr val="666666"/>
                </a:solidFill>
                <a:latin typeface="Roboto"/>
                <a:cs typeface="Roboto"/>
              </a:rPr>
              <a:t>Availability</a:t>
            </a:r>
            <a:r>
              <a:rPr sz="1867" b="1" spc="-20" dirty="0">
                <a:solidFill>
                  <a:srgbClr val="666666"/>
                </a:solidFill>
                <a:latin typeface="Roboto"/>
                <a:cs typeface="Roboto"/>
              </a:rPr>
              <a:t> </a:t>
            </a:r>
            <a:r>
              <a:rPr sz="1867" spc="-27" dirty="0">
                <a:solidFill>
                  <a:srgbClr val="666666"/>
                </a:solidFill>
                <a:latin typeface="Roboto"/>
                <a:cs typeface="Roboto"/>
              </a:rPr>
              <a:t>and</a:t>
            </a:r>
            <a:r>
              <a:rPr sz="1867" spc="-13" dirty="0">
                <a:solidFill>
                  <a:srgbClr val="666666"/>
                </a:solidFill>
                <a:latin typeface="Roboto"/>
                <a:cs typeface="Roboto"/>
              </a:rPr>
              <a:t> </a:t>
            </a:r>
            <a:r>
              <a:rPr sz="1867" b="1" spc="-13" dirty="0">
                <a:solidFill>
                  <a:srgbClr val="666666"/>
                </a:solidFill>
                <a:latin typeface="Roboto"/>
                <a:cs typeface="Roboto"/>
              </a:rPr>
              <a:t>Latency</a:t>
            </a:r>
            <a:r>
              <a:rPr sz="1867" b="1" spc="-20" dirty="0">
                <a:solidFill>
                  <a:srgbClr val="666666"/>
                </a:solidFill>
                <a:latin typeface="Roboto"/>
                <a:cs typeface="Roboto"/>
              </a:rPr>
              <a:t> </a:t>
            </a:r>
            <a:r>
              <a:rPr sz="1867" spc="-33" dirty="0">
                <a:solidFill>
                  <a:srgbClr val="666666"/>
                </a:solidFill>
                <a:latin typeface="Roboto"/>
                <a:cs typeface="Roboto"/>
              </a:rPr>
              <a:t>SLIs</a:t>
            </a:r>
            <a:endParaRPr sz="1867">
              <a:latin typeface="Roboto"/>
              <a:cs typeface="Roboto"/>
            </a:endParaRPr>
          </a:p>
        </p:txBody>
      </p:sp>
    </p:spTree>
    <p:extLst>
      <p:ext uri="{BB962C8B-B14F-4D97-AF65-F5344CB8AC3E}">
        <p14:creationId xmlns:p14="http://schemas.microsoft.com/office/powerpoint/2010/main" val="3802144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3601" y="203200"/>
            <a:ext cx="7478607" cy="6593840"/>
            <a:chOff x="3505200" y="152400"/>
            <a:chExt cx="5608955" cy="4945380"/>
          </a:xfrm>
        </p:grpSpPr>
        <p:pic>
          <p:nvPicPr>
            <p:cNvPr id="3" name="object 3"/>
            <p:cNvPicPr/>
            <p:nvPr/>
          </p:nvPicPr>
          <p:blipFill>
            <a:blip r:embed="rId2" cstate="print"/>
            <a:stretch>
              <a:fillRect/>
            </a:stretch>
          </p:blipFill>
          <p:spPr>
            <a:xfrm>
              <a:off x="3505200" y="152400"/>
              <a:ext cx="5608494" cy="4838700"/>
            </a:xfrm>
            <a:prstGeom prst="rect">
              <a:avLst/>
            </a:prstGeom>
          </p:spPr>
        </p:pic>
        <p:sp>
          <p:nvSpPr>
            <p:cNvPr id="4" name="object 4"/>
            <p:cNvSpPr/>
            <p:nvPr/>
          </p:nvSpPr>
          <p:spPr>
            <a:xfrm>
              <a:off x="5134164" y="2474638"/>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sp>
          <p:nvSpPr>
            <p:cNvPr id="5" name="object 5"/>
            <p:cNvSpPr/>
            <p:nvPr/>
          </p:nvSpPr>
          <p:spPr>
            <a:xfrm>
              <a:off x="5134174" y="3036699"/>
              <a:ext cx="3407410" cy="1441450"/>
            </a:xfrm>
            <a:custGeom>
              <a:avLst/>
              <a:gdLst/>
              <a:ahLst/>
              <a:cxnLst/>
              <a:rect l="l" t="t" r="r" b="b"/>
              <a:pathLst>
                <a:path w="3407409" h="1441450">
                  <a:moveTo>
                    <a:pt x="0" y="0"/>
                  </a:moveTo>
                  <a:lnTo>
                    <a:pt x="3407399" y="0"/>
                  </a:lnTo>
                  <a:lnTo>
                    <a:pt x="3407399" y="1441199"/>
                  </a:lnTo>
                  <a:lnTo>
                    <a:pt x="0" y="1441199"/>
                  </a:lnTo>
                  <a:lnTo>
                    <a:pt x="0" y="0"/>
                  </a:lnTo>
                  <a:close/>
                </a:path>
              </a:pathLst>
            </a:custGeom>
            <a:ln w="28574">
              <a:solidFill>
                <a:srgbClr val="E69F00"/>
              </a:solidFill>
            </a:ln>
          </p:spPr>
          <p:txBody>
            <a:bodyPr wrap="square" lIns="0" tIns="0" rIns="0" bIns="0" rtlCol="0"/>
            <a:lstStyle/>
            <a:p>
              <a:endParaRPr sz="2400"/>
            </a:p>
          </p:txBody>
        </p:sp>
      </p:grpSp>
      <p:sp>
        <p:nvSpPr>
          <p:cNvPr id="6" name="object 6"/>
          <p:cNvSpPr txBox="1">
            <a:spLocks noGrp="1"/>
          </p:cNvSpPr>
          <p:nvPr>
            <p:ph type="title"/>
          </p:nvPr>
        </p:nvSpPr>
        <p:spPr>
          <a:xfrm>
            <a:off x="441567" y="36640"/>
            <a:ext cx="4206431" cy="1499555"/>
          </a:xfrm>
          <a:prstGeom prst="rect">
            <a:avLst/>
          </a:prstGeom>
        </p:spPr>
        <p:txBody>
          <a:bodyPr vert="horz" wrap="square" lIns="0" tIns="37253" rIns="0" bIns="0" rtlCol="0" anchor="ctr">
            <a:spAutoFit/>
          </a:bodyPr>
          <a:lstStyle/>
          <a:p>
            <a:pPr marL="756054" marR="6773" indent="-739968">
              <a:lnSpc>
                <a:spcPts val="3800"/>
              </a:lnSpc>
              <a:spcBef>
                <a:spcPts val="293"/>
              </a:spcBef>
            </a:pPr>
            <a:r>
              <a:rPr spc="-20" dirty="0"/>
              <a:t>Buy </a:t>
            </a:r>
            <a:r>
              <a:rPr spc="-13" dirty="0"/>
              <a:t>Flow </a:t>
            </a:r>
            <a:r>
              <a:rPr spc="-20" dirty="0"/>
              <a:t>Availability: </a:t>
            </a:r>
            <a:r>
              <a:rPr spc="-780" dirty="0"/>
              <a:t> </a:t>
            </a:r>
            <a:r>
              <a:rPr spc="-7" dirty="0"/>
              <a:t>Speciﬁcation</a:t>
            </a:r>
          </a:p>
        </p:txBody>
      </p:sp>
      <p:sp>
        <p:nvSpPr>
          <p:cNvPr id="7" name="object 7"/>
          <p:cNvSpPr txBox="1"/>
          <p:nvPr/>
        </p:nvSpPr>
        <p:spPr>
          <a:xfrm>
            <a:off x="441567" y="1535718"/>
            <a:ext cx="4058920" cy="304421"/>
          </a:xfrm>
          <a:prstGeom prst="rect">
            <a:avLst/>
          </a:prstGeom>
        </p:spPr>
        <p:txBody>
          <a:bodyPr vert="horz" wrap="square" lIns="0" tIns="16933" rIns="0" bIns="0" rtlCol="0">
            <a:spAutoFit/>
          </a:bodyPr>
          <a:lstStyle/>
          <a:p>
            <a:pPr marL="16933">
              <a:spcBef>
                <a:spcPts val="133"/>
              </a:spcBef>
            </a:pPr>
            <a:r>
              <a:rPr sz="1867" b="1" dirty="0">
                <a:solidFill>
                  <a:srgbClr val="666666"/>
                </a:solidFill>
                <a:latin typeface="Roboto"/>
                <a:cs typeface="Roboto"/>
              </a:rPr>
              <a:t>B</a:t>
            </a:r>
            <a:r>
              <a:rPr sz="1867" b="1" spc="-13" dirty="0">
                <a:solidFill>
                  <a:srgbClr val="666666"/>
                </a:solidFill>
                <a:latin typeface="Roboto"/>
                <a:cs typeface="Roboto"/>
              </a:rPr>
              <a:t> </a:t>
            </a:r>
            <a:r>
              <a:rPr sz="1867" spc="-13" dirty="0">
                <a:solidFill>
                  <a:srgbClr val="666666"/>
                </a:solidFill>
                <a:latin typeface="Roboto"/>
                <a:cs typeface="Roboto"/>
              </a:rPr>
              <a:t>makes </a:t>
            </a:r>
            <a:r>
              <a:rPr sz="1867" spc="-40" dirty="0">
                <a:solidFill>
                  <a:srgbClr val="666666"/>
                </a:solidFill>
                <a:latin typeface="Roboto"/>
                <a:cs typeface="Roboto"/>
              </a:rPr>
              <a:t>money,</a:t>
            </a:r>
            <a:r>
              <a:rPr sz="1867" spc="-7" dirty="0">
                <a:solidFill>
                  <a:srgbClr val="666666"/>
                </a:solidFill>
                <a:latin typeface="Roboto"/>
                <a:cs typeface="Roboto"/>
              </a:rPr>
              <a:t> </a:t>
            </a:r>
            <a:r>
              <a:rPr sz="1867" spc="-13" dirty="0">
                <a:solidFill>
                  <a:srgbClr val="666666"/>
                </a:solidFill>
                <a:latin typeface="Roboto"/>
                <a:cs typeface="Roboto"/>
              </a:rPr>
              <a:t>so </a:t>
            </a:r>
            <a:r>
              <a:rPr sz="1867" spc="-47" dirty="0">
                <a:solidFill>
                  <a:srgbClr val="666666"/>
                </a:solidFill>
                <a:latin typeface="Roboto"/>
                <a:cs typeface="Roboto"/>
              </a:rPr>
              <a:t>let's</a:t>
            </a:r>
            <a:r>
              <a:rPr sz="1867" spc="-7" dirty="0">
                <a:solidFill>
                  <a:srgbClr val="666666"/>
                </a:solidFill>
                <a:latin typeface="Roboto"/>
                <a:cs typeface="Roboto"/>
              </a:rPr>
              <a:t> </a:t>
            </a:r>
            <a:r>
              <a:rPr sz="1867" spc="-13" dirty="0">
                <a:solidFill>
                  <a:srgbClr val="666666"/>
                </a:solidFill>
                <a:latin typeface="Roboto"/>
                <a:cs typeface="Roboto"/>
              </a:rPr>
              <a:t>start </a:t>
            </a:r>
            <a:r>
              <a:rPr sz="1867" spc="-27" dirty="0">
                <a:solidFill>
                  <a:srgbClr val="666666"/>
                </a:solidFill>
                <a:latin typeface="Roboto"/>
                <a:cs typeface="Roboto"/>
              </a:rPr>
              <a:t>with</a:t>
            </a:r>
            <a:r>
              <a:rPr sz="1867" spc="-7" dirty="0">
                <a:solidFill>
                  <a:srgbClr val="666666"/>
                </a:solidFill>
                <a:latin typeface="Roboto"/>
                <a:cs typeface="Roboto"/>
              </a:rPr>
              <a:t> </a:t>
            </a:r>
            <a:r>
              <a:rPr sz="1867" spc="-33" dirty="0">
                <a:solidFill>
                  <a:srgbClr val="666666"/>
                </a:solidFill>
                <a:latin typeface="Roboto"/>
                <a:cs typeface="Roboto"/>
              </a:rPr>
              <a:t>that</a:t>
            </a:r>
            <a:endParaRPr sz="1867">
              <a:latin typeface="Roboto"/>
              <a:cs typeface="Roboto"/>
            </a:endParaRPr>
          </a:p>
        </p:txBody>
      </p:sp>
      <p:sp>
        <p:nvSpPr>
          <p:cNvPr id="8" name="object 8"/>
          <p:cNvSpPr txBox="1"/>
          <p:nvPr/>
        </p:nvSpPr>
        <p:spPr>
          <a:xfrm>
            <a:off x="550965" y="2048797"/>
            <a:ext cx="4085167" cy="1705061"/>
          </a:xfrm>
          <a:prstGeom prst="rect">
            <a:avLst/>
          </a:prstGeom>
        </p:spPr>
        <p:txBody>
          <a:bodyPr vert="horz" wrap="square" lIns="0" tIns="62653" rIns="0" bIns="0" rtlCol="0">
            <a:spAutoFit/>
          </a:bodyPr>
          <a:lstStyle/>
          <a:p>
            <a:pPr marL="516454" indent="-500367">
              <a:spcBef>
                <a:spcPts val="493"/>
              </a:spcBef>
              <a:buAutoNum type="arabicPeriod"/>
              <a:tabLst>
                <a:tab pos="516454" algn="l"/>
                <a:tab pos="517300" algn="l"/>
              </a:tabLst>
            </a:pPr>
            <a:r>
              <a:rPr sz="1867" spc="-20" dirty="0">
                <a:solidFill>
                  <a:srgbClr val="EEEEEE"/>
                </a:solidFill>
                <a:latin typeface="Roboto"/>
                <a:cs typeface="Roboto"/>
              </a:rPr>
              <a:t>Fetch</a:t>
            </a:r>
            <a:r>
              <a:rPr sz="1867" spc="-13" dirty="0">
                <a:solidFill>
                  <a:srgbClr val="EEEEEE"/>
                </a:solidFill>
                <a:latin typeface="Roboto"/>
                <a:cs typeface="Roboto"/>
              </a:rPr>
              <a:t> </a:t>
            </a:r>
            <a:r>
              <a:rPr sz="1867" spc="-27" dirty="0">
                <a:solidFill>
                  <a:srgbClr val="EEEEEE"/>
                </a:solidFill>
                <a:latin typeface="Roboto"/>
                <a:cs typeface="Roboto"/>
              </a:rPr>
              <a:t>list</a:t>
            </a:r>
            <a:r>
              <a:rPr sz="1867" spc="-7" dirty="0">
                <a:solidFill>
                  <a:srgbClr val="EEEEEE"/>
                </a:solidFill>
                <a:latin typeface="Roboto"/>
                <a:cs typeface="Roboto"/>
              </a:rPr>
              <a:t> </a:t>
            </a:r>
            <a:r>
              <a:rPr sz="1867" spc="13" dirty="0">
                <a:solidFill>
                  <a:srgbClr val="EEEEEE"/>
                </a:solidFill>
                <a:latin typeface="Roboto"/>
                <a:cs typeface="Roboto"/>
              </a:rPr>
              <a:t>of</a:t>
            </a:r>
            <a:r>
              <a:rPr sz="1867" spc="-7" dirty="0">
                <a:solidFill>
                  <a:srgbClr val="EEEEEE"/>
                </a:solidFill>
                <a:latin typeface="Roboto"/>
                <a:cs typeface="Roboto"/>
              </a:rPr>
              <a:t> </a:t>
            </a:r>
            <a:r>
              <a:rPr sz="1867" spc="-40" dirty="0">
                <a:solidFill>
                  <a:srgbClr val="EEEEEE"/>
                </a:solidFill>
                <a:latin typeface="Roboto"/>
                <a:cs typeface="Roboto"/>
              </a:rPr>
              <a:t>SKUs</a:t>
            </a:r>
            <a:r>
              <a:rPr sz="1867" spc="-13" dirty="0">
                <a:solidFill>
                  <a:srgbClr val="EEEEEE"/>
                </a:solidFill>
                <a:latin typeface="Roboto"/>
                <a:cs typeface="Roboto"/>
              </a:rPr>
              <a:t> </a:t>
            </a:r>
            <a:r>
              <a:rPr sz="1867" spc="-7" dirty="0">
                <a:solidFill>
                  <a:srgbClr val="EEEEEE"/>
                </a:solidFill>
                <a:latin typeface="Roboto"/>
                <a:cs typeface="Roboto"/>
              </a:rPr>
              <a:t>from API </a:t>
            </a:r>
            <a:r>
              <a:rPr sz="1867" spc="-20" dirty="0">
                <a:solidFill>
                  <a:srgbClr val="EEEEEE"/>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EEEEEE"/>
                </a:solidFill>
                <a:latin typeface="Roboto"/>
                <a:cs typeface="Roboto"/>
              </a:rPr>
              <a:t>Fetch </a:t>
            </a:r>
            <a:r>
              <a:rPr sz="1867" spc="-40" dirty="0">
                <a:solidFill>
                  <a:srgbClr val="EEEEEE"/>
                </a:solidFill>
                <a:latin typeface="Roboto"/>
                <a:cs typeface="Roboto"/>
              </a:rPr>
              <a:t>SKU</a:t>
            </a:r>
            <a:r>
              <a:rPr sz="1867" spc="-13" dirty="0">
                <a:solidFill>
                  <a:srgbClr val="EEEEEE"/>
                </a:solidFill>
                <a:latin typeface="Roboto"/>
                <a:cs typeface="Roboto"/>
              </a:rPr>
              <a:t> </a:t>
            </a:r>
            <a:r>
              <a:rPr sz="1867" spc="-20" dirty="0">
                <a:solidFill>
                  <a:srgbClr val="EEEEEE"/>
                </a:solidFill>
                <a:latin typeface="Roboto"/>
                <a:cs typeface="Roboto"/>
              </a:rPr>
              <a:t>details</a:t>
            </a:r>
            <a:r>
              <a:rPr sz="1867" spc="-13" dirty="0">
                <a:solidFill>
                  <a:srgbClr val="EEEEEE"/>
                </a:solidFill>
                <a:latin typeface="Roboto"/>
                <a:cs typeface="Roboto"/>
              </a:rPr>
              <a:t> </a:t>
            </a:r>
            <a:r>
              <a:rPr sz="1867" spc="-7" dirty="0">
                <a:solidFill>
                  <a:srgbClr val="EEEEEE"/>
                </a:solidFill>
                <a:latin typeface="Roboto"/>
                <a:cs typeface="Roboto"/>
              </a:rPr>
              <a:t>from</a:t>
            </a:r>
            <a:r>
              <a:rPr sz="1867" spc="-13" dirty="0">
                <a:solidFill>
                  <a:srgbClr val="EEEEEE"/>
                </a:solidFill>
                <a:latin typeface="Roboto"/>
                <a:cs typeface="Roboto"/>
              </a:rPr>
              <a:t> </a:t>
            </a:r>
            <a:r>
              <a:rPr sz="1867" spc="-33" dirty="0">
                <a:solidFill>
                  <a:srgbClr val="EEEEEE"/>
                </a:solidFill>
                <a:latin typeface="Roboto"/>
                <a:cs typeface="Roboto"/>
              </a:rPr>
              <a:t>Play</a:t>
            </a:r>
            <a:r>
              <a:rPr sz="1867" spc="-13" dirty="0">
                <a:solidFill>
                  <a:srgbClr val="EEEEEE"/>
                </a:solidFill>
                <a:latin typeface="Roboto"/>
                <a:cs typeface="Roboto"/>
              </a:rPr>
              <a:t> </a:t>
            </a:r>
            <a:r>
              <a:rPr sz="1867" spc="-27" dirty="0">
                <a:solidFill>
                  <a:srgbClr val="EEEEEE"/>
                </a:solidFill>
                <a:latin typeface="Roboto"/>
                <a:cs typeface="Roboto"/>
              </a:rPr>
              <a:t>Store</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CC78A7"/>
                </a:solidFill>
                <a:latin typeface="Roboto"/>
                <a:cs typeface="Roboto"/>
              </a:rPr>
              <a:t>User</a:t>
            </a:r>
            <a:r>
              <a:rPr sz="1867" spc="-20" dirty="0">
                <a:solidFill>
                  <a:srgbClr val="CC78A7"/>
                </a:solidFill>
                <a:latin typeface="Roboto"/>
                <a:cs typeface="Roboto"/>
              </a:rPr>
              <a:t> </a:t>
            </a:r>
            <a:r>
              <a:rPr sz="1867" spc="-27" dirty="0">
                <a:solidFill>
                  <a:srgbClr val="CC78A7"/>
                </a:solidFill>
                <a:latin typeface="Roboto"/>
                <a:cs typeface="Roboto"/>
              </a:rPr>
              <a:t>launches</a:t>
            </a:r>
            <a:r>
              <a:rPr sz="1867" spc="-13" dirty="0">
                <a:solidFill>
                  <a:srgbClr val="CC78A7"/>
                </a:solidFill>
                <a:latin typeface="Roboto"/>
                <a:cs typeface="Roboto"/>
              </a:rPr>
              <a:t> </a:t>
            </a:r>
            <a:r>
              <a:rPr sz="1867" spc="-33" dirty="0">
                <a:solidFill>
                  <a:srgbClr val="CC78A7"/>
                </a:solidFill>
                <a:latin typeface="Roboto"/>
                <a:cs typeface="Roboto"/>
              </a:rPr>
              <a:t>Play</a:t>
            </a:r>
            <a:r>
              <a:rPr sz="1867" spc="-13" dirty="0">
                <a:solidFill>
                  <a:srgbClr val="CC78A7"/>
                </a:solidFill>
                <a:latin typeface="Roboto"/>
                <a:cs typeface="Roboto"/>
              </a:rPr>
              <a:t> </a:t>
            </a:r>
            <a:r>
              <a:rPr sz="1867" spc="-27" dirty="0">
                <a:solidFill>
                  <a:srgbClr val="CC78A7"/>
                </a:solidFill>
                <a:latin typeface="Roboto"/>
                <a:cs typeface="Roboto"/>
              </a:rPr>
              <a:t>billing</a:t>
            </a:r>
            <a:r>
              <a:rPr sz="1867" spc="-20" dirty="0">
                <a:solidFill>
                  <a:srgbClr val="CC78A7"/>
                </a:solidFill>
                <a:latin typeface="Roboto"/>
                <a:cs typeface="Roboto"/>
              </a:rPr>
              <a:t> ﬂow</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E69F00"/>
                </a:solidFill>
                <a:latin typeface="Roboto"/>
                <a:cs typeface="Roboto"/>
              </a:rPr>
              <a:t>Send</a:t>
            </a:r>
            <a:r>
              <a:rPr sz="1867" spc="-20" dirty="0">
                <a:solidFill>
                  <a:srgbClr val="E69F00"/>
                </a:solidFill>
                <a:latin typeface="Roboto"/>
                <a:cs typeface="Roboto"/>
              </a:rPr>
              <a:t> token to </a:t>
            </a:r>
            <a:r>
              <a:rPr sz="1867" spc="-7" dirty="0">
                <a:solidFill>
                  <a:srgbClr val="E69F00"/>
                </a:solidFill>
                <a:latin typeface="Roboto"/>
                <a:cs typeface="Roboto"/>
              </a:rPr>
              <a:t>API</a:t>
            </a:r>
            <a:r>
              <a:rPr sz="1867" spc="-13" dirty="0">
                <a:solidFill>
                  <a:srgbClr val="E69F00"/>
                </a:solidFill>
                <a:latin typeface="Roboto"/>
                <a:cs typeface="Roboto"/>
              </a:rPr>
              <a:t> </a:t>
            </a:r>
            <a:r>
              <a:rPr sz="1867" spc="-20" dirty="0">
                <a:solidFill>
                  <a:srgbClr val="E69F00"/>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55B4E9"/>
                </a:solidFill>
                <a:latin typeface="Roboto"/>
                <a:cs typeface="Roboto"/>
              </a:rPr>
              <a:t>Verify</a:t>
            </a:r>
            <a:r>
              <a:rPr sz="1867" spc="-27" dirty="0">
                <a:solidFill>
                  <a:srgbClr val="55B4E9"/>
                </a:solidFill>
                <a:latin typeface="Roboto"/>
                <a:cs typeface="Roboto"/>
              </a:rPr>
              <a:t> </a:t>
            </a:r>
            <a:r>
              <a:rPr sz="1867" spc="-20" dirty="0">
                <a:solidFill>
                  <a:srgbClr val="55B4E9"/>
                </a:solidFill>
                <a:latin typeface="Roboto"/>
                <a:cs typeface="Roboto"/>
              </a:rPr>
              <a:t>token </a:t>
            </a:r>
            <a:r>
              <a:rPr sz="1867" spc="-27" dirty="0">
                <a:solidFill>
                  <a:srgbClr val="55B4E9"/>
                </a:solidFill>
                <a:latin typeface="Roboto"/>
                <a:cs typeface="Roboto"/>
              </a:rPr>
              <a:t>with </a:t>
            </a:r>
            <a:r>
              <a:rPr sz="1867" spc="-33" dirty="0">
                <a:solidFill>
                  <a:srgbClr val="55B4E9"/>
                </a:solidFill>
                <a:latin typeface="Roboto"/>
                <a:cs typeface="Roboto"/>
              </a:rPr>
              <a:t>Play</a:t>
            </a:r>
            <a:r>
              <a:rPr sz="1867" spc="-20" dirty="0">
                <a:solidFill>
                  <a:srgbClr val="55B4E9"/>
                </a:solidFill>
                <a:latin typeface="Roboto"/>
                <a:cs typeface="Roboto"/>
              </a:rPr>
              <a:t> </a:t>
            </a:r>
            <a:r>
              <a:rPr sz="1867" spc="-27" dirty="0">
                <a:solidFill>
                  <a:srgbClr val="55B4E9"/>
                </a:solidFill>
                <a:latin typeface="Roboto"/>
                <a:cs typeface="Roboto"/>
              </a:rPr>
              <a:t>Store</a:t>
            </a:r>
            <a:endParaRPr sz="1867">
              <a:latin typeface="Roboto"/>
              <a:cs typeface="Roboto"/>
            </a:endParaRPr>
          </a:p>
        </p:txBody>
      </p:sp>
      <p:sp>
        <p:nvSpPr>
          <p:cNvPr id="9" name="object 9"/>
          <p:cNvSpPr txBox="1"/>
          <p:nvPr/>
        </p:nvSpPr>
        <p:spPr>
          <a:xfrm>
            <a:off x="441567" y="4029997"/>
            <a:ext cx="3624580" cy="1261093"/>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Availability</a:t>
            </a:r>
            <a:r>
              <a:rPr sz="1867" u="heavy" spc="-40" dirty="0">
                <a:solidFill>
                  <a:srgbClr val="666666"/>
                </a:solidFill>
                <a:uFill>
                  <a:solidFill>
                    <a:srgbClr val="666666"/>
                  </a:solidFill>
                </a:uFill>
                <a:latin typeface="Roboto"/>
                <a:cs typeface="Roboto"/>
              </a:rPr>
              <a:t> </a:t>
            </a:r>
            <a:r>
              <a:rPr sz="1867" u="heavy" spc="-33" dirty="0">
                <a:solidFill>
                  <a:srgbClr val="666666"/>
                </a:solidFill>
                <a:uFill>
                  <a:solidFill>
                    <a:srgbClr val="666666"/>
                  </a:solidFill>
                </a:uFill>
                <a:latin typeface="Roboto"/>
                <a:cs typeface="Roboto"/>
              </a:rPr>
              <a:t>SLI </a:t>
            </a:r>
            <a:r>
              <a:rPr sz="1867" u="heavy" spc="-20" dirty="0">
                <a:solidFill>
                  <a:srgbClr val="666666"/>
                </a:solidFill>
                <a:uFill>
                  <a:solidFill>
                    <a:srgbClr val="666666"/>
                  </a:solidFill>
                </a:uFill>
                <a:latin typeface="Roboto"/>
                <a:cs typeface="Roboto"/>
              </a:rPr>
              <a:t>Speciﬁcation</a:t>
            </a:r>
            <a:endParaRPr sz="1867">
              <a:latin typeface="Roboto"/>
              <a:cs typeface="Roboto"/>
            </a:endParaRPr>
          </a:p>
          <a:p>
            <a:pPr marL="367444" marR="6773" indent="-121917">
              <a:lnSpc>
                <a:spcPts val="2200"/>
              </a:lnSpc>
              <a:spcBef>
                <a:spcPts val="467"/>
              </a:spcBef>
            </a:pPr>
            <a:r>
              <a:rPr sz="1867" spc="-13" dirty="0">
                <a:solidFill>
                  <a:srgbClr val="666666"/>
                </a:solidFill>
                <a:latin typeface="Roboto"/>
                <a:cs typeface="Roboto"/>
              </a:rPr>
              <a:t>The </a:t>
            </a:r>
            <a:r>
              <a:rPr sz="1867" spc="-20" dirty="0">
                <a:solidFill>
                  <a:srgbClr val="666666"/>
                </a:solidFill>
                <a:latin typeface="Roboto"/>
                <a:cs typeface="Roboto"/>
              </a:rPr>
              <a:t>proportion </a:t>
            </a:r>
            <a:r>
              <a:rPr sz="1867" spc="13" dirty="0">
                <a:solidFill>
                  <a:srgbClr val="666666"/>
                </a:solidFill>
                <a:latin typeface="Roboto"/>
                <a:cs typeface="Roboto"/>
              </a:rPr>
              <a:t>of </a:t>
            </a:r>
            <a:r>
              <a:rPr sz="1867" b="1" i="1" spc="67" dirty="0">
                <a:solidFill>
                  <a:srgbClr val="009E73"/>
                </a:solidFill>
                <a:latin typeface="Roboto Cn"/>
                <a:cs typeface="Roboto Cn"/>
              </a:rPr>
              <a:t>valid </a:t>
            </a:r>
            <a:r>
              <a:rPr sz="1867" spc="-20" dirty="0">
                <a:solidFill>
                  <a:srgbClr val="666666"/>
                </a:solidFill>
                <a:latin typeface="Roboto"/>
                <a:cs typeface="Roboto"/>
              </a:rPr>
              <a:t>requests </a:t>
            </a:r>
            <a:r>
              <a:rPr sz="1867" spc="-447" dirty="0">
                <a:solidFill>
                  <a:srgbClr val="666666"/>
                </a:solidFill>
                <a:latin typeface="Roboto"/>
                <a:cs typeface="Roboto"/>
              </a:rPr>
              <a:t> </a:t>
            </a:r>
            <a:r>
              <a:rPr sz="1867" spc="-13" dirty="0">
                <a:solidFill>
                  <a:srgbClr val="666666"/>
                </a:solidFill>
                <a:latin typeface="Roboto"/>
                <a:cs typeface="Roboto"/>
              </a:rPr>
              <a:t>served</a:t>
            </a:r>
            <a:r>
              <a:rPr sz="1867" dirty="0">
                <a:solidFill>
                  <a:srgbClr val="666666"/>
                </a:solidFill>
                <a:latin typeface="Roboto"/>
                <a:cs typeface="Roboto"/>
              </a:rPr>
              <a:t> </a:t>
            </a:r>
            <a:r>
              <a:rPr sz="1867" b="1" i="1" spc="80" dirty="0">
                <a:solidFill>
                  <a:srgbClr val="0072B2"/>
                </a:solidFill>
                <a:latin typeface="Roboto Cn"/>
                <a:cs typeface="Roboto Cn"/>
              </a:rPr>
              <a:t>successfully</a:t>
            </a:r>
            <a:r>
              <a:rPr sz="1867" spc="80" dirty="0">
                <a:solidFill>
                  <a:srgbClr val="666666"/>
                </a:solidFill>
                <a:latin typeface="Roboto"/>
                <a:cs typeface="Roboto"/>
              </a:rPr>
              <a:t>.</a:t>
            </a:r>
            <a:endParaRPr sz="1867">
              <a:latin typeface="Roboto"/>
              <a:cs typeface="Roboto"/>
            </a:endParaRPr>
          </a:p>
        </p:txBody>
      </p:sp>
      <p:sp>
        <p:nvSpPr>
          <p:cNvPr id="10" name="object 10"/>
          <p:cNvSpPr txBox="1"/>
          <p:nvPr/>
        </p:nvSpPr>
        <p:spPr>
          <a:xfrm>
            <a:off x="6463451" y="3134923"/>
            <a:ext cx="267547" cy="1493572"/>
          </a:xfrm>
          <a:prstGeom prst="rect">
            <a:avLst/>
          </a:prstGeom>
        </p:spPr>
        <p:txBody>
          <a:bodyPr vert="horz" wrap="square" lIns="0" tIns="262467" rIns="0" bIns="0" rtlCol="0">
            <a:spAutoFit/>
          </a:bodyPr>
          <a:lstStyle/>
          <a:p>
            <a:pPr marL="16933">
              <a:spcBef>
                <a:spcPts val="2067"/>
              </a:spcBef>
            </a:pPr>
            <a:r>
              <a:rPr sz="3200" b="1" dirty="0">
                <a:solidFill>
                  <a:srgbClr val="CC78A7"/>
                </a:solidFill>
                <a:latin typeface="Roboto"/>
                <a:cs typeface="Roboto"/>
              </a:rPr>
              <a:t>3</a:t>
            </a:r>
            <a:endParaRPr sz="3200">
              <a:latin typeface="Roboto"/>
              <a:cs typeface="Roboto"/>
            </a:endParaRPr>
          </a:p>
          <a:p>
            <a:pPr marL="16933">
              <a:spcBef>
                <a:spcPts val="1933"/>
              </a:spcBef>
            </a:pPr>
            <a:r>
              <a:rPr sz="3200" b="1" dirty="0">
                <a:solidFill>
                  <a:srgbClr val="E69F00"/>
                </a:solidFill>
                <a:latin typeface="Roboto"/>
                <a:cs typeface="Roboto"/>
              </a:rPr>
              <a:t>4</a:t>
            </a:r>
            <a:endParaRPr sz="3200">
              <a:latin typeface="Roboto"/>
              <a:cs typeface="Roboto"/>
            </a:endParaRPr>
          </a:p>
        </p:txBody>
      </p:sp>
      <p:sp>
        <p:nvSpPr>
          <p:cNvPr id="11" name="object 11"/>
          <p:cNvSpPr/>
          <p:nvPr/>
        </p:nvSpPr>
        <p:spPr>
          <a:xfrm>
            <a:off x="9056033" y="4424765"/>
            <a:ext cx="2286847" cy="711200"/>
          </a:xfrm>
          <a:custGeom>
            <a:avLst/>
            <a:gdLst/>
            <a:ahLst/>
            <a:cxnLst/>
            <a:rect l="l" t="t" r="r" b="b"/>
            <a:pathLst>
              <a:path w="1715134" h="533400">
                <a:moveTo>
                  <a:pt x="0" y="0"/>
                </a:moveTo>
                <a:lnTo>
                  <a:pt x="1715099" y="0"/>
                </a:lnTo>
                <a:lnTo>
                  <a:pt x="1715099" y="533399"/>
                </a:lnTo>
                <a:lnTo>
                  <a:pt x="0" y="533399"/>
                </a:lnTo>
                <a:lnTo>
                  <a:pt x="0" y="0"/>
                </a:lnTo>
                <a:close/>
              </a:path>
            </a:pathLst>
          </a:custGeom>
          <a:ln w="28574">
            <a:solidFill>
              <a:srgbClr val="55B4E9"/>
            </a:solidFill>
          </a:ln>
        </p:spPr>
        <p:txBody>
          <a:bodyPr wrap="square" lIns="0" tIns="0" rIns="0" bIns="0" rtlCol="0"/>
          <a:lstStyle/>
          <a:p>
            <a:endParaRPr sz="2400"/>
          </a:p>
        </p:txBody>
      </p:sp>
      <p:sp>
        <p:nvSpPr>
          <p:cNvPr id="12" name="object 12"/>
          <p:cNvSpPr txBox="1"/>
          <p:nvPr/>
        </p:nvSpPr>
        <p:spPr>
          <a:xfrm>
            <a:off x="8673917" y="4505878"/>
            <a:ext cx="267547" cy="509541"/>
          </a:xfrm>
          <a:prstGeom prst="rect">
            <a:avLst/>
          </a:prstGeom>
        </p:spPr>
        <p:txBody>
          <a:bodyPr vert="horz" wrap="square" lIns="0" tIns="16933" rIns="0" bIns="0" rtlCol="0">
            <a:spAutoFit/>
          </a:bodyPr>
          <a:lstStyle/>
          <a:p>
            <a:pPr marL="16933">
              <a:spcBef>
                <a:spcPts val="133"/>
              </a:spcBef>
            </a:pPr>
            <a:r>
              <a:rPr sz="3200" b="1" dirty="0">
                <a:solidFill>
                  <a:srgbClr val="55B4E9"/>
                </a:solidFill>
                <a:latin typeface="Roboto"/>
                <a:cs typeface="Roboto"/>
              </a:rPr>
              <a:t>5</a:t>
            </a:r>
            <a:endParaRPr sz="3200">
              <a:latin typeface="Roboto"/>
              <a:cs typeface="Roboto"/>
            </a:endParaRPr>
          </a:p>
        </p:txBody>
      </p:sp>
      <p:sp>
        <p:nvSpPr>
          <p:cNvPr id="13" name="object 1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1298396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3600" y="203200"/>
            <a:ext cx="7477992" cy="6451600"/>
          </a:xfrm>
          <a:prstGeom prst="rect">
            <a:avLst/>
          </a:prstGeom>
        </p:spPr>
      </p:pic>
      <p:sp>
        <p:nvSpPr>
          <p:cNvPr id="3" name="object 3"/>
          <p:cNvSpPr txBox="1">
            <a:spLocks noGrp="1"/>
          </p:cNvSpPr>
          <p:nvPr>
            <p:ph type="title"/>
          </p:nvPr>
        </p:nvSpPr>
        <p:spPr>
          <a:xfrm>
            <a:off x="740631" y="36637"/>
            <a:ext cx="4427717" cy="1499555"/>
          </a:xfrm>
          <a:prstGeom prst="rect">
            <a:avLst/>
          </a:prstGeom>
        </p:spPr>
        <p:txBody>
          <a:bodyPr vert="horz" wrap="square" lIns="0" tIns="37253" rIns="0" bIns="0" rtlCol="0" anchor="ctr">
            <a:spAutoFit/>
          </a:bodyPr>
          <a:lstStyle/>
          <a:p>
            <a:pPr marL="589264" marR="6773" indent="-573179">
              <a:lnSpc>
                <a:spcPts val="3800"/>
              </a:lnSpc>
              <a:spcBef>
                <a:spcPts val="293"/>
              </a:spcBef>
            </a:pPr>
            <a:r>
              <a:rPr spc="-20" dirty="0"/>
              <a:t>Buy </a:t>
            </a:r>
            <a:r>
              <a:rPr spc="-13" dirty="0"/>
              <a:t>Flow </a:t>
            </a:r>
            <a:r>
              <a:rPr spc="-20" dirty="0"/>
              <a:t>Availability: </a:t>
            </a:r>
            <a:r>
              <a:rPr spc="-780" dirty="0"/>
              <a:t> </a:t>
            </a:r>
            <a:r>
              <a:rPr spc="-13" dirty="0"/>
              <a:t>Valid</a:t>
            </a:r>
            <a:r>
              <a:rPr spc="-27" dirty="0"/>
              <a:t> </a:t>
            </a:r>
            <a:r>
              <a:rPr dirty="0"/>
              <a:t>Requests</a:t>
            </a:r>
          </a:p>
        </p:txBody>
      </p:sp>
      <p:sp>
        <p:nvSpPr>
          <p:cNvPr id="4" name="object 4"/>
          <p:cNvSpPr txBox="1"/>
          <p:nvPr/>
        </p:nvSpPr>
        <p:spPr>
          <a:xfrm>
            <a:off x="441567" y="1489998"/>
            <a:ext cx="3624580" cy="1917747"/>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Availability</a:t>
            </a:r>
            <a:r>
              <a:rPr sz="1867" u="heavy" spc="-67" dirty="0">
                <a:solidFill>
                  <a:srgbClr val="666666"/>
                </a:solidFill>
                <a:uFill>
                  <a:solidFill>
                    <a:srgbClr val="666666"/>
                  </a:solidFill>
                </a:uFill>
                <a:latin typeface="Roboto"/>
                <a:cs typeface="Roboto"/>
              </a:rPr>
              <a:t> </a:t>
            </a:r>
            <a:r>
              <a:rPr sz="1867" u="heavy" spc="-33" dirty="0">
                <a:solidFill>
                  <a:srgbClr val="666666"/>
                </a:solidFill>
                <a:uFill>
                  <a:solidFill>
                    <a:srgbClr val="666666"/>
                  </a:solidFill>
                </a:uFill>
                <a:latin typeface="Roboto"/>
                <a:cs typeface="Roboto"/>
              </a:rPr>
              <a:t>SLI</a:t>
            </a:r>
            <a:endParaRPr sz="1867">
              <a:latin typeface="Roboto"/>
              <a:cs typeface="Roboto"/>
            </a:endParaRPr>
          </a:p>
          <a:p>
            <a:pPr marL="367444" marR="6773" indent="-121917">
              <a:lnSpc>
                <a:spcPts val="2200"/>
              </a:lnSpc>
              <a:spcBef>
                <a:spcPts val="467"/>
              </a:spcBef>
            </a:pPr>
            <a:r>
              <a:rPr sz="1867" spc="-13" dirty="0">
                <a:solidFill>
                  <a:srgbClr val="666666"/>
                </a:solidFill>
                <a:latin typeface="Roboto"/>
                <a:cs typeface="Roboto"/>
              </a:rPr>
              <a:t>The </a:t>
            </a:r>
            <a:r>
              <a:rPr sz="1867" spc="-20" dirty="0">
                <a:solidFill>
                  <a:srgbClr val="666666"/>
                </a:solidFill>
                <a:latin typeface="Roboto"/>
                <a:cs typeface="Roboto"/>
              </a:rPr>
              <a:t>proportion </a:t>
            </a:r>
            <a:r>
              <a:rPr sz="1867" spc="13" dirty="0">
                <a:solidFill>
                  <a:srgbClr val="666666"/>
                </a:solidFill>
                <a:latin typeface="Roboto"/>
                <a:cs typeface="Roboto"/>
              </a:rPr>
              <a:t>of </a:t>
            </a:r>
            <a:r>
              <a:rPr sz="1867" b="1" i="1" spc="67" dirty="0">
                <a:solidFill>
                  <a:srgbClr val="009E73"/>
                </a:solidFill>
                <a:latin typeface="Roboto Cn"/>
                <a:cs typeface="Roboto Cn"/>
              </a:rPr>
              <a:t>valid </a:t>
            </a:r>
            <a:r>
              <a:rPr sz="1867" spc="-20" dirty="0">
                <a:solidFill>
                  <a:srgbClr val="666666"/>
                </a:solidFill>
                <a:latin typeface="Roboto"/>
                <a:cs typeface="Roboto"/>
              </a:rPr>
              <a:t>requests </a:t>
            </a:r>
            <a:r>
              <a:rPr sz="1867" spc="-447" dirty="0">
                <a:solidFill>
                  <a:srgbClr val="666666"/>
                </a:solidFill>
                <a:latin typeface="Roboto"/>
                <a:cs typeface="Roboto"/>
              </a:rPr>
              <a:t> </a:t>
            </a:r>
            <a:r>
              <a:rPr sz="1867" spc="-13" dirty="0">
                <a:solidFill>
                  <a:srgbClr val="666666"/>
                </a:solidFill>
                <a:latin typeface="Roboto"/>
                <a:cs typeface="Roboto"/>
              </a:rPr>
              <a:t>served</a:t>
            </a:r>
            <a:r>
              <a:rPr sz="1867" dirty="0">
                <a:solidFill>
                  <a:srgbClr val="666666"/>
                </a:solidFill>
                <a:latin typeface="Roboto"/>
                <a:cs typeface="Roboto"/>
              </a:rPr>
              <a:t> </a:t>
            </a:r>
            <a:r>
              <a:rPr sz="1867" b="1" i="1" spc="80" dirty="0">
                <a:solidFill>
                  <a:srgbClr val="666666"/>
                </a:solidFill>
                <a:latin typeface="Roboto Cn"/>
                <a:cs typeface="Roboto Cn"/>
              </a:rPr>
              <a:t>successfully</a:t>
            </a:r>
            <a:r>
              <a:rPr sz="1867" spc="80" dirty="0">
                <a:solidFill>
                  <a:srgbClr val="666666"/>
                </a:solidFill>
                <a:latin typeface="Roboto"/>
                <a:cs typeface="Roboto"/>
              </a:rPr>
              <a:t>.</a:t>
            </a:r>
            <a:endParaRPr sz="1867">
              <a:latin typeface="Roboto"/>
              <a:cs typeface="Roboto"/>
            </a:endParaRPr>
          </a:p>
          <a:p>
            <a:pPr>
              <a:spcBef>
                <a:spcPts val="7"/>
              </a:spcBef>
            </a:pPr>
            <a:endParaRPr sz="2400">
              <a:latin typeface="Roboto"/>
              <a:cs typeface="Roboto"/>
            </a:endParaRPr>
          </a:p>
          <a:p>
            <a:pPr marL="16933">
              <a:spcBef>
                <a:spcPts val="7"/>
              </a:spcBef>
            </a:pPr>
            <a:r>
              <a:rPr sz="1867" spc="-13" dirty="0">
                <a:solidFill>
                  <a:srgbClr val="666666"/>
                </a:solidFill>
                <a:latin typeface="Roboto"/>
                <a:cs typeface="Roboto"/>
              </a:rPr>
              <a:t>…</a:t>
            </a:r>
            <a:r>
              <a:rPr sz="1867" spc="-20" dirty="0">
                <a:solidFill>
                  <a:srgbClr val="666666"/>
                </a:solidFill>
                <a:latin typeface="Roboto"/>
                <a:cs typeface="Roboto"/>
              </a:rPr>
              <a:t> </a:t>
            </a:r>
            <a:r>
              <a:rPr sz="1867" spc="-27" dirty="0">
                <a:solidFill>
                  <a:srgbClr val="666666"/>
                </a:solidFill>
                <a:latin typeface="Roboto"/>
                <a:cs typeface="Roboto"/>
              </a:rPr>
              <a:t>but</a:t>
            </a:r>
            <a:r>
              <a:rPr sz="1867" spc="-13" dirty="0">
                <a:solidFill>
                  <a:srgbClr val="666666"/>
                </a:solidFill>
                <a:latin typeface="Roboto"/>
                <a:cs typeface="Roboto"/>
              </a:rPr>
              <a:t> </a:t>
            </a:r>
            <a:r>
              <a:rPr sz="1867" spc="-27" dirty="0">
                <a:solidFill>
                  <a:srgbClr val="666666"/>
                </a:solidFill>
                <a:latin typeface="Roboto"/>
                <a:cs typeface="Roboto"/>
              </a:rPr>
              <a:t>which</a:t>
            </a:r>
            <a:r>
              <a:rPr sz="1867" spc="-20" dirty="0">
                <a:solidFill>
                  <a:srgbClr val="666666"/>
                </a:solidFill>
                <a:latin typeface="Roboto"/>
                <a:cs typeface="Roboto"/>
              </a:rPr>
              <a:t> requests</a:t>
            </a:r>
            <a:r>
              <a:rPr sz="1867" spc="-13" dirty="0">
                <a:solidFill>
                  <a:srgbClr val="666666"/>
                </a:solidFill>
                <a:latin typeface="Roboto"/>
                <a:cs typeface="Roboto"/>
              </a:rPr>
              <a:t> </a:t>
            </a:r>
            <a:r>
              <a:rPr sz="1867" spc="-20" dirty="0">
                <a:solidFill>
                  <a:srgbClr val="666666"/>
                </a:solidFill>
                <a:latin typeface="Roboto"/>
                <a:cs typeface="Roboto"/>
              </a:rPr>
              <a:t>are</a:t>
            </a:r>
            <a:r>
              <a:rPr sz="1867" spc="13" dirty="0">
                <a:solidFill>
                  <a:srgbClr val="666666"/>
                </a:solidFill>
                <a:latin typeface="Roboto"/>
                <a:cs typeface="Roboto"/>
              </a:rPr>
              <a:t> </a:t>
            </a:r>
            <a:r>
              <a:rPr sz="1867" b="1" i="1" spc="53" dirty="0">
                <a:solidFill>
                  <a:srgbClr val="009E73"/>
                </a:solidFill>
                <a:latin typeface="Roboto Cn"/>
                <a:cs typeface="Roboto Cn"/>
              </a:rPr>
              <a:t>valid</a:t>
            </a:r>
            <a:r>
              <a:rPr sz="1867" spc="53" dirty="0">
                <a:solidFill>
                  <a:srgbClr val="666666"/>
                </a:solidFill>
                <a:latin typeface="Roboto"/>
                <a:cs typeface="Roboto"/>
              </a:rPr>
              <a:t>?</a:t>
            </a:r>
            <a:endParaRPr sz="1867">
              <a:latin typeface="Roboto"/>
              <a:cs typeface="Roboto"/>
            </a:endParaRPr>
          </a:p>
        </p:txBody>
      </p:sp>
      <p:sp>
        <p:nvSpPr>
          <p:cNvPr id="5" name="object 5"/>
          <p:cNvSpPr txBox="1"/>
          <p:nvPr/>
        </p:nvSpPr>
        <p:spPr>
          <a:xfrm>
            <a:off x="550965" y="3090198"/>
            <a:ext cx="3717713" cy="1027824"/>
          </a:xfrm>
          <a:prstGeom prst="rect">
            <a:avLst/>
          </a:prstGeom>
        </p:spPr>
        <p:txBody>
          <a:bodyPr vert="horz" wrap="square" lIns="0" tIns="62653" rIns="0" bIns="0" rtlCol="0">
            <a:spAutoFit/>
          </a:bodyPr>
          <a:lstStyle/>
          <a:p>
            <a:pPr marL="516454" indent="-500367">
              <a:spcBef>
                <a:spcPts val="493"/>
              </a:spcBef>
              <a:buAutoNum type="arabicPeriod" startAt="3"/>
              <a:tabLst>
                <a:tab pos="516454" algn="l"/>
                <a:tab pos="517300" algn="l"/>
              </a:tabLst>
            </a:pPr>
            <a:r>
              <a:rPr sz="1867" spc="-27" dirty="0">
                <a:solidFill>
                  <a:srgbClr val="CC78A7"/>
                </a:solidFill>
                <a:latin typeface="Roboto"/>
                <a:cs typeface="Roboto"/>
              </a:rPr>
              <a:t>User</a:t>
            </a:r>
            <a:r>
              <a:rPr sz="1867" spc="-20" dirty="0">
                <a:solidFill>
                  <a:srgbClr val="CC78A7"/>
                </a:solidFill>
                <a:latin typeface="Roboto"/>
                <a:cs typeface="Roboto"/>
              </a:rPr>
              <a:t> </a:t>
            </a:r>
            <a:r>
              <a:rPr sz="1867" spc="-27" dirty="0">
                <a:solidFill>
                  <a:srgbClr val="CC78A7"/>
                </a:solidFill>
                <a:latin typeface="Roboto"/>
                <a:cs typeface="Roboto"/>
              </a:rPr>
              <a:t>launches</a:t>
            </a:r>
            <a:r>
              <a:rPr sz="1867" spc="-20" dirty="0">
                <a:solidFill>
                  <a:srgbClr val="CC78A7"/>
                </a:solidFill>
                <a:latin typeface="Roboto"/>
                <a:cs typeface="Roboto"/>
              </a:rPr>
              <a:t> </a:t>
            </a:r>
            <a:r>
              <a:rPr sz="1867" spc="-33" dirty="0">
                <a:solidFill>
                  <a:srgbClr val="CC78A7"/>
                </a:solidFill>
                <a:latin typeface="Roboto"/>
                <a:cs typeface="Roboto"/>
              </a:rPr>
              <a:t>Play</a:t>
            </a:r>
            <a:r>
              <a:rPr sz="1867" spc="-13" dirty="0">
                <a:solidFill>
                  <a:srgbClr val="CC78A7"/>
                </a:solidFill>
                <a:latin typeface="Roboto"/>
                <a:cs typeface="Roboto"/>
              </a:rPr>
              <a:t> </a:t>
            </a:r>
            <a:r>
              <a:rPr sz="1867" spc="-27" dirty="0">
                <a:solidFill>
                  <a:srgbClr val="CC78A7"/>
                </a:solidFill>
                <a:latin typeface="Roboto"/>
                <a:cs typeface="Roboto"/>
              </a:rPr>
              <a:t>billing</a:t>
            </a:r>
            <a:r>
              <a:rPr sz="1867" spc="-20" dirty="0">
                <a:solidFill>
                  <a:srgbClr val="CC78A7"/>
                </a:solidFill>
                <a:latin typeface="Roboto"/>
                <a:cs typeface="Roboto"/>
              </a:rPr>
              <a:t> ﬂow</a:t>
            </a:r>
            <a:endParaRPr sz="1867">
              <a:latin typeface="Roboto"/>
              <a:cs typeface="Roboto"/>
            </a:endParaRPr>
          </a:p>
          <a:p>
            <a:pPr marL="516454" indent="-500367">
              <a:spcBef>
                <a:spcPts val="360"/>
              </a:spcBef>
              <a:buAutoNum type="arabicPeriod" startAt="3"/>
              <a:tabLst>
                <a:tab pos="516454" algn="l"/>
                <a:tab pos="517300" algn="l"/>
              </a:tabLst>
            </a:pPr>
            <a:r>
              <a:rPr sz="1867" spc="-27" dirty="0">
                <a:solidFill>
                  <a:srgbClr val="EEEEEE"/>
                </a:solidFill>
                <a:latin typeface="Roboto"/>
                <a:cs typeface="Roboto"/>
              </a:rPr>
              <a:t>Send</a:t>
            </a:r>
            <a:r>
              <a:rPr sz="1867" spc="-20" dirty="0">
                <a:solidFill>
                  <a:srgbClr val="EEEEEE"/>
                </a:solidFill>
                <a:latin typeface="Roboto"/>
                <a:cs typeface="Roboto"/>
              </a:rPr>
              <a:t> token to</a:t>
            </a:r>
            <a:r>
              <a:rPr sz="1867" spc="-13" dirty="0">
                <a:solidFill>
                  <a:srgbClr val="EEEEEE"/>
                </a:solidFill>
                <a:latin typeface="Roboto"/>
                <a:cs typeface="Roboto"/>
              </a:rPr>
              <a:t> </a:t>
            </a:r>
            <a:r>
              <a:rPr sz="1867" spc="-7" dirty="0">
                <a:solidFill>
                  <a:srgbClr val="EEEEEE"/>
                </a:solidFill>
                <a:latin typeface="Roboto"/>
                <a:cs typeface="Roboto"/>
              </a:rPr>
              <a:t>API</a:t>
            </a:r>
            <a:r>
              <a:rPr sz="1867" spc="-20" dirty="0">
                <a:solidFill>
                  <a:srgbClr val="EEEEEE"/>
                </a:solidFill>
                <a:latin typeface="Roboto"/>
                <a:cs typeface="Roboto"/>
              </a:rPr>
              <a:t> server?</a:t>
            </a:r>
            <a:endParaRPr sz="1867">
              <a:latin typeface="Roboto"/>
              <a:cs typeface="Roboto"/>
            </a:endParaRPr>
          </a:p>
          <a:p>
            <a:pPr marL="516454" indent="-500367">
              <a:spcBef>
                <a:spcPts val="360"/>
              </a:spcBef>
              <a:buAutoNum type="arabicPeriod" startAt="3"/>
              <a:tabLst>
                <a:tab pos="516454" algn="l"/>
                <a:tab pos="517300" algn="l"/>
              </a:tabLst>
            </a:pPr>
            <a:r>
              <a:rPr sz="1867" spc="-20" dirty="0">
                <a:solidFill>
                  <a:srgbClr val="EEEEEE"/>
                </a:solidFill>
                <a:latin typeface="Roboto"/>
                <a:cs typeface="Roboto"/>
              </a:rPr>
              <a:t>Verify</a:t>
            </a:r>
            <a:r>
              <a:rPr sz="1867" spc="-27" dirty="0">
                <a:solidFill>
                  <a:srgbClr val="EEEEEE"/>
                </a:solidFill>
                <a:latin typeface="Roboto"/>
                <a:cs typeface="Roboto"/>
              </a:rPr>
              <a:t> </a:t>
            </a:r>
            <a:r>
              <a:rPr sz="1867" spc="-20" dirty="0">
                <a:solidFill>
                  <a:srgbClr val="EEEEEE"/>
                </a:solidFill>
                <a:latin typeface="Roboto"/>
                <a:cs typeface="Roboto"/>
              </a:rPr>
              <a:t>token </a:t>
            </a:r>
            <a:r>
              <a:rPr sz="1867" spc="-27" dirty="0">
                <a:solidFill>
                  <a:srgbClr val="EEEEEE"/>
                </a:solidFill>
                <a:latin typeface="Roboto"/>
                <a:cs typeface="Roboto"/>
              </a:rPr>
              <a:t>with</a:t>
            </a:r>
            <a:r>
              <a:rPr sz="1867" spc="-20" dirty="0">
                <a:solidFill>
                  <a:srgbClr val="EEEEEE"/>
                </a:solidFill>
                <a:latin typeface="Roboto"/>
                <a:cs typeface="Roboto"/>
              </a:rPr>
              <a:t> </a:t>
            </a:r>
            <a:r>
              <a:rPr sz="1867" spc="-33" dirty="0">
                <a:solidFill>
                  <a:srgbClr val="EEEEEE"/>
                </a:solidFill>
                <a:latin typeface="Roboto"/>
                <a:cs typeface="Roboto"/>
              </a:rPr>
              <a:t>Play</a:t>
            </a:r>
            <a:r>
              <a:rPr sz="1867" spc="-20" dirty="0">
                <a:solidFill>
                  <a:srgbClr val="EEEEEE"/>
                </a:solidFill>
                <a:latin typeface="Roboto"/>
                <a:cs typeface="Roboto"/>
              </a:rPr>
              <a:t> </a:t>
            </a:r>
            <a:r>
              <a:rPr sz="1867" spc="-27" dirty="0">
                <a:solidFill>
                  <a:srgbClr val="EEEEEE"/>
                </a:solidFill>
                <a:latin typeface="Roboto"/>
                <a:cs typeface="Roboto"/>
              </a:rPr>
              <a:t>Store?</a:t>
            </a:r>
            <a:endParaRPr sz="1867">
              <a:latin typeface="Roboto"/>
              <a:cs typeface="Roboto"/>
            </a:endParaRPr>
          </a:p>
        </p:txBody>
      </p:sp>
      <p:sp>
        <p:nvSpPr>
          <p:cNvPr id="6" name="object 6"/>
          <p:cNvSpPr txBox="1"/>
          <p:nvPr/>
        </p:nvSpPr>
        <p:spPr>
          <a:xfrm>
            <a:off x="441567" y="4410997"/>
            <a:ext cx="4331547" cy="1678515"/>
          </a:xfrm>
          <a:prstGeom prst="rect">
            <a:avLst/>
          </a:prstGeom>
        </p:spPr>
        <p:txBody>
          <a:bodyPr vert="horz" wrap="square" lIns="0" tIns="16933" rIns="0" bIns="0" rtlCol="0">
            <a:spAutoFit/>
          </a:bodyPr>
          <a:lstStyle/>
          <a:p>
            <a:pPr marL="16933" marR="612971">
              <a:lnSpc>
                <a:spcPct val="116100"/>
              </a:lnSpc>
              <a:spcBef>
                <a:spcPts val="133"/>
              </a:spcBef>
            </a:pPr>
            <a:r>
              <a:rPr sz="1867" spc="-33" dirty="0">
                <a:solidFill>
                  <a:srgbClr val="666666"/>
                </a:solidFill>
                <a:latin typeface="Roboto"/>
                <a:cs typeface="Roboto"/>
              </a:rPr>
              <a:t>Launching</a:t>
            </a:r>
            <a:r>
              <a:rPr sz="1867" spc="-13" dirty="0">
                <a:solidFill>
                  <a:srgbClr val="666666"/>
                </a:solidFill>
                <a:latin typeface="Roboto"/>
                <a:cs typeface="Roboto"/>
              </a:rPr>
              <a:t> </a:t>
            </a:r>
            <a:r>
              <a:rPr sz="1867" spc="-20" dirty="0">
                <a:solidFill>
                  <a:srgbClr val="666666"/>
                </a:solidFill>
                <a:latin typeface="Roboto"/>
                <a:cs typeface="Roboto"/>
              </a:rPr>
              <a:t>the</a:t>
            </a:r>
            <a:r>
              <a:rPr sz="1867" spc="-13" dirty="0">
                <a:solidFill>
                  <a:srgbClr val="666666"/>
                </a:solidFill>
                <a:latin typeface="Roboto"/>
                <a:cs typeface="Roboto"/>
              </a:rPr>
              <a:t> </a:t>
            </a:r>
            <a:r>
              <a:rPr sz="1867" spc="-27" dirty="0">
                <a:solidFill>
                  <a:srgbClr val="666666"/>
                </a:solidFill>
                <a:latin typeface="Roboto"/>
                <a:cs typeface="Roboto"/>
              </a:rPr>
              <a:t>billing</a:t>
            </a:r>
            <a:r>
              <a:rPr sz="1867" spc="-13" dirty="0">
                <a:solidFill>
                  <a:srgbClr val="666666"/>
                </a:solidFill>
                <a:latin typeface="Roboto"/>
                <a:cs typeface="Roboto"/>
              </a:rPr>
              <a:t> </a:t>
            </a:r>
            <a:r>
              <a:rPr sz="1867" spc="-20" dirty="0">
                <a:solidFill>
                  <a:srgbClr val="666666"/>
                </a:solidFill>
                <a:latin typeface="Roboto"/>
                <a:cs typeface="Roboto"/>
              </a:rPr>
              <a:t>ﬂow</a:t>
            </a:r>
            <a:r>
              <a:rPr sz="1867" spc="-7" dirty="0">
                <a:solidFill>
                  <a:srgbClr val="666666"/>
                </a:solidFill>
                <a:latin typeface="Roboto"/>
                <a:cs typeface="Roboto"/>
              </a:rPr>
              <a:t> </a:t>
            </a:r>
            <a:r>
              <a:rPr sz="1867" spc="-20" dirty="0">
                <a:solidFill>
                  <a:srgbClr val="666666"/>
                </a:solidFill>
                <a:latin typeface="Roboto"/>
                <a:cs typeface="Roboto"/>
              </a:rPr>
              <a:t>indicates </a:t>
            </a:r>
            <a:r>
              <a:rPr sz="1867" spc="-447" dirty="0">
                <a:solidFill>
                  <a:srgbClr val="666666"/>
                </a:solidFill>
                <a:latin typeface="Roboto"/>
                <a:cs typeface="Roboto"/>
              </a:rPr>
              <a:t> </a:t>
            </a:r>
            <a:r>
              <a:rPr sz="1867" spc="-13" dirty="0">
                <a:solidFill>
                  <a:srgbClr val="666666"/>
                </a:solidFill>
                <a:latin typeface="Roboto"/>
                <a:cs typeface="Roboto"/>
              </a:rPr>
              <a:t>a </a:t>
            </a:r>
            <a:r>
              <a:rPr sz="1867" spc="-40" dirty="0">
                <a:solidFill>
                  <a:srgbClr val="666666"/>
                </a:solidFill>
                <a:latin typeface="Roboto"/>
                <a:cs typeface="Roboto"/>
              </a:rPr>
              <a:t>user's</a:t>
            </a:r>
            <a:r>
              <a:rPr sz="1867" dirty="0">
                <a:solidFill>
                  <a:srgbClr val="666666"/>
                </a:solidFill>
                <a:latin typeface="Roboto"/>
                <a:cs typeface="Roboto"/>
              </a:rPr>
              <a:t> </a:t>
            </a:r>
            <a:r>
              <a:rPr sz="1867" b="1" i="1" spc="67" dirty="0">
                <a:solidFill>
                  <a:srgbClr val="009E73"/>
                </a:solidFill>
                <a:latin typeface="Roboto Cn"/>
                <a:cs typeface="Roboto Cn"/>
              </a:rPr>
              <a:t>intent</a:t>
            </a:r>
            <a:r>
              <a:rPr sz="1867" b="1" i="1" spc="33" dirty="0">
                <a:solidFill>
                  <a:srgbClr val="009E73"/>
                </a:solidFill>
                <a:latin typeface="Roboto Cn"/>
                <a:cs typeface="Roboto Cn"/>
              </a:rPr>
              <a:t> </a:t>
            </a:r>
            <a:r>
              <a:rPr sz="1867" spc="-20" dirty="0">
                <a:solidFill>
                  <a:srgbClr val="666666"/>
                </a:solidFill>
                <a:latin typeface="Roboto"/>
                <a:cs typeface="Roboto"/>
              </a:rPr>
              <a:t>to</a:t>
            </a:r>
            <a:r>
              <a:rPr sz="1867" spc="-7" dirty="0">
                <a:solidFill>
                  <a:srgbClr val="666666"/>
                </a:solidFill>
                <a:latin typeface="Roboto"/>
                <a:cs typeface="Roboto"/>
              </a:rPr>
              <a:t> </a:t>
            </a:r>
            <a:r>
              <a:rPr sz="1867" spc="-40" dirty="0">
                <a:solidFill>
                  <a:srgbClr val="666666"/>
                </a:solidFill>
                <a:latin typeface="Roboto"/>
                <a:cs typeface="Roboto"/>
              </a:rPr>
              <a:t>buy</a:t>
            </a:r>
            <a:r>
              <a:rPr sz="1867" spc="-13" dirty="0">
                <a:solidFill>
                  <a:srgbClr val="666666"/>
                </a:solidFill>
                <a:latin typeface="Roboto"/>
                <a:cs typeface="Roboto"/>
              </a:rPr>
              <a:t> a</a:t>
            </a:r>
            <a:r>
              <a:rPr sz="1867" spc="-7" dirty="0">
                <a:solidFill>
                  <a:srgbClr val="666666"/>
                </a:solidFill>
                <a:latin typeface="Roboto"/>
                <a:cs typeface="Roboto"/>
              </a:rPr>
              <a:t> </a:t>
            </a:r>
            <a:r>
              <a:rPr sz="1867" spc="-27" dirty="0">
                <a:solidFill>
                  <a:srgbClr val="666666"/>
                </a:solidFill>
                <a:latin typeface="Roboto"/>
                <a:cs typeface="Roboto"/>
              </a:rPr>
              <a:t>product</a:t>
            </a:r>
            <a:endParaRPr sz="1867">
              <a:latin typeface="Roboto"/>
              <a:cs typeface="Roboto"/>
            </a:endParaRPr>
          </a:p>
          <a:p>
            <a:pPr>
              <a:spcBef>
                <a:spcPts val="33"/>
              </a:spcBef>
            </a:pPr>
            <a:endParaRPr sz="2133">
              <a:latin typeface="Roboto"/>
              <a:cs typeface="Roboto"/>
            </a:endParaRPr>
          </a:p>
          <a:p>
            <a:pPr marL="16933" marR="6773">
              <a:lnSpc>
                <a:spcPct val="116100"/>
              </a:lnSpc>
            </a:pPr>
            <a:r>
              <a:rPr sz="1867" spc="-27" dirty="0">
                <a:solidFill>
                  <a:srgbClr val="666666"/>
                </a:solidFill>
                <a:latin typeface="Roboto"/>
                <a:cs typeface="Roboto"/>
              </a:rPr>
              <a:t>Users</a:t>
            </a:r>
            <a:r>
              <a:rPr sz="1867" spc="-7" dirty="0">
                <a:solidFill>
                  <a:srgbClr val="666666"/>
                </a:solidFill>
                <a:latin typeface="Roboto"/>
                <a:cs typeface="Roboto"/>
              </a:rPr>
              <a:t> </a:t>
            </a:r>
            <a:r>
              <a:rPr sz="1867" b="1" spc="-7" dirty="0">
                <a:solidFill>
                  <a:srgbClr val="666666"/>
                </a:solidFill>
                <a:latin typeface="Roboto"/>
                <a:cs typeface="Roboto"/>
              </a:rPr>
              <a:t>consenting</a:t>
            </a:r>
            <a:r>
              <a:rPr sz="1867" b="1" spc="-13" dirty="0">
                <a:solidFill>
                  <a:srgbClr val="666666"/>
                </a:solidFill>
                <a:latin typeface="Roboto"/>
                <a:cs typeface="Roboto"/>
              </a:rPr>
              <a:t> </a:t>
            </a:r>
            <a:r>
              <a:rPr sz="1867" spc="-20" dirty="0">
                <a:solidFill>
                  <a:srgbClr val="666666"/>
                </a:solidFill>
                <a:latin typeface="Roboto"/>
                <a:cs typeface="Roboto"/>
              </a:rPr>
              <a:t>to</a:t>
            </a:r>
            <a:r>
              <a:rPr sz="1867" spc="-13" dirty="0">
                <a:solidFill>
                  <a:srgbClr val="666666"/>
                </a:solidFill>
                <a:latin typeface="Roboto"/>
                <a:cs typeface="Roboto"/>
              </a:rPr>
              <a:t> </a:t>
            </a:r>
            <a:r>
              <a:rPr sz="1867" spc="-47" dirty="0">
                <a:solidFill>
                  <a:srgbClr val="666666"/>
                </a:solidFill>
                <a:latin typeface="Roboto"/>
                <a:cs typeface="Roboto"/>
              </a:rPr>
              <a:t>client-side</a:t>
            </a:r>
            <a:r>
              <a:rPr sz="1867" spc="-13" dirty="0">
                <a:solidFill>
                  <a:srgbClr val="666666"/>
                </a:solidFill>
                <a:latin typeface="Roboto"/>
                <a:cs typeface="Roboto"/>
              </a:rPr>
              <a:t> </a:t>
            </a:r>
            <a:r>
              <a:rPr sz="1867" spc="-20" dirty="0">
                <a:solidFill>
                  <a:srgbClr val="666666"/>
                </a:solidFill>
                <a:latin typeface="Roboto"/>
                <a:cs typeface="Roboto"/>
              </a:rPr>
              <a:t>telemetry </a:t>
            </a:r>
            <a:r>
              <a:rPr sz="1867" spc="-440" dirty="0">
                <a:solidFill>
                  <a:srgbClr val="666666"/>
                </a:solidFill>
                <a:latin typeface="Roboto"/>
                <a:cs typeface="Roboto"/>
              </a:rPr>
              <a:t> </a:t>
            </a:r>
            <a:r>
              <a:rPr sz="1867" spc="-20" dirty="0">
                <a:solidFill>
                  <a:srgbClr val="666666"/>
                </a:solidFill>
                <a:latin typeface="Roboto"/>
                <a:cs typeface="Roboto"/>
              </a:rPr>
              <a:t>collection</a:t>
            </a:r>
            <a:r>
              <a:rPr sz="1867" spc="-13" dirty="0">
                <a:solidFill>
                  <a:srgbClr val="666666"/>
                </a:solidFill>
                <a:latin typeface="Roboto"/>
                <a:cs typeface="Roboto"/>
              </a:rPr>
              <a:t> </a:t>
            </a:r>
            <a:r>
              <a:rPr sz="1867" spc="-20" dirty="0">
                <a:solidFill>
                  <a:srgbClr val="666666"/>
                </a:solidFill>
                <a:latin typeface="Roboto"/>
                <a:cs typeface="Roboto"/>
              </a:rPr>
              <a:t>allows</a:t>
            </a:r>
            <a:r>
              <a:rPr sz="1867" spc="-7" dirty="0">
                <a:solidFill>
                  <a:srgbClr val="666666"/>
                </a:solidFill>
                <a:latin typeface="Roboto"/>
                <a:cs typeface="Roboto"/>
              </a:rPr>
              <a:t> </a:t>
            </a:r>
            <a:r>
              <a:rPr sz="1867" spc="-27" dirty="0">
                <a:solidFill>
                  <a:srgbClr val="666666"/>
                </a:solidFill>
                <a:latin typeface="Roboto"/>
                <a:cs typeface="Roboto"/>
              </a:rPr>
              <a:t>us</a:t>
            </a:r>
            <a:r>
              <a:rPr sz="1867" spc="-7" dirty="0">
                <a:solidFill>
                  <a:srgbClr val="666666"/>
                </a:solidFill>
                <a:latin typeface="Roboto"/>
                <a:cs typeface="Roboto"/>
              </a:rPr>
              <a:t> </a:t>
            </a:r>
            <a:r>
              <a:rPr sz="1867" spc="-20" dirty="0">
                <a:solidFill>
                  <a:srgbClr val="666666"/>
                </a:solidFill>
                <a:latin typeface="Roboto"/>
                <a:cs typeface="Roboto"/>
              </a:rPr>
              <a:t>to</a:t>
            </a:r>
            <a:r>
              <a:rPr sz="1867" spc="27" dirty="0">
                <a:solidFill>
                  <a:srgbClr val="666666"/>
                </a:solidFill>
                <a:latin typeface="Roboto"/>
                <a:cs typeface="Roboto"/>
              </a:rPr>
              <a:t> </a:t>
            </a:r>
            <a:r>
              <a:rPr sz="1867" b="1" spc="-13" dirty="0">
                <a:solidFill>
                  <a:srgbClr val="666666"/>
                </a:solidFill>
                <a:latin typeface="Roboto"/>
                <a:cs typeface="Roboto"/>
              </a:rPr>
              <a:t>track</a:t>
            </a:r>
            <a:r>
              <a:rPr sz="1867" b="1" spc="-7" dirty="0">
                <a:solidFill>
                  <a:srgbClr val="666666"/>
                </a:solidFill>
                <a:latin typeface="Roboto"/>
                <a:cs typeface="Roboto"/>
              </a:rPr>
              <a:t> </a:t>
            </a:r>
            <a:r>
              <a:rPr sz="1867" spc="-27" dirty="0">
                <a:solidFill>
                  <a:srgbClr val="666666"/>
                </a:solidFill>
                <a:latin typeface="Roboto"/>
                <a:cs typeface="Roboto"/>
              </a:rPr>
              <a:t>this</a:t>
            </a:r>
            <a:r>
              <a:rPr sz="1867" spc="-7" dirty="0">
                <a:solidFill>
                  <a:srgbClr val="666666"/>
                </a:solidFill>
                <a:latin typeface="Roboto"/>
                <a:cs typeface="Roboto"/>
              </a:rPr>
              <a:t> </a:t>
            </a:r>
            <a:r>
              <a:rPr sz="1867" spc="-27" dirty="0">
                <a:solidFill>
                  <a:srgbClr val="666666"/>
                </a:solidFill>
                <a:latin typeface="Roboto"/>
                <a:cs typeface="Roboto"/>
              </a:rPr>
              <a:t>intent</a:t>
            </a:r>
            <a:endParaRPr sz="1867">
              <a:latin typeface="Roboto"/>
              <a:cs typeface="Roboto"/>
            </a:endParaRPr>
          </a:p>
        </p:txBody>
      </p:sp>
      <p:sp>
        <p:nvSpPr>
          <p:cNvPr id="7" name="object 7"/>
          <p:cNvSpPr/>
          <p:nvPr/>
        </p:nvSpPr>
        <p:spPr>
          <a:xfrm>
            <a:off x="6845552" y="3299517"/>
            <a:ext cx="4543213" cy="7112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sp>
        <p:nvSpPr>
          <p:cNvPr id="8" name="object 8"/>
          <p:cNvSpPr txBox="1"/>
          <p:nvPr/>
        </p:nvSpPr>
        <p:spPr>
          <a:xfrm>
            <a:off x="6463451" y="3380644"/>
            <a:ext cx="267547" cy="509541"/>
          </a:xfrm>
          <a:prstGeom prst="rect">
            <a:avLst/>
          </a:prstGeom>
        </p:spPr>
        <p:txBody>
          <a:bodyPr vert="horz" wrap="square" lIns="0" tIns="16933" rIns="0" bIns="0" rtlCol="0">
            <a:spAutoFit/>
          </a:bodyPr>
          <a:lstStyle/>
          <a:p>
            <a:pPr marL="16933">
              <a:spcBef>
                <a:spcPts val="133"/>
              </a:spcBef>
            </a:pPr>
            <a:r>
              <a:rPr sz="3200" b="1" dirty="0">
                <a:solidFill>
                  <a:srgbClr val="CC78A7"/>
                </a:solidFill>
                <a:latin typeface="Roboto"/>
                <a:cs typeface="Roboto"/>
              </a:rPr>
              <a:t>3</a:t>
            </a:r>
            <a:endParaRPr sz="3200">
              <a:latin typeface="Roboto"/>
              <a:cs typeface="Roboto"/>
            </a:endParaRPr>
          </a:p>
        </p:txBody>
      </p:sp>
      <p:sp>
        <p:nvSpPr>
          <p:cNvPr id="9" name="object 9"/>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2545681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3600" y="203200"/>
            <a:ext cx="7477992" cy="6451600"/>
          </a:xfrm>
          <a:prstGeom prst="rect">
            <a:avLst/>
          </a:prstGeom>
        </p:spPr>
      </p:pic>
      <p:sp>
        <p:nvSpPr>
          <p:cNvPr id="3" name="object 3"/>
          <p:cNvSpPr txBox="1">
            <a:spLocks noGrp="1"/>
          </p:cNvSpPr>
          <p:nvPr>
            <p:ph type="title"/>
          </p:nvPr>
        </p:nvSpPr>
        <p:spPr>
          <a:xfrm>
            <a:off x="740631" y="-207019"/>
            <a:ext cx="3907367" cy="1986868"/>
          </a:xfrm>
          <a:prstGeom prst="rect">
            <a:avLst/>
          </a:prstGeom>
        </p:spPr>
        <p:txBody>
          <a:bodyPr vert="horz" wrap="square" lIns="0" tIns="37253" rIns="0" bIns="0" rtlCol="0" anchor="ctr">
            <a:spAutoFit/>
          </a:bodyPr>
          <a:lstStyle/>
          <a:p>
            <a:pPr marL="458882" marR="6773" indent="-442796">
              <a:lnSpc>
                <a:spcPts val="3800"/>
              </a:lnSpc>
              <a:spcBef>
                <a:spcPts val="293"/>
              </a:spcBef>
            </a:pPr>
            <a:r>
              <a:rPr spc="-20" dirty="0"/>
              <a:t>Buy </a:t>
            </a:r>
            <a:r>
              <a:rPr spc="-13" dirty="0"/>
              <a:t>Flow </a:t>
            </a:r>
            <a:r>
              <a:rPr spc="-20" dirty="0"/>
              <a:t>Availability: </a:t>
            </a:r>
            <a:r>
              <a:rPr spc="-780" dirty="0"/>
              <a:t> </a:t>
            </a:r>
            <a:r>
              <a:rPr dirty="0"/>
              <a:t>Success</a:t>
            </a:r>
            <a:r>
              <a:rPr spc="-27" dirty="0"/>
              <a:t> </a:t>
            </a:r>
            <a:r>
              <a:rPr spc="7" dirty="0"/>
              <a:t>Criteria</a:t>
            </a:r>
          </a:p>
        </p:txBody>
      </p:sp>
      <p:sp>
        <p:nvSpPr>
          <p:cNvPr id="4" name="object 4"/>
          <p:cNvSpPr txBox="1"/>
          <p:nvPr/>
        </p:nvSpPr>
        <p:spPr>
          <a:xfrm>
            <a:off x="441567" y="1489997"/>
            <a:ext cx="4426372" cy="1261093"/>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Availability</a:t>
            </a:r>
            <a:r>
              <a:rPr sz="1867" u="heavy" spc="-67" dirty="0">
                <a:solidFill>
                  <a:srgbClr val="666666"/>
                </a:solidFill>
                <a:uFill>
                  <a:solidFill>
                    <a:srgbClr val="666666"/>
                  </a:solidFill>
                </a:uFill>
                <a:latin typeface="Roboto"/>
                <a:cs typeface="Roboto"/>
              </a:rPr>
              <a:t> </a:t>
            </a:r>
            <a:r>
              <a:rPr sz="1867" u="heavy" spc="-33" dirty="0">
                <a:solidFill>
                  <a:srgbClr val="666666"/>
                </a:solidFill>
                <a:uFill>
                  <a:solidFill>
                    <a:srgbClr val="666666"/>
                  </a:solidFill>
                </a:uFill>
                <a:latin typeface="Roboto"/>
                <a:cs typeface="Roboto"/>
              </a:rPr>
              <a:t>SLI</a:t>
            </a:r>
            <a:endParaRPr sz="1867">
              <a:latin typeface="Roboto"/>
              <a:cs typeface="Roboto"/>
            </a:endParaRPr>
          </a:p>
          <a:p>
            <a:pPr marL="366598" marR="6773" indent="-120224">
              <a:lnSpc>
                <a:spcPts val="2200"/>
              </a:lnSpc>
              <a:spcBef>
                <a:spcPts val="467"/>
              </a:spcBef>
            </a:pPr>
            <a:r>
              <a:rPr sz="1867" spc="-13" dirty="0">
                <a:solidFill>
                  <a:srgbClr val="666666"/>
                </a:solidFill>
                <a:latin typeface="Roboto"/>
                <a:cs typeface="Roboto"/>
              </a:rPr>
              <a:t>The </a:t>
            </a:r>
            <a:r>
              <a:rPr sz="1867" spc="-20" dirty="0">
                <a:solidFill>
                  <a:srgbClr val="666666"/>
                </a:solidFill>
                <a:latin typeface="Roboto"/>
                <a:cs typeface="Roboto"/>
              </a:rPr>
              <a:t>proportion </a:t>
            </a:r>
            <a:r>
              <a:rPr sz="1867" spc="13" dirty="0">
                <a:solidFill>
                  <a:srgbClr val="666666"/>
                </a:solidFill>
                <a:latin typeface="Roboto"/>
                <a:cs typeface="Roboto"/>
              </a:rPr>
              <a:t>of </a:t>
            </a:r>
            <a:r>
              <a:rPr sz="1867" b="1" i="1" spc="93" dirty="0">
                <a:solidFill>
                  <a:srgbClr val="009E73"/>
                </a:solidFill>
                <a:latin typeface="Roboto Cn"/>
                <a:cs typeface="Roboto Cn"/>
              </a:rPr>
              <a:t>launched </a:t>
            </a:r>
            <a:r>
              <a:rPr sz="1867" b="1" i="1" spc="60" dirty="0">
                <a:solidFill>
                  <a:srgbClr val="009E73"/>
                </a:solidFill>
                <a:latin typeface="Roboto Cn"/>
                <a:cs typeface="Roboto Cn"/>
              </a:rPr>
              <a:t>billing </a:t>
            </a:r>
            <a:r>
              <a:rPr sz="1867" b="1" i="1" spc="107" dirty="0">
                <a:solidFill>
                  <a:srgbClr val="009E73"/>
                </a:solidFill>
                <a:latin typeface="Roboto Cn"/>
                <a:cs typeface="Roboto Cn"/>
              </a:rPr>
              <a:t>ﬂows </a:t>
            </a:r>
            <a:r>
              <a:rPr sz="1867" b="1" i="1" spc="-393" dirty="0">
                <a:solidFill>
                  <a:srgbClr val="009E73"/>
                </a:solidFill>
                <a:latin typeface="Roboto Cn"/>
                <a:cs typeface="Roboto Cn"/>
              </a:rPr>
              <a:t> </a:t>
            </a:r>
            <a:r>
              <a:rPr sz="1867" b="1" i="1" spc="100" dirty="0">
                <a:solidFill>
                  <a:srgbClr val="009E73"/>
                </a:solidFill>
                <a:latin typeface="Roboto Cn"/>
                <a:cs typeface="Roboto Cn"/>
              </a:rPr>
              <a:t>from </a:t>
            </a:r>
            <a:r>
              <a:rPr sz="1867" b="1" i="1" spc="107" dirty="0">
                <a:solidFill>
                  <a:srgbClr val="009E73"/>
                </a:solidFill>
                <a:latin typeface="Roboto Cn"/>
                <a:cs typeface="Roboto Cn"/>
              </a:rPr>
              <a:t>users </a:t>
            </a:r>
            <a:r>
              <a:rPr sz="1867" b="1" i="1" spc="93" dirty="0">
                <a:solidFill>
                  <a:srgbClr val="009E73"/>
                </a:solidFill>
                <a:latin typeface="Roboto Cn"/>
                <a:cs typeface="Roboto Cn"/>
              </a:rPr>
              <a:t>consenting </a:t>
            </a:r>
            <a:r>
              <a:rPr sz="1867" b="1" i="1" spc="60" dirty="0">
                <a:solidFill>
                  <a:srgbClr val="009E73"/>
                </a:solidFill>
                <a:latin typeface="Roboto Cn"/>
                <a:cs typeface="Roboto Cn"/>
              </a:rPr>
              <a:t>to </a:t>
            </a:r>
            <a:r>
              <a:rPr sz="1867" b="1" i="1" spc="73" dirty="0">
                <a:solidFill>
                  <a:srgbClr val="009E73"/>
                </a:solidFill>
                <a:latin typeface="Roboto Cn"/>
                <a:cs typeface="Roboto Cn"/>
              </a:rPr>
              <a:t>collection </a:t>
            </a:r>
            <a:r>
              <a:rPr sz="1867" b="1" i="1" spc="80" dirty="0">
                <a:solidFill>
                  <a:srgbClr val="009E73"/>
                </a:solidFill>
                <a:latin typeface="Roboto Cn"/>
                <a:cs typeface="Roboto Cn"/>
              </a:rPr>
              <a:t> </a:t>
            </a:r>
            <a:r>
              <a:rPr sz="1867" spc="-13" dirty="0">
                <a:solidFill>
                  <a:srgbClr val="666666"/>
                </a:solidFill>
                <a:latin typeface="Roboto"/>
                <a:cs typeface="Roboto"/>
              </a:rPr>
              <a:t>served</a:t>
            </a:r>
            <a:r>
              <a:rPr sz="1867" dirty="0">
                <a:solidFill>
                  <a:srgbClr val="666666"/>
                </a:solidFill>
                <a:latin typeface="Roboto"/>
                <a:cs typeface="Roboto"/>
              </a:rPr>
              <a:t> </a:t>
            </a:r>
            <a:r>
              <a:rPr sz="1867" b="1" i="1" spc="80" dirty="0">
                <a:solidFill>
                  <a:srgbClr val="0072B2"/>
                </a:solidFill>
                <a:latin typeface="Roboto Cn"/>
                <a:cs typeface="Roboto Cn"/>
              </a:rPr>
              <a:t>successfully</a:t>
            </a:r>
            <a:r>
              <a:rPr sz="1867" spc="80" dirty="0">
                <a:solidFill>
                  <a:srgbClr val="666666"/>
                </a:solidFill>
                <a:latin typeface="Roboto"/>
                <a:cs typeface="Roboto"/>
              </a:rPr>
              <a:t>.</a:t>
            </a:r>
            <a:endParaRPr sz="1867">
              <a:latin typeface="Roboto"/>
              <a:cs typeface="Roboto"/>
            </a:endParaRPr>
          </a:p>
        </p:txBody>
      </p:sp>
      <p:sp>
        <p:nvSpPr>
          <p:cNvPr id="5" name="object 5"/>
          <p:cNvSpPr txBox="1"/>
          <p:nvPr/>
        </p:nvSpPr>
        <p:spPr>
          <a:xfrm>
            <a:off x="441567" y="3085118"/>
            <a:ext cx="3984413" cy="591743"/>
          </a:xfrm>
          <a:prstGeom prst="rect">
            <a:avLst/>
          </a:prstGeom>
        </p:spPr>
        <p:txBody>
          <a:bodyPr vert="horz" wrap="square" lIns="0" tIns="16933" rIns="0" bIns="0" rtlCol="0">
            <a:spAutoFit/>
          </a:bodyPr>
          <a:lstStyle/>
          <a:p>
            <a:pPr marL="16933">
              <a:spcBef>
                <a:spcPts val="133"/>
              </a:spcBef>
            </a:pPr>
            <a:r>
              <a:rPr sz="1867" spc="-13" dirty="0">
                <a:solidFill>
                  <a:srgbClr val="666666"/>
                </a:solidFill>
                <a:latin typeface="Roboto"/>
                <a:cs typeface="Roboto"/>
              </a:rPr>
              <a:t>…</a:t>
            </a:r>
            <a:r>
              <a:rPr sz="1867" spc="-20" dirty="0">
                <a:solidFill>
                  <a:srgbClr val="666666"/>
                </a:solidFill>
                <a:latin typeface="Roboto"/>
                <a:cs typeface="Roboto"/>
              </a:rPr>
              <a:t> </a:t>
            </a:r>
            <a:r>
              <a:rPr sz="1867" spc="-27" dirty="0">
                <a:solidFill>
                  <a:srgbClr val="666666"/>
                </a:solidFill>
                <a:latin typeface="Roboto"/>
                <a:cs typeface="Roboto"/>
              </a:rPr>
              <a:t>and</a:t>
            </a:r>
            <a:r>
              <a:rPr sz="1867" spc="-13" dirty="0">
                <a:solidFill>
                  <a:srgbClr val="666666"/>
                </a:solidFill>
                <a:latin typeface="Roboto"/>
                <a:cs typeface="Roboto"/>
              </a:rPr>
              <a:t> </a:t>
            </a:r>
            <a:r>
              <a:rPr sz="1867" spc="-20" dirty="0">
                <a:solidFill>
                  <a:srgbClr val="666666"/>
                </a:solidFill>
                <a:latin typeface="Roboto"/>
                <a:cs typeface="Roboto"/>
              </a:rPr>
              <a:t>how</a:t>
            </a:r>
            <a:r>
              <a:rPr sz="1867" spc="-13" dirty="0">
                <a:solidFill>
                  <a:srgbClr val="666666"/>
                </a:solidFill>
                <a:latin typeface="Roboto"/>
                <a:cs typeface="Roboto"/>
              </a:rPr>
              <a:t> </a:t>
            </a:r>
            <a:r>
              <a:rPr sz="1867" spc="-7" dirty="0">
                <a:solidFill>
                  <a:srgbClr val="666666"/>
                </a:solidFill>
                <a:latin typeface="Roboto"/>
                <a:cs typeface="Roboto"/>
              </a:rPr>
              <a:t>do</a:t>
            </a:r>
            <a:r>
              <a:rPr sz="1867" spc="-13" dirty="0">
                <a:solidFill>
                  <a:srgbClr val="666666"/>
                </a:solidFill>
                <a:latin typeface="Roboto"/>
                <a:cs typeface="Roboto"/>
              </a:rPr>
              <a:t> </a:t>
            </a:r>
            <a:r>
              <a:rPr sz="1867" spc="-7" dirty="0">
                <a:solidFill>
                  <a:srgbClr val="666666"/>
                </a:solidFill>
                <a:latin typeface="Roboto"/>
                <a:cs typeface="Roboto"/>
              </a:rPr>
              <a:t>we</a:t>
            </a:r>
            <a:r>
              <a:rPr sz="1867" spc="-13" dirty="0">
                <a:solidFill>
                  <a:srgbClr val="666666"/>
                </a:solidFill>
                <a:latin typeface="Roboto"/>
                <a:cs typeface="Roboto"/>
              </a:rPr>
              <a:t> determine</a:t>
            </a:r>
            <a:r>
              <a:rPr sz="1867" spc="33" dirty="0">
                <a:solidFill>
                  <a:srgbClr val="666666"/>
                </a:solidFill>
                <a:latin typeface="Roboto"/>
                <a:cs typeface="Roboto"/>
              </a:rPr>
              <a:t> </a:t>
            </a:r>
            <a:r>
              <a:rPr sz="1867" b="1" i="1" spc="93" dirty="0">
                <a:solidFill>
                  <a:srgbClr val="0072B2"/>
                </a:solidFill>
                <a:latin typeface="Roboto Cn"/>
                <a:cs typeface="Roboto Cn"/>
              </a:rPr>
              <a:t>success</a:t>
            </a:r>
            <a:r>
              <a:rPr sz="1867" spc="93" dirty="0">
                <a:solidFill>
                  <a:srgbClr val="666666"/>
                </a:solidFill>
                <a:latin typeface="Roboto"/>
                <a:cs typeface="Roboto"/>
              </a:rPr>
              <a:t>?</a:t>
            </a:r>
            <a:endParaRPr sz="1867">
              <a:latin typeface="Roboto"/>
              <a:cs typeface="Roboto"/>
            </a:endParaRPr>
          </a:p>
        </p:txBody>
      </p:sp>
      <p:sp>
        <p:nvSpPr>
          <p:cNvPr id="6" name="object 6"/>
          <p:cNvSpPr txBox="1"/>
          <p:nvPr/>
        </p:nvSpPr>
        <p:spPr>
          <a:xfrm>
            <a:off x="441567" y="3745517"/>
            <a:ext cx="3774440" cy="304421"/>
          </a:xfrm>
          <a:prstGeom prst="rect">
            <a:avLst/>
          </a:prstGeom>
        </p:spPr>
        <p:txBody>
          <a:bodyPr vert="horz" wrap="square" lIns="0" tIns="16933" rIns="0" bIns="0" rtlCol="0">
            <a:spAutoFit/>
          </a:bodyPr>
          <a:lstStyle/>
          <a:p>
            <a:pPr marL="16933">
              <a:spcBef>
                <a:spcPts val="133"/>
              </a:spcBef>
            </a:pPr>
            <a:r>
              <a:rPr sz="1867" spc="-7" dirty="0">
                <a:solidFill>
                  <a:srgbClr val="666666"/>
                </a:solidFill>
                <a:latin typeface="Roboto"/>
                <a:cs typeface="Roboto"/>
              </a:rPr>
              <a:t>All</a:t>
            </a:r>
            <a:r>
              <a:rPr sz="1867" spc="-13" dirty="0">
                <a:solidFill>
                  <a:srgbClr val="666666"/>
                </a:solidFill>
                <a:latin typeface="Roboto"/>
                <a:cs typeface="Roboto"/>
              </a:rPr>
              <a:t> </a:t>
            </a:r>
            <a:r>
              <a:rPr sz="1867" spc="-27" dirty="0">
                <a:solidFill>
                  <a:srgbClr val="666666"/>
                </a:solidFill>
                <a:latin typeface="Roboto"/>
                <a:cs typeface="Roboto"/>
              </a:rPr>
              <a:t>interactions</a:t>
            </a:r>
            <a:r>
              <a:rPr sz="1867" spc="-7" dirty="0">
                <a:solidFill>
                  <a:srgbClr val="666666"/>
                </a:solidFill>
                <a:latin typeface="Roboto"/>
                <a:cs typeface="Roboto"/>
              </a:rPr>
              <a:t> </a:t>
            </a:r>
            <a:r>
              <a:rPr sz="1867" spc="-20" dirty="0">
                <a:solidFill>
                  <a:srgbClr val="666666"/>
                </a:solidFill>
                <a:latin typeface="Roboto"/>
                <a:cs typeface="Roboto"/>
              </a:rPr>
              <a:t>must</a:t>
            </a:r>
            <a:r>
              <a:rPr sz="1867" spc="-13" dirty="0">
                <a:solidFill>
                  <a:srgbClr val="666666"/>
                </a:solidFill>
                <a:latin typeface="Roboto"/>
                <a:cs typeface="Roboto"/>
              </a:rPr>
              <a:t> </a:t>
            </a:r>
            <a:r>
              <a:rPr sz="1867" spc="-7" dirty="0">
                <a:solidFill>
                  <a:srgbClr val="666666"/>
                </a:solidFill>
                <a:latin typeface="Roboto"/>
                <a:cs typeface="Roboto"/>
              </a:rPr>
              <a:t>be </a:t>
            </a:r>
            <a:r>
              <a:rPr sz="1867" spc="-20" dirty="0">
                <a:solidFill>
                  <a:srgbClr val="666666"/>
                </a:solidFill>
                <a:latin typeface="Roboto"/>
                <a:cs typeface="Roboto"/>
              </a:rPr>
              <a:t>successful!</a:t>
            </a:r>
            <a:endParaRPr sz="1867">
              <a:latin typeface="Roboto"/>
              <a:cs typeface="Roboto"/>
            </a:endParaRPr>
          </a:p>
        </p:txBody>
      </p:sp>
      <p:sp>
        <p:nvSpPr>
          <p:cNvPr id="7" name="object 7"/>
          <p:cNvSpPr txBox="1"/>
          <p:nvPr/>
        </p:nvSpPr>
        <p:spPr>
          <a:xfrm>
            <a:off x="550965" y="4029996"/>
            <a:ext cx="4269740" cy="1694417"/>
          </a:xfrm>
          <a:prstGeom prst="rect">
            <a:avLst/>
          </a:prstGeom>
        </p:spPr>
        <p:txBody>
          <a:bodyPr vert="horz" wrap="square" lIns="0" tIns="62653" rIns="0" bIns="0" rtlCol="0">
            <a:spAutoFit/>
          </a:bodyPr>
          <a:lstStyle/>
          <a:p>
            <a:pPr marL="516454" indent="-500367">
              <a:spcBef>
                <a:spcPts val="493"/>
              </a:spcBef>
              <a:buAutoNum type="arabicPeriod" startAt="3"/>
              <a:tabLst>
                <a:tab pos="516454" algn="l"/>
                <a:tab pos="517300" algn="l"/>
              </a:tabLst>
            </a:pPr>
            <a:r>
              <a:rPr sz="1867" spc="-7" dirty="0">
                <a:solidFill>
                  <a:srgbClr val="CC78A7"/>
                </a:solidFill>
                <a:latin typeface="Roboto"/>
                <a:cs typeface="Roboto"/>
              </a:rPr>
              <a:t>Good</a:t>
            </a:r>
            <a:r>
              <a:rPr sz="1867" spc="-20" dirty="0">
                <a:solidFill>
                  <a:srgbClr val="CC78A7"/>
                </a:solidFill>
                <a:latin typeface="Roboto"/>
                <a:cs typeface="Roboto"/>
              </a:rPr>
              <a:t> </a:t>
            </a:r>
            <a:r>
              <a:rPr sz="1867" spc="-27" dirty="0">
                <a:solidFill>
                  <a:srgbClr val="CC78A7"/>
                </a:solidFill>
                <a:latin typeface="Roboto"/>
                <a:cs typeface="Roboto"/>
              </a:rPr>
              <a:t>status</a:t>
            </a:r>
            <a:r>
              <a:rPr sz="1867" spc="-13" dirty="0">
                <a:solidFill>
                  <a:srgbClr val="CC78A7"/>
                </a:solidFill>
                <a:latin typeface="Roboto"/>
                <a:cs typeface="Roboto"/>
              </a:rPr>
              <a:t> </a:t>
            </a:r>
            <a:r>
              <a:rPr sz="1867" spc="-27" dirty="0">
                <a:solidFill>
                  <a:srgbClr val="CC78A7"/>
                </a:solidFill>
                <a:latin typeface="Roboto"/>
                <a:cs typeface="Roboto"/>
              </a:rPr>
              <a:t>code;</a:t>
            </a:r>
            <a:r>
              <a:rPr sz="1867" spc="-13" dirty="0">
                <a:solidFill>
                  <a:srgbClr val="CC78A7"/>
                </a:solidFill>
                <a:latin typeface="Roboto"/>
                <a:cs typeface="Roboto"/>
              </a:rPr>
              <a:t> </a:t>
            </a:r>
            <a:r>
              <a:rPr sz="1867" spc="-20" dirty="0">
                <a:solidFill>
                  <a:srgbClr val="CC78A7"/>
                </a:solidFill>
                <a:latin typeface="Roboto"/>
                <a:cs typeface="Roboto"/>
              </a:rPr>
              <a:t>purchase</a:t>
            </a:r>
            <a:r>
              <a:rPr sz="1867" spc="-13" dirty="0">
                <a:solidFill>
                  <a:srgbClr val="CC78A7"/>
                </a:solidFill>
                <a:latin typeface="Roboto"/>
                <a:cs typeface="Roboto"/>
              </a:rPr>
              <a:t> </a:t>
            </a:r>
            <a:r>
              <a:rPr sz="1867" spc="-27" dirty="0">
                <a:solidFill>
                  <a:srgbClr val="CC78A7"/>
                </a:solidFill>
                <a:latin typeface="Roboto"/>
                <a:cs typeface="Roboto"/>
              </a:rPr>
              <a:t>token</a:t>
            </a:r>
            <a:endParaRPr sz="1867">
              <a:latin typeface="Roboto"/>
              <a:cs typeface="Roboto"/>
            </a:endParaRPr>
          </a:p>
          <a:p>
            <a:pPr marL="516454" indent="-500367">
              <a:spcBef>
                <a:spcPts val="360"/>
              </a:spcBef>
              <a:buAutoNum type="arabicPeriod" startAt="3"/>
              <a:tabLst>
                <a:tab pos="516454" algn="l"/>
                <a:tab pos="517300" algn="l"/>
              </a:tabLst>
            </a:pPr>
            <a:r>
              <a:rPr sz="1867" spc="-7" dirty="0">
                <a:solidFill>
                  <a:srgbClr val="E69F00"/>
                </a:solidFill>
                <a:latin typeface="Roboto"/>
                <a:cs typeface="Roboto"/>
              </a:rPr>
              <a:t>Good</a:t>
            </a:r>
            <a:r>
              <a:rPr sz="1867" spc="-20" dirty="0">
                <a:solidFill>
                  <a:srgbClr val="E69F00"/>
                </a:solidFill>
                <a:latin typeface="Roboto"/>
                <a:cs typeface="Roboto"/>
              </a:rPr>
              <a:t> </a:t>
            </a:r>
            <a:r>
              <a:rPr sz="1867" spc="-27" dirty="0">
                <a:solidFill>
                  <a:srgbClr val="E69F00"/>
                </a:solidFill>
                <a:latin typeface="Roboto"/>
                <a:cs typeface="Roboto"/>
              </a:rPr>
              <a:t>status</a:t>
            </a:r>
            <a:r>
              <a:rPr sz="1867" spc="-20" dirty="0">
                <a:solidFill>
                  <a:srgbClr val="E69F00"/>
                </a:solidFill>
                <a:latin typeface="Roboto"/>
                <a:cs typeface="Roboto"/>
              </a:rPr>
              <a:t> </a:t>
            </a:r>
            <a:r>
              <a:rPr sz="1867" spc="-27" dirty="0">
                <a:solidFill>
                  <a:srgbClr val="E69F00"/>
                </a:solidFill>
                <a:latin typeface="Roboto"/>
                <a:cs typeface="Roboto"/>
              </a:rPr>
              <a:t>code;</a:t>
            </a:r>
            <a:r>
              <a:rPr sz="1867" spc="-13" dirty="0">
                <a:solidFill>
                  <a:srgbClr val="E69F00"/>
                </a:solidFill>
                <a:latin typeface="Roboto"/>
                <a:cs typeface="Roboto"/>
              </a:rPr>
              <a:t> </a:t>
            </a:r>
            <a:r>
              <a:rPr sz="1867" spc="-20" dirty="0">
                <a:solidFill>
                  <a:srgbClr val="E69F00"/>
                </a:solidFill>
                <a:latin typeface="Roboto"/>
                <a:cs typeface="Roboto"/>
              </a:rPr>
              <a:t>account updated</a:t>
            </a:r>
            <a:endParaRPr sz="1867">
              <a:latin typeface="Roboto"/>
              <a:cs typeface="Roboto"/>
            </a:endParaRPr>
          </a:p>
          <a:p>
            <a:pPr marL="516454" indent="-500367">
              <a:spcBef>
                <a:spcPts val="360"/>
              </a:spcBef>
              <a:buAutoNum type="arabicPeriod" startAt="3"/>
              <a:tabLst>
                <a:tab pos="516454" algn="l"/>
                <a:tab pos="517300" algn="l"/>
              </a:tabLst>
            </a:pPr>
            <a:r>
              <a:rPr sz="1867" spc="-7" dirty="0">
                <a:solidFill>
                  <a:srgbClr val="55B4E9"/>
                </a:solidFill>
                <a:latin typeface="Roboto"/>
                <a:cs typeface="Roboto"/>
              </a:rPr>
              <a:t>Good</a:t>
            </a:r>
            <a:r>
              <a:rPr sz="1867" spc="-20" dirty="0">
                <a:solidFill>
                  <a:srgbClr val="55B4E9"/>
                </a:solidFill>
                <a:latin typeface="Roboto"/>
                <a:cs typeface="Roboto"/>
              </a:rPr>
              <a:t> </a:t>
            </a:r>
            <a:r>
              <a:rPr sz="1867" spc="-27" dirty="0">
                <a:solidFill>
                  <a:srgbClr val="55B4E9"/>
                </a:solidFill>
                <a:latin typeface="Roboto"/>
                <a:cs typeface="Roboto"/>
              </a:rPr>
              <a:t>status</a:t>
            </a:r>
            <a:r>
              <a:rPr sz="1867" spc="-13" dirty="0">
                <a:solidFill>
                  <a:srgbClr val="55B4E9"/>
                </a:solidFill>
                <a:latin typeface="Roboto"/>
                <a:cs typeface="Roboto"/>
              </a:rPr>
              <a:t> </a:t>
            </a:r>
            <a:r>
              <a:rPr sz="1867" spc="-27" dirty="0">
                <a:solidFill>
                  <a:srgbClr val="55B4E9"/>
                </a:solidFill>
                <a:latin typeface="Roboto"/>
                <a:cs typeface="Roboto"/>
              </a:rPr>
              <a:t>code;</a:t>
            </a:r>
            <a:r>
              <a:rPr sz="1867" spc="-13" dirty="0">
                <a:solidFill>
                  <a:srgbClr val="55B4E9"/>
                </a:solidFill>
                <a:latin typeface="Roboto"/>
                <a:cs typeface="Roboto"/>
              </a:rPr>
              <a:t> </a:t>
            </a:r>
            <a:r>
              <a:rPr sz="1867" spc="-27" dirty="0">
                <a:solidFill>
                  <a:srgbClr val="55B4E9"/>
                </a:solidFill>
                <a:latin typeface="Roboto"/>
                <a:cs typeface="Roboto"/>
              </a:rPr>
              <a:t>valid</a:t>
            </a:r>
            <a:r>
              <a:rPr sz="1867" spc="-13" dirty="0">
                <a:solidFill>
                  <a:srgbClr val="55B4E9"/>
                </a:solidFill>
                <a:latin typeface="Roboto"/>
                <a:cs typeface="Roboto"/>
              </a:rPr>
              <a:t> </a:t>
            </a:r>
            <a:r>
              <a:rPr sz="1867" spc="-27" dirty="0">
                <a:solidFill>
                  <a:srgbClr val="55B4E9"/>
                </a:solidFill>
                <a:latin typeface="Roboto"/>
                <a:cs typeface="Roboto"/>
              </a:rPr>
              <a:t>token</a:t>
            </a:r>
            <a:endParaRPr sz="1867">
              <a:latin typeface="Roboto"/>
              <a:cs typeface="Roboto"/>
            </a:endParaRPr>
          </a:p>
          <a:p>
            <a:pPr marL="1126039" marR="896598" lvl="1" indent="-448722">
              <a:lnSpc>
                <a:spcPct val="116100"/>
              </a:lnSpc>
              <a:buFont typeface="Arial MT"/>
              <a:buChar char="○"/>
              <a:tabLst>
                <a:tab pos="1126039" algn="l"/>
                <a:tab pos="1126885" algn="l"/>
              </a:tabLst>
            </a:pPr>
            <a:r>
              <a:rPr sz="1867" i="1" spc="-47" dirty="0">
                <a:solidFill>
                  <a:srgbClr val="55B4E9"/>
                </a:solidFill>
                <a:latin typeface="Roboto"/>
                <a:cs typeface="Roboto"/>
              </a:rPr>
              <a:t>Return </a:t>
            </a:r>
            <a:r>
              <a:rPr sz="1867" b="1" i="1" spc="60" dirty="0">
                <a:solidFill>
                  <a:srgbClr val="55B4E9"/>
                </a:solidFill>
                <a:latin typeface="Roboto Cn"/>
                <a:cs typeface="Roboto Cn"/>
              </a:rPr>
              <a:t>402 </a:t>
            </a:r>
            <a:r>
              <a:rPr sz="1867" i="1" spc="-40" dirty="0">
                <a:solidFill>
                  <a:srgbClr val="55B4E9"/>
                </a:solidFill>
                <a:latin typeface="Roboto"/>
                <a:cs typeface="Roboto"/>
              </a:rPr>
              <a:t>to </a:t>
            </a:r>
            <a:r>
              <a:rPr sz="1867" i="1" spc="-27" dirty="0">
                <a:solidFill>
                  <a:srgbClr val="55B4E9"/>
                </a:solidFill>
                <a:latin typeface="Roboto"/>
                <a:cs typeface="Roboto"/>
              </a:rPr>
              <a:t>API </a:t>
            </a:r>
            <a:r>
              <a:rPr sz="1867" i="1" spc="-33" dirty="0">
                <a:solidFill>
                  <a:srgbClr val="55B4E9"/>
                </a:solidFill>
                <a:latin typeface="Roboto"/>
                <a:cs typeface="Roboto"/>
              </a:rPr>
              <a:t>call </a:t>
            </a:r>
            <a:r>
              <a:rPr sz="1867" i="1" spc="-447" dirty="0">
                <a:solidFill>
                  <a:srgbClr val="55B4E9"/>
                </a:solidFill>
                <a:latin typeface="Roboto"/>
                <a:cs typeface="Roboto"/>
              </a:rPr>
              <a:t> </a:t>
            </a:r>
            <a:r>
              <a:rPr sz="1867" i="1" spc="-47" dirty="0">
                <a:solidFill>
                  <a:srgbClr val="55B4E9"/>
                </a:solidFill>
                <a:latin typeface="Roboto"/>
                <a:cs typeface="Roboto"/>
              </a:rPr>
              <a:t>when</a:t>
            </a:r>
            <a:r>
              <a:rPr sz="1867" i="1" spc="-33" dirty="0">
                <a:solidFill>
                  <a:srgbClr val="55B4E9"/>
                </a:solidFill>
                <a:latin typeface="Roboto"/>
                <a:cs typeface="Roboto"/>
              </a:rPr>
              <a:t> </a:t>
            </a:r>
            <a:r>
              <a:rPr sz="1867" i="1" spc="-40" dirty="0">
                <a:solidFill>
                  <a:srgbClr val="55B4E9"/>
                </a:solidFill>
                <a:latin typeface="Roboto"/>
                <a:cs typeface="Roboto"/>
              </a:rPr>
              <a:t>token</a:t>
            </a:r>
            <a:r>
              <a:rPr sz="1867" i="1" spc="-33" dirty="0">
                <a:solidFill>
                  <a:srgbClr val="55B4E9"/>
                </a:solidFill>
                <a:latin typeface="Roboto"/>
                <a:cs typeface="Roboto"/>
              </a:rPr>
              <a:t> is</a:t>
            </a:r>
            <a:r>
              <a:rPr sz="1867" i="1" spc="-27" dirty="0">
                <a:solidFill>
                  <a:srgbClr val="55B4E9"/>
                </a:solidFill>
                <a:latin typeface="Roboto"/>
                <a:cs typeface="Roboto"/>
              </a:rPr>
              <a:t> </a:t>
            </a:r>
            <a:r>
              <a:rPr sz="1867" i="1" spc="-47" dirty="0">
                <a:solidFill>
                  <a:srgbClr val="55B4E9"/>
                </a:solidFill>
                <a:latin typeface="Roboto"/>
                <a:cs typeface="Roboto"/>
              </a:rPr>
              <a:t>invalid</a:t>
            </a:r>
            <a:endParaRPr sz="1867">
              <a:latin typeface="Roboto"/>
              <a:cs typeface="Roboto"/>
            </a:endParaRPr>
          </a:p>
        </p:txBody>
      </p:sp>
      <p:grpSp>
        <p:nvGrpSpPr>
          <p:cNvPr id="8" name="object 8"/>
          <p:cNvGrpSpPr/>
          <p:nvPr/>
        </p:nvGrpSpPr>
        <p:grpSpPr>
          <a:xfrm>
            <a:off x="6826504" y="3280467"/>
            <a:ext cx="4581313" cy="2709333"/>
            <a:chOff x="5119877" y="2460350"/>
            <a:chExt cx="3435985" cy="2032000"/>
          </a:xfrm>
        </p:grpSpPr>
        <p:sp>
          <p:nvSpPr>
            <p:cNvPr id="9" name="object 9"/>
            <p:cNvSpPr/>
            <p:nvPr/>
          </p:nvSpPr>
          <p:spPr>
            <a:xfrm>
              <a:off x="5134164" y="2474638"/>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sp>
          <p:nvSpPr>
            <p:cNvPr id="10" name="object 10"/>
            <p:cNvSpPr/>
            <p:nvPr/>
          </p:nvSpPr>
          <p:spPr>
            <a:xfrm>
              <a:off x="5134175" y="3036699"/>
              <a:ext cx="3407410" cy="1441450"/>
            </a:xfrm>
            <a:custGeom>
              <a:avLst/>
              <a:gdLst/>
              <a:ahLst/>
              <a:cxnLst/>
              <a:rect l="l" t="t" r="r" b="b"/>
              <a:pathLst>
                <a:path w="3407409" h="1441450">
                  <a:moveTo>
                    <a:pt x="0" y="0"/>
                  </a:moveTo>
                  <a:lnTo>
                    <a:pt x="3407399" y="0"/>
                  </a:lnTo>
                  <a:lnTo>
                    <a:pt x="3407399" y="1441199"/>
                  </a:lnTo>
                  <a:lnTo>
                    <a:pt x="0" y="1441199"/>
                  </a:lnTo>
                  <a:lnTo>
                    <a:pt x="0" y="0"/>
                  </a:lnTo>
                  <a:close/>
                </a:path>
              </a:pathLst>
            </a:custGeom>
            <a:ln w="28574">
              <a:solidFill>
                <a:srgbClr val="E69F00"/>
              </a:solidFill>
            </a:ln>
          </p:spPr>
          <p:txBody>
            <a:bodyPr wrap="square" lIns="0" tIns="0" rIns="0" bIns="0" rtlCol="0"/>
            <a:lstStyle/>
            <a:p>
              <a:endParaRPr sz="2400"/>
            </a:p>
          </p:txBody>
        </p:sp>
        <p:sp>
          <p:nvSpPr>
            <p:cNvPr id="11" name="object 11"/>
            <p:cNvSpPr/>
            <p:nvPr/>
          </p:nvSpPr>
          <p:spPr>
            <a:xfrm>
              <a:off x="6792024" y="3318574"/>
              <a:ext cx="1715135" cy="533400"/>
            </a:xfrm>
            <a:custGeom>
              <a:avLst/>
              <a:gdLst/>
              <a:ahLst/>
              <a:cxnLst/>
              <a:rect l="l" t="t" r="r" b="b"/>
              <a:pathLst>
                <a:path w="1715134" h="533400">
                  <a:moveTo>
                    <a:pt x="0" y="0"/>
                  </a:moveTo>
                  <a:lnTo>
                    <a:pt x="1715099" y="0"/>
                  </a:lnTo>
                  <a:lnTo>
                    <a:pt x="1715099" y="533399"/>
                  </a:lnTo>
                  <a:lnTo>
                    <a:pt x="0" y="533399"/>
                  </a:lnTo>
                  <a:lnTo>
                    <a:pt x="0" y="0"/>
                  </a:lnTo>
                  <a:close/>
                </a:path>
              </a:pathLst>
            </a:custGeom>
            <a:ln w="28574">
              <a:solidFill>
                <a:srgbClr val="55B4E9"/>
              </a:solidFill>
            </a:ln>
          </p:spPr>
          <p:txBody>
            <a:bodyPr wrap="square" lIns="0" tIns="0" rIns="0" bIns="0" rtlCol="0"/>
            <a:lstStyle/>
            <a:p>
              <a:endParaRPr sz="2400"/>
            </a:p>
          </p:txBody>
        </p:sp>
      </p:grpSp>
      <p:sp>
        <p:nvSpPr>
          <p:cNvPr id="12" name="object 12"/>
          <p:cNvSpPr txBox="1"/>
          <p:nvPr/>
        </p:nvSpPr>
        <p:spPr>
          <a:xfrm>
            <a:off x="6463451" y="3134923"/>
            <a:ext cx="267547" cy="1493572"/>
          </a:xfrm>
          <a:prstGeom prst="rect">
            <a:avLst/>
          </a:prstGeom>
        </p:spPr>
        <p:txBody>
          <a:bodyPr vert="horz" wrap="square" lIns="0" tIns="262467" rIns="0" bIns="0" rtlCol="0">
            <a:spAutoFit/>
          </a:bodyPr>
          <a:lstStyle/>
          <a:p>
            <a:pPr marL="16933">
              <a:spcBef>
                <a:spcPts val="2067"/>
              </a:spcBef>
            </a:pPr>
            <a:r>
              <a:rPr sz="3200" b="1" dirty="0">
                <a:solidFill>
                  <a:srgbClr val="CC78A7"/>
                </a:solidFill>
                <a:latin typeface="Roboto"/>
                <a:cs typeface="Roboto"/>
              </a:rPr>
              <a:t>3</a:t>
            </a:r>
            <a:endParaRPr sz="3200">
              <a:latin typeface="Roboto"/>
              <a:cs typeface="Roboto"/>
            </a:endParaRPr>
          </a:p>
          <a:p>
            <a:pPr marL="16933">
              <a:spcBef>
                <a:spcPts val="1933"/>
              </a:spcBef>
            </a:pPr>
            <a:r>
              <a:rPr sz="3200" b="1" dirty="0">
                <a:solidFill>
                  <a:srgbClr val="E69F00"/>
                </a:solidFill>
                <a:latin typeface="Roboto"/>
                <a:cs typeface="Roboto"/>
              </a:rPr>
              <a:t>4</a:t>
            </a:r>
            <a:endParaRPr sz="3200">
              <a:latin typeface="Roboto"/>
              <a:cs typeface="Roboto"/>
            </a:endParaRPr>
          </a:p>
        </p:txBody>
      </p:sp>
      <p:sp>
        <p:nvSpPr>
          <p:cNvPr id="13" name="object 13"/>
          <p:cNvSpPr txBox="1"/>
          <p:nvPr/>
        </p:nvSpPr>
        <p:spPr>
          <a:xfrm>
            <a:off x="8673917" y="4505878"/>
            <a:ext cx="267547" cy="509541"/>
          </a:xfrm>
          <a:prstGeom prst="rect">
            <a:avLst/>
          </a:prstGeom>
        </p:spPr>
        <p:txBody>
          <a:bodyPr vert="horz" wrap="square" lIns="0" tIns="16933" rIns="0" bIns="0" rtlCol="0">
            <a:spAutoFit/>
          </a:bodyPr>
          <a:lstStyle/>
          <a:p>
            <a:pPr marL="16933">
              <a:spcBef>
                <a:spcPts val="133"/>
              </a:spcBef>
            </a:pPr>
            <a:r>
              <a:rPr sz="3200" b="1" dirty="0">
                <a:solidFill>
                  <a:srgbClr val="55B4E9"/>
                </a:solidFill>
                <a:latin typeface="Roboto"/>
                <a:cs typeface="Roboto"/>
              </a:rPr>
              <a:t>5</a:t>
            </a:r>
            <a:endParaRPr sz="3200">
              <a:latin typeface="Roboto"/>
              <a:cs typeface="Roboto"/>
            </a:endParaRPr>
          </a:p>
        </p:txBody>
      </p:sp>
      <p:grpSp>
        <p:nvGrpSpPr>
          <p:cNvPr id="14" name="object 14"/>
          <p:cNvGrpSpPr/>
          <p:nvPr/>
        </p:nvGrpSpPr>
        <p:grpSpPr>
          <a:xfrm>
            <a:off x="8617621" y="5117649"/>
            <a:ext cx="878840" cy="567267"/>
            <a:chOff x="6463216" y="3838237"/>
            <a:chExt cx="659130" cy="425450"/>
          </a:xfrm>
        </p:grpSpPr>
        <p:sp>
          <p:nvSpPr>
            <p:cNvPr id="15" name="object 15"/>
            <p:cNvSpPr/>
            <p:nvPr/>
          </p:nvSpPr>
          <p:spPr>
            <a:xfrm>
              <a:off x="6525029" y="3852524"/>
              <a:ext cx="582930" cy="367030"/>
            </a:xfrm>
            <a:custGeom>
              <a:avLst/>
              <a:gdLst/>
              <a:ahLst/>
              <a:cxnLst/>
              <a:rect l="l" t="t" r="r" b="b"/>
              <a:pathLst>
                <a:path w="582929" h="367029">
                  <a:moveTo>
                    <a:pt x="582520" y="0"/>
                  </a:moveTo>
                  <a:lnTo>
                    <a:pt x="0" y="366635"/>
                  </a:lnTo>
                </a:path>
              </a:pathLst>
            </a:custGeom>
            <a:ln w="28574">
              <a:solidFill>
                <a:srgbClr val="55B4E9"/>
              </a:solidFill>
            </a:ln>
          </p:spPr>
          <p:txBody>
            <a:bodyPr wrap="square" lIns="0" tIns="0" rIns="0" bIns="0" rtlCol="0"/>
            <a:lstStyle/>
            <a:p>
              <a:endParaRPr sz="2400"/>
            </a:p>
          </p:txBody>
        </p:sp>
        <p:pic>
          <p:nvPicPr>
            <p:cNvPr id="16" name="object 16"/>
            <p:cNvPicPr/>
            <p:nvPr/>
          </p:nvPicPr>
          <p:blipFill>
            <a:blip r:embed="rId3" cstate="print"/>
            <a:stretch>
              <a:fillRect/>
            </a:stretch>
          </p:blipFill>
          <p:spPr>
            <a:xfrm>
              <a:off x="6463216" y="4160559"/>
              <a:ext cx="120414" cy="102801"/>
            </a:xfrm>
            <a:prstGeom prst="rect">
              <a:avLst/>
            </a:prstGeom>
          </p:spPr>
        </p:pic>
      </p:grpSp>
      <p:sp>
        <p:nvSpPr>
          <p:cNvPr id="17" name="object 17"/>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37827348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3600" y="203200"/>
            <a:ext cx="7477992" cy="6451600"/>
          </a:xfrm>
          <a:prstGeom prst="rect">
            <a:avLst/>
          </a:prstGeom>
        </p:spPr>
      </p:pic>
      <p:sp>
        <p:nvSpPr>
          <p:cNvPr id="3" name="object 3"/>
          <p:cNvSpPr txBox="1">
            <a:spLocks noGrp="1"/>
          </p:cNvSpPr>
          <p:nvPr>
            <p:ph type="title"/>
          </p:nvPr>
        </p:nvSpPr>
        <p:spPr>
          <a:xfrm>
            <a:off x="289549" y="36639"/>
            <a:ext cx="4358450" cy="1499555"/>
          </a:xfrm>
          <a:prstGeom prst="rect">
            <a:avLst/>
          </a:prstGeom>
        </p:spPr>
        <p:txBody>
          <a:bodyPr vert="horz" wrap="square" lIns="0" tIns="37253" rIns="0" bIns="0" rtlCol="0" anchor="ctr">
            <a:spAutoFit/>
          </a:bodyPr>
          <a:lstStyle/>
          <a:p>
            <a:pPr marL="690016" marR="6773" indent="-673928">
              <a:lnSpc>
                <a:spcPts val="3800"/>
              </a:lnSpc>
              <a:spcBef>
                <a:spcPts val="293"/>
              </a:spcBef>
            </a:pPr>
            <a:r>
              <a:rPr spc="-20" dirty="0"/>
              <a:t>Buy </a:t>
            </a:r>
            <a:r>
              <a:rPr spc="-13" dirty="0"/>
              <a:t>Flow </a:t>
            </a:r>
            <a:r>
              <a:rPr spc="-20" dirty="0"/>
              <a:t>Availability: </a:t>
            </a:r>
            <a:r>
              <a:rPr spc="-780" dirty="0"/>
              <a:t> </a:t>
            </a:r>
            <a:r>
              <a:rPr dirty="0"/>
              <a:t>Measurement</a:t>
            </a:r>
          </a:p>
        </p:txBody>
      </p:sp>
      <p:sp>
        <p:nvSpPr>
          <p:cNvPr id="4" name="object 4"/>
          <p:cNvSpPr txBox="1"/>
          <p:nvPr/>
        </p:nvSpPr>
        <p:spPr>
          <a:xfrm>
            <a:off x="441567" y="1489997"/>
            <a:ext cx="4426372" cy="1543222"/>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Availability</a:t>
            </a:r>
            <a:r>
              <a:rPr sz="1867" u="heavy" spc="-67" dirty="0">
                <a:solidFill>
                  <a:srgbClr val="666666"/>
                </a:solidFill>
                <a:uFill>
                  <a:solidFill>
                    <a:srgbClr val="666666"/>
                  </a:solidFill>
                </a:uFill>
                <a:latin typeface="Roboto"/>
                <a:cs typeface="Roboto"/>
              </a:rPr>
              <a:t> </a:t>
            </a:r>
            <a:r>
              <a:rPr sz="1867" u="heavy" spc="-33" dirty="0">
                <a:solidFill>
                  <a:srgbClr val="666666"/>
                </a:solidFill>
                <a:uFill>
                  <a:solidFill>
                    <a:srgbClr val="666666"/>
                  </a:solidFill>
                </a:uFill>
                <a:latin typeface="Roboto"/>
                <a:cs typeface="Roboto"/>
              </a:rPr>
              <a:t>SLI</a:t>
            </a:r>
            <a:endParaRPr sz="1867">
              <a:latin typeface="Roboto"/>
              <a:cs typeface="Roboto"/>
            </a:endParaRPr>
          </a:p>
          <a:p>
            <a:pPr marL="366598" marR="6773" indent="-120224">
              <a:lnSpc>
                <a:spcPts val="2200"/>
              </a:lnSpc>
              <a:spcBef>
                <a:spcPts val="467"/>
              </a:spcBef>
            </a:pPr>
            <a:r>
              <a:rPr sz="1867" spc="-13" dirty="0">
                <a:solidFill>
                  <a:srgbClr val="666666"/>
                </a:solidFill>
                <a:latin typeface="Roboto"/>
                <a:cs typeface="Roboto"/>
              </a:rPr>
              <a:t>The </a:t>
            </a:r>
            <a:r>
              <a:rPr sz="1867" spc="-20" dirty="0">
                <a:solidFill>
                  <a:srgbClr val="666666"/>
                </a:solidFill>
                <a:latin typeface="Roboto"/>
                <a:cs typeface="Roboto"/>
              </a:rPr>
              <a:t>proportion </a:t>
            </a:r>
            <a:r>
              <a:rPr sz="1867" spc="13" dirty="0">
                <a:solidFill>
                  <a:srgbClr val="666666"/>
                </a:solidFill>
                <a:latin typeface="Roboto"/>
                <a:cs typeface="Roboto"/>
              </a:rPr>
              <a:t>of </a:t>
            </a:r>
            <a:r>
              <a:rPr sz="1867" b="1" i="1" spc="93" dirty="0">
                <a:solidFill>
                  <a:srgbClr val="009E73"/>
                </a:solidFill>
                <a:latin typeface="Roboto Cn"/>
                <a:cs typeface="Roboto Cn"/>
              </a:rPr>
              <a:t>launched </a:t>
            </a:r>
            <a:r>
              <a:rPr sz="1867" b="1" i="1" spc="60" dirty="0">
                <a:solidFill>
                  <a:srgbClr val="009E73"/>
                </a:solidFill>
                <a:latin typeface="Roboto Cn"/>
                <a:cs typeface="Roboto Cn"/>
              </a:rPr>
              <a:t>billing </a:t>
            </a:r>
            <a:r>
              <a:rPr sz="1867" b="1" i="1" spc="107" dirty="0">
                <a:solidFill>
                  <a:srgbClr val="009E73"/>
                </a:solidFill>
                <a:latin typeface="Roboto Cn"/>
                <a:cs typeface="Roboto Cn"/>
              </a:rPr>
              <a:t>ﬂows </a:t>
            </a:r>
            <a:r>
              <a:rPr sz="1867" b="1" i="1" spc="-393" dirty="0">
                <a:solidFill>
                  <a:srgbClr val="009E73"/>
                </a:solidFill>
                <a:latin typeface="Roboto Cn"/>
                <a:cs typeface="Roboto Cn"/>
              </a:rPr>
              <a:t> </a:t>
            </a:r>
            <a:r>
              <a:rPr sz="1867" b="1" i="1" spc="100" dirty="0">
                <a:solidFill>
                  <a:srgbClr val="009E73"/>
                </a:solidFill>
                <a:latin typeface="Roboto Cn"/>
                <a:cs typeface="Roboto Cn"/>
              </a:rPr>
              <a:t>from </a:t>
            </a:r>
            <a:r>
              <a:rPr sz="1867" b="1" i="1" spc="107" dirty="0">
                <a:solidFill>
                  <a:srgbClr val="009E73"/>
                </a:solidFill>
                <a:latin typeface="Roboto Cn"/>
                <a:cs typeface="Roboto Cn"/>
              </a:rPr>
              <a:t>users </a:t>
            </a:r>
            <a:r>
              <a:rPr sz="1867" b="1" i="1" spc="93" dirty="0">
                <a:solidFill>
                  <a:srgbClr val="009E73"/>
                </a:solidFill>
                <a:latin typeface="Roboto Cn"/>
                <a:cs typeface="Roboto Cn"/>
              </a:rPr>
              <a:t>consenting </a:t>
            </a:r>
            <a:r>
              <a:rPr sz="1867" b="1" i="1" spc="60" dirty="0">
                <a:solidFill>
                  <a:srgbClr val="009E73"/>
                </a:solidFill>
                <a:latin typeface="Roboto Cn"/>
                <a:cs typeface="Roboto Cn"/>
              </a:rPr>
              <a:t>to </a:t>
            </a:r>
            <a:r>
              <a:rPr sz="1867" b="1" i="1" spc="73" dirty="0">
                <a:solidFill>
                  <a:srgbClr val="009E73"/>
                </a:solidFill>
                <a:latin typeface="Roboto Cn"/>
                <a:cs typeface="Roboto Cn"/>
              </a:rPr>
              <a:t>collection </a:t>
            </a:r>
            <a:r>
              <a:rPr sz="1867" b="1" i="1" spc="80" dirty="0">
                <a:solidFill>
                  <a:srgbClr val="009E73"/>
                </a:solidFill>
                <a:latin typeface="Roboto Cn"/>
                <a:cs typeface="Roboto Cn"/>
              </a:rPr>
              <a:t> </a:t>
            </a:r>
            <a:r>
              <a:rPr sz="1867" spc="-20" dirty="0">
                <a:solidFill>
                  <a:srgbClr val="666666"/>
                </a:solidFill>
                <a:latin typeface="Roboto"/>
                <a:cs typeface="Roboto"/>
              </a:rPr>
              <a:t>where</a:t>
            </a:r>
            <a:r>
              <a:rPr sz="1867" spc="-7" dirty="0">
                <a:solidFill>
                  <a:srgbClr val="666666"/>
                </a:solidFill>
                <a:latin typeface="Roboto"/>
                <a:cs typeface="Roboto"/>
              </a:rPr>
              <a:t> </a:t>
            </a:r>
            <a:r>
              <a:rPr sz="1867" b="1" i="1" spc="87" dirty="0">
                <a:solidFill>
                  <a:srgbClr val="0072B2"/>
                </a:solidFill>
                <a:latin typeface="Roboto Cn"/>
                <a:cs typeface="Roboto Cn"/>
              </a:rPr>
              <a:t>the</a:t>
            </a:r>
            <a:r>
              <a:rPr sz="1867" b="1" i="1" spc="40" dirty="0">
                <a:solidFill>
                  <a:srgbClr val="0072B2"/>
                </a:solidFill>
                <a:latin typeface="Roboto Cn"/>
                <a:cs typeface="Roboto Cn"/>
              </a:rPr>
              <a:t> </a:t>
            </a:r>
            <a:r>
              <a:rPr sz="1867" b="1" i="1" spc="60" dirty="0">
                <a:solidFill>
                  <a:srgbClr val="0072B2"/>
                </a:solidFill>
                <a:latin typeface="Roboto Cn"/>
                <a:cs typeface="Roboto Cn"/>
              </a:rPr>
              <a:t>billing</a:t>
            </a:r>
            <a:r>
              <a:rPr sz="1867" b="1" i="1" spc="40" dirty="0">
                <a:solidFill>
                  <a:srgbClr val="0072B2"/>
                </a:solidFill>
                <a:latin typeface="Roboto Cn"/>
                <a:cs typeface="Roboto Cn"/>
              </a:rPr>
              <a:t> </a:t>
            </a:r>
            <a:r>
              <a:rPr sz="1867" b="1" i="1" spc="107" dirty="0">
                <a:solidFill>
                  <a:srgbClr val="0072B2"/>
                </a:solidFill>
                <a:latin typeface="Roboto Cn"/>
                <a:cs typeface="Roboto Cn"/>
              </a:rPr>
              <a:t>ﬂow</a:t>
            </a:r>
            <a:r>
              <a:rPr sz="1867" b="1" i="1" spc="40" dirty="0">
                <a:solidFill>
                  <a:srgbClr val="0072B2"/>
                </a:solidFill>
                <a:latin typeface="Roboto Cn"/>
                <a:cs typeface="Roboto Cn"/>
              </a:rPr>
              <a:t> </a:t>
            </a:r>
            <a:r>
              <a:rPr sz="1867" b="1" i="1" spc="73" dirty="0">
                <a:solidFill>
                  <a:srgbClr val="0072B2"/>
                </a:solidFill>
                <a:latin typeface="Roboto Cn"/>
                <a:cs typeface="Roboto Cn"/>
              </a:rPr>
              <a:t>returns</a:t>
            </a:r>
            <a:r>
              <a:rPr sz="1867" spc="73" dirty="0">
                <a:solidFill>
                  <a:srgbClr val="666666"/>
                </a:solidFill>
                <a:latin typeface="Roboto"/>
                <a:cs typeface="Roboto"/>
              </a:rPr>
              <a:t>:</a:t>
            </a:r>
            <a:endParaRPr sz="1867">
              <a:latin typeface="Roboto"/>
              <a:cs typeface="Roboto"/>
            </a:endParaRPr>
          </a:p>
        </p:txBody>
      </p:sp>
      <p:sp>
        <p:nvSpPr>
          <p:cNvPr id="5" name="object 5"/>
          <p:cNvSpPr txBox="1"/>
          <p:nvPr/>
        </p:nvSpPr>
        <p:spPr>
          <a:xfrm>
            <a:off x="1253728" y="2757627"/>
            <a:ext cx="2767752" cy="1042700"/>
          </a:xfrm>
          <a:prstGeom prst="rect">
            <a:avLst/>
          </a:prstGeom>
        </p:spPr>
        <p:txBody>
          <a:bodyPr vert="horz" wrap="square" lIns="0" tIns="16933" rIns="0" bIns="0" rtlCol="0">
            <a:spAutoFit/>
          </a:bodyPr>
          <a:lstStyle/>
          <a:p>
            <a:pPr marL="423323" indent="-407236">
              <a:spcBef>
                <a:spcPts val="133"/>
              </a:spcBef>
              <a:buFont typeface="Arial MT"/>
              <a:buChar char="●"/>
              <a:tabLst>
                <a:tab pos="423323" algn="l"/>
                <a:tab pos="424169" algn="l"/>
              </a:tabLst>
            </a:pPr>
            <a:r>
              <a:rPr sz="1333" spc="-7" dirty="0">
                <a:solidFill>
                  <a:srgbClr val="CC78A7"/>
                </a:solidFill>
                <a:latin typeface="Roboto"/>
                <a:cs typeface="Roboto"/>
              </a:rPr>
              <a:t>OK</a:t>
            </a:r>
            <a:r>
              <a:rPr sz="1333" spc="-20" dirty="0">
                <a:solidFill>
                  <a:srgbClr val="CC78A7"/>
                </a:solidFill>
                <a:latin typeface="Roboto"/>
                <a:cs typeface="Roboto"/>
              </a:rPr>
              <a:t> </a:t>
            </a:r>
            <a:r>
              <a:rPr sz="1333" i="1" spc="-33" dirty="0">
                <a:solidFill>
                  <a:srgbClr val="666666"/>
                </a:solidFill>
                <a:latin typeface="Roboto"/>
                <a:cs typeface="Roboto"/>
              </a:rPr>
              <a:t>and</a:t>
            </a:r>
            <a:r>
              <a:rPr sz="1333" i="1" spc="-20" dirty="0">
                <a:solidFill>
                  <a:srgbClr val="666666"/>
                </a:solidFill>
                <a:latin typeface="Roboto"/>
                <a:cs typeface="Roboto"/>
              </a:rPr>
              <a:t> </a:t>
            </a:r>
            <a:r>
              <a:rPr sz="1333" i="1" spc="-27" dirty="0">
                <a:solidFill>
                  <a:srgbClr val="666666"/>
                </a:solidFill>
                <a:latin typeface="Roboto"/>
                <a:cs typeface="Roboto"/>
              </a:rPr>
              <a:t>a</a:t>
            </a:r>
            <a:r>
              <a:rPr sz="1333" i="1" spc="-13" dirty="0">
                <a:solidFill>
                  <a:srgbClr val="666666"/>
                </a:solidFill>
                <a:latin typeface="Roboto"/>
                <a:cs typeface="Roboto"/>
              </a:rPr>
              <a:t> </a:t>
            </a:r>
            <a:r>
              <a:rPr sz="1333" spc="-20" dirty="0">
                <a:solidFill>
                  <a:srgbClr val="CC78A7"/>
                </a:solidFill>
                <a:latin typeface="Roboto"/>
                <a:cs typeface="Roboto"/>
              </a:rPr>
              <a:t>purchase</a:t>
            </a:r>
            <a:r>
              <a:rPr sz="1333" spc="-13" dirty="0">
                <a:solidFill>
                  <a:srgbClr val="CC78A7"/>
                </a:solidFill>
                <a:latin typeface="Roboto"/>
                <a:cs typeface="Roboto"/>
              </a:rPr>
              <a:t> </a:t>
            </a:r>
            <a:r>
              <a:rPr sz="1333" spc="-20" dirty="0">
                <a:solidFill>
                  <a:srgbClr val="CC78A7"/>
                </a:solidFill>
                <a:latin typeface="Roboto"/>
                <a:cs typeface="Roboto"/>
              </a:rPr>
              <a:t>token</a:t>
            </a:r>
            <a:endParaRPr sz="1333">
              <a:latin typeface="Roboto"/>
              <a:cs typeface="Roboto"/>
            </a:endParaRPr>
          </a:p>
          <a:p>
            <a:pPr marL="423323" indent="-407236">
              <a:buClr>
                <a:srgbClr val="CC78A7"/>
              </a:buClr>
              <a:buFont typeface="Arial MT"/>
              <a:buChar char="●"/>
              <a:tabLst>
                <a:tab pos="423323" algn="l"/>
                <a:tab pos="424169" algn="l"/>
              </a:tabLst>
            </a:pPr>
            <a:r>
              <a:rPr sz="1333" i="1" spc="-27" dirty="0">
                <a:solidFill>
                  <a:srgbClr val="666666"/>
                </a:solidFill>
                <a:latin typeface="Roboto"/>
                <a:cs typeface="Roboto"/>
              </a:rPr>
              <a:t>or</a:t>
            </a:r>
            <a:r>
              <a:rPr sz="1333" i="1" spc="-53" dirty="0">
                <a:solidFill>
                  <a:srgbClr val="666666"/>
                </a:solidFill>
                <a:latin typeface="Roboto"/>
                <a:cs typeface="Roboto"/>
              </a:rPr>
              <a:t> </a:t>
            </a:r>
            <a:r>
              <a:rPr sz="1333" spc="-20" dirty="0">
                <a:solidFill>
                  <a:srgbClr val="CC78A7"/>
                </a:solidFill>
                <a:latin typeface="Roboto"/>
                <a:cs typeface="Roboto"/>
              </a:rPr>
              <a:t>FEATURE_NOT_SUPPORTED</a:t>
            </a:r>
            <a:endParaRPr sz="1333">
              <a:latin typeface="Roboto"/>
              <a:cs typeface="Roboto"/>
            </a:endParaRPr>
          </a:p>
          <a:p>
            <a:pPr marL="423323" indent="-407236">
              <a:buClr>
                <a:srgbClr val="CC78A7"/>
              </a:buClr>
              <a:buFont typeface="Arial MT"/>
              <a:buChar char="●"/>
              <a:tabLst>
                <a:tab pos="423323" algn="l"/>
                <a:tab pos="424169" algn="l"/>
              </a:tabLst>
            </a:pPr>
            <a:r>
              <a:rPr sz="1333" i="1" spc="-27" dirty="0">
                <a:solidFill>
                  <a:srgbClr val="666666"/>
                </a:solidFill>
                <a:latin typeface="Roboto"/>
                <a:cs typeface="Roboto"/>
              </a:rPr>
              <a:t>or</a:t>
            </a:r>
            <a:r>
              <a:rPr sz="1333" i="1" spc="-40" dirty="0">
                <a:solidFill>
                  <a:srgbClr val="666666"/>
                </a:solidFill>
                <a:latin typeface="Roboto"/>
                <a:cs typeface="Roboto"/>
              </a:rPr>
              <a:t> </a:t>
            </a:r>
            <a:r>
              <a:rPr sz="1333" spc="-13" dirty="0">
                <a:solidFill>
                  <a:srgbClr val="CC78A7"/>
                </a:solidFill>
                <a:latin typeface="Roboto"/>
                <a:cs typeface="Roboto"/>
              </a:rPr>
              <a:t>ITEM_UNAVAILABLE</a:t>
            </a:r>
            <a:endParaRPr sz="1333">
              <a:latin typeface="Roboto"/>
              <a:cs typeface="Roboto"/>
            </a:endParaRPr>
          </a:p>
          <a:p>
            <a:pPr marL="423323" indent="-407236">
              <a:buClr>
                <a:srgbClr val="CC78A7"/>
              </a:buClr>
              <a:buFont typeface="Arial MT"/>
              <a:buChar char="●"/>
              <a:tabLst>
                <a:tab pos="423323" algn="l"/>
                <a:tab pos="424169" algn="l"/>
              </a:tabLst>
            </a:pPr>
            <a:r>
              <a:rPr sz="1333" i="1" spc="-27" dirty="0">
                <a:solidFill>
                  <a:srgbClr val="666666"/>
                </a:solidFill>
                <a:latin typeface="Roboto"/>
                <a:cs typeface="Roboto"/>
              </a:rPr>
              <a:t>or</a:t>
            </a:r>
            <a:r>
              <a:rPr sz="1333" i="1" spc="-53" dirty="0">
                <a:solidFill>
                  <a:srgbClr val="666666"/>
                </a:solidFill>
                <a:latin typeface="Roboto"/>
                <a:cs typeface="Roboto"/>
              </a:rPr>
              <a:t> </a:t>
            </a:r>
            <a:r>
              <a:rPr sz="1333" spc="-7" dirty="0">
                <a:solidFill>
                  <a:srgbClr val="CC78A7"/>
                </a:solidFill>
                <a:latin typeface="Roboto"/>
                <a:cs typeface="Roboto"/>
              </a:rPr>
              <a:t>USER_CANCELED</a:t>
            </a:r>
            <a:endParaRPr sz="1333">
              <a:latin typeface="Roboto"/>
              <a:cs typeface="Roboto"/>
            </a:endParaRPr>
          </a:p>
        </p:txBody>
      </p:sp>
      <p:sp>
        <p:nvSpPr>
          <p:cNvPr id="6" name="object 6"/>
          <p:cNvSpPr txBox="1"/>
          <p:nvPr/>
        </p:nvSpPr>
        <p:spPr>
          <a:xfrm>
            <a:off x="792899" y="3593117"/>
            <a:ext cx="3800687" cy="591743"/>
          </a:xfrm>
          <a:prstGeom prst="rect">
            <a:avLst/>
          </a:prstGeom>
        </p:spPr>
        <p:txBody>
          <a:bodyPr vert="horz" wrap="square" lIns="0" tIns="16933" rIns="0" bIns="0" rtlCol="0">
            <a:spAutoFit/>
          </a:bodyPr>
          <a:lstStyle/>
          <a:p>
            <a:pPr marL="16933">
              <a:spcBef>
                <a:spcPts val="133"/>
              </a:spcBef>
            </a:pPr>
            <a:r>
              <a:rPr sz="1867" spc="-27" dirty="0">
                <a:solidFill>
                  <a:srgbClr val="666666"/>
                </a:solidFill>
                <a:latin typeface="Roboto"/>
                <a:cs typeface="Roboto"/>
              </a:rPr>
              <a:t>and</a:t>
            </a:r>
            <a:r>
              <a:rPr sz="1867" spc="13" dirty="0">
                <a:solidFill>
                  <a:srgbClr val="666666"/>
                </a:solidFill>
                <a:latin typeface="Roboto"/>
                <a:cs typeface="Roboto"/>
              </a:rPr>
              <a:t> </a:t>
            </a:r>
            <a:r>
              <a:rPr sz="1867" b="1" i="1" spc="87" dirty="0">
                <a:solidFill>
                  <a:srgbClr val="0072B2"/>
                </a:solidFill>
                <a:latin typeface="Roboto Cn"/>
                <a:cs typeface="Roboto Cn"/>
              </a:rPr>
              <a:t>/api/completePurchase</a:t>
            </a:r>
            <a:r>
              <a:rPr sz="1867" b="1" i="1" spc="53" dirty="0">
                <a:solidFill>
                  <a:srgbClr val="0072B2"/>
                </a:solidFill>
                <a:latin typeface="Roboto Cn"/>
                <a:cs typeface="Roboto Cn"/>
              </a:rPr>
              <a:t> </a:t>
            </a:r>
            <a:r>
              <a:rPr sz="1867" b="1" i="1" spc="73" dirty="0">
                <a:solidFill>
                  <a:srgbClr val="0072B2"/>
                </a:solidFill>
                <a:latin typeface="Roboto Cn"/>
                <a:cs typeface="Roboto Cn"/>
              </a:rPr>
              <a:t>returns</a:t>
            </a:r>
            <a:r>
              <a:rPr sz="1867" spc="73" dirty="0">
                <a:solidFill>
                  <a:srgbClr val="666666"/>
                </a:solidFill>
                <a:latin typeface="Roboto"/>
                <a:cs typeface="Roboto"/>
              </a:rPr>
              <a:t>:</a:t>
            </a:r>
            <a:endParaRPr sz="1867">
              <a:latin typeface="Roboto"/>
              <a:cs typeface="Roboto"/>
            </a:endParaRPr>
          </a:p>
        </p:txBody>
      </p:sp>
      <p:sp>
        <p:nvSpPr>
          <p:cNvPr id="7" name="object 7"/>
          <p:cNvSpPr txBox="1"/>
          <p:nvPr/>
        </p:nvSpPr>
        <p:spPr>
          <a:xfrm>
            <a:off x="1253729" y="3900627"/>
            <a:ext cx="2569633" cy="683756"/>
          </a:xfrm>
          <a:prstGeom prst="rect">
            <a:avLst/>
          </a:prstGeom>
        </p:spPr>
        <p:txBody>
          <a:bodyPr vert="horz" wrap="square" lIns="0" tIns="42333" rIns="0" bIns="0" rtlCol="0">
            <a:spAutoFit/>
          </a:bodyPr>
          <a:lstStyle/>
          <a:p>
            <a:pPr marL="423323" indent="-407236">
              <a:spcBef>
                <a:spcPts val="333"/>
              </a:spcBef>
              <a:buFont typeface="Arial MT"/>
              <a:buChar char="●"/>
              <a:tabLst>
                <a:tab pos="423323" algn="l"/>
                <a:tab pos="424169" algn="l"/>
              </a:tabLst>
            </a:pPr>
            <a:r>
              <a:rPr sz="1333" spc="-7" dirty="0">
                <a:solidFill>
                  <a:srgbClr val="E69F00"/>
                </a:solidFill>
                <a:latin typeface="Roboto"/>
                <a:cs typeface="Roboto"/>
              </a:rPr>
              <a:t>200</a:t>
            </a:r>
            <a:r>
              <a:rPr sz="1333" spc="-33" dirty="0">
                <a:solidFill>
                  <a:srgbClr val="E69F00"/>
                </a:solidFill>
                <a:latin typeface="Roboto"/>
                <a:cs typeface="Roboto"/>
              </a:rPr>
              <a:t> </a:t>
            </a:r>
            <a:r>
              <a:rPr sz="1333" spc="-7" dirty="0">
                <a:solidFill>
                  <a:srgbClr val="E69F00"/>
                </a:solidFill>
                <a:latin typeface="Roboto"/>
                <a:cs typeface="Roboto"/>
              </a:rPr>
              <a:t>OK</a:t>
            </a:r>
            <a:r>
              <a:rPr sz="1333" spc="-27" dirty="0">
                <a:solidFill>
                  <a:srgbClr val="E69F00"/>
                </a:solidFill>
                <a:latin typeface="Roboto"/>
                <a:cs typeface="Roboto"/>
              </a:rPr>
              <a:t> </a:t>
            </a:r>
            <a:r>
              <a:rPr sz="1333" i="1" spc="-33" dirty="0">
                <a:solidFill>
                  <a:srgbClr val="666666"/>
                </a:solidFill>
                <a:latin typeface="Roboto"/>
                <a:cs typeface="Roboto"/>
              </a:rPr>
              <a:t>and </a:t>
            </a:r>
            <a:r>
              <a:rPr sz="1333" spc="-13" dirty="0">
                <a:solidFill>
                  <a:srgbClr val="E69F00"/>
                </a:solidFill>
                <a:latin typeface="Roboto"/>
                <a:cs typeface="Roboto"/>
              </a:rPr>
              <a:t>Parseable</a:t>
            </a:r>
            <a:r>
              <a:rPr sz="1333" spc="-27" dirty="0">
                <a:solidFill>
                  <a:srgbClr val="E69F00"/>
                </a:solidFill>
                <a:latin typeface="Roboto"/>
                <a:cs typeface="Roboto"/>
              </a:rPr>
              <a:t> </a:t>
            </a:r>
            <a:r>
              <a:rPr sz="1333" spc="-7" dirty="0">
                <a:solidFill>
                  <a:srgbClr val="E69F00"/>
                </a:solidFill>
                <a:latin typeface="Roboto"/>
                <a:cs typeface="Roboto"/>
              </a:rPr>
              <a:t>JSON</a:t>
            </a:r>
            <a:endParaRPr sz="1333">
              <a:latin typeface="Roboto"/>
              <a:cs typeface="Roboto"/>
            </a:endParaRPr>
          </a:p>
          <a:p>
            <a:pPr marL="423323" indent="-407236">
              <a:spcBef>
                <a:spcPts val="200"/>
              </a:spcBef>
              <a:buClr>
                <a:srgbClr val="E69F00"/>
              </a:buClr>
              <a:buFont typeface="Arial MT"/>
              <a:buChar char="●"/>
              <a:tabLst>
                <a:tab pos="423323" algn="l"/>
                <a:tab pos="424169" algn="l"/>
              </a:tabLst>
            </a:pPr>
            <a:r>
              <a:rPr sz="1333" i="1" spc="-27" dirty="0">
                <a:solidFill>
                  <a:srgbClr val="666666"/>
                </a:solidFill>
                <a:latin typeface="Roboto"/>
                <a:cs typeface="Roboto"/>
              </a:rPr>
              <a:t>or </a:t>
            </a:r>
            <a:r>
              <a:rPr sz="1333" spc="-7" dirty="0">
                <a:solidFill>
                  <a:srgbClr val="E69F00"/>
                </a:solidFill>
                <a:latin typeface="Roboto"/>
                <a:cs typeface="Roboto"/>
              </a:rPr>
              <a:t>402</a:t>
            </a:r>
            <a:r>
              <a:rPr sz="1333" spc="-27" dirty="0">
                <a:solidFill>
                  <a:srgbClr val="E69F00"/>
                </a:solidFill>
                <a:latin typeface="Roboto"/>
                <a:cs typeface="Roboto"/>
              </a:rPr>
              <a:t> </a:t>
            </a:r>
            <a:r>
              <a:rPr sz="1333" spc="-20" dirty="0">
                <a:solidFill>
                  <a:srgbClr val="E69F00"/>
                </a:solidFill>
                <a:latin typeface="Roboto"/>
                <a:cs typeface="Roboto"/>
              </a:rPr>
              <a:t>Payment</a:t>
            </a:r>
            <a:r>
              <a:rPr sz="1333" spc="-27" dirty="0">
                <a:solidFill>
                  <a:srgbClr val="E69F00"/>
                </a:solidFill>
                <a:latin typeface="Roboto"/>
                <a:cs typeface="Roboto"/>
              </a:rPr>
              <a:t> </a:t>
            </a:r>
            <a:r>
              <a:rPr sz="1333" spc="-20" dirty="0">
                <a:solidFill>
                  <a:srgbClr val="E69F00"/>
                </a:solidFill>
                <a:latin typeface="Roboto"/>
                <a:cs typeface="Roboto"/>
              </a:rPr>
              <a:t>Required</a:t>
            </a:r>
            <a:endParaRPr sz="1333">
              <a:latin typeface="Roboto"/>
              <a:cs typeface="Roboto"/>
            </a:endParaRPr>
          </a:p>
        </p:txBody>
      </p:sp>
      <p:sp>
        <p:nvSpPr>
          <p:cNvPr id="8" name="object 8"/>
          <p:cNvSpPr txBox="1"/>
          <p:nvPr/>
        </p:nvSpPr>
        <p:spPr>
          <a:xfrm>
            <a:off x="617233" y="4710717"/>
            <a:ext cx="3766820" cy="591743"/>
          </a:xfrm>
          <a:prstGeom prst="rect">
            <a:avLst/>
          </a:prstGeom>
        </p:spPr>
        <p:txBody>
          <a:bodyPr vert="horz" wrap="square" lIns="0" tIns="16933" rIns="0" bIns="0" rtlCol="0">
            <a:spAutoFit/>
          </a:bodyPr>
          <a:lstStyle/>
          <a:p>
            <a:pPr marL="16933">
              <a:spcBef>
                <a:spcPts val="133"/>
              </a:spcBef>
            </a:pPr>
            <a:r>
              <a:rPr sz="1867" spc="-13" dirty="0">
                <a:solidFill>
                  <a:srgbClr val="666666"/>
                </a:solidFill>
                <a:latin typeface="Roboto"/>
                <a:cs typeface="Roboto"/>
              </a:rPr>
              <a:t>… </a:t>
            </a:r>
            <a:r>
              <a:rPr sz="1867" spc="-27" dirty="0">
                <a:solidFill>
                  <a:srgbClr val="666666"/>
                </a:solidFill>
                <a:latin typeface="Roboto"/>
                <a:cs typeface="Roboto"/>
              </a:rPr>
              <a:t>but</a:t>
            </a:r>
            <a:r>
              <a:rPr sz="1867" spc="-13" dirty="0">
                <a:solidFill>
                  <a:srgbClr val="666666"/>
                </a:solidFill>
                <a:latin typeface="Roboto"/>
                <a:cs typeface="Roboto"/>
              </a:rPr>
              <a:t> </a:t>
            </a:r>
            <a:r>
              <a:rPr sz="1867" spc="-20" dirty="0">
                <a:solidFill>
                  <a:srgbClr val="666666"/>
                </a:solidFill>
                <a:latin typeface="Roboto"/>
                <a:cs typeface="Roboto"/>
              </a:rPr>
              <a:t>where</a:t>
            </a:r>
            <a:r>
              <a:rPr sz="1867" spc="-7" dirty="0">
                <a:solidFill>
                  <a:srgbClr val="666666"/>
                </a:solidFill>
                <a:latin typeface="Roboto"/>
                <a:cs typeface="Roboto"/>
              </a:rPr>
              <a:t> </a:t>
            </a:r>
            <a:r>
              <a:rPr sz="1867" spc="-20" dirty="0">
                <a:solidFill>
                  <a:srgbClr val="666666"/>
                </a:solidFill>
                <a:latin typeface="Roboto"/>
                <a:cs typeface="Roboto"/>
              </a:rPr>
              <a:t>are</a:t>
            </a:r>
            <a:r>
              <a:rPr sz="1867" spc="-13" dirty="0">
                <a:solidFill>
                  <a:srgbClr val="666666"/>
                </a:solidFill>
                <a:latin typeface="Roboto"/>
                <a:cs typeface="Roboto"/>
              </a:rPr>
              <a:t> </a:t>
            </a:r>
            <a:r>
              <a:rPr sz="1867" spc="-7" dirty="0">
                <a:solidFill>
                  <a:srgbClr val="666666"/>
                </a:solidFill>
                <a:latin typeface="Roboto"/>
                <a:cs typeface="Roboto"/>
              </a:rPr>
              <a:t>we</a:t>
            </a:r>
            <a:r>
              <a:rPr sz="1867" dirty="0">
                <a:solidFill>
                  <a:srgbClr val="666666"/>
                </a:solidFill>
                <a:latin typeface="Roboto"/>
                <a:cs typeface="Roboto"/>
              </a:rPr>
              <a:t> </a:t>
            </a:r>
            <a:r>
              <a:rPr sz="1867" b="1" i="1" spc="100" dirty="0">
                <a:solidFill>
                  <a:srgbClr val="D45E00"/>
                </a:solidFill>
                <a:latin typeface="Roboto Cn"/>
                <a:cs typeface="Roboto Cn"/>
              </a:rPr>
              <a:t>measuring</a:t>
            </a:r>
            <a:r>
              <a:rPr sz="1867" b="1" i="1" spc="53" dirty="0">
                <a:solidFill>
                  <a:srgbClr val="D45E00"/>
                </a:solidFill>
                <a:latin typeface="Roboto Cn"/>
                <a:cs typeface="Roboto Cn"/>
              </a:rPr>
              <a:t> </a:t>
            </a:r>
            <a:r>
              <a:rPr sz="1867" spc="-27" dirty="0">
                <a:solidFill>
                  <a:srgbClr val="666666"/>
                </a:solidFill>
                <a:latin typeface="Roboto"/>
                <a:cs typeface="Roboto"/>
              </a:rPr>
              <a:t>this?</a:t>
            </a:r>
            <a:endParaRPr sz="1867">
              <a:latin typeface="Roboto"/>
              <a:cs typeface="Roboto"/>
            </a:endParaRPr>
          </a:p>
        </p:txBody>
      </p:sp>
      <p:grpSp>
        <p:nvGrpSpPr>
          <p:cNvPr id="9" name="object 9"/>
          <p:cNvGrpSpPr/>
          <p:nvPr/>
        </p:nvGrpSpPr>
        <p:grpSpPr>
          <a:xfrm>
            <a:off x="6826504" y="3280467"/>
            <a:ext cx="4581313" cy="2709333"/>
            <a:chOff x="5119877" y="2460350"/>
            <a:chExt cx="3435985" cy="2032000"/>
          </a:xfrm>
        </p:grpSpPr>
        <p:sp>
          <p:nvSpPr>
            <p:cNvPr id="10" name="object 10"/>
            <p:cNvSpPr/>
            <p:nvPr/>
          </p:nvSpPr>
          <p:spPr>
            <a:xfrm>
              <a:off x="5134164" y="2474638"/>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sp>
          <p:nvSpPr>
            <p:cNvPr id="11" name="object 11"/>
            <p:cNvSpPr/>
            <p:nvPr/>
          </p:nvSpPr>
          <p:spPr>
            <a:xfrm>
              <a:off x="5134175" y="3036699"/>
              <a:ext cx="3407410" cy="1441450"/>
            </a:xfrm>
            <a:custGeom>
              <a:avLst/>
              <a:gdLst/>
              <a:ahLst/>
              <a:cxnLst/>
              <a:rect l="l" t="t" r="r" b="b"/>
              <a:pathLst>
                <a:path w="3407409" h="1441450">
                  <a:moveTo>
                    <a:pt x="0" y="0"/>
                  </a:moveTo>
                  <a:lnTo>
                    <a:pt x="3407399" y="0"/>
                  </a:lnTo>
                  <a:lnTo>
                    <a:pt x="3407399" y="1441199"/>
                  </a:lnTo>
                  <a:lnTo>
                    <a:pt x="0" y="1441199"/>
                  </a:lnTo>
                  <a:lnTo>
                    <a:pt x="0" y="0"/>
                  </a:lnTo>
                  <a:close/>
                </a:path>
              </a:pathLst>
            </a:custGeom>
            <a:ln w="28574">
              <a:solidFill>
                <a:srgbClr val="E69F00"/>
              </a:solidFill>
            </a:ln>
          </p:spPr>
          <p:txBody>
            <a:bodyPr wrap="square" lIns="0" tIns="0" rIns="0" bIns="0" rtlCol="0"/>
            <a:lstStyle/>
            <a:p>
              <a:endParaRPr sz="2400"/>
            </a:p>
          </p:txBody>
        </p:sp>
      </p:grpSp>
      <p:sp>
        <p:nvSpPr>
          <p:cNvPr id="12" name="object 12"/>
          <p:cNvSpPr txBox="1"/>
          <p:nvPr/>
        </p:nvSpPr>
        <p:spPr>
          <a:xfrm>
            <a:off x="6463451" y="3134923"/>
            <a:ext cx="267547" cy="1493572"/>
          </a:xfrm>
          <a:prstGeom prst="rect">
            <a:avLst/>
          </a:prstGeom>
        </p:spPr>
        <p:txBody>
          <a:bodyPr vert="horz" wrap="square" lIns="0" tIns="262467" rIns="0" bIns="0" rtlCol="0">
            <a:spAutoFit/>
          </a:bodyPr>
          <a:lstStyle/>
          <a:p>
            <a:pPr marL="16933">
              <a:spcBef>
                <a:spcPts val="2067"/>
              </a:spcBef>
            </a:pPr>
            <a:r>
              <a:rPr sz="3200" b="1" dirty="0">
                <a:solidFill>
                  <a:srgbClr val="CC78A7"/>
                </a:solidFill>
                <a:latin typeface="Roboto"/>
                <a:cs typeface="Roboto"/>
              </a:rPr>
              <a:t>3</a:t>
            </a:r>
            <a:endParaRPr sz="3200">
              <a:latin typeface="Roboto"/>
              <a:cs typeface="Roboto"/>
            </a:endParaRPr>
          </a:p>
          <a:p>
            <a:pPr marL="16933">
              <a:spcBef>
                <a:spcPts val="1933"/>
              </a:spcBef>
            </a:pPr>
            <a:r>
              <a:rPr sz="3200" b="1" dirty="0">
                <a:solidFill>
                  <a:srgbClr val="E69F00"/>
                </a:solidFill>
                <a:latin typeface="Roboto"/>
                <a:cs typeface="Roboto"/>
              </a:rPr>
              <a:t>4</a:t>
            </a:r>
            <a:endParaRPr sz="3200">
              <a:latin typeface="Roboto"/>
              <a:cs typeface="Roboto"/>
            </a:endParaRPr>
          </a:p>
        </p:txBody>
      </p:sp>
      <p:sp>
        <p:nvSpPr>
          <p:cNvPr id="13" name="object 1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336892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3600" y="203200"/>
            <a:ext cx="7477992" cy="6451600"/>
          </a:xfrm>
          <a:prstGeom prst="rect">
            <a:avLst/>
          </a:prstGeom>
        </p:spPr>
      </p:pic>
      <p:sp>
        <p:nvSpPr>
          <p:cNvPr id="3" name="object 3"/>
          <p:cNvSpPr txBox="1">
            <a:spLocks noGrp="1"/>
          </p:cNvSpPr>
          <p:nvPr>
            <p:ph type="title"/>
          </p:nvPr>
        </p:nvSpPr>
        <p:spPr>
          <a:xfrm>
            <a:off x="441567" y="36639"/>
            <a:ext cx="4206431" cy="1499555"/>
          </a:xfrm>
          <a:prstGeom prst="rect">
            <a:avLst/>
          </a:prstGeom>
        </p:spPr>
        <p:txBody>
          <a:bodyPr vert="horz" wrap="square" lIns="0" tIns="37253" rIns="0" bIns="0" rtlCol="0" anchor="ctr">
            <a:spAutoFit/>
          </a:bodyPr>
          <a:lstStyle/>
          <a:p>
            <a:pPr marL="690016" marR="6773" indent="-673928">
              <a:lnSpc>
                <a:spcPts val="3800"/>
              </a:lnSpc>
              <a:spcBef>
                <a:spcPts val="293"/>
              </a:spcBef>
            </a:pPr>
            <a:r>
              <a:rPr spc="-20" dirty="0"/>
              <a:t>Buy </a:t>
            </a:r>
            <a:r>
              <a:rPr spc="-13" dirty="0"/>
              <a:t>Flow </a:t>
            </a:r>
            <a:r>
              <a:rPr spc="-20" dirty="0"/>
              <a:t>Availability: </a:t>
            </a:r>
            <a:r>
              <a:rPr spc="-780" dirty="0"/>
              <a:t> </a:t>
            </a:r>
            <a:r>
              <a:rPr dirty="0"/>
              <a:t>Measurement</a:t>
            </a:r>
          </a:p>
        </p:txBody>
      </p:sp>
      <p:sp>
        <p:nvSpPr>
          <p:cNvPr id="4" name="object 4"/>
          <p:cNvSpPr txBox="1"/>
          <p:nvPr/>
        </p:nvSpPr>
        <p:spPr>
          <a:xfrm>
            <a:off x="441567" y="1489997"/>
            <a:ext cx="4426372" cy="1543222"/>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Availability</a:t>
            </a:r>
            <a:r>
              <a:rPr sz="1867" u="heavy" spc="-67" dirty="0">
                <a:solidFill>
                  <a:srgbClr val="666666"/>
                </a:solidFill>
                <a:uFill>
                  <a:solidFill>
                    <a:srgbClr val="666666"/>
                  </a:solidFill>
                </a:uFill>
                <a:latin typeface="Roboto"/>
                <a:cs typeface="Roboto"/>
              </a:rPr>
              <a:t> </a:t>
            </a:r>
            <a:r>
              <a:rPr sz="1867" u="heavy" spc="-33" dirty="0">
                <a:solidFill>
                  <a:srgbClr val="666666"/>
                </a:solidFill>
                <a:uFill>
                  <a:solidFill>
                    <a:srgbClr val="666666"/>
                  </a:solidFill>
                </a:uFill>
                <a:latin typeface="Roboto"/>
                <a:cs typeface="Roboto"/>
              </a:rPr>
              <a:t>SLI</a:t>
            </a:r>
            <a:endParaRPr sz="1867">
              <a:latin typeface="Roboto"/>
              <a:cs typeface="Roboto"/>
            </a:endParaRPr>
          </a:p>
          <a:p>
            <a:pPr marL="366598" marR="6773" indent="-120224">
              <a:lnSpc>
                <a:spcPts val="2200"/>
              </a:lnSpc>
              <a:spcBef>
                <a:spcPts val="467"/>
              </a:spcBef>
            </a:pPr>
            <a:r>
              <a:rPr sz="1867" spc="-13" dirty="0">
                <a:solidFill>
                  <a:srgbClr val="666666"/>
                </a:solidFill>
                <a:latin typeface="Roboto"/>
                <a:cs typeface="Roboto"/>
              </a:rPr>
              <a:t>The </a:t>
            </a:r>
            <a:r>
              <a:rPr sz="1867" spc="-20" dirty="0">
                <a:solidFill>
                  <a:srgbClr val="666666"/>
                </a:solidFill>
                <a:latin typeface="Roboto"/>
                <a:cs typeface="Roboto"/>
              </a:rPr>
              <a:t>proportion </a:t>
            </a:r>
            <a:r>
              <a:rPr sz="1867" spc="13" dirty="0">
                <a:solidFill>
                  <a:srgbClr val="666666"/>
                </a:solidFill>
                <a:latin typeface="Roboto"/>
                <a:cs typeface="Roboto"/>
              </a:rPr>
              <a:t>of </a:t>
            </a:r>
            <a:r>
              <a:rPr sz="1867" b="1" i="1" spc="93" dirty="0">
                <a:solidFill>
                  <a:srgbClr val="009E73"/>
                </a:solidFill>
                <a:latin typeface="Roboto Cn"/>
                <a:cs typeface="Roboto Cn"/>
              </a:rPr>
              <a:t>launched </a:t>
            </a:r>
            <a:r>
              <a:rPr sz="1867" b="1" i="1" spc="60" dirty="0">
                <a:solidFill>
                  <a:srgbClr val="009E73"/>
                </a:solidFill>
                <a:latin typeface="Roboto Cn"/>
                <a:cs typeface="Roboto Cn"/>
              </a:rPr>
              <a:t>billing </a:t>
            </a:r>
            <a:r>
              <a:rPr sz="1867" b="1" i="1" spc="107" dirty="0">
                <a:solidFill>
                  <a:srgbClr val="009E73"/>
                </a:solidFill>
                <a:latin typeface="Roboto Cn"/>
                <a:cs typeface="Roboto Cn"/>
              </a:rPr>
              <a:t>ﬂows </a:t>
            </a:r>
            <a:r>
              <a:rPr sz="1867" b="1" i="1" spc="-393" dirty="0">
                <a:solidFill>
                  <a:srgbClr val="009E73"/>
                </a:solidFill>
                <a:latin typeface="Roboto Cn"/>
                <a:cs typeface="Roboto Cn"/>
              </a:rPr>
              <a:t> </a:t>
            </a:r>
            <a:r>
              <a:rPr sz="1867" b="1" i="1" spc="100" dirty="0">
                <a:solidFill>
                  <a:srgbClr val="009E73"/>
                </a:solidFill>
                <a:latin typeface="Roboto Cn"/>
                <a:cs typeface="Roboto Cn"/>
              </a:rPr>
              <a:t>from </a:t>
            </a:r>
            <a:r>
              <a:rPr sz="1867" b="1" i="1" spc="107" dirty="0">
                <a:solidFill>
                  <a:srgbClr val="009E73"/>
                </a:solidFill>
                <a:latin typeface="Roboto Cn"/>
                <a:cs typeface="Roboto Cn"/>
              </a:rPr>
              <a:t>users </a:t>
            </a:r>
            <a:r>
              <a:rPr sz="1867" b="1" i="1" spc="93" dirty="0">
                <a:solidFill>
                  <a:srgbClr val="009E73"/>
                </a:solidFill>
                <a:latin typeface="Roboto Cn"/>
                <a:cs typeface="Roboto Cn"/>
              </a:rPr>
              <a:t>consenting </a:t>
            </a:r>
            <a:r>
              <a:rPr sz="1867" b="1" i="1" spc="60" dirty="0">
                <a:solidFill>
                  <a:srgbClr val="009E73"/>
                </a:solidFill>
                <a:latin typeface="Roboto Cn"/>
                <a:cs typeface="Roboto Cn"/>
              </a:rPr>
              <a:t>to </a:t>
            </a:r>
            <a:r>
              <a:rPr sz="1867" b="1" i="1" spc="73" dirty="0">
                <a:solidFill>
                  <a:srgbClr val="009E73"/>
                </a:solidFill>
                <a:latin typeface="Roboto Cn"/>
                <a:cs typeface="Roboto Cn"/>
              </a:rPr>
              <a:t>collection </a:t>
            </a:r>
            <a:r>
              <a:rPr sz="1867" b="1" i="1" spc="80" dirty="0">
                <a:solidFill>
                  <a:srgbClr val="009E73"/>
                </a:solidFill>
                <a:latin typeface="Roboto Cn"/>
                <a:cs typeface="Roboto Cn"/>
              </a:rPr>
              <a:t> </a:t>
            </a:r>
            <a:r>
              <a:rPr sz="1867" spc="-20" dirty="0">
                <a:solidFill>
                  <a:srgbClr val="666666"/>
                </a:solidFill>
                <a:latin typeface="Roboto"/>
                <a:cs typeface="Roboto"/>
              </a:rPr>
              <a:t>where</a:t>
            </a:r>
            <a:r>
              <a:rPr sz="1867" spc="-7" dirty="0">
                <a:solidFill>
                  <a:srgbClr val="666666"/>
                </a:solidFill>
                <a:latin typeface="Roboto"/>
                <a:cs typeface="Roboto"/>
              </a:rPr>
              <a:t> </a:t>
            </a:r>
            <a:r>
              <a:rPr sz="1867" b="1" i="1" spc="87" dirty="0">
                <a:solidFill>
                  <a:srgbClr val="0072B2"/>
                </a:solidFill>
                <a:latin typeface="Roboto Cn"/>
                <a:cs typeface="Roboto Cn"/>
              </a:rPr>
              <a:t>the</a:t>
            </a:r>
            <a:r>
              <a:rPr sz="1867" b="1" i="1" spc="40" dirty="0">
                <a:solidFill>
                  <a:srgbClr val="0072B2"/>
                </a:solidFill>
                <a:latin typeface="Roboto Cn"/>
                <a:cs typeface="Roboto Cn"/>
              </a:rPr>
              <a:t> </a:t>
            </a:r>
            <a:r>
              <a:rPr sz="1867" b="1" i="1" spc="60" dirty="0">
                <a:solidFill>
                  <a:srgbClr val="0072B2"/>
                </a:solidFill>
                <a:latin typeface="Roboto Cn"/>
                <a:cs typeface="Roboto Cn"/>
              </a:rPr>
              <a:t>billing</a:t>
            </a:r>
            <a:r>
              <a:rPr sz="1867" b="1" i="1" spc="40" dirty="0">
                <a:solidFill>
                  <a:srgbClr val="0072B2"/>
                </a:solidFill>
                <a:latin typeface="Roboto Cn"/>
                <a:cs typeface="Roboto Cn"/>
              </a:rPr>
              <a:t> </a:t>
            </a:r>
            <a:r>
              <a:rPr sz="1867" b="1" i="1" spc="107" dirty="0">
                <a:solidFill>
                  <a:srgbClr val="0072B2"/>
                </a:solidFill>
                <a:latin typeface="Roboto Cn"/>
                <a:cs typeface="Roboto Cn"/>
              </a:rPr>
              <a:t>ﬂow</a:t>
            </a:r>
            <a:r>
              <a:rPr sz="1867" b="1" i="1" spc="40" dirty="0">
                <a:solidFill>
                  <a:srgbClr val="0072B2"/>
                </a:solidFill>
                <a:latin typeface="Roboto Cn"/>
                <a:cs typeface="Roboto Cn"/>
              </a:rPr>
              <a:t> </a:t>
            </a:r>
            <a:r>
              <a:rPr sz="1867" b="1" i="1" spc="73" dirty="0">
                <a:solidFill>
                  <a:srgbClr val="0072B2"/>
                </a:solidFill>
                <a:latin typeface="Roboto Cn"/>
                <a:cs typeface="Roboto Cn"/>
              </a:rPr>
              <a:t>returns</a:t>
            </a:r>
            <a:r>
              <a:rPr sz="1867" spc="73" dirty="0">
                <a:solidFill>
                  <a:srgbClr val="666666"/>
                </a:solidFill>
                <a:latin typeface="Roboto"/>
                <a:cs typeface="Roboto"/>
              </a:rPr>
              <a:t>:</a:t>
            </a:r>
            <a:endParaRPr sz="1867">
              <a:latin typeface="Roboto"/>
              <a:cs typeface="Roboto"/>
            </a:endParaRPr>
          </a:p>
        </p:txBody>
      </p:sp>
      <p:sp>
        <p:nvSpPr>
          <p:cNvPr id="5" name="object 5"/>
          <p:cNvSpPr txBox="1"/>
          <p:nvPr/>
        </p:nvSpPr>
        <p:spPr>
          <a:xfrm>
            <a:off x="1253728" y="2757627"/>
            <a:ext cx="2767752" cy="1042700"/>
          </a:xfrm>
          <a:prstGeom prst="rect">
            <a:avLst/>
          </a:prstGeom>
        </p:spPr>
        <p:txBody>
          <a:bodyPr vert="horz" wrap="square" lIns="0" tIns="16933" rIns="0" bIns="0" rtlCol="0">
            <a:spAutoFit/>
          </a:bodyPr>
          <a:lstStyle/>
          <a:p>
            <a:pPr marL="423323" indent="-407236">
              <a:spcBef>
                <a:spcPts val="133"/>
              </a:spcBef>
              <a:buFont typeface="Arial MT"/>
              <a:buChar char="●"/>
              <a:tabLst>
                <a:tab pos="423323" algn="l"/>
                <a:tab pos="424169" algn="l"/>
              </a:tabLst>
            </a:pPr>
            <a:r>
              <a:rPr sz="1333" spc="-13" dirty="0">
                <a:solidFill>
                  <a:srgbClr val="CC78A7"/>
                </a:solidFill>
                <a:latin typeface="Roboto"/>
                <a:cs typeface="Roboto"/>
              </a:rPr>
              <a:t>OK</a:t>
            </a:r>
            <a:endParaRPr sz="1333">
              <a:latin typeface="Roboto"/>
              <a:cs typeface="Roboto"/>
            </a:endParaRPr>
          </a:p>
          <a:p>
            <a:pPr marL="423323" indent="-407236">
              <a:buClr>
                <a:srgbClr val="CC78A7"/>
              </a:buClr>
              <a:buFont typeface="Arial MT"/>
              <a:buChar char="●"/>
              <a:tabLst>
                <a:tab pos="423323" algn="l"/>
                <a:tab pos="424169" algn="l"/>
              </a:tabLst>
            </a:pPr>
            <a:r>
              <a:rPr sz="1333" i="1" spc="-27" dirty="0">
                <a:solidFill>
                  <a:srgbClr val="666666"/>
                </a:solidFill>
                <a:latin typeface="Roboto"/>
                <a:cs typeface="Roboto"/>
              </a:rPr>
              <a:t>or</a:t>
            </a:r>
            <a:r>
              <a:rPr sz="1333" i="1" spc="-53" dirty="0">
                <a:solidFill>
                  <a:srgbClr val="666666"/>
                </a:solidFill>
                <a:latin typeface="Roboto"/>
                <a:cs typeface="Roboto"/>
              </a:rPr>
              <a:t> </a:t>
            </a:r>
            <a:r>
              <a:rPr sz="1333" spc="-20" dirty="0">
                <a:solidFill>
                  <a:srgbClr val="CC78A7"/>
                </a:solidFill>
                <a:latin typeface="Roboto"/>
                <a:cs typeface="Roboto"/>
              </a:rPr>
              <a:t>FEATURE_NOT_SUPPORTED</a:t>
            </a:r>
            <a:endParaRPr sz="1333">
              <a:latin typeface="Roboto"/>
              <a:cs typeface="Roboto"/>
            </a:endParaRPr>
          </a:p>
          <a:p>
            <a:pPr marL="423323" indent="-407236">
              <a:buClr>
                <a:srgbClr val="CC78A7"/>
              </a:buClr>
              <a:buFont typeface="Arial MT"/>
              <a:buChar char="●"/>
              <a:tabLst>
                <a:tab pos="423323" algn="l"/>
                <a:tab pos="424169" algn="l"/>
              </a:tabLst>
            </a:pPr>
            <a:r>
              <a:rPr sz="1333" i="1" spc="-27" dirty="0">
                <a:solidFill>
                  <a:srgbClr val="666666"/>
                </a:solidFill>
                <a:latin typeface="Roboto"/>
                <a:cs typeface="Roboto"/>
              </a:rPr>
              <a:t>or</a:t>
            </a:r>
            <a:r>
              <a:rPr sz="1333" i="1" spc="-40" dirty="0">
                <a:solidFill>
                  <a:srgbClr val="666666"/>
                </a:solidFill>
                <a:latin typeface="Roboto"/>
                <a:cs typeface="Roboto"/>
              </a:rPr>
              <a:t> </a:t>
            </a:r>
            <a:r>
              <a:rPr sz="1333" spc="-13" dirty="0">
                <a:solidFill>
                  <a:srgbClr val="CC78A7"/>
                </a:solidFill>
                <a:latin typeface="Roboto"/>
                <a:cs typeface="Roboto"/>
              </a:rPr>
              <a:t>ITEM_UNAVAILABLE</a:t>
            </a:r>
            <a:endParaRPr sz="1333">
              <a:latin typeface="Roboto"/>
              <a:cs typeface="Roboto"/>
            </a:endParaRPr>
          </a:p>
          <a:p>
            <a:pPr marL="423323" indent="-407236">
              <a:buClr>
                <a:srgbClr val="CC78A7"/>
              </a:buClr>
              <a:buFont typeface="Arial MT"/>
              <a:buChar char="●"/>
              <a:tabLst>
                <a:tab pos="423323" algn="l"/>
                <a:tab pos="424169" algn="l"/>
              </a:tabLst>
            </a:pPr>
            <a:r>
              <a:rPr sz="1333" i="1" spc="-27" dirty="0">
                <a:solidFill>
                  <a:srgbClr val="666666"/>
                </a:solidFill>
                <a:latin typeface="Roboto"/>
                <a:cs typeface="Roboto"/>
              </a:rPr>
              <a:t>or</a:t>
            </a:r>
            <a:r>
              <a:rPr sz="1333" i="1" spc="-53" dirty="0">
                <a:solidFill>
                  <a:srgbClr val="666666"/>
                </a:solidFill>
                <a:latin typeface="Roboto"/>
                <a:cs typeface="Roboto"/>
              </a:rPr>
              <a:t> </a:t>
            </a:r>
            <a:r>
              <a:rPr sz="1333" spc="-7" dirty="0">
                <a:solidFill>
                  <a:srgbClr val="CC78A7"/>
                </a:solidFill>
                <a:latin typeface="Roboto"/>
                <a:cs typeface="Roboto"/>
              </a:rPr>
              <a:t>USER_CANCELED</a:t>
            </a:r>
            <a:endParaRPr sz="1333">
              <a:latin typeface="Roboto"/>
              <a:cs typeface="Roboto"/>
            </a:endParaRPr>
          </a:p>
        </p:txBody>
      </p:sp>
      <p:sp>
        <p:nvSpPr>
          <p:cNvPr id="6" name="object 6"/>
          <p:cNvSpPr txBox="1"/>
          <p:nvPr/>
        </p:nvSpPr>
        <p:spPr>
          <a:xfrm>
            <a:off x="792899" y="3593117"/>
            <a:ext cx="3800687" cy="591743"/>
          </a:xfrm>
          <a:prstGeom prst="rect">
            <a:avLst/>
          </a:prstGeom>
        </p:spPr>
        <p:txBody>
          <a:bodyPr vert="horz" wrap="square" lIns="0" tIns="16933" rIns="0" bIns="0" rtlCol="0">
            <a:spAutoFit/>
          </a:bodyPr>
          <a:lstStyle/>
          <a:p>
            <a:pPr marL="16933">
              <a:spcBef>
                <a:spcPts val="133"/>
              </a:spcBef>
            </a:pPr>
            <a:r>
              <a:rPr sz="1867" spc="-27" dirty="0">
                <a:solidFill>
                  <a:srgbClr val="666666"/>
                </a:solidFill>
                <a:latin typeface="Roboto"/>
                <a:cs typeface="Roboto"/>
              </a:rPr>
              <a:t>and</a:t>
            </a:r>
            <a:r>
              <a:rPr sz="1867" spc="13" dirty="0">
                <a:solidFill>
                  <a:srgbClr val="666666"/>
                </a:solidFill>
                <a:latin typeface="Roboto"/>
                <a:cs typeface="Roboto"/>
              </a:rPr>
              <a:t> </a:t>
            </a:r>
            <a:r>
              <a:rPr sz="1867" b="1" i="1" spc="87" dirty="0">
                <a:solidFill>
                  <a:srgbClr val="0072B2"/>
                </a:solidFill>
                <a:latin typeface="Roboto Cn"/>
                <a:cs typeface="Roboto Cn"/>
              </a:rPr>
              <a:t>/api/completePurchase</a:t>
            </a:r>
            <a:r>
              <a:rPr sz="1867" b="1" i="1" spc="53" dirty="0">
                <a:solidFill>
                  <a:srgbClr val="0072B2"/>
                </a:solidFill>
                <a:latin typeface="Roboto Cn"/>
                <a:cs typeface="Roboto Cn"/>
              </a:rPr>
              <a:t> </a:t>
            </a:r>
            <a:r>
              <a:rPr sz="1867" b="1" i="1" spc="73" dirty="0">
                <a:solidFill>
                  <a:srgbClr val="0072B2"/>
                </a:solidFill>
                <a:latin typeface="Roboto Cn"/>
                <a:cs typeface="Roboto Cn"/>
              </a:rPr>
              <a:t>returns</a:t>
            </a:r>
            <a:r>
              <a:rPr sz="1867" spc="73" dirty="0">
                <a:solidFill>
                  <a:srgbClr val="666666"/>
                </a:solidFill>
                <a:latin typeface="Roboto"/>
                <a:cs typeface="Roboto"/>
              </a:rPr>
              <a:t>:</a:t>
            </a:r>
            <a:endParaRPr sz="1867">
              <a:latin typeface="Roboto"/>
              <a:cs typeface="Roboto"/>
            </a:endParaRPr>
          </a:p>
        </p:txBody>
      </p:sp>
      <p:sp>
        <p:nvSpPr>
          <p:cNvPr id="7" name="object 7"/>
          <p:cNvSpPr txBox="1"/>
          <p:nvPr/>
        </p:nvSpPr>
        <p:spPr>
          <a:xfrm>
            <a:off x="1253728" y="3900627"/>
            <a:ext cx="2330027" cy="709404"/>
          </a:xfrm>
          <a:prstGeom prst="rect">
            <a:avLst/>
          </a:prstGeom>
        </p:spPr>
        <p:txBody>
          <a:bodyPr vert="horz" wrap="square" lIns="0" tIns="42333" rIns="0" bIns="0" rtlCol="0">
            <a:spAutoFit/>
          </a:bodyPr>
          <a:lstStyle/>
          <a:p>
            <a:pPr marL="423323" indent="-407236">
              <a:spcBef>
                <a:spcPts val="333"/>
              </a:spcBef>
              <a:buFont typeface="Arial MT"/>
              <a:buChar char="●"/>
              <a:tabLst>
                <a:tab pos="423323" algn="l"/>
                <a:tab pos="424169" algn="l"/>
              </a:tabLst>
            </a:pPr>
            <a:r>
              <a:rPr sz="1333" spc="-7" dirty="0">
                <a:solidFill>
                  <a:srgbClr val="E69F00"/>
                </a:solidFill>
                <a:latin typeface="Roboto"/>
                <a:cs typeface="Roboto"/>
              </a:rPr>
              <a:t>200</a:t>
            </a:r>
            <a:r>
              <a:rPr sz="1333" spc="-60" dirty="0">
                <a:solidFill>
                  <a:srgbClr val="E69F00"/>
                </a:solidFill>
                <a:latin typeface="Roboto"/>
                <a:cs typeface="Roboto"/>
              </a:rPr>
              <a:t> </a:t>
            </a:r>
            <a:r>
              <a:rPr sz="1333" spc="-13" dirty="0">
                <a:solidFill>
                  <a:srgbClr val="E69F00"/>
                </a:solidFill>
                <a:latin typeface="Roboto"/>
                <a:cs typeface="Roboto"/>
              </a:rPr>
              <a:t>OK</a:t>
            </a:r>
            <a:endParaRPr sz="1333">
              <a:latin typeface="Roboto"/>
              <a:cs typeface="Roboto"/>
            </a:endParaRPr>
          </a:p>
          <a:p>
            <a:pPr marL="423323" indent="-407236">
              <a:spcBef>
                <a:spcPts val="200"/>
              </a:spcBef>
              <a:buClr>
                <a:srgbClr val="E69F00"/>
              </a:buClr>
              <a:buFont typeface="Arial MT"/>
              <a:buChar char="●"/>
              <a:tabLst>
                <a:tab pos="423323" algn="l"/>
                <a:tab pos="424169" algn="l"/>
              </a:tabLst>
            </a:pPr>
            <a:r>
              <a:rPr sz="1333" i="1" spc="-27" dirty="0">
                <a:solidFill>
                  <a:srgbClr val="666666"/>
                </a:solidFill>
                <a:latin typeface="Roboto"/>
                <a:cs typeface="Roboto"/>
              </a:rPr>
              <a:t>or</a:t>
            </a:r>
            <a:r>
              <a:rPr sz="1333" i="1" spc="-33" dirty="0">
                <a:solidFill>
                  <a:srgbClr val="666666"/>
                </a:solidFill>
                <a:latin typeface="Roboto"/>
                <a:cs typeface="Roboto"/>
              </a:rPr>
              <a:t> </a:t>
            </a:r>
            <a:r>
              <a:rPr sz="1333" spc="-7" dirty="0">
                <a:solidFill>
                  <a:srgbClr val="E69F00"/>
                </a:solidFill>
                <a:latin typeface="Roboto"/>
                <a:cs typeface="Roboto"/>
              </a:rPr>
              <a:t>402</a:t>
            </a:r>
            <a:r>
              <a:rPr sz="1333" spc="-27" dirty="0">
                <a:solidFill>
                  <a:srgbClr val="E69F00"/>
                </a:solidFill>
                <a:latin typeface="Roboto"/>
                <a:cs typeface="Roboto"/>
              </a:rPr>
              <a:t> </a:t>
            </a:r>
            <a:r>
              <a:rPr sz="1333" spc="-20" dirty="0">
                <a:solidFill>
                  <a:srgbClr val="E69F00"/>
                </a:solidFill>
                <a:latin typeface="Roboto"/>
                <a:cs typeface="Roboto"/>
              </a:rPr>
              <a:t>Payment</a:t>
            </a:r>
            <a:r>
              <a:rPr sz="1333" spc="-27" dirty="0">
                <a:solidFill>
                  <a:srgbClr val="E69F00"/>
                </a:solidFill>
                <a:latin typeface="Roboto"/>
                <a:cs typeface="Roboto"/>
              </a:rPr>
              <a:t> </a:t>
            </a:r>
            <a:r>
              <a:rPr sz="1333" spc="-20" dirty="0">
                <a:solidFill>
                  <a:srgbClr val="E69F00"/>
                </a:solidFill>
                <a:latin typeface="Roboto"/>
                <a:cs typeface="Roboto"/>
              </a:rPr>
              <a:t>Required</a:t>
            </a:r>
            <a:endParaRPr sz="1333">
              <a:latin typeface="Roboto"/>
              <a:cs typeface="Roboto"/>
            </a:endParaRPr>
          </a:p>
          <a:p>
            <a:pPr marL="423323" indent="-407236">
              <a:spcBef>
                <a:spcPts val="200"/>
              </a:spcBef>
              <a:buClr>
                <a:srgbClr val="E69F00"/>
              </a:buClr>
              <a:buFont typeface="Arial MT"/>
              <a:buChar char="●"/>
              <a:tabLst>
                <a:tab pos="423323" algn="l"/>
                <a:tab pos="424169" algn="l"/>
              </a:tabLst>
            </a:pPr>
            <a:r>
              <a:rPr sz="1333" i="1" spc="-33" dirty="0">
                <a:solidFill>
                  <a:srgbClr val="666666"/>
                </a:solidFill>
                <a:latin typeface="Roboto"/>
                <a:cs typeface="Roboto"/>
              </a:rPr>
              <a:t>and</a:t>
            </a:r>
            <a:r>
              <a:rPr sz="1333" i="1" spc="-47" dirty="0">
                <a:solidFill>
                  <a:srgbClr val="666666"/>
                </a:solidFill>
                <a:latin typeface="Roboto"/>
                <a:cs typeface="Roboto"/>
              </a:rPr>
              <a:t> </a:t>
            </a:r>
            <a:r>
              <a:rPr sz="1333" spc="-13" dirty="0">
                <a:solidFill>
                  <a:srgbClr val="E69F00"/>
                </a:solidFill>
                <a:latin typeface="Roboto"/>
                <a:cs typeface="Roboto"/>
              </a:rPr>
              <a:t>Parseable</a:t>
            </a:r>
            <a:r>
              <a:rPr sz="1333" spc="-40" dirty="0">
                <a:solidFill>
                  <a:srgbClr val="E69F00"/>
                </a:solidFill>
                <a:latin typeface="Roboto"/>
                <a:cs typeface="Roboto"/>
              </a:rPr>
              <a:t> </a:t>
            </a:r>
            <a:r>
              <a:rPr sz="1333" spc="-7" dirty="0">
                <a:solidFill>
                  <a:srgbClr val="E69F00"/>
                </a:solidFill>
                <a:latin typeface="Roboto"/>
                <a:cs typeface="Roboto"/>
              </a:rPr>
              <a:t>JSON</a:t>
            </a:r>
            <a:endParaRPr sz="1333">
              <a:latin typeface="Roboto"/>
              <a:cs typeface="Roboto"/>
            </a:endParaRPr>
          </a:p>
        </p:txBody>
      </p:sp>
      <p:sp>
        <p:nvSpPr>
          <p:cNvPr id="8" name="object 8"/>
          <p:cNvSpPr txBox="1"/>
          <p:nvPr/>
        </p:nvSpPr>
        <p:spPr>
          <a:xfrm>
            <a:off x="792899" y="4893598"/>
            <a:ext cx="3511127" cy="1016987"/>
          </a:xfrm>
          <a:prstGeom prst="rect">
            <a:avLst/>
          </a:prstGeom>
        </p:spPr>
        <p:txBody>
          <a:bodyPr vert="horz" wrap="square" lIns="0" tIns="16933" rIns="0" bIns="0" rtlCol="0">
            <a:spAutoFit/>
          </a:bodyPr>
          <a:lstStyle/>
          <a:p>
            <a:pPr marL="16933" marR="6773">
              <a:lnSpc>
                <a:spcPct val="116100"/>
              </a:lnSpc>
              <a:spcBef>
                <a:spcPts val="133"/>
              </a:spcBef>
            </a:pPr>
            <a:r>
              <a:rPr sz="1867" spc="-20" dirty="0">
                <a:solidFill>
                  <a:srgbClr val="666666"/>
                </a:solidFill>
                <a:latin typeface="Roboto"/>
                <a:cs typeface="Roboto"/>
              </a:rPr>
              <a:t>measured </a:t>
            </a:r>
            <a:r>
              <a:rPr sz="1867" spc="-47" dirty="0">
                <a:solidFill>
                  <a:srgbClr val="666666"/>
                </a:solidFill>
                <a:latin typeface="Roboto"/>
                <a:cs typeface="Roboto"/>
              </a:rPr>
              <a:t>by </a:t>
            </a:r>
            <a:r>
              <a:rPr sz="1867" spc="-20" dirty="0">
                <a:solidFill>
                  <a:srgbClr val="666666"/>
                </a:solidFill>
                <a:latin typeface="Roboto"/>
                <a:cs typeface="Roboto"/>
              </a:rPr>
              <a:t>the </a:t>
            </a:r>
            <a:r>
              <a:rPr sz="1867" b="1" i="1" spc="127" dirty="0">
                <a:solidFill>
                  <a:srgbClr val="D45E00"/>
                </a:solidFill>
                <a:latin typeface="Roboto Cn"/>
                <a:cs typeface="Roboto Cn"/>
              </a:rPr>
              <a:t>game </a:t>
            </a:r>
            <a:r>
              <a:rPr sz="1867" b="1" i="1" spc="67" dirty="0">
                <a:solidFill>
                  <a:srgbClr val="D45E00"/>
                </a:solidFill>
                <a:latin typeface="Roboto Cn"/>
                <a:cs typeface="Roboto Cn"/>
              </a:rPr>
              <a:t>client </a:t>
            </a:r>
            <a:r>
              <a:rPr sz="1867" spc="-27" dirty="0">
                <a:solidFill>
                  <a:srgbClr val="666666"/>
                </a:solidFill>
                <a:latin typeface="Roboto"/>
                <a:cs typeface="Roboto"/>
              </a:rPr>
              <a:t>and </a:t>
            </a:r>
            <a:r>
              <a:rPr sz="1867" spc="-447" dirty="0">
                <a:solidFill>
                  <a:srgbClr val="666666"/>
                </a:solidFill>
                <a:latin typeface="Roboto"/>
                <a:cs typeface="Roboto"/>
              </a:rPr>
              <a:t> </a:t>
            </a:r>
            <a:r>
              <a:rPr sz="1867" spc="-13" dirty="0">
                <a:solidFill>
                  <a:srgbClr val="666666"/>
                </a:solidFill>
                <a:latin typeface="Roboto"/>
                <a:cs typeface="Roboto"/>
              </a:rPr>
              <a:t>reported</a:t>
            </a:r>
            <a:r>
              <a:rPr sz="1867" spc="-7" dirty="0">
                <a:solidFill>
                  <a:srgbClr val="666666"/>
                </a:solidFill>
                <a:latin typeface="Roboto"/>
                <a:cs typeface="Roboto"/>
              </a:rPr>
              <a:t> </a:t>
            </a:r>
            <a:r>
              <a:rPr sz="1867" spc="-20" dirty="0">
                <a:solidFill>
                  <a:srgbClr val="666666"/>
                </a:solidFill>
                <a:latin typeface="Roboto"/>
                <a:cs typeface="Roboto"/>
              </a:rPr>
              <a:t>back</a:t>
            </a:r>
            <a:r>
              <a:rPr sz="1867" spc="-7" dirty="0">
                <a:solidFill>
                  <a:srgbClr val="666666"/>
                </a:solidFill>
                <a:latin typeface="Roboto"/>
                <a:cs typeface="Roboto"/>
              </a:rPr>
              <a:t> </a:t>
            </a:r>
            <a:r>
              <a:rPr sz="1867" spc="-40" dirty="0">
                <a:solidFill>
                  <a:srgbClr val="666666"/>
                </a:solidFill>
                <a:latin typeface="Roboto"/>
                <a:cs typeface="Roboto"/>
              </a:rPr>
              <a:t>asynchronously.</a:t>
            </a:r>
            <a:endParaRPr sz="1867">
              <a:latin typeface="Roboto"/>
              <a:cs typeface="Roboto"/>
            </a:endParaRPr>
          </a:p>
        </p:txBody>
      </p:sp>
      <p:grpSp>
        <p:nvGrpSpPr>
          <p:cNvPr id="9" name="object 9"/>
          <p:cNvGrpSpPr/>
          <p:nvPr/>
        </p:nvGrpSpPr>
        <p:grpSpPr>
          <a:xfrm>
            <a:off x="6826504" y="3280467"/>
            <a:ext cx="4581313" cy="2709333"/>
            <a:chOff x="5119877" y="2460350"/>
            <a:chExt cx="3435985" cy="2032000"/>
          </a:xfrm>
        </p:grpSpPr>
        <p:sp>
          <p:nvSpPr>
            <p:cNvPr id="10" name="object 10"/>
            <p:cNvSpPr/>
            <p:nvPr/>
          </p:nvSpPr>
          <p:spPr>
            <a:xfrm>
              <a:off x="5134164" y="2474638"/>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sp>
          <p:nvSpPr>
            <p:cNvPr id="11" name="object 11"/>
            <p:cNvSpPr/>
            <p:nvPr/>
          </p:nvSpPr>
          <p:spPr>
            <a:xfrm>
              <a:off x="5134175" y="3036699"/>
              <a:ext cx="3407410" cy="1441450"/>
            </a:xfrm>
            <a:custGeom>
              <a:avLst/>
              <a:gdLst/>
              <a:ahLst/>
              <a:cxnLst/>
              <a:rect l="l" t="t" r="r" b="b"/>
              <a:pathLst>
                <a:path w="3407409" h="1441450">
                  <a:moveTo>
                    <a:pt x="0" y="0"/>
                  </a:moveTo>
                  <a:lnTo>
                    <a:pt x="3407399" y="0"/>
                  </a:lnTo>
                  <a:lnTo>
                    <a:pt x="3407399" y="1441199"/>
                  </a:lnTo>
                  <a:lnTo>
                    <a:pt x="0" y="1441199"/>
                  </a:lnTo>
                  <a:lnTo>
                    <a:pt x="0" y="0"/>
                  </a:lnTo>
                  <a:close/>
                </a:path>
              </a:pathLst>
            </a:custGeom>
            <a:ln w="28574">
              <a:solidFill>
                <a:srgbClr val="E69F00"/>
              </a:solidFill>
            </a:ln>
          </p:spPr>
          <p:txBody>
            <a:bodyPr wrap="square" lIns="0" tIns="0" rIns="0" bIns="0" rtlCol="0"/>
            <a:lstStyle/>
            <a:p>
              <a:endParaRPr sz="2400"/>
            </a:p>
          </p:txBody>
        </p:sp>
      </p:grpSp>
      <p:sp>
        <p:nvSpPr>
          <p:cNvPr id="12" name="object 12"/>
          <p:cNvSpPr txBox="1"/>
          <p:nvPr/>
        </p:nvSpPr>
        <p:spPr>
          <a:xfrm>
            <a:off x="6463451" y="3134923"/>
            <a:ext cx="267547" cy="1493572"/>
          </a:xfrm>
          <a:prstGeom prst="rect">
            <a:avLst/>
          </a:prstGeom>
        </p:spPr>
        <p:txBody>
          <a:bodyPr vert="horz" wrap="square" lIns="0" tIns="262467" rIns="0" bIns="0" rtlCol="0">
            <a:spAutoFit/>
          </a:bodyPr>
          <a:lstStyle/>
          <a:p>
            <a:pPr marL="16933">
              <a:spcBef>
                <a:spcPts val="2067"/>
              </a:spcBef>
            </a:pPr>
            <a:r>
              <a:rPr sz="3200" b="1" dirty="0">
                <a:solidFill>
                  <a:srgbClr val="CC78A7"/>
                </a:solidFill>
                <a:latin typeface="Roboto"/>
                <a:cs typeface="Roboto"/>
              </a:rPr>
              <a:t>3</a:t>
            </a:r>
            <a:endParaRPr sz="3200">
              <a:latin typeface="Roboto"/>
              <a:cs typeface="Roboto"/>
            </a:endParaRPr>
          </a:p>
          <a:p>
            <a:pPr marL="16933">
              <a:spcBef>
                <a:spcPts val="1933"/>
              </a:spcBef>
            </a:pPr>
            <a:r>
              <a:rPr sz="3200" b="1" dirty="0">
                <a:solidFill>
                  <a:srgbClr val="E69F00"/>
                </a:solidFill>
                <a:latin typeface="Roboto"/>
                <a:cs typeface="Roboto"/>
              </a:rPr>
              <a:t>4</a:t>
            </a:r>
            <a:endParaRPr sz="3200">
              <a:latin typeface="Roboto"/>
              <a:cs typeface="Roboto"/>
            </a:endParaRPr>
          </a:p>
        </p:txBody>
      </p:sp>
      <p:sp>
        <p:nvSpPr>
          <p:cNvPr id="13" name="object 1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38658132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3601" y="203200"/>
            <a:ext cx="7478607" cy="6593840"/>
            <a:chOff x="3505200" y="152400"/>
            <a:chExt cx="5608955" cy="4945380"/>
          </a:xfrm>
        </p:grpSpPr>
        <p:pic>
          <p:nvPicPr>
            <p:cNvPr id="3" name="object 3"/>
            <p:cNvPicPr/>
            <p:nvPr/>
          </p:nvPicPr>
          <p:blipFill>
            <a:blip r:embed="rId2" cstate="print"/>
            <a:stretch>
              <a:fillRect/>
            </a:stretch>
          </p:blipFill>
          <p:spPr>
            <a:xfrm>
              <a:off x="3505200" y="152400"/>
              <a:ext cx="5608494" cy="4838700"/>
            </a:xfrm>
            <a:prstGeom prst="rect">
              <a:avLst/>
            </a:prstGeom>
          </p:spPr>
        </p:pic>
        <p:sp>
          <p:nvSpPr>
            <p:cNvPr id="4" name="object 4"/>
            <p:cNvSpPr/>
            <p:nvPr/>
          </p:nvSpPr>
          <p:spPr>
            <a:xfrm>
              <a:off x="5134164" y="2474638"/>
              <a:ext cx="3407410" cy="533400"/>
            </a:xfrm>
            <a:custGeom>
              <a:avLst/>
              <a:gdLst/>
              <a:ahLst/>
              <a:cxnLst/>
              <a:rect l="l" t="t" r="r" b="b"/>
              <a:pathLst>
                <a:path w="3407409" h="533400">
                  <a:moveTo>
                    <a:pt x="0" y="0"/>
                  </a:moveTo>
                  <a:lnTo>
                    <a:pt x="3407399" y="0"/>
                  </a:lnTo>
                  <a:lnTo>
                    <a:pt x="3407399" y="533399"/>
                  </a:lnTo>
                  <a:lnTo>
                    <a:pt x="0" y="533399"/>
                  </a:lnTo>
                  <a:lnTo>
                    <a:pt x="0" y="0"/>
                  </a:lnTo>
                  <a:close/>
                </a:path>
              </a:pathLst>
            </a:custGeom>
            <a:ln w="28574">
              <a:solidFill>
                <a:srgbClr val="CC78A7"/>
              </a:solidFill>
            </a:ln>
          </p:spPr>
          <p:txBody>
            <a:bodyPr wrap="square" lIns="0" tIns="0" rIns="0" bIns="0" rtlCol="0"/>
            <a:lstStyle/>
            <a:p>
              <a:endParaRPr sz="2400"/>
            </a:p>
          </p:txBody>
        </p:sp>
        <p:sp>
          <p:nvSpPr>
            <p:cNvPr id="5" name="object 5"/>
            <p:cNvSpPr/>
            <p:nvPr/>
          </p:nvSpPr>
          <p:spPr>
            <a:xfrm>
              <a:off x="5134174" y="3036699"/>
              <a:ext cx="3407410" cy="1441450"/>
            </a:xfrm>
            <a:custGeom>
              <a:avLst/>
              <a:gdLst/>
              <a:ahLst/>
              <a:cxnLst/>
              <a:rect l="l" t="t" r="r" b="b"/>
              <a:pathLst>
                <a:path w="3407409" h="1441450">
                  <a:moveTo>
                    <a:pt x="0" y="0"/>
                  </a:moveTo>
                  <a:lnTo>
                    <a:pt x="3407399" y="0"/>
                  </a:lnTo>
                  <a:lnTo>
                    <a:pt x="3407399" y="1441199"/>
                  </a:lnTo>
                  <a:lnTo>
                    <a:pt x="0" y="1441199"/>
                  </a:lnTo>
                  <a:lnTo>
                    <a:pt x="0" y="0"/>
                  </a:lnTo>
                  <a:close/>
                </a:path>
              </a:pathLst>
            </a:custGeom>
            <a:ln w="28574">
              <a:solidFill>
                <a:srgbClr val="E69F00"/>
              </a:solidFill>
            </a:ln>
          </p:spPr>
          <p:txBody>
            <a:bodyPr wrap="square" lIns="0" tIns="0" rIns="0" bIns="0" rtlCol="0"/>
            <a:lstStyle/>
            <a:p>
              <a:endParaRPr sz="2400"/>
            </a:p>
          </p:txBody>
        </p:sp>
      </p:grpSp>
      <p:sp>
        <p:nvSpPr>
          <p:cNvPr id="6" name="object 6"/>
          <p:cNvSpPr txBox="1">
            <a:spLocks noGrp="1"/>
          </p:cNvSpPr>
          <p:nvPr>
            <p:ph type="title"/>
          </p:nvPr>
        </p:nvSpPr>
        <p:spPr>
          <a:xfrm>
            <a:off x="607455" y="36637"/>
            <a:ext cx="3753397" cy="1499555"/>
          </a:xfrm>
          <a:prstGeom prst="rect">
            <a:avLst/>
          </a:prstGeom>
        </p:spPr>
        <p:txBody>
          <a:bodyPr vert="horz" wrap="square" lIns="0" tIns="37253" rIns="0" bIns="0" rtlCol="0" anchor="ctr">
            <a:spAutoFit/>
          </a:bodyPr>
          <a:lstStyle/>
          <a:p>
            <a:pPr marL="470735" marR="6773" indent="-454649">
              <a:lnSpc>
                <a:spcPts val="3800"/>
              </a:lnSpc>
              <a:spcBef>
                <a:spcPts val="293"/>
              </a:spcBef>
            </a:pPr>
            <a:r>
              <a:rPr spc="-20" dirty="0"/>
              <a:t>Buy </a:t>
            </a:r>
            <a:r>
              <a:rPr spc="-13" dirty="0"/>
              <a:t>Flow </a:t>
            </a:r>
            <a:r>
              <a:rPr spc="-20" dirty="0"/>
              <a:t>Latency: </a:t>
            </a:r>
            <a:r>
              <a:rPr spc="-780" dirty="0"/>
              <a:t> </a:t>
            </a:r>
            <a:r>
              <a:rPr spc="-7" dirty="0"/>
              <a:t>Speciﬁcation</a:t>
            </a:r>
          </a:p>
        </p:txBody>
      </p:sp>
      <p:sp>
        <p:nvSpPr>
          <p:cNvPr id="7" name="object 7"/>
          <p:cNvSpPr txBox="1"/>
          <p:nvPr/>
        </p:nvSpPr>
        <p:spPr>
          <a:xfrm>
            <a:off x="441567" y="1535718"/>
            <a:ext cx="4031827" cy="304421"/>
          </a:xfrm>
          <a:prstGeom prst="rect">
            <a:avLst/>
          </a:prstGeom>
        </p:spPr>
        <p:txBody>
          <a:bodyPr vert="horz" wrap="square" lIns="0" tIns="16933" rIns="0" bIns="0" rtlCol="0">
            <a:spAutoFit/>
          </a:bodyPr>
          <a:lstStyle/>
          <a:p>
            <a:pPr marL="16933">
              <a:spcBef>
                <a:spcPts val="133"/>
              </a:spcBef>
            </a:pPr>
            <a:r>
              <a:rPr sz="1867" spc="13" dirty="0">
                <a:solidFill>
                  <a:srgbClr val="666666"/>
                </a:solidFill>
                <a:latin typeface="Roboto"/>
                <a:cs typeface="Roboto"/>
              </a:rPr>
              <a:t>We</a:t>
            </a:r>
            <a:r>
              <a:rPr sz="1867" spc="-13" dirty="0">
                <a:solidFill>
                  <a:srgbClr val="666666"/>
                </a:solidFill>
                <a:latin typeface="Roboto"/>
                <a:cs typeface="Roboto"/>
              </a:rPr>
              <a:t> </a:t>
            </a:r>
            <a:r>
              <a:rPr sz="1867" spc="-27" dirty="0">
                <a:solidFill>
                  <a:srgbClr val="666666"/>
                </a:solidFill>
                <a:latin typeface="Roboto"/>
                <a:cs typeface="Roboto"/>
              </a:rPr>
              <a:t>want</a:t>
            </a:r>
            <a:r>
              <a:rPr sz="1867" spc="-13" dirty="0">
                <a:solidFill>
                  <a:srgbClr val="666666"/>
                </a:solidFill>
                <a:latin typeface="Roboto"/>
                <a:cs typeface="Roboto"/>
              </a:rPr>
              <a:t> </a:t>
            </a:r>
            <a:r>
              <a:rPr sz="1867" spc="-20" dirty="0">
                <a:solidFill>
                  <a:srgbClr val="666666"/>
                </a:solidFill>
                <a:latin typeface="Roboto"/>
                <a:cs typeface="Roboto"/>
              </a:rPr>
              <a:t>to</a:t>
            </a:r>
            <a:r>
              <a:rPr sz="1867" spc="-7" dirty="0">
                <a:solidFill>
                  <a:srgbClr val="666666"/>
                </a:solidFill>
                <a:latin typeface="Roboto"/>
                <a:cs typeface="Roboto"/>
              </a:rPr>
              <a:t> </a:t>
            </a:r>
            <a:r>
              <a:rPr sz="1867" spc="-20" dirty="0">
                <a:solidFill>
                  <a:srgbClr val="666666"/>
                </a:solidFill>
                <a:latin typeface="Roboto"/>
                <a:cs typeface="Roboto"/>
              </a:rPr>
              <a:t>measure</a:t>
            </a:r>
            <a:r>
              <a:rPr sz="1867" spc="-13" dirty="0">
                <a:solidFill>
                  <a:srgbClr val="666666"/>
                </a:solidFill>
                <a:latin typeface="Roboto"/>
                <a:cs typeface="Roboto"/>
              </a:rPr>
              <a:t> </a:t>
            </a:r>
            <a:r>
              <a:rPr sz="1867" spc="-27" dirty="0">
                <a:solidFill>
                  <a:srgbClr val="666666"/>
                </a:solidFill>
                <a:latin typeface="Roboto"/>
                <a:cs typeface="Roboto"/>
              </a:rPr>
              <a:t>latency</a:t>
            </a:r>
            <a:r>
              <a:rPr sz="1867" spc="-7" dirty="0">
                <a:solidFill>
                  <a:srgbClr val="666666"/>
                </a:solidFill>
                <a:latin typeface="Roboto"/>
                <a:cs typeface="Roboto"/>
              </a:rPr>
              <a:t> </a:t>
            </a:r>
            <a:r>
              <a:rPr sz="1867" dirty="0">
                <a:solidFill>
                  <a:srgbClr val="666666"/>
                </a:solidFill>
                <a:latin typeface="Roboto"/>
                <a:cs typeface="Roboto"/>
              </a:rPr>
              <a:t>for</a:t>
            </a:r>
            <a:r>
              <a:rPr sz="1867" spc="13" dirty="0">
                <a:solidFill>
                  <a:srgbClr val="666666"/>
                </a:solidFill>
                <a:latin typeface="Roboto"/>
                <a:cs typeface="Roboto"/>
              </a:rPr>
              <a:t> </a:t>
            </a:r>
            <a:r>
              <a:rPr sz="1867" b="1" dirty="0">
                <a:solidFill>
                  <a:srgbClr val="666666"/>
                </a:solidFill>
                <a:latin typeface="Roboto"/>
                <a:cs typeface="Roboto"/>
              </a:rPr>
              <a:t>B</a:t>
            </a:r>
            <a:r>
              <a:rPr sz="1867" b="1" spc="-13" dirty="0">
                <a:solidFill>
                  <a:srgbClr val="666666"/>
                </a:solidFill>
                <a:latin typeface="Roboto"/>
                <a:cs typeface="Roboto"/>
              </a:rPr>
              <a:t> </a:t>
            </a:r>
            <a:r>
              <a:rPr sz="1867" spc="-20" dirty="0">
                <a:solidFill>
                  <a:srgbClr val="666666"/>
                </a:solidFill>
                <a:latin typeface="Roboto"/>
                <a:cs typeface="Roboto"/>
              </a:rPr>
              <a:t>too!</a:t>
            </a:r>
            <a:endParaRPr sz="1867">
              <a:latin typeface="Roboto"/>
              <a:cs typeface="Roboto"/>
            </a:endParaRPr>
          </a:p>
        </p:txBody>
      </p:sp>
      <p:sp>
        <p:nvSpPr>
          <p:cNvPr id="8" name="object 8"/>
          <p:cNvSpPr txBox="1"/>
          <p:nvPr/>
        </p:nvSpPr>
        <p:spPr>
          <a:xfrm>
            <a:off x="550965" y="2048797"/>
            <a:ext cx="4085167" cy="1705061"/>
          </a:xfrm>
          <a:prstGeom prst="rect">
            <a:avLst/>
          </a:prstGeom>
        </p:spPr>
        <p:txBody>
          <a:bodyPr vert="horz" wrap="square" lIns="0" tIns="62653" rIns="0" bIns="0" rtlCol="0">
            <a:spAutoFit/>
          </a:bodyPr>
          <a:lstStyle/>
          <a:p>
            <a:pPr marL="516454" indent="-500367">
              <a:spcBef>
                <a:spcPts val="493"/>
              </a:spcBef>
              <a:buAutoNum type="arabicPeriod"/>
              <a:tabLst>
                <a:tab pos="516454" algn="l"/>
                <a:tab pos="517300" algn="l"/>
              </a:tabLst>
            </a:pPr>
            <a:r>
              <a:rPr sz="1867" spc="-20" dirty="0">
                <a:solidFill>
                  <a:srgbClr val="EEEEEE"/>
                </a:solidFill>
                <a:latin typeface="Roboto"/>
                <a:cs typeface="Roboto"/>
              </a:rPr>
              <a:t>Fetch</a:t>
            </a:r>
            <a:r>
              <a:rPr sz="1867" spc="-13" dirty="0">
                <a:solidFill>
                  <a:srgbClr val="EEEEEE"/>
                </a:solidFill>
                <a:latin typeface="Roboto"/>
                <a:cs typeface="Roboto"/>
              </a:rPr>
              <a:t> </a:t>
            </a:r>
            <a:r>
              <a:rPr sz="1867" spc="-27" dirty="0">
                <a:solidFill>
                  <a:srgbClr val="EEEEEE"/>
                </a:solidFill>
                <a:latin typeface="Roboto"/>
                <a:cs typeface="Roboto"/>
              </a:rPr>
              <a:t>list</a:t>
            </a:r>
            <a:r>
              <a:rPr sz="1867" spc="-7" dirty="0">
                <a:solidFill>
                  <a:srgbClr val="EEEEEE"/>
                </a:solidFill>
                <a:latin typeface="Roboto"/>
                <a:cs typeface="Roboto"/>
              </a:rPr>
              <a:t> </a:t>
            </a:r>
            <a:r>
              <a:rPr sz="1867" spc="13" dirty="0">
                <a:solidFill>
                  <a:srgbClr val="EEEEEE"/>
                </a:solidFill>
                <a:latin typeface="Roboto"/>
                <a:cs typeface="Roboto"/>
              </a:rPr>
              <a:t>of</a:t>
            </a:r>
            <a:r>
              <a:rPr sz="1867" spc="-7" dirty="0">
                <a:solidFill>
                  <a:srgbClr val="EEEEEE"/>
                </a:solidFill>
                <a:latin typeface="Roboto"/>
                <a:cs typeface="Roboto"/>
              </a:rPr>
              <a:t> </a:t>
            </a:r>
            <a:r>
              <a:rPr sz="1867" spc="-40" dirty="0">
                <a:solidFill>
                  <a:srgbClr val="EEEEEE"/>
                </a:solidFill>
                <a:latin typeface="Roboto"/>
                <a:cs typeface="Roboto"/>
              </a:rPr>
              <a:t>SKUs</a:t>
            </a:r>
            <a:r>
              <a:rPr sz="1867" spc="-13" dirty="0">
                <a:solidFill>
                  <a:srgbClr val="EEEEEE"/>
                </a:solidFill>
                <a:latin typeface="Roboto"/>
                <a:cs typeface="Roboto"/>
              </a:rPr>
              <a:t> </a:t>
            </a:r>
            <a:r>
              <a:rPr sz="1867" spc="-7" dirty="0">
                <a:solidFill>
                  <a:srgbClr val="EEEEEE"/>
                </a:solidFill>
                <a:latin typeface="Roboto"/>
                <a:cs typeface="Roboto"/>
              </a:rPr>
              <a:t>from API </a:t>
            </a:r>
            <a:r>
              <a:rPr sz="1867" spc="-20" dirty="0">
                <a:solidFill>
                  <a:srgbClr val="EEEEEE"/>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EEEEEE"/>
                </a:solidFill>
                <a:latin typeface="Roboto"/>
                <a:cs typeface="Roboto"/>
              </a:rPr>
              <a:t>Fetch </a:t>
            </a:r>
            <a:r>
              <a:rPr sz="1867" spc="-40" dirty="0">
                <a:solidFill>
                  <a:srgbClr val="EEEEEE"/>
                </a:solidFill>
                <a:latin typeface="Roboto"/>
                <a:cs typeface="Roboto"/>
              </a:rPr>
              <a:t>SKU</a:t>
            </a:r>
            <a:r>
              <a:rPr sz="1867" spc="-13" dirty="0">
                <a:solidFill>
                  <a:srgbClr val="EEEEEE"/>
                </a:solidFill>
                <a:latin typeface="Roboto"/>
                <a:cs typeface="Roboto"/>
              </a:rPr>
              <a:t> </a:t>
            </a:r>
            <a:r>
              <a:rPr sz="1867" spc="-20" dirty="0">
                <a:solidFill>
                  <a:srgbClr val="EEEEEE"/>
                </a:solidFill>
                <a:latin typeface="Roboto"/>
                <a:cs typeface="Roboto"/>
              </a:rPr>
              <a:t>details</a:t>
            </a:r>
            <a:r>
              <a:rPr sz="1867" spc="-13" dirty="0">
                <a:solidFill>
                  <a:srgbClr val="EEEEEE"/>
                </a:solidFill>
                <a:latin typeface="Roboto"/>
                <a:cs typeface="Roboto"/>
              </a:rPr>
              <a:t> </a:t>
            </a:r>
            <a:r>
              <a:rPr sz="1867" spc="-7" dirty="0">
                <a:solidFill>
                  <a:srgbClr val="EEEEEE"/>
                </a:solidFill>
                <a:latin typeface="Roboto"/>
                <a:cs typeface="Roboto"/>
              </a:rPr>
              <a:t>from</a:t>
            </a:r>
            <a:r>
              <a:rPr sz="1867" spc="-13" dirty="0">
                <a:solidFill>
                  <a:srgbClr val="EEEEEE"/>
                </a:solidFill>
                <a:latin typeface="Roboto"/>
                <a:cs typeface="Roboto"/>
              </a:rPr>
              <a:t> </a:t>
            </a:r>
            <a:r>
              <a:rPr sz="1867" spc="-33" dirty="0">
                <a:solidFill>
                  <a:srgbClr val="EEEEEE"/>
                </a:solidFill>
                <a:latin typeface="Roboto"/>
                <a:cs typeface="Roboto"/>
              </a:rPr>
              <a:t>Play</a:t>
            </a:r>
            <a:r>
              <a:rPr sz="1867" spc="-13" dirty="0">
                <a:solidFill>
                  <a:srgbClr val="EEEEEE"/>
                </a:solidFill>
                <a:latin typeface="Roboto"/>
                <a:cs typeface="Roboto"/>
              </a:rPr>
              <a:t> </a:t>
            </a:r>
            <a:r>
              <a:rPr sz="1867" spc="-27" dirty="0">
                <a:solidFill>
                  <a:srgbClr val="EEEEEE"/>
                </a:solidFill>
                <a:latin typeface="Roboto"/>
                <a:cs typeface="Roboto"/>
              </a:rPr>
              <a:t>Store</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CC78A7"/>
                </a:solidFill>
                <a:latin typeface="Roboto"/>
                <a:cs typeface="Roboto"/>
              </a:rPr>
              <a:t>User</a:t>
            </a:r>
            <a:r>
              <a:rPr sz="1867" spc="-20" dirty="0">
                <a:solidFill>
                  <a:srgbClr val="CC78A7"/>
                </a:solidFill>
                <a:latin typeface="Roboto"/>
                <a:cs typeface="Roboto"/>
              </a:rPr>
              <a:t> </a:t>
            </a:r>
            <a:r>
              <a:rPr sz="1867" spc="-27" dirty="0">
                <a:solidFill>
                  <a:srgbClr val="CC78A7"/>
                </a:solidFill>
                <a:latin typeface="Roboto"/>
                <a:cs typeface="Roboto"/>
              </a:rPr>
              <a:t>launches</a:t>
            </a:r>
            <a:r>
              <a:rPr sz="1867" spc="-13" dirty="0">
                <a:solidFill>
                  <a:srgbClr val="CC78A7"/>
                </a:solidFill>
                <a:latin typeface="Roboto"/>
                <a:cs typeface="Roboto"/>
              </a:rPr>
              <a:t> </a:t>
            </a:r>
            <a:r>
              <a:rPr sz="1867" spc="-33" dirty="0">
                <a:solidFill>
                  <a:srgbClr val="CC78A7"/>
                </a:solidFill>
                <a:latin typeface="Roboto"/>
                <a:cs typeface="Roboto"/>
              </a:rPr>
              <a:t>Play</a:t>
            </a:r>
            <a:r>
              <a:rPr sz="1867" spc="-13" dirty="0">
                <a:solidFill>
                  <a:srgbClr val="CC78A7"/>
                </a:solidFill>
                <a:latin typeface="Roboto"/>
                <a:cs typeface="Roboto"/>
              </a:rPr>
              <a:t> </a:t>
            </a:r>
            <a:r>
              <a:rPr sz="1867" spc="-27" dirty="0">
                <a:solidFill>
                  <a:srgbClr val="CC78A7"/>
                </a:solidFill>
                <a:latin typeface="Roboto"/>
                <a:cs typeface="Roboto"/>
              </a:rPr>
              <a:t>billing</a:t>
            </a:r>
            <a:r>
              <a:rPr sz="1867" spc="-20" dirty="0">
                <a:solidFill>
                  <a:srgbClr val="CC78A7"/>
                </a:solidFill>
                <a:latin typeface="Roboto"/>
                <a:cs typeface="Roboto"/>
              </a:rPr>
              <a:t> ﬂow</a:t>
            </a:r>
            <a:endParaRPr sz="1867">
              <a:latin typeface="Roboto"/>
              <a:cs typeface="Roboto"/>
            </a:endParaRPr>
          </a:p>
          <a:p>
            <a:pPr marL="516454" indent="-500367">
              <a:spcBef>
                <a:spcPts val="360"/>
              </a:spcBef>
              <a:buAutoNum type="arabicPeriod"/>
              <a:tabLst>
                <a:tab pos="516454" algn="l"/>
                <a:tab pos="517300" algn="l"/>
              </a:tabLst>
            </a:pPr>
            <a:r>
              <a:rPr sz="1867" spc="-27" dirty="0">
                <a:solidFill>
                  <a:srgbClr val="E69F00"/>
                </a:solidFill>
                <a:latin typeface="Roboto"/>
                <a:cs typeface="Roboto"/>
              </a:rPr>
              <a:t>Send</a:t>
            </a:r>
            <a:r>
              <a:rPr sz="1867" spc="-20" dirty="0">
                <a:solidFill>
                  <a:srgbClr val="E69F00"/>
                </a:solidFill>
                <a:latin typeface="Roboto"/>
                <a:cs typeface="Roboto"/>
              </a:rPr>
              <a:t> token to </a:t>
            </a:r>
            <a:r>
              <a:rPr sz="1867" spc="-7" dirty="0">
                <a:solidFill>
                  <a:srgbClr val="E69F00"/>
                </a:solidFill>
                <a:latin typeface="Roboto"/>
                <a:cs typeface="Roboto"/>
              </a:rPr>
              <a:t>API</a:t>
            </a:r>
            <a:r>
              <a:rPr sz="1867" spc="-13" dirty="0">
                <a:solidFill>
                  <a:srgbClr val="E69F00"/>
                </a:solidFill>
                <a:latin typeface="Roboto"/>
                <a:cs typeface="Roboto"/>
              </a:rPr>
              <a:t> </a:t>
            </a:r>
            <a:r>
              <a:rPr sz="1867" spc="-20" dirty="0">
                <a:solidFill>
                  <a:srgbClr val="E69F00"/>
                </a:solidFill>
                <a:latin typeface="Roboto"/>
                <a:cs typeface="Roboto"/>
              </a:rPr>
              <a:t>server</a:t>
            </a:r>
            <a:endParaRPr sz="1867">
              <a:latin typeface="Roboto"/>
              <a:cs typeface="Roboto"/>
            </a:endParaRPr>
          </a:p>
          <a:p>
            <a:pPr marL="516454" indent="-500367">
              <a:spcBef>
                <a:spcPts val="360"/>
              </a:spcBef>
              <a:buAutoNum type="arabicPeriod"/>
              <a:tabLst>
                <a:tab pos="516454" algn="l"/>
                <a:tab pos="517300" algn="l"/>
              </a:tabLst>
            </a:pPr>
            <a:r>
              <a:rPr sz="1867" spc="-20" dirty="0">
                <a:solidFill>
                  <a:srgbClr val="55B4E9"/>
                </a:solidFill>
                <a:latin typeface="Roboto"/>
                <a:cs typeface="Roboto"/>
              </a:rPr>
              <a:t>Verify</a:t>
            </a:r>
            <a:r>
              <a:rPr sz="1867" spc="-27" dirty="0">
                <a:solidFill>
                  <a:srgbClr val="55B4E9"/>
                </a:solidFill>
                <a:latin typeface="Roboto"/>
                <a:cs typeface="Roboto"/>
              </a:rPr>
              <a:t> </a:t>
            </a:r>
            <a:r>
              <a:rPr sz="1867" spc="-20" dirty="0">
                <a:solidFill>
                  <a:srgbClr val="55B4E9"/>
                </a:solidFill>
                <a:latin typeface="Roboto"/>
                <a:cs typeface="Roboto"/>
              </a:rPr>
              <a:t>token </a:t>
            </a:r>
            <a:r>
              <a:rPr sz="1867" spc="-27" dirty="0">
                <a:solidFill>
                  <a:srgbClr val="55B4E9"/>
                </a:solidFill>
                <a:latin typeface="Roboto"/>
                <a:cs typeface="Roboto"/>
              </a:rPr>
              <a:t>with </a:t>
            </a:r>
            <a:r>
              <a:rPr sz="1867" spc="-33" dirty="0">
                <a:solidFill>
                  <a:srgbClr val="55B4E9"/>
                </a:solidFill>
                <a:latin typeface="Roboto"/>
                <a:cs typeface="Roboto"/>
              </a:rPr>
              <a:t>Play</a:t>
            </a:r>
            <a:r>
              <a:rPr sz="1867" spc="-20" dirty="0">
                <a:solidFill>
                  <a:srgbClr val="55B4E9"/>
                </a:solidFill>
                <a:latin typeface="Roboto"/>
                <a:cs typeface="Roboto"/>
              </a:rPr>
              <a:t> </a:t>
            </a:r>
            <a:r>
              <a:rPr sz="1867" spc="-27" dirty="0">
                <a:solidFill>
                  <a:srgbClr val="55B4E9"/>
                </a:solidFill>
                <a:latin typeface="Roboto"/>
                <a:cs typeface="Roboto"/>
              </a:rPr>
              <a:t>Store</a:t>
            </a:r>
            <a:endParaRPr sz="1867">
              <a:latin typeface="Roboto"/>
              <a:cs typeface="Roboto"/>
            </a:endParaRPr>
          </a:p>
        </p:txBody>
      </p:sp>
      <p:sp>
        <p:nvSpPr>
          <p:cNvPr id="9" name="object 9"/>
          <p:cNvSpPr txBox="1"/>
          <p:nvPr/>
        </p:nvSpPr>
        <p:spPr>
          <a:xfrm>
            <a:off x="441567" y="4029996"/>
            <a:ext cx="3624580" cy="1261093"/>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Latency</a:t>
            </a:r>
            <a:r>
              <a:rPr sz="1867" u="heavy" spc="-33" dirty="0">
                <a:solidFill>
                  <a:srgbClr val="666666"/>
                </a:solidFill>
                <a:uFill>
                  <a:solidFill>
                    <a:srgbClr val="666666"/>
                  </a:solidFill>
                </a:uFill>
                <a:latin typeface="Roboto"/>
                <a:cs typeface="Roboto"/>
              </a:rPr>
              <a:t> SLI</a:t>
            </a:r>
            <a:r>
              <a:rPr sz="1867" u="heavy" spc="-27" dirty="0">
                <a:solidFill>
                  <a:srgbClr val="666666"/>
                </a:solidFill>
                <a:uFill>
                  <a:solidFill>
                    <a:srgbClr val="666666"/>
                  </a:solidFill>
                </a:uFill>
                <a:latin typeface="Roboto"/>
                <a:cs typeface="Roboto"/>
              </a:rPr>
              <a:t> </a:t>
            </a:r>
            <a:r>
              <a:rPr sz="1867" u="heavy" spc="-20" dirty="0">
                <a:solidFill>
                  <a:srgbClr val="666666"/>
                </a:solidFill>
                <a:uFill>
                  <a:solidFill>
                    <a:srgbClr val="666666"/>
                  </a:solidFill>
                </a:uFill>
                <a:latin typeface="Roboto"/>
                <a:cs typeface="Roboto"/>
              </a:rPr>
              <a:t>Speciﬁcation</a:t>
            </a:r>
            <a:endParaRPr sz="1867">
              <a:latin typeface="Roboto"/>
              <a:cs typeface="Roboto"/>
            </a:endParaRPr>
          </a:p>
          <a:p>
            <a:pPr marL="367444" marR="6773" indent="-121917">
              <a:lnSpc>
                <a:spcPts val="2200"/>
              </a:lnSpc>
              <a:spcBef>
                <a:spcPts val="467"/>
              </a:spcBef>
            </a:pPr>
            <a:r>
              <a:rPr sz="1867" spc="-13" dirty="0">
                <a:solidFill>
                  <a:srgbClr val="666666"/>
                </a:solidFill>
                <a:latin typeface="Roboto"/>
                <a:cs typeface="Roboto"/>
              </a:rPr>
              <a:t>The </a:t>
            </a:r>
            <a:r>
              <a:rPr sz="1867" spc="-20" dirty="0">
                <a:solidFill>
                  <a:srgbClr val="666666"/>
                </a:solidFill>
                <a:latin typeface="Roboto"/>
                <a:cs typeface="Roboto"/>
              </a:rPr>
              <a:t>proportion </a:t>
            </a:r>
            <a:r>
              <a:rPr sz="1867" spc="13" dirty="0">
                <a:solidFill>
                  <a:srgbClr val="666666"/>
                </a:solidFill>
                <a:latin typeface="Roboto"/>
                <a:cs typeface="Roboto"/>
              </a:rPr>
              <a:t>of </a:t>
            </a:r>
            <a:r>
              <a:rPr sz="1867" b="1" i="1" spc="67" dirty="0">
                <a:solidFill>
                  <a:srgbClr val="009E73"/>
                </a:solidFill>
                <a:latin typeface="Roboto Cn"/>
                <a:cs typeface="Roboto Cn"/>
              </a:rPr>
              <a:t>valid </a:t>
            </a:r>
            <a:r>
              <a:rPr sz="1867" spc="-20" dirty="0">
                <a:solidFill>
                  <a:srgbClr val="666666"/>
                </a:solidFill>
                <a:latin typeface="Roboto"/>
                <a:cs typeface="Roboto"/>
              </a:rPr>
              <a:t>requests </a:t>
            </a:r>
            <a:r>
              <a:rPr sz="1867" spc="-447" dirty="0">
                <a:solidFill>
                  <a:srgbClr val="666666"/>
                </a:solidFill>
                <a:latin typeface="Roboto"/>
                <a:cs typeface="Roboto"/>
              </a:rPr>
              <a:t> </a:t>
            </a:r>
            <a:r>
              <a:rPr sz="1867" spc="-13" dirty="0">
                <a:solidFill>
                  <a:srgbClr val="666666"/>
                </a:solidFill>
                <a:latin typeface="Roboto"/>
                <a:cs typeface="Roboto"/>
              </a:rPr>
              <a:t>served</a:t>
            </a:r>
            <a:r>
              <a:rPr sz="1867" spc="-7" dirty="0">
                <a:solidFill>
                  <a:srgbClr val="666666"/>
                </a:solidFill>
                <a:latin typeface="Roboto"/>
                <a:cs typeface="Roboto"/>
              </a:rPr>
              <a:t> </a:t>
            </a:r>
            <a:r>
              <a:rPr sz="1867" b="1" i="1" spc="87" dirty="0">
                <a:solidFill>
                  <a:srgbClr val="0072B2"/>
                </a:solidFill>
                <a:latin typeface="Roboto Cn"/>
                <a:cs typeface="Roboto Cn"/>
              </a:rPr>
              <a:t>faster</a:t>
            </a:r>
            <a:r>
              <a:rPr sz="1867" b="1" i="1" spc="40" dirty="0">
                <a:solidFill>
                  <a:srgbClr val="0072B2"/>
                </a:solidFill>
                <a:latin typeface="Roboto Cn"/>
                <a:cs typeface="Roboto Cn"/>
              </a:rPr>
              <a:t> </a:t>
            </a:r>
            <a:r>
              <a:rPr sz="1867" spc="-33" dirty="0">
                <a:solidFill>
                  <a:srgbClr val="666666"/>
                </a:solidFill>
                <a:latin typeface="Roboto"/>
                <a:cs typeface="Roboto"/>
              </a:rPr>
              <a:t>than</a:t>
            </a:r>
            <a:r>
              <a:rPr sz="1867" spc="-13" dirty="0">
                <a:solidFill>
                  <a:srgbClr val="666666"/>
                </a:solidFill>
                <a:latin typeface="Roboto"/>
                <a:cs typeface="Roboto"/>
              </a:rPr>
              <a:t> a</a:t>
            </a:r>
            <a:r>
              <a:rPr sz="1867" spc="-20" dirty="0">
                <a:solidFill>
                  <a:srgbClr val="666666"/>
                </a:solidFill>
                <a:latin typeface="Roboto"/>
                <a:cs typeface="Roboto"/>
              </a:rPr>
              <a:t> </a:t>
            </a:r>
            <a:r>
              <a:rPr sz="1867" spc="-27" dirty="0">
                <a:solidFill>
                  <a:srgbClr val="666666"/>
                </a:solidFill>
                <a:latin typeface="Roboto"/>
                <a:cs typeface="Roboto"/>
              </a:rPr>
              <a:t>threshold.</a:t>
            </a:r>
            <a:endParaRPr sz="1867">
              <a:latin typeface="Roboto"/>
              <a:cs typeface="Roboto"/>
            </a:endParaRPr>
          </a:p>
        </p:txBody>
      </p:sp>
      <p:sp>
        <p:nvSpPr>
          <p:cNvPr id="10" name="object 10"/>
          <p:cNvSpPr txBox="1"/>
          <p:nvPr/>
        </p:nvSpPr>
        <p:spPr>
          <a:xfrm>
            <a:off x="6463451" y="3134923"/>
            <a:ext cx="267547" cy="1493572"/>
          </a:xfrm>
          <a:prstGeom prst="rect">
            <a:avLst/>
          </a:prstGeom>
        </p:spPr>
        <p:txBody>
          <a:bodyPr vert="horz" wrap="square" lIns="0" tIns="262467" rIns="0" bIns="0" rtlCol="0">
            <a:spAutoFit/>
          </a:bodyPr>
          <a:lstStyle/>
          <a:p>
            <a:pPr marL="16933">
              <a:spcBef>
                <a:spcPts val="2067"/>
              </a:spcBef>
            </a:pPr>
            <a:r>
              <a:rPr sz="3200" b="1" dirty="0">
                <a:solidFill>
                  <a:srgbClr val="CC78A7"/>
                </a:solidFill>
                <a:latin typeface="Roboto"/>
                <a:cs typeface="Roboto"/>
              </a:rPr>
              <a:t>3</a:t>
            </a:r>
            <a:endParaRPr sz="3200">
              <a:latin typeface="Roboto"/>
              <a:cs typeface="Roboto"/>
            </a:endParaRPr>
          </a:p>
          <a:p>
            <a:pPr marL="16933">
              <a:spcBef>
                <a:spcPts val="1933"/>
              </a:spcBef>
            </a:pPr>
            <a:r>
              <a:rPr sz="3200" b="1" dirty="0">
                <a:solidFill>
                  <a:srgbClr val="E69F00"/>
                </a:solidFill>
                <a:latin typeface="Roboto"/>
                <a:cs typeface="Roboto"/>
              </a:rPr>
              <a:t>4</a:t>
            </a:r>
            <a:endParaRPr sz="3200">
              <a:latin typeface="Roboto"/>
              <a:cs typeface="Roboto"/>
            </a:endParaRPr>
          </a:p>
        </p:txBody>
      </p:sp>
      <p:sp>
        <p:nvSpPr>
          <p:cNvPr id="11" name="object 11"/>
          <p:cNvSpPr/>
          <p:nvPr/>
        </p:nvSpPr>
        <p:spPr>
          <a:xfrm>
            <a:off x="9056033" y="4424765"/>
            <a:ext cx="2286847" cy="711200"/>
          </a:xfrm>
          <a:custGeom>
            <a:avLst/>
            <a:gdLst/>
            <a:ahLst/>
            <a:cxnLst/>
            <a:rect l="l" t="t" r="r" b="b"/>
            <a:pathLst>
              <a:path w="1715134" h="533400">
                <a:moveTo>
                  <a:pt x="0" y="0"/>
                </a:moveTo>
                <a:lnTo>
                  <a:pt x="1715099" y="0"/>
                </a:lnTo>
                <a:lnTo>
                  <a:pt x="1715099" y="533399"/>
                </a:lnTo>
                <a:lnTo>
                  <a:pt x="0" y="533399"/>
                </a:lnTo>
                <a:lnTo>
                  <a:pt x="0" y="0"/>
                </a:lnTo>
                <a:close/>
              </a:path>
            </a:pathLst>
          </a:custGeom>
          <a:ln w="28574">
            <a:solidFill>
              <a:srgbClr val="55B4E9"/>
            </a:solidFill>
          </a:ln>
        </p:spPr>
        <p:txBody>
          <a:bodyPr wrap="square" lIns="0" tIns="0" rIns="0" bIns="0" rtlCol="0"/>
          <a:lstStyle/>
          <a:p>
            <a:endParaRPr sz="2400"/>
          </a:p>
        </p:txBody>
      </p:sp>
      <p:sp>
        <p:nvSpPr>
          <p:cNvPr id="12" name="object 12"/>
          <p:cNvSpPr txBox="1"/>
          <p:nvPr/>
        </p:nvSpPr>
        <p:spPr>
          <a:xfrm>
            <a:off x="8673917" y="4505878"/>
            <a:ext cx="267547" cy="509541"/>
          </a:xfrm>
          <a:prstGeom prst="rect">
            <a:avLst/>
          </a:prstGeom>
        </p:spPr>
        <p:txBody>
          <a:bodyPr vert="horz" wrap="square" lIns="0" tIns="16933" rIns="0" bIns="0" rtlCol="0">
            <a:spAutoFit/>
          </a:bodyPr>
          <a:lstStyle/>
          <a:p>
            <a:pPr marL="16933">
              <a:spcBef>
                <a:spcPts val="133"/>
              </a:spcBef>
            </a:pPr>
            <a:r>
              <a:rPr sz="3200" b="1" dirty="0">
                <a:solidFill>
                  <a:srgbClr val="55B4E9"/>
                </a:solidFill>
                <a:latin typeface="Roboto"/>
                <a:cs typeface="Roboto"/>
              </a:rPr>
              <a:t>5</a:t>
            </a:r>
            <a:endParaRPr sz="3200">
              <a:latin typeface="Roboto"/>
              <a:cs typeface="Roboto"/>
            </a:endParaRPr>
          </a:p>
        </p:txBody>
      </p:sp>
      <p:sp>
        <p:nvSpPr>
          <p:cNvPr id="13" name="object 1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1367543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3600" y="203200"/>
            <a:ext cx="7477992" cy="6451600"/>
          </a:xfrm>
          <a:prstGeom prst="rect">
            <a:avLst/>
          </a:prstGeom>
        </p:spPr>
      </p:pic>
      <p:sp>
        <p:nvSpPr>
          <p:cNvPr id="3" name="object 3"/>
          <p:cNvSpPr txBox="1">
            <a:spLocks noGrp="1"/>
          </p:cNvSpPr>
          <p:nvPr>
            <p:ph type="title"/>
          </p:nvPr>
        </p:nvSpPr>
        <p:spPr>
          <a:xfrm>
            <a:off x="516835" y="36637"/>
            <a:ext cx="3844017" cy="1499555"/>
          </a:xfrm>
          <a:prstGeom prst="rect">
            <a:avLst/>
          </a:prstGeom>
        </p:spPr>
        <p:txBody>
          <a:bodyPr vert="horz" wrap="square" lIns="0" tIns="37253" rIns="0" bIns="0" rtlCol="0" anchor="ctr">
            <a:spAutoFit/>
          </a:bodyPr>
          <a:lstStyle/>
          <a:p>
            <a:pPr marL="303946" marR="6773" indent="-287859">
              <a:lnSpc>
                <a:spcPts val="3800"/>
              </a:lnSpc>
              <a:spcBef>
                <a:spcPts val="293"/>
              </a:spcBef>
            </a:pPr>
            <a:r>
              <a:rPr spc="-20" dirty="0"/>
              <a:t>Buy </a:t>
            </a:r>
            <a:r>
              <a:rPr spc="-13" dirty="0"/>
              <a:t>Flow </a:t>
            </a:r>
            <a:r>
              <a:rPr spc="-20" dirty="0"/>
              <a:t>Latency: </a:t>
            </a:r>
            <a:r>
              <a:rPr spc="-780" dirty="0"/>
              <a:t> </a:t>
            </a:r>
            <a:r>
              <a:rPr spc="-13" dirty="0"/>
              <a:t>Valid</a:t>
            </a:r>
            <a:r>
              <a:rPr spc="-40" dirty="0"/>
              <a:t> </a:t>
            </a:r>
            <a:r>
              <a:rPr dirty="0"/>
              <a:t>Requests</a:t>
            </a:r>
          </a:p>
        </p:txBody>
      </p:sp>
      <p:sp>
        <p:nvSpPr>
          <p:cNvPr id="4" name="object 4"/>
          <p:cNvSpPr txBox="1"/>
          <p:nvPr/>
        </p:nvSpPr>
        <p:spPr>
          <a:xfrm>
            <a:off x="441567" y="1489998"/>
            <a:ext cx="3938693" cy="2882370"/>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Latency</a:t>
            </a:r>
            <a:r>
              <a:rPr sz="1867" u="heavy" spc="-53" dirty="0">
                <a:solidFill>
                  <a:srgbClr val="666666"/>
                </a:solidFill>
                <a:uFill>
                  <a:solidFill>
                    <a:srgbClr val="666666"/>
                  </a:solidFill>
                </a:uFill>
                <a:latin typeface="Roboto"/>
                <a:cs typeface="Roboto"/>
              </a:rPr>
              <a:t> </a:t>
            </a:r>
            <a:r>
              <a:rPr sz="1867" u="heavy" spc="-33" dirty="0">
                <a:solidFill>
                  <a:srgbClr val="666666"/>
                </a:solidFill>
                <a:uFill>
                  <a:solidFill>
                    <a:srgbClr val="666666"/>
                  </a:solidFill>
                </a:uFill>
                <a:latin typeface="Roboto"/>
                <a:cs typeface="Roboto"/>
              </a:rPr>
              <a:t>SLI</a:t>
            </a:r>
            <a:endParaRPr sz="1867">
              <a:latin typeface="Roboto"/>
              <a:cs typeface="Roboto"/>
            </a:endParaRPr>
          </a:p>
          <a:p>
            <a:pPr marL="367444" marR="320879" indent="-121917">
              <a:lnSpc>
                <a:spcPts val="2200"/>
              </a:lnSpc>
              <a:spcBef>
                <a:spcPts val="467"/>
              </a:spcBef>
            </a:pPr>
            <a:r>
              <a:rPr sz="1867" spc="-13" dirty="0">
                <a:solidFill>
                  <a:srgbClr val="666666"/>
                </a:solidFill>
                <a:latin typeface="Roboto"/>
                <a:cs typeface="Roboto"/>
              </a:rPr>
              <a:t>The </a:t>
            </a:r>
            <a:r>
              <a:rPr sz="1867" spc="-20" dirty="0">
                <a:solidFill>
                  <a:srgbClr val="666666"/>
                </a:solidFill>
                <a:latin typeface="Roboto"/>
                <a:cs typeface="Roboto"/>
              </a:rPr>
              <a:t>proportion </a:t>
            </a:r>
            <a:r>
              <a:rPr sz="1867" spc="13" dirty="0">
                <a:solidFill>
                  <a:srgbClr val="666666"/>
                </a:solidFill>
                <a:latin typeface="Roboto"/>
                <a:cs typeface="Roboto"/>
              </a:rPr>
              <a:t>of </a:t>
            </a:r>
            <a:r>
              <a:rPr sz="1867" b="1" i="1" spc="67" dirty="0">
                <a:solidFill>
                  <a:srgbClr val="009E73"/>
                </a:solidFill>
                <a:latin typeface="Roboto Cn"/>
                <a:cs typeface="Roboto Cn"/>
              </a:rPr>
              <a:t>valid </a:t>
            </a:r>
            <a:r>
              <a:rPr sz="1867" spc="-20" dirty="0">
                <a:solidFill>
                  <a:srgbClr val="666666"/>
                </a:solidFill>
                <a:latin typeface="Roboto"/>
                <a:cs typeface="Roboto"/>
              </a:rPr>
              <a:t>requests </a:t>
            </a:r>
            <a:r>
              <a:rPr sz="1867" spc="-447" dirty="0">
                <a:solidFill>
                  <a:srgbClr val="666666"/>
                </a:solidFill>
                <a:latin typeface="Roboto"/>
                <a:cs typeface="Roboto"/>
              </a:rPr>
              <a:t> </a:t>
            </a:r>
            <a:r>
              <a:rPr sz="1867" spc="-13" dirty="0">
                <a:solidFill>
                  <a:srgbClr val="666666"/>
                </a:solidFill>
                <a:latin typeface="Roboto"/>
                <a:cs typeface="Roboto"/>
              </a:rPr>
              <a:t>served</a:t>
            </a:r>
            <a:r>
              <a:rPr sz="1867" spc="-7" dirty="0">
                <a:solidFill>
                  <a:srgbClr val="666666"/>
                </a:solidFill>
                <a:latin typeface="Roboto"/>
                <a:cs typeface="Roboto"/>
              </a:rPr>
              <a:t> </a:t>
            </a:r>
            <a:r>
              <a:rPr sz="1867" b="1" i="1" spc="87" dirty="0">
                <a:solidFill>
                  <a:srgbClr val="666666"/>
                </a:solidFill>
                <a:latin typeface="Roboto Cn"/>
                <a:cs typeface="Roboto Cn"/>
              </a:rPr>
              <a:t>faster</a:t>
            </a:r>
            <a:r>
              <a:rPr sz="1867" b="1" i="1" spc="40" dirty="0">
                <a:solidFill>
                  <a:srgbClr val="666666"/>
                </a:solidFill>
                <a:latin typeface="Roboto Cn"/>
                <a:cs typeface="Roboto Cn"/>
              </a:rPr>
              <a:t> </a:t>
            </a:r>
            <a:r>
              <a:rPr sz="1867" spc="-33" dirty="0">
                <a:solidFill>
                  <a:srgbClr val="666666"/>
                </a:solidFill>
                <a:latin typeface="Roboto"/>
                <a:cs typeface="Roboto"/>
              </a:rPr>
              <a:t>than</a:t>
            </a:r>
            <a:r>
              <a:rPr sz="1867" spc="-13" dirty="0">
                <a:solidFill>
                  <a:srgbClr val="666666"/>
                </a:solidFill>
                <a:latin typeface="Roboto"/>
                <a:cs typeface="Roboto"/>
              </a:rPr>
              <a:t> a</a:t>
            </a:r>
            <a:r>
              <a:rPr sz="1867" spc="-20" dirty="0">
                <a:solidFill>
                  <a:srgbClr val="666666"/>
                </a:solidFill>
                <a:latin typeface="Roboto"/>
                <a:cs typeface="Roboto"/>
              </a:rPr>
              <a:t> </a:t>
            </a:r>
            <a:r>
              <a:rPr sz="1867" spc="-27" dirty="0">
                <a:solidFill>
                  <a:srgbClr val="666666"/>
                </a:solidFill>
                <a:latin typeface="Roboto"/>
                <a:cs typeface="Roboto"/>
              </a:rPr>
              <a:t>threshold.</a:t>
            </a:r>
            <a:endParaRPr sz="1867">
              <a:latin typeface="Roboto"/>
              <a:cs typeface="Roboto"/>
            </a:endParaRPr>
          </a:p>
          <a:p>
            <a:pPr>
              <a:spcBef>
                <a:spcPts val="7"/>
              </a:spcBef>
            </a:pPr>
            <a:endParaRPr sz="2067">
              <a:latin typeface="Roboto"/>
              <a:cs typeface="Roboto"/>
            </a:endParaRPr>
          </a:p>
          <a:p>
            <a:pPr marL="16933">
              <a:spcBef>
                <a:spcPts val="7"/>
              </a:spcBef>
            </a:pPr>
            <a:r>
              <a:rPr sz="1867" spc="-13" dirty="0">
                <a:solidFill>
                  <a:srgbClr val="666666"/>
                </a:solidFill>
                <a:latin typeface="Roboto"/>
                <a:cs typeface="Roboto"/>
              </a:rPr>
              <a:t>…</a:t>
            </a:r>
            <a:r>
              <a:rPr sz="1867" spc="-20" dirty="0">
                <a:solidFill>
                  <a:srgbClr val="666666"/>
                </a:solidFill>
                <a:latin typeface="Roboto"/>
                <a:cs typeface="Roboto"/>
              </a:rPr>
              <a:t> </a:t>
            </a:r>
            <a:r>
              <a:rPr sz="1867" spc="-27" dirty="0">
                <a:solidFill>
                  <a:srgbClr val="666666"/>
                </a:solidFill>
                <a:latin typeface="Roboto"/>
                <a:cs typeface="Roboto"/>
              </a:rPr>
              <a:t>but</a:t>
            </a:r>
            <a:r>
              <a:rPr sz="1867" spc="-13" dirty="0">
                <a:solidFill>
                  <a:srgbClr val="666666"/>
                </a:solidFill>
                <a:latin typeface="Roboto"/>
                <a:cs typeface="Roboto"/>
              </a:rPr>
              <a:t> </a:t>
            </a:r>
            <a:r>
              <a:rPr sz="1867" spc="-27" dirty="0">
                <a:solidFill>
                  <a:srgbClr val="666666"/>
                </a:solidFill>
                <a:latin typeface="Roboto"/>
                <a:cs typeface="Roboto"/>
              </a:rPr>
              <a:t>which</a:t>
            </a:r>
            <a:r>
              <a:rPr sz="1867" spc="-20" dirty="0">
                <a:solidFill>
                  <a:srgbClr val="666666"/>
                </a:solidFill>
                <a:latin typeface="Roboto"/>
                <a:cs typeface="Roboto"/>
              </a:rPr>
              <a:t> requests</a:t>
            </a:r>
            <a:r>
              <a:rPr sz="1867" spc="-13" dirty="0">
                <a:solidFill>
                  <a:srgbClr val="666666"/>
                </a:solidFill>
                <a:latin typeface="Roboto"/>
                <a:cs typeface="Roboto"/>
              </a:rPr>
              <a:t> </a:t>
            </a:r>
            <a:r>
              <a:rPr sz="1867" spc="-20" dirty="0">
                <a:solidFill>
                  <a:srgbClr val="666666"/>
                </a:solidFill>
                <a:latin typeface="Roboto"/>
                <a:cs typeface="Roboto"/>
              </a:rPr>
              <a:t>are</a:t>
            </a:r>
            <a:r>
              <a:rPr sz="1867" spc="13" dirty="0">
                <a:solidFill>
                  <a:srgbClr val="666666"/>
                </a:solidFill>
                <a:latin typeface="Roboto"/>
                <a:cs typeface="Roboto"/>
              </a:rPr>
              <a:t> </a:t>
            </a:r>
            <a:r>
              <a:rPr sz="1867" b="1" i="1" spc="53" dirty="0">
                <a:solidFill>
                  <a:srgbClr val="009E73"/>
                </a:solidFill>
                <a:latin typeface="Roboto Cn"/>
                <a:cs typeface="Roboto Cn"/>
              </a:rPr>
              <a:t>valid</a:t>
            </a:r>
            <a:r>
              <a:rPr sz="1867" spc="53" dirty="0">
                <a:solidFill>
                  <a:srgbClr val="666666"/>
                </a:solidFill>
                <a:latin typeface="Roboto"/>
                <a:cs typeface="Roboto"/>
              </a:rPr>
              <a:t>?</a:t>
            </a:r>
            <a:endParaRPr sz="1867">
              <a:latin typeface="Roboto"/>
              <a:cs typeface="Roboto"/>
            </a:endParaRPr>
          </a:p>
          <a:p>
            <a:pPr marL="626518" indent="-500367">
              <a:spcBef>
                <a:spcPts val="360"/>
              </a:spcBef>
              <a:buAutoNum type="arabicPeriod" startAt="3"/>
              <a:tabLst>
                <a:tab pos="625671" algn="l"/>
                <a:tab pos="626518" algn="l"/>
              </a:tabLst>
            </a:pPr>
            <a:r>
              <a:rPr sz="1867" spc="-27" dirty="0">
                <a:solidFill>
                  <a:srgbClr val="EEEEEE"/>
                </a:solidFill>
                <a:latin typeface="Roboto"/>
                <a:cs typeface="Roboto"/>
              </a:rPr>
              <a:t>User</a:t>
            </a:r>
            <a:r>
              <a:rPr sz="1867" spc="-20" dirty="0">
                <a:solidFill>
                  <a:srgbClr val="EEEEEE"/>
                </a:solidFill>
                <a:latin typeface="Roboto"/>
                <a:cs typeface="Roboto"/>
              </a:rPr>
              <a:t> </a:t>
            </a:r>
            <a:r>
              <a:rPr sz="1867" spc="-27" dirty="0">
                <a:solidFill>
                  <a:srgbClr val="EEEEEE"/>
                </a:solidFill>
                <a:latin typeface="Roboto"/>
                <a:cs typeface="Roboto"/>
              </a:rPr>
              <a:t>launches</a:t>
            </a:r>
            <a:r>
              <a:rPr sz="1867" spc="-13" dirty="0">
                <a:solidFill>
                  <a:srgbClr val="EEEEEE"/>
                </a:solidFill>
                <a:latin typeface="Roboto"/>
                <a:cs typeface="Roboto"/>
              </a:rPr>
              <a:t> </a:t>
            </a:r>
            <a:r>
              <a:rPr sz="1867" spc="-33" dirty="0">
                <a:solidFill>
                  <a:srgbClr val="EEEEEE"/>
                </a:solidFill>
                <a:latin typeface="Roboto"/>
                <a:cs typeface="Roboto"/>
              </a:rPr>
              <a:t>Play</a:t>
            </a:r>
            <a:r>
              <a:rPr sz="1867" spc="-13" dirty="0">
                <a:solidFill>
                  <a:srgbClr val="EEEEEE"/>
                </a:solidFill>
                <a:latin typeface="Roboto"/>
                <a:cs typeface="Roboto"/>
              </a:rPr>
              <a:t> </a:t>
            </a:r>
            <a:r>
              <a:rPr sz="1867" spc="-27" dirty="0">
                <a:solidFill>
                  <a:srgbClr val="EEEEEE"/>
                </a:solidFill>
                <a:latin typeface="Roboto"/>
                <a:cs typeface="Roboto"/>
              </a:rPr>
              <a:t>billing</a:t>
            </a:r>
            <a:r>
              <a:rPr sz="1867" spc="-20" dirty="0">
                <a:solidFill>
                  <a:srgbClr val="EEEEEE"/>
                </a:solidFill>
                <a:latin typeface="Roboto"/>
                <a:cs typeface="Roboto"/>
              </a:rPr>
              <a:t> ﬂow?</a:t>
            </a:r>
            <a:endParaRPr sz="1867">
              <a:latin typeface="Roboto"/>
              <a:cs typeface="Roboto"/>
            </a:endParaRPr>
          </a:p>
          <a:p>
            <a:pPr marL="626518" indent="-500367">
              <a:spcBef>
                <a:spcPts val="360"/>
              </a:spcBef>
              <a:buAutoNum type="arabicPeriod" startAt="3"/>
              <a:tabLst>
                <a:tab pos="625671" algn="l"/>
                <a:tab pos="626518" algn="l"/>
              </a:tabLst>
            </a:pPr>
            <a:r>
              <a:rPr sz="1867" spc="-27" dirty="0">
                <a:solidFill>
                  <a:srgbClr val="E69F00"/>
                </a:solidFill>
                <a:latin typeface="Roboto"/>
                <a:cs typeface="Roboto"/>
              </a:rPr>
              <a:t>Send</a:t>
            </a:r>
            <a:r>
              <a:rPr sz="1867" spc="-20" dirty="0">
                <a:solidFill>
                  <a:srgbClr val="E69F00"/>
                </a:solidFill>
                <a:latin typeface="Roboto"/>
                <a:cs typeface="Roboto"/>
              </a:rPr>
              <a:t> token to </a:t>
            </a:r>
            <a:r>
              <a:rPr sz="1867" spc="-7" dirty="0">
                <a:solidFill>
                  <a:srgbClr val="E69F00"/>
                </a:solidFill>
                <a:latin typeface="Roboto"/>
                <a:cs typeface="Roboto"/>
              </a:rPr>
              <a:t>API</a:t>
            </a:r>
            <a:r>
              <a:rPr sz="1867" spc="-13" dirty="0">
                <a:solidFill>
                  <a:srgbClr val="E69F00"/>
                </a:solidFill>
                <a:latin typeface="Roboto"/>
                <a:cs typeface="Roboto"/>
              </a:rPr>
              <a:t> </a:t>
            </a:r>
            <a:r>
              <a:rPr sz="1867" spc="-20" dirty="0">
                <a:solidFill>
                  <a:srgbClr val="E69F00"/>
                </a:solidFill>
                <a:latin typeface="Roboto"/>
                <a:cs typeface="Roboto"/>
              </a:rPr>
              <a:t>server</a:t>
            </a:r>
            <a:endParaRPr sz="1867">
              <a:latin typeface="Roboto"/>
              <a:cs typeface="Roboto"/>
            </a:endParaRPr>
          </a:p>
          <a:p>
            <a:pPr marL="626518" indent="-500367">
              <a:spcBef>
                <a:spcPts val="360"/>
              </a:spcBef>
              <a:buAutoNum type="arabicPeriod" startAt="3"/>
              <a:tabLst>
                <a:tab pos="625671" algn="l"/>
                <a:tab pos="626518" algn="l"/>
              </a:tabLst>
            </a:pPr>
            <a:r>
              <a:rPr sz="1867" spc="-20" dirty="0">
                <a:solidFill>
                  <a:srgbClr val="EEEEEE"/>
                </a:solidFill>
                <a:latin typeface="Roboto"/>
                <a:cs typeface="Roboto"/>
              </a:rPr>
              <a:t>Verify</a:t>
            </a:r>
            <a:r>
              <a:rPr sz="1867" spc="-27" dirty="0">
                <a:solidFill>
                  <a:srgbClr val="EEEEEE"/>
                </a:solidFill>
                <a:latin typeface="Roboto"/>
                <a:cs typeface="Roboto"/>
              </a:rPr>
              <a:t> </a:t>
            </a:r>
            <a:r>
              <a:rPr sz="1867" spc="-20" dirty="0">
                <a:solidFill>
                  <a:srgbClr val="EEEEEE"/>
                </a:solidFill>
                <a:latin typeface="Roboto"/>
                <a:cs typeface="Roboto"/>
              </a:rPr>
              <a:t>token </a:t>
            </a:r>
            <a:r>
              <a:rPr sz="1867" spc="-27" dirty="0">
                <a:solidFill>
                  <a:srgbClr val="EEEEEE"/>
                </a:solidFill>
                <a:latin typeface="Roboto"/>
                <a:cs typeface="Roboto"/>
              </a:rPr>
              <a:t>with</a:t>
            </a:r>
            <a:r>
              <a:rPr sz="1867" spc="-20" dirty="0">
                <a:solidFill>
                  <a:srgbClr val="EEEEEE"/>
                </a:solidFill>
                <a:latin typeface="Roboto"/>
                <a:cs typeface="Roboto"/>
              </a:rPr>
              <a:t> </a:t>
            </a:r>
            <a:r>
              <a:rPr sz="1867" spc="-33" dirty="0">
                <a:solidFill>
                  <a:srgbClr val="EEEEEE"/>
                </a:solidFill>
                <a:latin typeface="Roboto"/>
                <a:cs typeface="Roboto"/>
              </a:rPr>
              <a:t>Play</a:t>
            </a:r>
            <a:r>
              <a:rPr sz="1867" spc="-20" dirty="0">
                <a:solidFill>
                  <a:srgbClr val="EEEEEE"/>
                </a:solidFill>
                <a:latin typeface="Roboto"/>
                <a:cs typeface="Roboto"/>
              </a:rPr>
              <a:t> </a:t>
            </a:r>
            <a:r>
              <a:rPr sz="1867" spc="-27" dirty="0">
                <a:solidFill>
                  <a:srgbClr val="EEEEEE"/>
                </a:solidFill>
                <a:latin typeface="Roboto"/>
                <a:cs typeface="Roboto"/>
              </a:rPr>
              <a:t>Store?</a:t>
            </a:r>
            <a:endParaRPr sz="1867">
              <a:latin typeface="Roboto"/>
              <a:cs typeface="Roboto"/>
            </a:endParaRPr>
          </a:p>
        </p:txBody>
      </p:sp>
      <p:sp>
        <p:nvSpPr>
          <p:cNvPr id="5" name="object 5"/>
          <p:cNvSpPr txBox="1"/>
          <p:nvPr/>
        </p:nvSpPr>
        <p:spPr>
          <a:xfrm>
            <a:off x="441567" y="4405917"/>
            <a:ext cx="1195492" cy="304421"/>
          </a:xfrm>
          <a:prstGeom prst="rect">
            <a:avLst/>
          </a:prstGeom>
        </p:spPr>
        <p:txBody>
          <a:bodyPr vert="horz" wrap="square" lIns="0" tIns="16933" rIns="0" bIns="0" rtlCol="0">
            <a:spAutoFit/>
          </a:bodyPr>
          <a:lstStyle/>
          <a:p>
            <a:pPr marL="16933">
              <a:spcBef>
                <a:spcPts val="133"/>
              </a:spcBef>
            </a:pPr>
            <a:r>
              <a:rPr sz="1867" spc="-20" dirty="0">
                <a:solidFill>
                  <a:srgbClr val="CC78A7"/>
                </a:solidFill>
                <a:latin typeface="Roboto"/>
                <a:cs typeface="Roboto"/>
              </a:rPr>
              <a:t>Why</a:t>
            </a:r>
            <a:r>
              <a:rPr sz="1867" spc="-60" dirty="0">
                <a:solidFill>
                  <a:srgbClr val="CC78A7"/>
                </a:solidFill>
                <a:latin typeface="Roboto"/>
                <a:cs typeface="Roboto"/>
              </a:rPr>
              <a:t> </a:t>
            </a:r>
            <a:r>
              <a:rPr sz="1867" spc="-20" dirty="0">
                <a:solidFill>
                  <a:srgbClr val="CC78A7"/>
                </a:solidFill>
                <a:latin typeface="Roboto"/>
                <a:cs typeface="Roboto"/>
              </a:rPr>
              <a:t>not</a:t>
            </a:r>
            <a:r>
              <a:rPr sz="1867" spc="-53" dirty="0">
                <a:solidFill>
                  <a:srgbClr val="CC78A7"/>
                </a:solidFill>
                <a:latin typeface="Roboto"/>
                <a:cs typeface="Roboto"/>
              </a:rPr>
              <a:t> </a:t>
            </a:r>
            <a:r>
              <a:rPr sz="1867" b="1" spc="-7" dirty="0">
                <a:solidFill>
                  <a:srgbClr val="CC78A7"/>
                </a:solidFill>
                <a:latin typeface="Roboto"/>
                <a:cs typeface="Roboto"/>
              </a:rPr>
              <a:t>3</a:t>
            </a:r>
            <a:r>
              <a:rPr sz="1867" spc="-7" dirty="0">
                <a:solidFill>
                  <a:srgbClr val="666666"/>
                </a:solidFill>
                <a:latin typeface="Roboto"/>
                <a:cs typeface="Roboto"/>
              </a:rPr>
              <a:t>?</a:t>
            </a:r>
            <a:endParaRPr sz="1867">
              <a:latin typeface="Roboto"/>
              <a:cs typeface="Roboto"/>
            </a:endParaRPr>
          </a:p>
        </p:txBody>
      </p:sp>
      <p:sp>
        <p:nvSpPr>
          <p:cNvPr id="6" name="object 6"/>
          <p:cNvSpPr txBox="1"/>
          <p:nvPr/>
        </p:nvSpPr>
        <p:spPr>
          <a:xfrm>
            <a:off x="603258" y="4690397"/>
            <a:ext cx="4179993" cy="1017180"/>
          </a:xfrm>
          <a:prstGeom prst="rect">
            <a:avLst/>
          </a:prstGeom>
        </p:spPr>
        <p:txBody>
          <a:bodyPr vert="horz" wrap="square" lIns="0" tIns="62653" rIns="0" bIns="0" rtlCol="0">
            <a:spAutoFit/>
          </a:bodyPr>
          <a:lstStyle/>
          <a:p>
            <a:pPr marL="464808" indent="-448722">
              <a:spcBef>
                <a:spcPts val="493"/>
              </a:spcBef>
              <a:buFont typeface="Arial MT"/>
              <a:buChar char="●"/>
              <a:tabLst>
                <a:tab pos="463962" algn="l"/>
                <a:tab pos="465655" algn="l"/>
              </a:tabLst>
            </a:pPr>
            <a:r>
              <a:rPr sz="1867" spc="-33" dirty="0">
                <a:solidFill>
                  <a:srgbClr val="666666"/>
                </a:solidFill>
                <a:latin typeface="Roboto"/>
                <a:cs typeface="Roboto"/>
              </a:rPr>
              <a:t>Too</a:t>
            </a:r>
            <a:r>
              <a:rPr sz="1867" spc="-13" dirty="0">
                <a:solidFill>
                  <a:srgbClr val="666666"/>
                </a:solidFill>
                <a:latin typeface="Roboto"/>
                <a:cs typeface="Roboto"/>
              </a:rPr>
              <a:t> </a:t>
            </a:r>
            <a:r>
              <a:rPr sz="1867" spc="-27" dirty="0">
                <a:solidFill>
                  <a:srgbClr val="666666"/>
                </a:solidFill>
                <a:latin typeface="Roboto"/>
                <a:cs typeface="Roboto"/>
              </a:rPr>
              <a:t>variable,</a:t>
            </a:r>
            <a:r>
              <a:rPr sz="1867" spc="-7" dirty="0">
                <a:solidFill>
                  <a:srgbClr val="666666"/>
                </a:solidFill>
                <a:latin typeface="Roboto"/>
                <a:cs typeface="Roboto"/>
              </a:rPr>
              <a:t> </a:t>
            </a:r>
            <a:r>
              <a:rPr sz="1867" spc="-33" dirty="0">
                <a:solidFill>
                  <a:srgbClr val="666666"/>
                </a:solidFill>
                <a:latin typeface="Roboto"/>
                <a:cs typeface="Roboto"/>
              </a:rPr>
              <a:t>SLI</a:t>
            </a:r>
            <a:r>
              <a:rPr sz="1867" spc="-7" dirty="0">
                <a:solidFill>
                  <a:srgbClr val="666666"/>
                </a:solidFill>
                <a:latin typeface="Roboto"/>
                <a:cs typeface="Roboto"/>
              </a:rPr>
              <a:t> </a:t>
            </a:r>
            <a:r>
              <a:rPr sz="1867" spc="-27" dirty="0">
                <a:solidFill>
                  <a:srgbClr val="666666"/>
                </a:solidFill>
                <a:latin typeface="Roboto"/>
                <a:cs typeface="Roboto"/>
              </a:rPr>
              <a:t>will</a:t>
            </a:r>
            <a:r>
              <a:rPr sz="1867" spc="-13" dirty="0">
                <a:solidFill>
                  <a:srgbClr val="666666"/>
                </a:solidFill>
                <a:latin typeface="Roboto"/>
                <a:cs typeface="Roboto"/>
              </a:rPr>
              <a:t> </a:t>
            </a:r>
            <a:r>
              <a:rPr sz="1867" spc="-27" dirty="0">
                <a:solidFill>
                  <a:srgbClr val="666666"/>
                </a:solidFill>
                <a:latin typeface="Roboto"/>
                <a:cs typeface="Roboto"/>
              </a:rPr>
              <a:t>have</a:t>
            </a:r>
            <a:r>
              <a:rPr sz="1867" spc="-7" dirty="0">
                <a:solidFill>
                  <a:srgbClr val="666666"/>
                </a:solidFill>
                <a:latin typeface="Roboto"/>
                <a:cs typeface="Roboto"/>
              </a:rPr>
              <a:t> </a:t>
            </a:r>
            <a:r>
              <a:rPr sz="1867" spc="-13" dirty="0">
                <a:solidFill>
                  <a:srgbClr val="666666"/>
                </a:solidFill>
                <a:latin typeface="Roboto"/>
                <a:cs typeface="Roboto"/>
              </a:rPr>
              <a:t>poor</a:t>
            </a:r>
            <a:r>
              <a:rPr sz="1867" spc="-7" dirty="0">
                <a:solidFill>
                  <a:srgbClr val="666666"/>
                </a:solidFill>
                <a:latin typeface="Roboto"/>
                <a:cs typeface="Roboto"/>
              </a:rPr>
              <a:t> </a:t>
            </a:r>
            <a:r>
              <a:rPr sz="1867" spc="-47" dirty="0">
                <a:solidFill>
                  <a:srgbClr val="666666"/>
                </a:solidFill>
                <a:latin typeface="Roboto"/>
                <a:cs typeface="Roboto"/>
              </a:rPr>
              <a:t>SnR</a:t>
            </a:r>
            <a:endParaRPr sz="1867">
              <a:latin typeface="Roboto"/>
              <a:cs typeface="Roboto"/>
            </a:endParaRPr>
          </a:p>
          <a:p>
            <a:pPr marL="464808" marR="28786" indent="-448722">
              <a:lnSpc>
                <a:spcPct val="116100"/>
              </a:lnSpc>
              <a:buFont typeface="Arial MT"/>
              <a:buChar char="●"/>
              <a:tabLst>
                <a:tab pos="463962" algn="l"/>
                <a:tab pos="465655" algn="l"/>
              </a:tabLst>
            </a:pPr>
            <a:r>
              <a:rPr sz="1867" spc="-27" dirty="0">
                <a:solidFill>
                  <a:srgbClr val="666666"/>
                </a:solidFill>
                <a:latin typeface="Roboto"/>
                <a:cs typeface="Roboto"/>
              </a:rPr>
              <a:t>Billing</a:t>
            </a:r>
            <a:r>
              <a:rPr sz="1867" spc="-13" dirty="0">
                <a:solidFill>
                  <a:srgbClr val="666666"/>
                </a:solidFill>
                <a:latin typeface="Roboto"/>
                <a:cs typeface="Roboto"/>
              </a:rPr>
              <a:t> </a:t>
            </a:r>
            <a:r>
              <a:rPr sz="1867" spc="-20" dirty="0">
                <a:solidFill>
                  <a:srgbClr val="666666"/>
                </a:solidFill>
                <a:latin typeface="Roboto"/>
                <a:cs typeface="Roboto"/>
              </a:rPr>
              <a:t>ﬂow</a:t>
            </a:r>
            <a:r>
              <a:rPr sz="1867" spc="-13" dirty="0">
                <a:solidFill>
                  <a:srgbClr val="666666"/>
                </a:solidFill>
                <a:latin typeface="Roboto"/>
                <a:cs typeface="Roboto"/>
              </a:rPr>
              <a:t> </a:t>
            </a:r>
            <a:r>
              <a:rPr sz="1867" spc="-27" dirty="0">
                <a:solidFill>
                  <a:srgbClr val="666666"/>
                </a:solidFill>
                <a:latin typeface="Roboto"/>
                <a:cs typeface="Roboto"/>
              </a:rPr>
              <a:t>contains</a:t>
            </a:r>
            <a:r>
              <a:rPr sz="1867" spc="-13" dirty="0">
                <a:solidFill>
                  <a:srgbClr val="666666"/>
                </a:solidFill>
                <a:latin typeface="Roboto"/>
                <a:cs typeface="Roboto"/>
              </a:rPr>
              <a:t> </a:t>
            </a:r>
            <a:r>
              <a:rPr sz="1867" spc="-20" dirty="0">
                <a:solidFill>
                  <a:srgbClr val="666666"/>
                </a:solidFill>
                <a:latin typeface="Roboto"/>
                <a:cs typeface="Roboto"/>
              </a:rPr>
              <a:t>lots</a:t>
            </a:r>
            <a:r>
              <a:rPr sz="1867" spc="-13" dirty="0">
                <a:solidFill>
                  <a:srgbClr val="666666"/>
                </a:solidFill>
                <a:latin typeface="Roboto"/>
                <a:cs typeface="Roboto"/>
              </a:rPr>
              <a:t> </a:t>
            </a:r>
            <a:r>
              <a:rPr sz="1867" spc="13" dirty="0">
                <a:solidFill>
                  <a:srgbClr val="666666"/>
                </a:solidFill>
                <a:latin typeface="Roboto"/>
                <a:cs typeface="Roboto"/>
              </a:rPr>
              <a:t>of</a:t>
            </a:r>
            <a:r>
              <a:rPr sz="1867" spc="-13" dirty="0">
                <a:solidFill>
                  <a:srgbClr val="666666"/>
                </a:solidFill>
                <a:latin typeface="Roboto"/>
                <a:cs typeface="Roboto"/>
              </a:rPr>
              <a:t> </a:t>
            </a:r>
            <a:r>
              <a:rPr sz="1867" spc="-27" dirty="0">
                <a:solidFill>
                  <a:srgbClr val="666666"/>
                </a:solidFill>
                <a:latin typeface="Roboto"/>
                <a:cs typeface="Roboto"/>
              </a:rPr>
              <a:t>"poking </a:t>
            </a:r>
            <a:r>
              <a:rPr sz="1867" spc="-447" dirty="0">
                <a:solidFill>
                  <a:srgbClr val="666666"/>
                </a:solidFill>
                <a:latin typeface="Roboto"/>
                <a:cs typeface="Roboto"/>
              </a:rPr>
              <a:t> </a:t>
            </a:r>
            <a:r>
              <a:rPr sz="1867" spc="-13" dirty="0">
                <a:solidFill>
                  <a:srgbClr val="666666"/>
                </a:solidFill>
                <a:latin typeface="Roboto"/>
                <a:cs typeface="Roboto"/>
              </a:rPr>
              <a:t>device </a:t>
            </a:r>
            <a:r>
              <a:rPr sz="1867" spc="-27" dirty="0">
                <a:solidFill>
                  <a:srgbClr val="666666"/>
                </a:solidFill>
                <a:latin typeface="Roboto"/>
                <a:cs typeface="Roboto"/>
              </a:rPr>
              <a:t>with</a:t>
            </a:r>
            <a:r>
              <a:rPr sz="1867" spc="-13" dirty="0">
                <a:solidFill>
                  <a:srgbClr val="666666"/>
                </a:solidFill>
                <a:latin typeface="Roboto"/>
                <a:cs typeface="Roboto"/>
              </a:rPr>
              <a:t> a </a:t>
            </a:r>
            <a:r>
              <a:rPr sz="1867" spc="-27" dirty="0">
                <a:solidFill>
                  <a:srgbClr val="666666"/>
                </a:solidFill>
                <a:latin typeface="Roboto"/>
                <a:cs typeface="Roboto"/>
              </a:rPr>
              <a:t>ﬁnger"</a:t>
            </a:r>
            <a:r>
              <a:rPr sz="1867" spc="-7" dirty="0">
                <a:solidFill>
                  <a:srgbClr val="666666"/>
                </a:solidFill>
                <a:latin typeface="Roboto"/>
                <a:cs typeface="Roboto"/>
              </a:rPr>
              <a:t> </a:t>
            </a:r>
            <a:r>
              <a:rPr sz="1867" spc="-13" dirty="0">
                <a:solidFill>
                  <a:srgbClr val="666666"/>
                </a:solidFill>
                <a:latin typeface="Roboto"/>
                <a:cs typeface="Roboto"/>
              </a:rPr>
              <a:t>time</a:t>
            </a:r>
            <a:endParaRPr sz="1867">
              <a:latin typeface="Roboto"/>
              <a:cs typeface="Roboto"/>
            </a:endParaRPr>
          </a:p>
        </p:txBody>
      </p:sp>
      <p:sp>
        <p:nvSpPr>
          <p:cNvPr id="7" name="object 7"/>
          <p:cNvSpPr/>
          <p:nvPr/>
        </p:nvSpPr>
        <p:spPr>
          <a:xfrm>
            <a:off x="6845566" y="4048932"/>
            <a:ext cx="4543213" cy="1921933"/>
          </a:xfrm>
          <a:custGeom>
            <a:avLst/>
            <a:gdLst/>
            <a:ahLst/>
            <a:cxnLst/>
            <a:rect l="l" t="t" r="r" b="b"/>
            <a:pathLst>
              <a:path w="3407409" h="1441450">
                <a:moveTo>
                  <a:pt x="0" y="0"/>
                </a:moveTo>
                <a:lnTo>
                  <a:pt x="3407399" y="0"/>
                </a:lnTo>
                <a:lnTo>
                  <a:pt x="3407399" y="1441199"/>
                </a:lnTo>
                <a:lnTo>
                  <a:pt x="0" y="1441199"/>
                </a:lnTo>
                <a:lnTo>
                  <a:pt x="0" y="0"/>
                </a:lnTo>
                <a:close/>
              </a:path>
            </a:pathLst>
          </a:custGeom>
          <a:ln w="28574">
            <a:solidFill>
              <a:srgbClr val="E69F00"/>
            </a:solidFill>
          </a:ln>
        </p:spPr>
        <p:txBody>
          <a:bodyPr wrap="square" lIns="0" tIns="0" rIns="0" bIns="0" rtlCol="0"/>
          <a:lstStyle/>
          <a:p>
            <a:endParaRPr sz="2400"/>
          </a:p>
        </p:txBody>
      </p:sp>
      <p:sp>
        <p:nvSpPr>
          <p:cNvPr id="8" name="object 8"/>
          <p:cNvSpPr txBox="1"/>
          <p:nvPr/>
        </p:nvSpPr>
        <p:spPr>
          <a:xfrm>
            <a:off x="6463451" y="4114045"/>
            <a:ext cx="267547" cy="509541"/>
          </a:xfrm>
          <a:prstGeom prst="rect">
            <a:avLst/>
          </a:prstGeom>
        </p:spPr>
        <p:txBody>
          <a:bodyPr vert="horz" wrap="square" lIns="0" tIns="16933" rIns="0" bIns="0" rtlCol="0">
            <a:spAutoFit/>
          </a:bodyPr>
          <a:lstStyle/>
          <a:p>
            <a:pPr marL="16933">
              <a:spcBef>
                <a:spcPts val="133"/>
              </a:spcBef>
            </a:pPr>
            <a:r>
              <a:rPr sz="3200" b="1" dirty="0">
                <a:solidFill>
                  <a:srgbClr val="E69F00"/>
                </a:solidFill>
                <a:latin typeface="Roboto"/>
                <a:cs typeface="Roboto"/>
              </a:rPr>
              <a:t>4</a:t>
            </a:r>
            <a:endParaRPr sz="3200">
              <a:latin typeface="Roboto"/>
              <a:cs typeface="Roboto"/>
            </a:endParaRPr>
          </a:p>
        </p:txBody>
      </p:sp>
      <p:sp>
        <p:nvSpPr>
          <p:cNvPr id="9" name="object 9"/>
          <p:cNvSpPr txBox="1">
            <a:spLocks noGrp="1"/>
          </p:cNvSpPr>
          <p:nvPr>
            <p:ph type="ftr" sz="quarter" idx="4294967295"/>
          </p:nvPr>
        </p:nvSpPr>
        <p:spPr>
          <a:xfrm>
            <a:off x="0" y="0"/>
            <a:ext cx="0" cy="560837"/>
          </a:xfrm>
          <a:prstGeom prst="rect">
            <a:avLst/>
          </a:prstGeom>
        </p:spPr>
        <p:txBody>
          <a:bodyPr vert="horz" wrap="square" lIns="0" tIns="6773" rIns="0" bIns="0" rtlCol="0">
            <a:spAutoFit/>
          </a:bodyPr>
          <a:lstStyle/>
          <a:p>
            <a:pPr marL="16933">
              <a:spcBef>
                <a:spcPts val="53"/>
              </a:spcBef>
            </a:pPr>
            <a:r>
              <a:rPr spc="-33" dirty="0" err="1" smtClean="0"/>
              <a:t>es</a:t>
            </a:r>
            <a:endParaRPr spc="-33" dirty="0"/>
          </a:p>
        </p:txBody>
      </p:sp>
    </p:spTree>
    <p:extLst>
      <p:ext uri="{BB962C8B-B14F-4D97-AF65-F5344CB8AC3E}">
        <p14:creationId xmlns:p14="http://schemas.microsoft.com/office/powerpoint/2010/main" val="2431622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673601" y="203200"/>
            <a:ext cx="7478607" cy="6593840"/>
            <a:chOff x="3505200" y="152400"/>
            <a:chExt cx="5608955" cy="4945380"/>
          </a:xfrm>
        </p:grpSpPr>
        <p:pic>
          <p:nvPicPr>
            <p:cNvPr id="3" name="object 3"/>
            <p:cNvPicPr/>
            <p:nvPr/>
          </p:nvPicPr>
          <p:blipFill>
            <a:blip r:embed="rId2" cstate="print"/>
            <a:stretch>
              <a:fillRect/>
            </a:stretch>
          </p:blipFill>
          <p:spPr>
            <a:xfrm>
              <a:off x="3505200" y="152400"/>
              <a:ext cx="5608494" cy="4838700"/>
            </a:xfrm>
            <a:prstGeom prst="rect">
              <a:avLst/>
            </a:prstGeom>
          </p:spPr>
        </p:pic>
        <p:sp>
          <p:nvSpPr>
            <p:cNvPr id="4" name="object 4"/>
            <p:cNvSpPr/>
            <p:nvPr/>
          </p:nvSpPr>
          <p:spPr>
            <a:xfrm>
              <a:off x="6792024" y="3318574"/>
              <a:ext cx="1715135" cy="533400"/>
            </a:xfrm>
            <a:custGeom>
              <a:avLst/>
              <a:gdLst/>
              <a:ahLst/>
              <a:cxnLst/>
              <a:rect l="l" t="t" r="r" b="b"/>
              <a:pathLst>
                <a:path w="1715134" h="533400">
                  <a:moveTo>
                    <a:pt x="0" y="0"/>
                  </a:moveTo>
                  <a:lnTo>
                    <a:pt x="1715099" y="0"/>
                  </a:lnTo>
                  <a:lnTo>
                    <a:pt x="1715099" y="533399"/>
                  </a:lnTo>
                  <a:lnTo>
                    <a:pt x="0" y="533399"/>
                  </a:lnTo>
                  <a:lnTo>
                    <a:pt x="0" y="0"/>
                  </a:lnTo>
                  <a:close/>
                </a:path>
              </a:pathLst>
            </a:custGeom>
            <a:ln w="28574">
              <a:solidFill>
                <a:srgbClr val="55B4E9"/>
              </a:solidFill>
            </a:ln>
          </p:spPr>
          <p:txBody>
            <a:bodyPr wrap="square" lIns="0" tIns="0" rIns="0" bIns="0" rtlCol="0"/>
            <a:lstStyle/>
            <a:p>
              <a:endParaRPr sz="2400"/>
            </a:p>
          </p:txBody>
        </p:sp>
        <p:sp>
          <p:nvSpPr>
            <p:cNvPr id="5" name="object 5"/>
            <p:cNvSpPr/>
            <p:nvPr/>
          </p:nvSpPr>
          <p:spPr>
            <a:xfrm>
              <a:off x="6304522" y="3933907"/>
              <a:ext cx="1061720" cy="205740"/>
            </a:xfrm>
            <a:custGeom>
              <a:avLst/>
              <a:gdLst/>
              <a:ahLst/>
              <a:cxnLst/>
              <a:rect l="l" t="t" r="r" b="b"/>
              <a:pathLst>
                <a:path w="1061720" h="205739">
                  <a:moveTo>
                    <a:pt x="0" y="0"/>
                  </a:moveTo>
                  <a:lnTo>
                    <a:pt x="1061099" y="0"/>
                  </a:lnTo>
                  <a:lnTo>
                    <a:pt x="1061099" y="205499"/>
                  </a:lnTo>
                  <a:lnTo>
                    <a:pt x="0" y="205499"/>
                  </a:lnTo>
                  <a:lnTo>
                    <a:pt x="0" y="0"/>
                  </a:lnTo>
                  <a:close/>
                </a:path>
              </a:pathLst>
            </a:custGeom>
            <a:ln w="28574">
              <a:solidFill>
                <a:srgbClr val="E69F00"/>
              </a:solidFill>
            </a:ln>
          </p:spPr>
          <p:txBody>
            <a:bodyPr wrap="square" lIns="0" tIns="0" rIns="0" bIns="0" rtlCol="0"/>
            <a:lstStyle/>
            <a:p>
              <a:endParaRPr sz="2400"/>
            </a:p>
          </p:txBody>
        </p:sp>
      </p:grpSp>
      <p:sp>
        <p:nvSpPr>
          <p:cNvPr id="6" name="object 6"/>
          <p:cNvSpPr txBox="1">
            <a:spLocks noGrp="1"/>
          </p:cNvSpPr>
          <p:nvPr>
            <p:ph type="title"/>
          </p:nvPr>
        </p:nvSpPr>
        <p:spPr>
          <a:xfrm>
            <a:off x="752835" y="36638"/>
            <a:ext cx="4316122" cy="1499555"/>
          </a:xfrm>
          <a:prstGeom prst="rect">
            <a:avLst/>
          </a:prstGeom>
        </p:spPr>
        <p:txBody>
          <a:bodyPr vert="horz" wrap="square" lIns="0" tIns="37253" rIns="0" bIns="0" rtlCol="0" anchor="ctr">
            <a:spAutoFit/>
          </a:bodyPr>
          <a:lstStyle/>
          <a:p>
            <a:pPr marL="16933" marR="6773" indent="273465">
              <a:lnSpc>
                <a:spcPts val="3800"/>
              </a:lnSpc>
              <a:spcBef>
                <a:spcPts val="293"/>
              </a:spcBef>
            </a:pPr>
            <a:r>
              <a:rPr spc="-20" dirty="0"/>
              <a:t>Buy </a:t>
            </a:r>
            <a:r>
              <a:rPr spc="-13" dirty="0"/>
              <a:t>Flow </a:t>
            </a:r>
            <a:r>
              <a:rPr spc="-20" dirty="0"/>
              <a:t>Latency: </a:t>
            </a:r>
            <a:r>
              <a:rPr spc="-13" dirty="0"/>
              <a:t> </a:t>
            </a:r>
            <a:r>
              <a:rPr spc="-120" dirty="0"/>
              <a:t>"Too</a:t>
            </a:r>
            <a:r>
              <a:rPr spc="-33" dirty="0"/>
              <a:t> </a:t>
            </a:r>
            <a:r>
              <a:rPr spc="-67" dirty="0"/>
              <a:t>Slow"</a:t>
            </a:r>
            <a:r>
              <a:rPr spc="-120" dirty="0"/>
              <a:t> </a:t>
            </a:r>
            <a:r>
              <a:rPr spc="7" dirty="0"/>
              <a:t>Threshold</a:t>
            </a:r>
          </a:p>
        </p:txBody>
      </p:sp>
      <p:sp>
        <p:nvSpPr>
          <p:cNvPr id="8" name="object 8"/>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7" name="object 7"/>
          <p:cNvSpPr txBox="1"/>
          <p:nvPr/>
        </p:nvSpPr>
        <p:spPr>
          <a:xfrm>
            <a:off x="441568" y="1489998"/>
            <a:ext cx="4078393" cy="4490311"/>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Latency</a:t>
            </a:r>
            <a:r>
              <a:rPr sz="1867" u="heavy" spc="-53" dirty="0">
                <a:solidFill>
                  <a:srgbClr val="666666"/>
                </a:solidFill>
                <a:uFill>
                  <a:solidFill>
                    <a:srgbClr val="666666"/>
                  </a:solidFill>
                </a:uFill>
                <a:latin typeface="Roboto"/>
                <a:cs typeface="Roboto"/>
              </a:rPr>
              <a:t> </a:t>
            </a:r>
            <a:r>
              <a:rPr sz="1867" u="heavy" spc="-33" dirty="0">
                <a:solidFill>
                  <a:srgbClr val="666666"/>
                </a:solidFill>
                <a:uFill>
                  <a:solidFill>
                    <a:srgbClr val="666666"/>
                  </a:solidFill>
                </a:uFill>
                <a:latin typeface="Roboto"/>
                <a:cs typeface="Roboto"/>
              </a:rPr>
              <a:t>SLI</a:t>
            </a:r>
            <a:endParaRPr sz="1867">
              <a:latin typeface="Roboto"/>
              <a:cs typeface="Roboto"/>
            </a:endParaRPr>
          </a:p>
          <a:p>
            <a:pPr marL="246374">
              <a:lnSpc>
                <a:spcPts val="2219"/>
              </a:lnSpc>
              <a:spcBef>
                <a:spcPts val="360"/>
              </a:spcBef>
            </a:pPr>
            <a:r>
              <a:rPr sz="1867" spc="-13" dirty="0">
                <a:solidFill>
                  <a:srgbClr val="666666"/>
                </a:solidFill>
                <a:latin typeface="Roboto"/>
                <a:cs typeface="Roboto"/>
              </a:rPr>
              <a:t>The</a:t>
            </a:r>
            <a:r>
              <a:rPr sz="1867" spc="-47" dirty="0">
                <a:solidFill>
                  <a:srgbClr val="666666"/>
                </a:solidFill>
                <a:latin typeface="Roboto"/>
                <a:cs typeface="Roboto"/>
              </a:rPr>
              <a:t> </a:t>
            </a:r>
            <a:r>
              <a:rPr sz="1867" spc="-20" dirty="0">
                <a:solidFill>
                  <a:srgbClr val="666666"/>
                </a:solidFill>
                <a:latin typeface="Roboto"/>
                <a:cs typeface="Roboto"/>
              </a:rPr>
              <a:t>proportion</a:t>
            </a:r>
            <a:endParaRPr sz="1867">
              <a:latin typeface="Roboto"/>
              <a:cs typeface="Roboto"/>
            </a:endParaRPr>
          </a:p>
          <a:p>
            <a:pPr marL="367444">
              <a:lnSpc>
                <a:spcPts val="2200"/>
              </a:lnSpc>
            </a:pPr>
            <a:r>
              <a:rPr sz="1867" spc="13" dirty="0">
                <a:solidFill>
                  <a:srgbClr val="666666"/>
                </a:solidFill>
                <a:latin typeface="Roboto"/>
                <a:cs typeface="Roboto"/>
              </a:rPr>
              <a:t>of</a:t>
            </a:r>
            <a:r>
              <a:rPr sz="1867" spc="7" dirty="0">
                <a:solidFill>
                  <a:srgbClr val="666666"/>
                </a:solidFill>
                <a:latin typeface="Roboto"/>
                <a:cs typeface="Roboto"/>
              </a:rPr>
              <a:t> </a:t>
            </a:r>
            <a:r>
              <a:rPr sz="1867" b="1" i="1" spc="87" dirty="0">
                <a:solidFill>
                  <a:srgbClr val="009E73"/>
                </a:solidFill>
                <a:latin typeface="Roboto Cn"/>
                <a:cs typeface="Roboto Cn"/>
              </a:rPr>
              <a:t>/api/completePurchase</a:t>
            </a:r>
            <a:r>
              <a:rPr sz="1867" b="1" i="1" spc="53" dirty="0">
                <a:solidFill>
                  <a:srgbClr val="009E73"/>
                </a:solidFill>
                <a:latin typeface="Roboto Cn"/>
                <a:cs typeface="Roboto Cn"/>
              </a:rPr>
              <a:t> </a:t>
            </a:r>
            <a:r>
              <a:rPr sz="1867" b="1" i="1" spc="93" dirty="0">
                <a:solidFill>
                  <a:srgbClr val="009E73"/>
                </a:solidFill>
                <a:latin typeface="Roboto Cn"/>
                <a:cs typeface="Roboto Cn"/>
              </a:rPr>
              <a:t>requests</a:t>
            </a:r>
            <a:endParaRPr sz="1867">
              <a:latin typeface="Roboto Cn"/>
              <a:cs typeface="Roboto Cn"/>
            </a:endParaRPr>
          </a:p>
          <a:p>
            <a:pPr marL="367444">
              <a:lnSpc>
                <a:spcPts val="2219"/>
              </a:lnSpc>
            </a:pPr>
            <a:r>
              <a:rPr sz="1867" spc="-13" dirty="0">
                <a:solidFill>
                  <a:srgbClr val="666666"/>
                </a:solidFill>
                <a:latin typeface="Roboto"/>
                <a:cs typeface="Roboto"/>
              </a:rPr>
              <a:t>served</a:t>
            </a:r>
            <a:r>
              <a:rPr sz="1867" spc="-7" dirty="0">
                <a:solidFill>
                  <a:srgbClr val="666666"/>
                </a:solidFill>
                <a:latin typeface="Roboto"/>
                <a:cs typeface="Roboto"/>
              </a:rPr>
              <a:t> </a:t>
            </a:r>
            <a:r>
              <a:rPr sz="1867" b="1" i="1" spc="87" dirty="0">
                <a:solidFill>
                  <a:srgbClr val="0072B2"/>
                </a:solidFill>
                <a:latin typeface="Roboto Cn"/>
                <a:cs typeface="Roboto Cn"/>
              </a:rPr>
              <a:t>faster</a:t>
            </a:r>
            <a:r>
              <a:rPr sz="1867" b="1" i="1" spc="40" dirty="0">
                <a:solidFill>
                  <a:srgbClr val="0072B2"/>
                </a:solidFill>
                <a:latin typeface="Roboto Cn"/>
                <a:cs typeface="Roboto Cn"/>
              </a:rPr>
              <a:t> </a:t>
            </a:r>
            <a:r>
              <a:rPr sz="1867" spc="-33" dirty="0">
                <a:solidFill>
                  <a:srgbClr val="666666"/>
                </a:solidFill>
                <a:latin typeface="Roboto"/>
                <a:cs typeface="Roboto"/>
              </a:rPr>
              <a:t>than</a:t>
            </a:r>
            <a:r>
              <a:rPr sz="1867" spc="-13" dirty="0">
                <a:solidFill>
                  <a:srgbClr val="666666"/>
                </a:solidFill>
                <a:latin typeface="Roboto"/>
                <a:cs typeface="Roboto"/>
              </a:rPr>
              <a:t> a </a:t>
            </a:r>
            <a:r>
              <a:rPr sz="1867" spc="-27" dirty="0">
                <a:solidFill>
                  <a:srgbClr val="666666"/>
                </a:solidFill>
                <a:latin typeface="Roboto"/>
                <a:cs typeface="Roboto"/>
              </a:rPr>
              <a:t>threshold.</a:t>
            </a:r>
            <a:endParaRPr sz="1867">
              <a:latin typeface="Roboto"/>
              <a:cs typeface="Roboto"/>
            </a:endParaRPr>
          </a:p>
          <a:p>
            <a:pPr marL="16933" marR="1214936">
              <a:lnSpc>
                <a:spcPts val="5200"/>
              </a:lnSpc>
              <a:spcBef>
                <a:spcPts val="267"/>
              </a:spcBef>
            </a:pPr>
            <a:r>
              <a:rPr sz="1867" spc="-13" dirty="0">
                <a:solidFill>
                  <a:srgbClr val="666666"/>
                </a:solidFill>
                <a:latin typeface="Roboto"/>
                <a:cs typeface="Roboto"/>
              </a:rPr>
              <a:t>… </a:t>
            </a:r>
            <a:r>
              <a:rPr sz="1867" spc="-27" dirty="0">
                <a:solidFill>
                  <a:srgbClr val="666666"/>
                </a:solidFill>
                <a:latin typeface="Roboto"/>
                <a:cs typeface="Roboto"/>
              </a:rPr>
              <a:t>and what </a:t>
            </a:r>
            <a:r>
              <a:rPr sz="1867" spc="-20" dirty="0">
                <a:solidFill>
                  <a:srgbClr val="666666"/>
                </a:solidFill>
                <a:latin typeface="Roboto"/>
                <a:cs typeface="Roboto"/>
              </a:rPr>
              <a:t>is </a:t>
            </a:r>
            <a:r>
              <a:rPr sz="1867" b="1" i="1" spc="80" dirty="0">
                <a:solidFill>
                  <a:srgbClr val="0072B2"/>
                </a:solidFill>
                <a:latin typeface="Roboto Cn"/>
                <a:cs typeface="Roboto Cn"/>
              </a:rPr>
              <a:t>fast </a:t>
            </a:r>
            <a:r>
              <a:rPr sz="1867" b="1" i="1" spc="87" dirty="0">
                <a:solidFill>
                  <a:srgbClr val="0072B2"/>
                </a:solidFill>
                <a:latin typeface="Roboto Cn"/>
                <a:cs typeface="Roboto Cn"/>
              </a:rPr>
              <a:t>enough</a:t>
            </a:r>
            <a:r>
              <a:rPr sz="1867" spc="87" dirty="0">
                <a:solidFill>
                  <a:srgbClr val="666666"/>
                </a:solidFill>
                <a:latin typeface="Roboto"/>
                <a:cs typeface="Roboto"/>
              </a:rPr>
              <a:t>? </a:t>
            </a:r>
            <a:r>
              <a:rPr sz="1867" spc="-447" dirty="0">
                <a:solidFill>
                  <a:srgbClr val="666666"/>
                </a:solidFill>
                <a:latin typeface="Roboto"/>
                <a:cs typeface="Roboto"/>
              </a:rPr>
              <a:t> </a:t>
            </a:r>
            <a:r>
              <a:rPr sz="1867" spc="-33" dirty="0">
                <a:solidFill>
                  <a:srgbClr val="666666"/>
                </a:solidFill>
                <a:latin typeface="Roboto"/>
                <a:cs typeface="Roboto"/>
              </a:rPr>
              <a:t>Rough</a:t>
            </a:r>
            <a:r>
              <a:rPr sz="1867" spc="-20" dirty="0">
                <a:solidFill>
                  <a:srgbClr val="666666"/>
                </a:solidFill>
                <a:latin typeface="Roboto"/>
                <a:cs typeface="Roboto"/>
              </a:rPr>
              <a:t> </a:t>
            </a:r>
            <a:r>
              <a:rPr sz="1867" spc="-13" dirty="0">
                <a:solidFill>
                  <a:srgbClr val="666666"/>
                </a:solidFill>
                <a:latin typeface="Roboto"/>
                <a:cs typeface="Roboto"/>
              </a:rPr>
              <a:t>estimate time!</a:t>
            </a:r>
            <a:endParaRPr sz="1867">
              <a:latin typeface="Roboto"/>
              <a:cs typeface="Roboto"/>
            </a:endParaRPr>
          </a:p>
          <a:p>
            <a:pPr marL="626518" indent="-448722">
              <a:lnSpc>
                <a:spcPts val="1933"/>
              </a:lnSpc>
              <a:buClr>
                <a:srgbClr val="666666"/>
              </a:buClr>
              <a:buFont typeface="Arial MT"/>
              <a:buChar char="●"/>
              <a:tabLst>
                <a:tab pos="625671" algn="l"/>
                <a:tab pos="626518" algn="l"/>
              </a:tabLst>
            </a:pPr>
            <a:r>
              <a:rPr sz="1867" spc="-20" dirty="0">
                <a:solidFill>
                  <a:srgbClr val="55B4E9"/>
                </a:solidFill>
                <a:latin typeface="Roboto"/>
                <a:cs typeface="Roboto"/>
              </a:rPr>
              <a:t>Verify</a:t>
            </a:r>
            <a:r>
              <a:rPr sz="1867" spc="-73" dirty="0">
                <a:solidFill>
                  <a:srgbClr val="55B4E9"/>
                </a:solidFill>
                <a:latin typeface="Roboto"/>
                <a:cs typeface="Roboto"/>
              </a:rPr>
              <a:t> </a:t>
            </a:r>
            <a:r>
              <a:rPr sz="1867" spc="-33" dirty="0">
                <a:solidFill>
                  <a:srgbClr val="55B4E9"/>
                </a:solidFill>
                <a:latin typeface="Roboto"/>
                <a:cs typeface="Roboto"/>
              </a:rPr>
              <a:t>Token</a:t>
            </a:r>
            <a:r>
              <a:rPr sz="1867" spc="-13" dirty="0">
                <a:solidFill>
                  <a:srgbClr val="55B4E9"/>
                </a:solidFill>
                <a:latin typeface="Roboto"/>
                <a:cs typeface="Roboto"/>
              </a:rPr>
              <a:t> </a:t>
            </a:r>
            <a:r>
              <a:rPr sz="1867" b="1" i="1" spc="93" dirty="0">
                <a:solidFill>
                  <a:srgbClr val="0072B2"/>
                </a:solidFill>
                <a:latin typeface="Roboto Cn"/>
                <a:cs typeface="Roboto Cn"/>
              </a:rPr>
              <a:t>&lt;=</a:t>
            </a:r>
            <a:r>
              <a:rPr sz="1867" b="1" i="1" spc="20" dirty="0">
                <a:solidFill>
                  <a:srgbClr val="0072B2"/>
                </a:solidFill>
                <a:latin typeface="Roboto Cn"/>
                <a:cs typeface="Roboto Cn"/>
              </a:rPr>
              <a:t> </a:t>
            </a:r>
            <a:r>
              <a:rPr sz="1867" b="1" i="1" spc="93" dirty="0">
                <a:solidFill>
                  <a:srgbClr val="0072B2"/>
                </a:solidFill>
                <a:latin typeface="Roboto Cn"/>
                <a:cs typeface="Roboto Cn"/>
              </a:rPr>
              <a:t>500ms</a:t>
            </a:r>
            <a:endParaRPr sz="1867">
              <a:latin typeface="Roboto Cn"/>
              <a:cs typeface="Roboto Cn"/>
            </a:endParaRPr>
          </a:p>
          <a:p>
            <a:pPr marL="626518" indent="-448722">
              <a:spcBef>
                <a:spcPts val="360"/>
              </a:spcBef>
              <a:buClr>
                <a:srgbClr val="666666"/>
              </a:buClr>
              <a:buFont typeface="Arial MT"/>
              <a:buChar char="●"/>
              <a:tabLst>
                <a:tab pos="625671" algn="l"/>
                <a:tab pos="626518" algn="l"/>
              </a:tabLst>
            </a:pPr>
            <a:r>
              <a:rPr sz="1867" spc="-20" dirty="0">
                <a:solidFill>
                  <a:srgbClr val="E69F00"/>
                </a:solidFill>
                <a:latin typeface="Roboto"/>
                <a:cs typeface="Roboto"/>
              </a:rPr>
              <a:t>Database</a:t>
            </a:r>
            <a:r>
              <a:rPr sz="1867" spc="-27" dirty="0">
                <a:solidFill>
                  <a:srgbClr val="E69F00"/>
                </a:solidFill>
                <a:latin typeface="Roboto"/>
                <a:cs typeface="Roboto"/>
              </a:rPr>
              <a:t> </a:t>
            </a:r>
            <a:r>
              <a:rPr sz="1867" spc="-13" dirty="0">
                <a:solidFill>
                  <a:srgbClr val="E69F00"/>
                </a:solidFill>
                <a:latin typeface="Roboto"/>
                <a:cs typeface="Roboto"/>
              </a:rPr>
              <a:t>Write</a:t>
            </a:r>
            <a:r>
              <a:rPr sz="1867" spc="-7" dirty="0">
                <a:solidFill>
                  <a:srgbClr val="E69F00"/>
                </a:solidFill>
                <a:latin typeface="Roboto"/>
                <a:cs typeface="Roboto"/>
              </a:rPr>
              <a:t> </a:t>
            </a:r>
            <a:r>
              <a:rPr sz="1867" b="1" i="1" spc="93" dirty="0">
                <a:solidFill>
                  <a:srgbClr val="0072B2"/>
                </a:solidFill>
                <a:latin typeface="Roboto Cn"/>
                <a:cs typeface="Roboto Cn"/>
              </a:rPr>
              <a:t>&lt;=</a:t>
            </a:r>
            <a:r>
              <a:rPr sz="1867" b="1" i="1" spc="20" dirty="0">
                <a:solidFill>
                  <a:srgbClr val="0072B2"/>
                </a:solidFill>
                <a:latin typeface="Roboto Cn"/>
                <a:cs typeface="Roboto Cn"/>
              </a:rPr>
              <a:t> </a:t>
            </a:r>
            <a:r>
              <a:rPr sz="1867" b="1" i="1" spc="93" dirty="0">
                <a:solidFill>
                  <a:srgbClr val="0072B2"/>
                </a:solidFill>
                <a:latin typeface="Roboto Cn"/>
                <a:cs typeface="Roboto Cn"/>
              </a:rPr>
              <a:t>200ms</a:t>
            </a:r>
            <a:endParaRPr sz="1867">
              <a:latin typeface="Roboto Cn"/>
              <a:cs typeface="Roboto Cn"/>
            </a:endParaRPr>
          </a:p>
          <a:p>
            <a:pPr marL="626518" indent="-448722">
              <a:spcBef>
                <a:spcPts val="360"/>
              </a:spcBef>
              <a:buFont typeface="Arial MT"/>
              <a:buChar char="●"/>
              <a:tabLst>
                <a:tab pos="625671" algn="l"/>
                <a:tab pos="626518" algn="l"/>
              </a:tabLst>
            </a:pPr>
            <a:r>
              <a:rPr sz="1867" spc="-27" dirty="0">
                <a:solidFill>
                  <a:srgbClr val="666666"/>
                </a:solidFill>
                <a:latin typeface="Roboto"/>
                <a:cs typeface="Roboto"/>
              </a:rPr>
              <a:t>Round</a:t>
            </a:r>
            <a:r>
              <a:rPr sz="1867" spc="-33" dirty="0">
                <a:solidFill>
                  <a:srgbClr val="666666"/>
                </a:solidFill>
                <a:latin typeface="Roboto"/>
                <a:cs typeface="Roboto"/>
              </a:rPr>
              <a:t> </a:t>
            </a:r>
            <a:r>
              <a:rPr sz="1867" spc="-27" dirty="0">
                <a:solidFill>
                  <a:srgbClr val="666666"/>
                </a:solidFill>
                <a:latin typeface="Roboto"/>
                <a:cs typeface="Roboto"/>
              </a:rPr>
              <a:t>up</a:t>
            </a:r>
            <a:r>
              <a:rPr sz="1867" spc="-33" dirty="0">
                <a:solidFill>
                  <a:srgbClr val="666666"/>
                </a:solidFill>
                <a:latin typeface="Roboto"/>
                <a:cs typeface="Roboto"/>
              </a:rPr>
              <a:t> </a:t>
            </a:r>
            <a:r>
              <a:rPr sz="1867" spc="-13" dirty="0">
                <a:solidFill>
                  <a:srgbClr val="666666"/>
                </a:solidFill>
                <a:latin typeface="Roboto"/>
                <a:cs typeface="Roboto"/>
              </a:rPr>
              <a:t>a</a:t>
            </a:r>
            <a:r>
              <a:rPr sz="1867" spc="-33" dirty="0">
                <a:solidFill>
                  <a:srgbClr val="666666"/>
                </a:solidFill>
                <a:latin typeface="Roboto"/>
                <a:cs typeface="Roboto"/>
              </a:rPr>
              <a:t> </a:t>
            </a:r>
            <a:r>
              <a:rPr sz="1867" spc="-20" dirty="0">
                <a:solidFill>
                  <a:srgbClr val="666666"/>
                </a:solidFill>
                <a:latin typeface="Roboto"/>
                <a:cs typeface="Roboto"/>
              </a:rPr>
              <a:t>bit…</a:t>
            </a:r>
            <a:endParaRPr sz="1867">
              <a:latin typeface="Roboto"/>
              <a:cs typeface="Roboto"/>
            </a:endParaRPr>
          </a:p>
        </p:txBody>
      </p:sp>
    </p:spTree>
    <p:extLst>
      <p:ext uri="{BB962C8B-B14F-4D97-AF65-F5344CB8AC3E}">
        <p14:creationId xmlns:p14="http://schemas.microsoft.com/office/powerpoint/2010/main" val="2908367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70495" y="2580970"/>
            <a:ext cx="3845560" cy="878873"/>
          </a:xfrm>
          <a:prstGeom prst="rect">
            <a:avLst/>
          </a:prstGeom>
        </p:spPr>
        <p:txBody>
          <a:bodyPr vert="horz" wrap="square" lIns="0" tIns="16933" rIns="0" bIns="0" rtlCol="0" anchor="ctr">
            <a:spAutoFit/>
          </a:bodyPr>
          <a:lstStyle/>
          <a:p>
            <a:pPr marL="16933">
              <a:lnSpc>
                <a:spcPct val="100000"/>
              </a:lnSpc>
              <a:spcBef>
                <a:spcPts val="133"/>
              </a:spcBef>
            </a:pPr>
            <a:r>
              <a:rPr sz="5600" spc="-305" dirty="0">
                <a:solidFill>
                  <a:srgbClr val="434343"/>
                </a:solidFill>
                <a:latin typeface="Roboto"/>
                <a:cs typeface="Roboto"/>
              </a:rPr>
              <a:t>Er</a:t>
            </a:r>
            <a:r>
              <a:rPr sz="5600" spc="-293" dirty="0">
                <a:solidFill>
                  <a:srgbClr val="434343"/>
                </a:solidFill>
                <a:latin typeface="Roboto"/>
                <a:cs typeface="Roboto"/>
              </a:rPr>
              <a:t>r</a:t>
            </a:r>
            <a:r>
              <a:rPr sz="5600" spc="-407" dirty="0">
                <a:solidFill>
                  <a:srgbClr val="434343"/>
                </a:solidFill>
                <a:latin typeface="Roboto"/>
                <a:cs typeface="Roboto"/>
              </a:rPr>
              <a:t>o</a:t>
            </a:r>
            <a:r>
              <a:rPr sz="5600" spc="-240" dirty="0">
                <a:solidFill>
                  <a:srgbClr val="434343"/>
                </a:solidFill>
                <a:latin typeface="Roboto"/>
                <a:cs typeface="Roboto"/>
              </a:rPr>
              <a:t>r</a:t>
            </a:r>
            <a:r>
              <a:rPr sz="5600" spc="-127" dirty="0">
                <a:solidFill>
                  <a:srgbClr val="434343"/>
                </a:solidFill>
                <a:latin typeface="Roboto"/>
                <a:cs typeface="Roboto"/>
              </a:rPr>
              <a:t> </a:t>
            </a:r>
            <a:r>
              <a:rPr sz="5600" spc="-400" dirty="0">
                <a:solidFill>
                  <a:srgbClr val="434343"/>
                </a:solidFill>
                <a:latin typeface="Roboto"/>
                <a:cs typeface="Roboto"/>
              </a:rPr>
              <a:t>Budgets</a:t>
            </a:r>
            <a:endParaRPr sz="5600" dirty="0">
              <a:latin typeface="Roboto"/>
              <a:cs typeface="Roboto"/>
            </a:endParaRPr>
          </a:p>
        </p:txBody>
      </p:sp>
      <p:sp>
        <p:nvSpPr>
          <p:cNvPr id="4" name="object 4"/>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solidFill>
                <a:schemeClr val="bg1"/>
              </a:solidFill>
            </a:endParaRPr>
          </a:p>
        </p:txBody>
      </p:sp>
      <p:sp>
        <p:nvSpPr>
          <p:cNvPr id="3" name="object 3"/>
          <p:cNvSpPr txBox="1"/>
          <p:nvPr/>
        </p:nvSpPr>
        <p:spPr>
          <a:xfrm>
            <a:off x="2078268" y="3884542"/>
            <a:ext cx="8033173" cy="1643185"/>
          </a:xfrm>
          <a:prstGeom prst="rect">
            <a:avLst/>
          </a:prstGeom>
        </p:spPr>
        <p:txBody>
          <a:bodyPr vert="horz" wrap="square" lIns="0" tIns="88053" rIns="0" bIns="0" rtlCol="0">
            <a:spAutoFit/>
          </a:bodyPr>
          <a:lstStyle/>
          <a:p>
            <a:pPr algn="ctr">
              <a:spcBef>
                <a:spcPts val="693"/>
              </a:spcBef>
            </a:pPr>
            <a:r>
              <a:rPr sz="3200" spc="-247" dirty="0">
                <a:solidFill>
                  <a:srgbClr val="434343"/>
                </a:solidFill>
                <a:latin typeface="Roboto"/>
                <a:cs typeface="Roboto"/>
              </a:rPr>
              <a:t>A</a:t>
            </a:r>
            <a:r>
              <a:rPr sz="3200" spc="-213" dirty="0">
                <a:solidFill>
                  <a:srgbClr val="434343"/>
                </a:solidFill>
                <a:latin typeface="Roboto"/>
                <a:cs typeface="Roboto"/>
              </a:rPr>
              <a:t>n</a:t>
            </a:r>
            <a:r>
              <a:rPr sz="3200" spc="-67" dirty="0">
                <a:solidFill>
                  <a:srgbClr val="434343"/>
                </a:solidFill>
                <a:latin typeface="Roboto"/>
                <a:cs typeface="Roboto"/>
              </a:rPr>
              <a:t> </a:t>
            </a:r>
            <a:r>
              <a:rPr sz="3200" spc="-293" dirty="0">
                <a:solidFill>
                  <a:srgbClr val="434343"/>
                </a:solidFill>
                <a:latin typeface="Roboto"/>
                <a:cs typeface="Roboto"/>
              </a:rPr>
              <a:t>S</a:t>
            </a:r>
            <a:r>
              <a:rPr sz="3200" spc="-360" dirty="0">
                <a:solidFill>
                  <a:srgbClr val="434343"/>
                </a:solidFill>
                <a:latin typeface="Roboto"/>
                <a:cs typeface="Roboto"/>
              </a:rPr>
              <a:t>L</a:t>
            </a:r>
            <a:r>
              <a:rPr sz="3200" spc="-260" dirty="0">
                <a:solidFill>
                  <a:srgbClr val="434343"/>
                </a:solidFill>
                <a:latin typeface="Roboto"/>
                <a:cs typeface="Roboto"/>
              </a:rPr>
              <a:t>O</a:t>
            </a:r>
            <a:r>
              <a:rPr sz="3200" spc="-67" dirty="0">
                <a:solidFill>
                  <a:srgbClr val="434343"/>
                </a:solidFill>
                <a:latin typeface="Roboto"/>
                <a:cs typeface="Roboto"/>
              </a:rPr>
              <a:t> </a:t>
            </a:r>
            <a:r>
              <a:rPr sz="3200" spc="-180" dirty="0">
                <a:solidFill>
                  <a:srgbClr val="434343"/>
                </a:solidFill>
                <a:latin typeface="Roboto"/>
                <a:cs typeface="Roboto"/>
              </a:rPr>
              <a:t>implies</a:t>
            </a:r>
            <a:r>
              <a:rPr sz="3200" spc="-67" dirty="0">
                <a:solidFill>
                  <a:srgbClr val="434343"/>
                </a:solidFill>
                <a:latin typeface="Roboto"/>
                <a:cs typeface="Roboto"/>
              </a:rPr>
              <a:t> </a:t>
            </a:r>
            <a:r>
              <a:rPr sz="3200" spc="-253" dirty="0">
                <a:solidFill>
                  <a:srgbClr val="434343"/>
                </a:solidFill>
                <a:latin typeface="Roboto"/>
                <a:cs typeface="Roboto"/>
              </a:rPr>
              <a:t>an</a:t>
            </a:r>
            <a:r>
              <a:rPr sz="3200" spc="-60" dirty="0">
                <a:solidFill>
                  <a:srgbClr val="434343"/>
                </a:solidFill>
                <a:latin typeface="Roboto"/>
                <a:cs typeface="Roboto"/>
              </a:rPr>
              <a:t> </a:t>
            </a:r>
            <a:r>
              <a:rPr sz="3200" b="1" spc="13" dirty="0">
                <a:solidFill>
                  <a:srgbClr val="0072B2"/>
                </a:solidFill>
                <a:latin typeface="Roboto Cn"/>
                <a:cs typeface="Roboto Cn"/>
              </a:rPr>
              <a:t>acceptabl</a:t>
            </a:r>
            <a:r>
              <a:rPr sz="3200" b="1" spc="27" dirty="0">
                <a:solidFill>
                  <a:srgbClr val="0072B2"/>
                </a:solidFill>
                <a:latin typeface="Roboto Cn"/>
                <a:cs typeface="Roboto Cn"/>
              </a:rPr>
              <a:t>e</a:t>
            </a:r>
            <a:r>
              <a:rPr sz="3200" b="1" spc="20" dirty="0">
                <a:solidFill>
                  <a:srgbClr val="0072B2"/>
                </a:solidFill>
                <a:latin typeface="Roboto Cn"/>
                <a:cs typeface="Roboto Cn"/>
              </a:rPr>
              <a:t> </a:t>
            </a:r>
            <a:r>
              <a:rPr sz="3200" b="1" spc="27" dirty="0">
                <a:solidFill>
                  <a:srgbClr val="0072B2"/>
                </a:solidFill>
                <a:latin typeface="Roboto Cn"/>
                <a:cs typeface="Roboto Cn"/>
              </a:rPr>
              <a:t>l</a:t>
            </a:r>
            <a:r>
              <a:rPr sz="3200" b="1" spc="33" dirty="0">
                <a:solidFill>
                  <a:srgbClr val="0072B2"/>
                </a:solidFill>
                <a:latin typeface="Roboto Cn"/>
                <a:cs typeface="Roboto Cn"/>
              </a:rPr>
              <a:t>e</a:t>
            </a:r>
            <a:r>
              <a:rPr sz="3200" b="1" spc="-20" dirty="0">
                <a:solidFill>
                  <a:srgbClr val="0072B2"/>
                </a:solidFill>
                <a:latin typeface="Roboto Cn"/>
                <a:cs typeface="Roboto Cn"/>
              </a:rPr>
              <a:t>v</a:t>
            </a:r>
            <a:r>
              <a:rPr sz="3200" b="1" spc="53" dirty="0">
                <a:solidFill>
                  <a:srgbClr val="0072B2"/>
                </a:solidFill>
                <a:latin typeface="Roboto Cn"/>
                <a:cs typeface="Roboto Cn"/>
              </a:rPr>
              <a:t>e</a:t>
            </a:r>
            <a:r>
              <a:rPr sz="3200" b="1" spc="33" dirty="0">
                <a:solidFill>
                  <a:srgbClr val="0072B2"/>
                </a:solidFill>
                <a:latin typeface="Roboto Cn"/>
                <a:cs typeface="Roboto Cn"/>
              </a:rPr>
              <a:t>l</a:t>
            </a:r>
            <a:r>
              <a:rPr sz="3200" b="1" spc="73" dirty="0">
                <a:solidFill>
                  <a:srgbClr val="0072B2"/>
                </a:solidFill>
                <a:latin typeface="Roboto Cn"/>
                <a:cs typeface="Roboto Cn"/>
              </a:rPr>
              <a:t> </a:t>
            </a:r>
            <a:r>
              <a:rPr sz="3200" spc="-173" dirty="0">
                <a:solidFill>
                  <a:srgbClr val="434343"/>
                </a:solidFill>
                <a:latin typeface="Roboto"/>
                <a:cs typeface="Roboto"/>
              </a:rPr>
              <a:t>o</a:t>
            </a:r>
            <a:r>
              <a:rPr sz="3200" spc="-93" dirty="0">
                <a:solidFill>
                  <a:srgbClr val="434343"/>
                </a:solidFill>
                <a:latin typeface="Roboto"/>
                <a:cs typeface="Roboto"/>
              </a:rPr>
              <a:t>f</a:t>
            </a:r>
            <a:r>
              <a:rPr sz="3200" spc="-73" dirty="0">
                <a:solidFill>
                  <a:srgbClr val="434343"/>
                </a:solidFill>
                <a:latin typeface="Roboto"/>
                <a:cs typeface="Roboto"/>
              </a:rPr>
              <a:t> </a:t>
            </a:r>
            <a:r>
              <a:rPr sz="3200" spc="-272" dirty="0">
                <a:solidFill>
                  <a:srgbClr val="434343"/>
                </a:solidFill>
                <a:latin typeface="Roboto"/>
                <a:cs typeface="Roboto"/>
              </a:rPr>
              <a:t>un</a:t>
            </a:r>
            <a:r>
              <a:rPr sz="3200" spc="-200" dirty="0">
                <a:solidFill>
                  <a:srgbClr val="434343"/>
                </a:solidFill>
                <a:latin typeface="Roboto"/>
                <a:cs typeface="Roboto"/>
              </a:rPr>
              <a:t>r</a:t>
            </a:r>
            <a:r>
              <a:rPr sz="3200" spc="-152" dirty="0">
                <a:solidFill>
                  <a:srgbClr val="434343"/>
                </a:solidFill>
                <a:latin typeface="Roboto"/>
                <a:cs typeface="Roboto"/>
              </a:rPr>
              <a:t>eliability</a:t>
            </a:r>
            <a:endParaRPr sz="3200" dirty="0">
              <a:latin typeface="Roboto"/>
              <a:cs typeface="Roboto"/>
            </a:endParaRPr>
          </a:p>
          <a:p>
            <a:pPr marL="847" algn="ctr">
              <a:spcBef>
                <a:spcPts val="560"/>
              </a:spcBef>
            </a:pPr>
            <a:r>
              <a:rPr sz="3200" i="1" spc="-233" dirty="0">
                <a:solidFill>
                  <a:srgbClr val="434343"/>
                </a:solidFill>
                <a:latin typeface="Roboto"/>
                <a:cs typeface="Roboto"/>
              </a:rPr>
              <a:t>Thi</a:t>
            </a:r>
            <a:r>
              <a:rPr sz="3200" i="1" spc="-247" dirty="0">
                <a:solidFill>
                  <a:srgbClr val="434343"/>
                </a:solidFill>
                <a:latin typeface="Roboto"/>
                <a:cs typeface="Roboto"/>
              </a:rPr>
              <a:t>s</a:t>
            </a:r>
            <a:r>
              <a:rPr sz="3200" i="1" spc="-80" dirty="0">
                <a:solidFill>
                  <a:srgbClr val="434343"/>
                </a:solidFill>
                <a:latin typeface="Roboto"/>
                <a:cs typeface="Roboto"/>
              </a:rPr>
              <a:t> </a:t>
            </a:r>
            <a:r>
              <a:rPr sz="3200" i="1" spc="-113" dirty="0">
                <a:solidFill>
                  <a:srgbClr val="434343"/>
                </a:solidFill>
                <a:latin typeface="Roboto"/>
                <a:cs typeface="Roboto"/>
              </a:rPr>
              <a:t>i</a:t>
            </a:r>
            <a:r>
              <a:rPr sz="3200" i="1" spc="-220" dirty="0">
                <a:solidFill>
                  <a:srgbClr val="434343"/>
                </a:solidFill>
                <a:latin typeface="Roboto"/>
                <a:cs typeface="Roboto"/>
              </a:rPr>
              <a:t>s</a:t>
            </a:r>
            <a:r>
              <a:rPr sz="3200" i="1" spc="-73" dirty="0">
                <a:solidFill>
                  <a:srgbClr val="434343"/>
                </a:solidFill>
                <a:latin typeface="Roboto"/>
                <a:cs typeface="Roboto"/>
              </a:rPr>
              <a:t> </a:t>
            </a:r>
            <a:r>
              <a:rPr sz="3200" i="1" spc="-260" dirty="0">
                <a:solidFill>
                  <a:srgbClr val="434343"/>
                </a:solidFill>
                <a:latin typeface="Roboto"/>
                <a:cs typeface="Roboto"/>
              </a:rPr>
              <a:t>a</a:t>
            </a:r>
            <a:r>
              <a:rPr sz="3200" i="1" spc="-53" dirty="0">
                <a:solidFill>
                  <a:srgbClr val="434343"/>
                </a:solidFill>
                <a:latin typeface="Roboto"/>
                <a:cs typeface="Roboto"/>
              </a:rPr>
              <a:t> </a:t>
            </a:r>
            <a:r>
              <a:rPr sz="3200" b="1" i="1" spc="-20" dirty="0">
                <a:solidFill>
                  <a:srgbClr val="D45E00"/>
                </a:solidFill>
                <a:latin typeface="Roboto Cn"/>
                <a:cs typeface="Roboto Cn"/>
              </a:rPr>
              <a:t>budge</a:t>
            </a:r>
            <a:r>
              <a:rPr sz="3200" b="1" i="1" spc="-7" dirty="0">
                <a:solidFill>
                  <a:srgbClr val="D45E00"/>
                </a:solidFill>
                <a:latin typeface="Roboto Cn"/>
                <a:cs typeface="Roboto Cn"/>
              </a:rPr>
              <a:t>t</a:t>
            </a:r>
            <a:r>
              <a:rPr sz="3200" b="1" i="1" spc="20" dirty="0">
                <a:solidFill>
                  <a:srgbClr val="D45E00"/>
                </a:solidFill>
                <a:latin typeface="Roboto Cn"/>
                <a:cs typeface="Roboto Cn"/>
              </a:rPr>
              <a:t> </a:t>
            </a:r>
            <a:r>
              <a:rPr sz="3200" i="1" spc="-240" dirty="0">
                <a:solidFill>
                  <a:srgbClr val="434343"/>
                </a:solidFill>
                <a:latin typeface="Roboto"/>
                <a:cs typeface="Roboto"/>
              </a:rPr>
              <a:t>tha</a:t>
            </a:r>
            <a:r>
              <a:rPr sz="3200" i="1" spc="-167" dirty="0">
                <a:solidFill>
                  <a:srgbClr val="434343"/>
                </a:solidFill>
                <a:latin typeface="Roboto"/>
                <a:cs typeface="Roboto"/>
              </a:rPr>
              <a:t>t</a:t>
            </a:r>
            <a:r>
              <a:rPr sz="3200" i="1" spc="-73" dirty="0">
                <a:solidFill>
                  <a:srgbClr val="434343"/>
                </a:solidFill>
                <a:latin typeface="Roboto"/>
                <a:cs typeface="Roboto"/>
              </a:rPr>
              <a:t> </a:t>
            </a:r>
            <a:r>
              <a:rPr sz="3200" i="1" spc="-267" dirty="0">
                <a:solidFill>
                  <a:srgbClr val="434343"/>
                </a:solidFill>
                <a:latin typeface="Roboto"/>
                <a:cs typeface="Roboto"/>
              </a:rPr>
              <a:t>ca</a:t>
            </a:r>
            <a:r>
              <a:rPr sz="3200" i="1" spc="-272" dirty="0">
                <a:solidFill>
                  <a:srgbClr val="434343"/>
                </a:solidFill>
                <a:latin typeface="Roboto"/>
                <a:cs typeface="Roboto"/>
              </a:rPr>
              <a:t>n</a:t>
            </a:r>
            <a:r>
              <a:rPr sz="3200" i="1" spc="-73" dirty="0">
                <a:solidFill>
                  <a:srgbClr val="434343"/>
                </a:solidFill>
                <a:latin typeface="Roboto"/>
                <a:cs typeface="Roboto"/>
              </a:rPr>
              <a:t> </a:t>
            </a:r>
            <a:r>
              <a:rPr sz="3200" i="1" spc="-260" dirty="0">
                <a:solidFill>
                  <a:srgbClr val="434343"/>
                </a:solidFill>
                <a:latin typeface="Roboto"/>
                <a:cs typeface="Roboto"/>
              </a:rPr>
              <a:t>b</a:t>
            </a:r>
            <a:r>
              <a:rPr sz="3200" i="1" spc="-233" dirty="0">
                <a:solidFill>
                  <a:srgbClr val="434343"/>
                </a:solidFill>
                <a:latin typeface="Roboto"/>
                <a:cs typeface="Roboto"/>
              </a:rPr>
              <a:t>e</a:t>
            </a:r>
            <a:r>
              <a:rPr sz="3200" i="1" spc="-53" dirty="0">
                <a:solidFill>
                  <a:srgbClr val="434343"/>
                </a:solidFill>
                <a:latin typeface="Roboto"/>
                <a:cs typeface="Roboto"/>
              </a:rPr>
              <a:t> </a:t>
            </a:r>
            <a:r>
              <a:rPr sz="3200" b="1" i="1" spc="-13" dirty="0">
                <a:solidFill>
                  <a:srgbClr val="D45E00"/>
                </a:solidFill>
                <a:latin typeface="Roboto Cn"/>
                <a:cs typeface="Roboto Cn"/>
              </a:rPr>
              <a:t>allocated</a:t>
            </a:r>
            <a:endParaRPr sz="3200" dirty="0">
              <a:latin typeface="Roboto Cn"/>
              <a:cs typeface="Roboto Cn"/>
            </a:endParaRPr>
          </a:p>
        </p:txBody>
      </p:sp>
    </p:spTree>
    <p:extLst>
      <p:ext uri="{BB962C8B-B14F-4D97-AF65-F5344CB8AC3E}">
        <p14:creationId xmlns:p14="http://schemas.microsoft.com/office/powerpoint/2010/main" val="18165334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3600" y="203200"/>
            <a:ext cx="7477992" cy="6451600"/>
          </a:xfrm>
          <a:prstGeom prst="rect">
            <a:avLst/>
          </a:prstGeom>
        </p:spPr>
      </p:pic>
      <p:sp>
        <p:nvSpPr>
          <p:cNvPr id="3" name="object 3"/>
          <p:cNvSpPr txBox="1">
            <a:spLocks noGrp="1"/>
          </p:cNvSpPr>
          <p:nvPr>
            <p:ph type="title"/>
          </p:nvPr>
        </p:nvSpPr>
        <p:spPr>
          <a:xfrm>
            <a:off x="441569" y="36637"/>
            <a:ext cx="3919284" cy="1499555"/>
          </a:xfrm>
          <a:prstGeom prst="rect">
            <a:avLst/>
          </a:prstGeom>
        </p:spPr>
        <p:txBody>
          <a:bodyPr vert="horz" wrap="square" lIns="0" tIns="37253" rIns="0" bIns="0" rtlCol="0" anchor="ctr">
            <a:spAutoFit/>
          </a:bodyPr>
          <a:lstStyle/>
          <a:p>
            <a:pPr marL="403850" marR="6773" indent="-387764">
              <a:lnSpc>
                <a:spcPts val="3800"/>
              </a:lnSpc>
              <a:spcBef>
                <a:spcPts val="293"/>
              </a:spcBef>
            </a:pPr>
            <a:r>
              <a:rPr spc="-20" dirty="0"/>
              <a:t>Buy </a:t>
            </a:r>
            <a:r>
              <a:rPr spc="-13" dirty="0"/>
              <a:t>Flow </a:t>
            </a:r>
            <a:r>
              <a:rPr spc="-20" dirty="0"/>
              <a:t>Latency: </a:t>
            </a:r>
            <a:r>
              <a:rPr spc="-780" dirty="0"/>
              <a:t> </a:t>
            </a:r>
            <a:r>
              <a:rPr dirty="0"/>
              <a:t>Measurement</a:t>
            </a:r>
          </a:p>
        </p:txBody>
      </p:sp>
      <p:sp>
        <p:nvSpPr>
          <p:cNvPr id="5" name="object 5"/>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4" name="object 4"/>
          <p:cNvSpPr txBox="1"/>
          <p:nvPr/>
        </p:nvSpPr>
        <p:spPr>
          <a:xfrm>
            <a:off x="441568" y="1489997"/>
            <a:ext cx="4078393" cy="2807286"/>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Latency</a:t>
            </a:r>
            <a:r>
              <a:rPr sz="1867" u="heavy" spc="-53" dirty="0">
                <a:solidFill>
                  <a:srgbClr val="666666"/>
                </a:solidFill>
                <a:uFill>
                  <a:solidFill>
                    <a:srgbClr val="666666"/>
                  </a:solidFill>
                </a:uFill>
                <a:latin typeface="Roboto"/>
                <a:cs typeface="Roboto"/>
              </a:rPr>
              <a:t> </a:t>
            </a:r>
            <a:r>
              <a:rPr sz="1867" u="heavy" spc="-33" dirty="0">
                <a:solidFill>
                  <a:srgbClr val="666666"/>
                </a:solidFill>
                <a:uFill>
                  <a:solidFill>
                    <a:srgbClr val="666666"/>
                  </a:solidFill>
                </a:uFill>
                <a:latin typeface="Roboto"/>
                <a:cs typeface="Roboto"/>
              </a:rPr>
              <a:t>SLI</a:t>
            </a:r>
            <a:endParaRPr sz="1867">
              <a:latin typeface="Roboto"/>
              <a:cs typeface="Roboto"/>
            </a:endParaRPr>
          </a:p>
          <a:p>
            <a:pPr marL="246374">
              <a:lnSpc>
                <a:spcPts val="2219"/>
              </a:lnSpc>
              <a:spcBef>
                <a:spcPts val="360"/>
              </a:spcBef>
            </a:pPr>
            <a:r>
              <a:rPr sz="1867" spc="-13" dirty="0">
                <a:solidFill>
                  <a:srgbClr val="666666"/>
                </a:solidFill>
                <a:latin typeface="Roboto"/>
                <a:cs typeface="Roboto"/>
              </a:rPr>
              <a:t>The</a:t>
            </a:r>
            <a:r>
              <a:rPr sz="1867" spc="-47" dirty="0">
                <a:solidFill>
                  <a:srgbClr val="666666"/>
                </a:solidFill>
                <a:latin typeface="Roboto"/>
                <a:cs typeface="Roboto"/>
              </a:rPr>
              <a:t> </a:t>
            </a:r>
            <a:r>
              <a:rPr sz="1867" spc="-20" dirty="0">
                <a:solidFill>
                  <a:srgbClr val="666666"/>
                </a:solidFill>
                <a:latin typeface="Roboto"/>
                <a:cs typeface="Roboto"/>
              </a:rPr>
              <a:t>proportion</a:t>
            </a:r>
            <a:endParaRPr sz="1867">
              <a:latin typeface="Roboto"/>
              <a:cs typeface="Roboto"/>
            </a:endParaRPr>
          </a:p>
          <a:p>
            <a:pPr marL="367444">
              <a:lnSpc>
                <a:spcPts val="2200"/>
              </a:lnSpc>
            </a:pPr>
            <a:r>
              <a:rPr sz="1867" spc="13" dirty="0">
                <a:solidFill>
                  <a:srgbClr val="666666"/>
                </a:solidFill>
                <a:latin typeface="Roboto"/>
                <a:cs typeface="Roboto"/>
              </a:rPr>
              <a:t>of</a:t>
            </a:r>
            <a:r>
              <a:rPr sz="1867" spc="7" dirty="0">
                <a:solidFill>
                  <a:srgbClr val="666666"/>
                </a:solidFill>
                <a:latin typeface="Roboto"/>
                <a:cs typeface="Roboto"/>
              </a:rPr>
              <a:t> </a:t>
            </a:r>
            <a:r>
              <a:rPr sz="1867" b="1" i="1" spc="87" dirty="0">
                <a:solidFill>
                  <a:srgbClr val="009E73"/>
                </a:solidFill>
                <a:latin typeface="Roboto Cn"/>
                <a:cs typeface="Roboto Cn"/>
              </a:rPr>
              <a:t>/api/completePurchase</a:t>
            </a:r>
            <a:r>
              <a:rPr sz="1867" b="1" i="1" spc="53" dirty="0">
                <a:solidFill>
                  <a:srgbClr val="009E73"/>
                </a:solidFill>
                <a:latin typeface="Roboto Cn"/>
                <a:cs typeface="Roboto Cn"/>
              </a:rPr>
              <a:t> </a:t>
            </a:r>
            <a:r>
              <a:rPr sz="1867" b="1" i="1" spc="93" dirty="0">
                <a:solidFill>
                  <a:srgbClr val="009E73"/>
                </a:solidFill>
                <a:latin typeface="Roboto Cn"/>
                <a:cs typeface="Roboto Cn"/>
              </a:rPr>
              <a:t>requests</a:t>
            </a:r>
            <a:endParaRPr sz="1867">
              <a:latin typeface="Roboto Cn"/>
              <a:cs typeface="Roboto Cn"/>
            </a:endParaRPr>
          </a:p>
          <a:p>
            <a:pPr marL="367444">
              <a:lnSpc>
                <a:spcPts val="2219"/>
              </a:lnSpc>
            </a:pPr>
            <a:r>
              <a:rPr sz="1867" spc="-13" dirty="0">
                <a:solidFill>
                  <a:srgbClr val="666666"/>
                </a:solidFill>
                <a:latin typeface="Roboto"/>
                <a:cs typeface="Roboto"/>
              </a:rPr>
              <a:t>served</a:t>
            </a:r>
            <a:r>
              <a:rPr sz="1867" spc="-27" dirty="0">
                <a:solidFill>
                  <a:srgbClr val="666666"/>
                </a:solidFill>
                <a:latin typeface="Roboto"/>
                <a:cs typeface="Roboto"/>
              </a:rPr>
              <a:t> </a:t>
            </a:r>
            <a:r>
              <a:rPr sz="1867" b="1" i="1" spc="73" dirty="0">
                <a:solidFill>
                  <a:srgbClr val="0072B2"/>
                </a:solidFill>
                <a:latin typeface="Roboto Cn"/>
                <a:cs typeface="Roboto Cn"/>
              </a:rPr>
              <a:t>within</a:t>
            </a:r>
            <a:r>
              <a:rPr sz="1867" b="1" i="1" spc="20" dirty="0">
                <a:solidFill>
                  <a:srgbClr val="0072B2"/>
                </a:solidFill>
                <a:latin typeface="Roboto Cn"/>
                <a:cs typeface="Roboto Cn"/>
              </a:rPr>
              <a:t> </a:t>
            </a:r>
            <a:r>
              <a:rPr sz="1867" b="1" i="1" spc="73" dirty="0">
                <a:solidFill>
                  <a:srgbClr val="0072B2"/>
                </a:solidFill>
                <a:latin typeface="Roboto Cn"/>
                <a:cs typeface="Roboto Cn"/>
              </a:rPr>
              <a:t>1000ms</a:t>
            </a:r>
            <a:r>
              <a:rPr sz="1867" spc="73" dirty="0">
                <a:solidFill>
                  <a:srgbClr val="666666"/>
                </a:solidFill>
                <a:latin typeface="Roboto"/>
                <a:cs typeface="Roboto"/>
              </a:rPr>
              <a:t>.</a:t>
            </a:r>
            <a:endParaRPr sz="1867">
              <a:latin typeface="Roboto"/>
              <a:cs typeface="Roboto"/>
            </a:endParaRPr>
          </a:p>
          <a:p>
            <a:pPr>
              <a:spcBef>
                <a:spcPts val="33"/>
              </a:spcBef>
            </a:pPr>
            <a:endParaRPr>
              <a:latin typeface="Roboto"/>
              <a:cs typeface="Roboto"/>
            </a:endParaRPr>
          </a:p>
          <a:p>
            <a:pPr marL="16933" marR="318339">
              <a:lnSpc>
                <a:spcPct val="116100"/>
              </a:lnSpc>
              <a:spcBef>
                <a:spcPts val="7"/>
              </a:spcBef>
            </a:pPr>
            <a:r>
              <a:rPr sz="1867" spc="-13" dirty="0">
                <a:solidFill>
                  <a:srgbClr val="666666"/>
                </a:solidFill>
                <a:latin typeface="Roboto"/>
                <a:cs typeface="Roboto"/>
              </a:rPr>
              <a:t>… </a:t>
            </a:r>
            <a:r>
              <a:rPr sz="1867" spc="-27" dirty="0">
                <a:solidFill>
                  <a:srgbClr val="666666"/>
                </a:solidFill>
                <a:latin typeface="Roboto"/>
                <a:cs typeface="Roboto"/>
              </a:rPr>
              <a:t>but </a:t>
            </a:r>
            <a:r>
              <a:rPr sz="1867" spc="-20" dirty="0">
                <a:solidFill>
                  <a:srgbClr val="666666"/>
                </a:solidFill>
                <a:latin typeface="Roboto"/>
                <a:cs typeface="Roboto"/>
              </a:rPr>
              <a:t>where are </a:t>
            </a:r>
            <a:r>
              <a:rPr sz="1867" spc="-7" dirty="0">
                <a:solidFill>
                  <a:srgbClr val="666666"/>
                </a:solidFill>
                <a:latin typeface="Roboto"/>
                <a:cs typeface="Roboto"/>
              </a:rPr>
              <a:t>we </a:t>
            </a:r>
            <a:r>
              <a:rPr sz="1867" b="1" i="1" spc="100" dirty="0">
                <a:solidFill>
                  <a:srgbClr val="D45E00"/>
                </a:solidFill>
                <a:latin typeface="Roboto Cn"/>
                <a:cs typeface="Roboto Cn"/>
              </a:rPr>
              <a:t>measuring </a:t>
            </a:r>
            <a:r>
              <a:rPr sz="1867" spc="-27" dirty="0">
                <a:solidFill>
                  <a:srgbClr val="666666"/>
                </a:solidFill>
                <a:latin typeface="Roboto"/>
                <a:cs typeface="Roboto"/>
              </a:rPr>
              <a:t>this? </a:t>
            </a:r>
            <a:r>
              <a:rPr sz="1867" spc="-447" dirty="0">
                <a:solidFill>
                  <a:srgbClr val="666666"/>
                </a:solidFill>
                <a:latin typeface="Roboto"/>
                <a:cs typeface="Roboto"/>
              </a:rPr>
              <a:t> </a:t>
            </a:r>
            <a:r>
              <a:rPr sz="1867" spc="-7" dirty="0">
                <a:solidFill>
                  <a:srgbClr val="666666"/>
                </a:solidFill>
                <a:latin typeface="Roboto"/>
                <a:cs typeface="Roboto"/>
              </a:rPr>
              <a:t>Where</a:t>
            </a:r>
            <a:r>
              <a:rPr sz="1867" spc="-13" dirty="0">
                <a:solidFill>
                  <a:srgbClr val="666666"/>
                </a:solidFill>
                <a:latin typeface="Roboto"/>
                <a:cs typeface="Roboto"/>
              </a:rPr>
              <a:t> </a:t>
            </a:r>
            <a:r>
              <a:rPr sz="1867" spc="-7" dirty="0">
                <a:solidFill>
                  <a:srgbClr val="666666"/>
                </a:solidFill>
                <a:latin typeface="Roboto"/>
                <a:cs typeface="Roboto"/>
              </a:rPr>
              <a:t>does</a:t>
            </a:r>
            <a:r>
              <a:rPr sz="1867" spc="-13" dirty="0">
                <a:solidFill>
                  <a:srgbClr val="666666"/>
                </a:solidFill>
                <a:latin typeface="Roboto"/>
                <a:cs typeface="Roboto"/>
              </a:rPr>
              <a:t> </a:t>
            </a:r>
            <a:r>
              <a:rPr sz="1867" spc="-20" dirty="0">
                <a:solidFill>
                  <a:srgbClr val="666666"/>
                </a:solidFill>
                <a:latin typeface="Roboto"/>
                <a:cs typeface="Roboto"/>
              </a:rPr>
              <a:t>the</a:t>
            </a:r>
            <a:r>
              <a:rPr sz="1867" spc="-13" dirty="0">
                <a:solidFill>
                  <a:srgbClr val="666666"/>
                </a:solidFill>
                <a:latin typeface="Roboto"/>
                <a:cs typeface="Roboto"/>
              </a:rPr>
              <a:t> </a:t>
            </a:r>
            <a:r>
              <a:rPr sz="1867" spc="-20" dirty="0">
                <a:solidFill>
                  <a:srgbClr val="666666"/>
                </a:solidFill>
                <a:latin typeface="Roboto"/>
                <a:cs typeface="Roboto"/>
              </a:rPr>
              <a:t>timer</a:t>
            </a:r>
            <a:r>
              <a:rPr sz="1867" spc="-7" dirty="0">
                <a:solidFill>
                  <a:srgbClr val="666666"/>
                </a:solidFill>
                <a:latin typeface="Roboto"/>
                <a:cs typeface="Roboto"/>
              </a:rPr>
              <a:t> </a:t>
            </a:r>
            <a:r>
              <a:rPr sz="1867" spc="-20" dirty="0">
                <a:solidFill>
                  <a:srgbClr val="666666"/>
                </a:solidFill>
                <a:latin typeface="Roboto"/>
                <a:cs typeface="Roboto"/>
              </a:rPr>
              <a:t>start/stop?</a:t>
            </a:r>
            <a:endParaRPr sz="1867">
              <a:latin typeface="Roboto"/>
              <a:cs typeface="Roboto"/>
            </a:endParaRPr>
          </a:p>
        </p:txBody>
      </p:sp>
    </p:spTree>
    <p:extLst>
      <p:ext uri="{BB962C8B-B14F-4D97-AF65-F5344CB8AC3E}">
        <p14:creationId xmlns:p14="http://schemas.microsoft.com/office/powerpoint/2010/main" val="12171286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673600" y="203200"/>
            <a:ext cx="7477992" cy="6451600"/>
          </a:xfrm>
          <a:prstGeom prst="rect">
            <a:avLst/>
          </a:prstGeom>
        </p:spPr>
      </p:pic>
      <p:sp>
        <p:nvSpPr>
          <p:cNvPr id="3" name="object 3"/>
          <p:cNvSpPr txBox="1">
            <a:spLocks noGrp="1"/>
          </p:cNvSpPr>
          <p:nvPr>
            <p:ph type="title"/>
          </p:nvPr>
        </p:nvSpPr>
        <p:spPr>
          <a:xfrm>
            <a:off x="655983" y="36637"/>
            <a:ext cx="3704869" cy="1499555"/>
          </a:xfrm>
          <a:prstGeom prst="rect">
            <a:avLst/>
          </a:prstGeom>
        </p:spPr>
        <p:txBody>
          <a:bodyPr vert="horz" wrap="square" lIns="0" tIns="37253" rIns="0" bIns="0" rtlCol="0" anchor="ctr">
            <a:spAutoFit/>
          </a:bodyPr>
          <a:lstStyle/>
          <a:p>
            <a:pPr marL="403850" marR="6773" indent="-387764">
              <a:lnSpc>
                <a:spcPts val="3800"/>
              </a:lnSpc>
              <a:spcBef>
                <a:spcPts val="293"/>
              </a:spcBef>
            </a:pPr>
            <a:r>
              <a:rPr spc="-20" dirty="0"/>
              <a:t>Buy </a:t>
            </a:r>
            <a:r>
              <a:rPr spc="-13" dirty="0"/>
              <a:t>Flow </a:t>
            </a:r>
            <a:r>
              <a:rPr spc="-20" dirty="0"/>
              <a:t>Latency: </a:t>
            </a:r>
            <a:r>
              <a:rPr spc="-780" dirty="0"/>
              <a:t> </a:t>
            </a:r>
            <a:r>
              <a:rPr dirty="0"/>
              <a:t>Measurement</a:t>
            </a:r>
          </a:p>
        </p:txBody>
      </p:sp>
      <p:sp>
        <p:nvSpPr>
          <p:cNvPr id="5" name="object 5"/>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4" name="object 4"/>
          <p:cNvSpPr txBox="1"/>
          <p:nvPr/>
        </p:nvSpPr>
        <p:spPr>
          <a:xfrm>
            <a:off x="441567" y="1489998"/>
            <a:ext cx="4161367" cy="2107479"/>
          </a:xfrm>
          <a:prstGeom prst="rect">
            <a:avLst/>
          </a:prstGeom>
        </p:spPr>
        <p:txBody>
          <a:bodyPr vert="horz" wrap="square" lIns="0" tIns="62653" rIns="0" bIns="0" rtlCol="0">
            <a:spAutoFit/>
          </a:bodyPr>
          <a:lstStyle/>
          <a:p>
            <a:pPr marL="16933">
              <a:spcBef>
                <a:spcPts val="493"/>
              </a:spcBef>
            </a:pPr>
            <a:r>
              <a:rPr sz="1867" u="heavy" spc="-27" dirty="0">
                <a:solidFill>
                  <a:srgbClr val="666666"/>
                </a:solidFill>
                <a:uFill>
                  <a:solidFill>
                    <a:srgbClr val="666666"/>
                  </a:solidFill>
                </a:uFill>
                <a:latin typeface="Roboto"/>
                <a:cs typeface="Roboto"/>
              </a:rPr>
              <a:t>Latency</a:t>
            </a:r>
            <a:r>
              <a:rPr sz="1867" u="heavy" spc="-53" dirty="0">
                <a:solidFill>
                  <a:srgbClr val="666666"/>
                </a:solidFill>
                <a:uFill>
                  <a:solidFill>
                    <a:srgbClr val="666666"/>
                  </a:solidFill>
                </a:uFill>
                <a:latin typeface="Roboto"/>
                <a:cs typeface="Roboto"/>
              </a:rPr>
              <a:t> </a:t>
            </a:r>
            <a:r>
              <a:rPr sz="1867" u="heavy" spc="-33" dirty="0">
                <a:solidFill>
                  <a:srgbClr val="666666"/>
                </a:solidFill>
                <a:uFill>
                  <a:solidFill>
                    <a:srgbClr val="666666"/>
                  </a:solidFill>
                </a:uFill>
                <a:latin typeface="Roboto"/>
                <a:cs typeface="Roboto"/>
              </a:rPr>
              <a:t>SLI</a:t>
            </a:r>
            <a:endParaRPr sz="1867">
              <a:latin typeface="Roboto"/>
              <a:cs typeface="Roboto"/>
            </a:endParaRPr>
          </a:p>
          <a:p>
            <a:pPr marL="246374">
              <a:lnSpc>
                <a:spcPts val="2219"/>
              </a:lnSpc>
              <a:spcBef>
                <a:spcPts val="360"/>
              </a:spcBef>
            </a:pPr>
            <a:r>
              <a:rPr sz="1867" spc="-13" dirty="0">
                <a:solidFill>
                  <a:srgbClr val="666666"/>
                </a:solidFill>
                <a:latin typeface="Roboto"/>
                <a:cs typeface="Roboto"/>
              </a:rPr>
              <a:t>The</a:t>
            </a:r>
            <a:r>
              <a:rPr sz="1867" spc="-47" dirty="0">
                <a:solidFill>
                  <a:srgbClr val="666666"/>
                </a:solidFill>
                <a:latin typeface="Roboto"/>
                <a:cs typeface="Roboto"/>
              </a:rPr>
              <a:t> </a:t>
            </a:r>
            <a:r>
              <a:rPr sz="1867" spc="-20" dirty="0">
                <a:solidFill>
                  <a:srgbClr val="666666"/>
                </a:solidFill>
                <a:latin typeface="Roboto"/>
                <a:cs typeface="Roboto"/>
              </a:rPr>
              <a:t>proportion</a:t>
            </a:r>
            <a:endParaRPr sz="1867">
              <a:latin typeface="Roboto"/>
              <a:cs typeface="Roboto"/>
            </a:endParaRPr>
          </a:p>
          <a:p>
            <a:pPr marL="367444" marR="6773">
              <a:lnSpc>
                <a:spcPts val="2200"/>
              </a:lnSpc>
              <a:spcBef>
                <a:spcPts val="87"/>
              </a:spcBef>
            </a:pPr>
            <a:r>
              <a:rPr sz="1867" spc="13" dirty="0">
                <a:solidFill>
                  <a:srgbClr val="666666"/>
                </a:solidFill>
                <a:latin typeface="Roboto"/>
                <a:cs typeface="Roboto"/>
              </a:rPr>
              <a:t>of </a:t>
            </a:r>
            <a:r>
              <a:rPr sz="1867" b="1" i="1" spc="87" dirty="0">
                <a:solidFill>
                  <a:srgbClr val="009E73"/>
                </a:solidFill>
                <a:latin typeface="Roboto Cn"/>
                <a:cs typeface="Roboto Cn"/>
              </a:rPr>
              <a:t>/api/completePurchase </a:t>
            </a:r>
            <a:r>
              <a:rPr sz="1867" b="1" i="1" spc="93" dirty="0">
                <a:solidFill>
                  <a:srgbClr val="009E73"/>
                </a:solidFill>
                <a:latin typeface="Roboto Cn"/>
                <a:cs typeface="Roboto Cn"/>
              </a:rPr>
              <a:t>requests </a:t>
            </a:r>
            <a:r>
              <a:rPr sz="1867" b="1" i="1" spc="100" dirty="0">
                <a:solidFill>
                  <a:srgbClr val="009E73"/>
                </a:solidFill>
                <a:latin typeface="Roboto Cn"/>
                <a:cs typeface="Roboto Cn"/>
              </a:rPr>
              <a:t> </a:t>
            </a:r>
            <a:r>
              <a:rPr sz="1867" spc="-20" dirty="0">
                <a:solidFill>
                  <a:srgbClr val="666666"/>
                </a:solidFill>
                <a:latin typeface="Roboto"/>
                <a:cs typeface="Roboto"/>
              </a:rPr>
              <a:t>where the </a:t>
            </a:r>
            <a:r>
              <a:rPr sz="1867" b="1" i="1" spc="100" dirty="0">
                <a:solidFill>
                  <a:srgbClr val="D45E00"/>
                </a:solidFill>
                <a:latin typeface="Roboto Cn"/>
                <a:cs typeface="Roboto Cn"/>
              </a:rPr>
              <a:t>complete </a:t>
            </a:r>
            <a:r>
              <a:rPr sz="1867" b="1" i="1" spc="107" dirty="0">
                <a:solidFill>
                  <a:srgbClr val="D45E00"/>
                </a:solidFill>
                <a:latin typeface="Roboto Cn"/>
                <a:cs typeface="Roboto Cn"/>
              </a:rPr>
              <a:t>response </a:t>
            </a:r>
            <a:r>
              <a:rPr sz="1867" spc="-27" dirty="0">
                <a:solidFill>
                  <a:srgbClr val="666666"/>
                </a:solidFill>
                <a:latin typeface="Roboto"/>
                <a:cs typeface="Roboto"/>
              </a:rPr>
              <a:t>is </a:t>
            </a:r>
            <a:r>
              <a:rPr sz="1867" spc="-20" dirty="0">
                <a:solidFill>
                  <a:srgbClr val="666666"/>
                </a:solidFill>
                <a:latin typeface="Roboto"/>
                <a:cs typeface="Roboto"/>
              </a:rPr>
              <a:t> </a:t>
            </a:r>
            <a:r>
              <a:rPr sz="1867" spc="-27" dirty="0">
                <a:solidFill>
                  <a:srgbClr val="666666"/>
                </a:solidFill>
                <a:latin typeface="Roboto"/>
                <a:cs typeface="Roboto"/>
              </a:rPr>
              <a:t>returned</a:t>
            </a:r>
            <a:r>
              <a:rPr sz="1867" spc="-20" dirty="0">
                <a:solidFill>
                  <a:srgbClr val="666666"/>
                </a:solidFill>
                <a:latin typeface="Roboto"/>
                <a:cs typeface="Roboto"/>
              </a:rPr>
              <a:t> to</a:t>
            </a:r>
            <a:r>
              <a:rPr sz="1867" spc="-13" dirty="0">
                <a:solidFill>
                  <a:srgbClr val="666666"/>
                </a:solidFill>
                <a:latin typeface="Roboto"/>
                <a:cs typeface="Roboto"/>
              </a:rPr>
              <a:t> </a:t>
            </a:r>
            <a:r>
              <a:rPr sz="1867" spc="-20" dirty="0">
                <a:solidFill>
                  <a:srgbClr val="666666"/>
                </a:solidFill>
                <a:latin typeface="Roboto"/>
                <a:cs typeface="Roboto"/>
              </a:rPr>
              <a:t>the</a:t>
            </a:r>
            <a:r>
              <a:rPr sz="1867" spc="-13" dirty="0">
                <a:solidFill>
                  <a:srgbClr val="666666"/>
                </a:solidFill>
                <a:latin typeface="Roboto"/>
                <a:cs typeface="Roboto"/>
              </a:rPr>
              <a:t> </a:t>
            </a:r>
            <a:r>
              <a:rPr sz="1867" spc="-20" dirty="0">
                <a:solidFill>
                  <a:srgbClr val="666666"/>
                </a:solidFill>
                <a:latin typeface="Roboto"/>
                <a:cs typeface="Roboto"/>
              </a:rPr>
              <a:t>client</a:t>
            </a:r>
            <a:r>
              <a:rPr sz="1867" spc="20" dirty="0">
                <a:solidFill>
                  <a:srgbClr val="666666"/>
                </a:solidFill>
                <a:latin typeface="Roboto"/>
                <a:cs typeface="Roboto"/>
              </a:rPr>
              <a:t> </a:t>
            </a:r>
            <a:r>
              <a:rPr sz="1867" b="1" i="1" spc="73" dirty="0">
                <a:solidFill>
                  <a:srgbClr val="0072B2"/>
                </a:solidFill>
                <a:latin typeface="Roboto Cn"/>
                <a:cs typeface="Roboto Cn"/>
              </a:rPr>
              <a:t>within</a:t>
            </a:r>
            <a:r>
              <a:rPr sz="1867" b="1" i="1" spc="47" dirty="0">
                <a:solidFill>
                  <a:srgbClr val="0072B2"/>
                </a:solidFill>
                <a:latin typeface="Roboto Cn"/>
                <a:cs typeface="Roboto Cn"/>
              </a:rPr>
              <a:t> </a:t>
            </a:r>
            <a:r>
              <a:rPr sz="1867" b="1" i="1" spc="87" dirty="0">
                <a:solidFill>
                  <a:srgbClr val="0072B2"/>
                </a:solidFill>
                <a:latin typeface="Roboto Cn"/>
                <a:cs typeface="Roboto Cn"/>
              </a:rPr>
              <a:t>1000ms </a:t>
            </a:r>
            <a:r>
              <a:rPr sz="1867" b="1" i="1" spc="-393" dirty="0">
                <a:solidFill>
                  <a:srgbClr val="0072B2"/>
                </a:solidFill>
                <a:latin typeface="Roboto Cn"/>
                <a:cs typeface="Roboto Cn"/>
              </a:rPr>
              <a:t> </a:t>
            </a:r>
            <a:r>
              <a:rPr sz="1867" spc="-20" dirty="0">
                <a:solidFill>
                  <a:srgbClr val="666666"/>
                </a:solidFill>
                <a:latin typeface="Roboto"/>
                <a:cs typeface="Roboto"/>
              </a:rPr>
              <a:t>measured</a:t>
            </a:r>
            <a:r>
              <a:rPr sz="1867" spc="-13" dirty="0">
                <a:solidFill>
                  <a:srgbClr val="666666"/>
                </a:solidFill>
                <a:latin typeface="Roboto"/>
                <a:cs typeface="Roboto"/>
              </a:rPr>
              <a:t> </a:t>
            </a:r>
            <a:r>
              <a:rPr sz="1867" spc="-20" dirty="0">
                <a:solidFill>
                  <a:srgbClr val="666666"/>
                </a:solidFill>
                <a:latin typeface="Roboto"/>
                <a:cs typeface="Roboto"/>
              </a:rPr>
              <a:t>at</a:t>
            </a:r>
            <a:r>
              <a:rPr sz="1867" spc="-7" dirty="0">
                <a:solidFill>
                  <a:srgbClr val="666666"/>
                </a:solidFill>
                <a:latin typeface="Roboto"/>
                <a:cs typeface="Roboto"/>
              </a:rPr>
              <a:t> </a:t>
            </a:r>
            <a:r>
              <a:rPr sz="1867" spc="-20" dirty="0">
                <a:solidFill>
                  <a:srgbClr val="666666"/>
                </a:solidFill>
                <a:latin typeface="Roboto"/>
                <a:cs typeface="Roboto"/>
              </a:rPr>
              <a:t>the</a:t>
            </a:r>
            <a:r>
              <a:rPr sz="1867" spc="7" dirty="0">
                <a:solidFill>
                  <a:srgbClr val="666666"/>
                </a:solidFill>
                <a:latin typeface="Roboto"/>
                <a:cs typeface="Roboto"/>
              </a:rPr>
              <a:t> </a:t>
            </a:r>
            <a:r>
              <a:rPr sz="1867" b="1" i="1" spc="87" dirty="0">
                <a:solidFill>
                  <a:srgbClr val="D45E00"/>
                </a:solidFill>
                <a:latin typeface="Roboto Cn"/>
                <a:cs typeface="Roboto Cn"/>
              </a:rPr>
              <a:t>load</a:t>
            </a:r>
            <a:r>
              <a:rPr sz="1867" b="1" i="1" spc="33" dirty="0">
                <a:solidFill>
                  <a:srgbClr val="D45E00"/>
                </a:solidFill>
                <a:latin typeface="Roboto Cn"/>
                <a:cs typeface="Roboto Cn"/>
              </a:rPr>
              <a:t> </a:t>
            </a:r>
            <a:r>
              <a:rPr sz="1867" b="1" i="1" spc="80" dirty="0">
                <a:solidFill>
                  <a:srgbClr val="D45E00"/>
                </a:solidFill>
                <a:latin typeface="Roboto Cn"/>
                <a:cs typeface="Roboto Cn"/>
              </a:rPr>
              <a:t>balancer</a:t>
            </a:r>
            <a:r>
              <a:rPr sz="1867" spc="80" dirty="0">
                <a:solidFill>
                  <a:srgbClr val="666666"/>
                </a:solidFill>
                <a:latin typeface="Roboto"/>
                <a:cs typeface="Roboto"/>
              </a:rPr>
              <a:t>.</a:t>
            </a:r>
            <a:endParaRPr sz="1867">
              <a:latin typeface="Roboto"/>
              <a:cs typeface="Roboto"/>
            </a:endParaRPr>
          </a:p>
        </p:txBody>
      </p:sp>
    </p:spTree>
    <p:extLst>
      <p:ext uri="{BB962C8B-B14F-4D97-AF65-F5344CB8AC3E}">
        <p14:creationId xmlns:p14="http://schemas.microsoft.com/office/powerpoint/2010/main" val="16785702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69767" y="2291388"/>
            <a:ext cx="4734560" cy="1716025"/>
          </a:xfrm>
          <a:prstGeom prst="rect">
            <a:avLst/>
          </a:prstGeom>
        </p:spPr>
        <p:txBody>
          <a:bodyPr vert="horz" wrap="square" lIns="0" tIns="16933" rIns="0" bIns="0" rtlCol="0" anchor="ctr">
            <a:spAutoFit/>
          </a:bodyPr>
          <a:lstStyle/>
          <a:p>
            <a:pPr marL="345430" marR="6773" indent="-329345">
              <a:lnSpc>
                <a:spcPct val="114599"/>
              </a:lnSpc>
              <a:spcBef>
                <a:spcPts val="133"/>
              </a:spcBef>
            </a:pPr>
            <a:r>
              <a:rPr sz="4800" spc="93" dirty="0">
                <a:solidFill>
                  <a:srgbClr val="666666"/>
                </a:solidFill>
                <a:latin typeface="Roboto"/>
                <a:cs typeface="Roboto"/>
              </a:rPr>
              <a:t>A</a:t>
            </a:r>
            <a:r>
              <a:rPr sz="4800" spc="-40" dirty="0">
                <a:solidFill>
                  <a:srgbClr val="666666"/>
                </a:solidFill>
                <a:latin typeface="Roboto"/>
                <a:cs typeface="Roboto"/>
              </a:rPr>
              <a:t> </a:t>
            </a:r>
            <a:r>
              <a:rPr sz="4800" i="1" spc="-47" dirty="0">
                <a:solidFill>
                  <a:srgbClr val="666666"/>
                </a:solidFill>
                <a:latin typeface="Roboto"/>
                <a:cs typeface="Roboto"/>
              </a:rPr>
              <a:t>brief</a:t>
            </a:r>
            <a:r>
              <a:rPr sz="4800" i="1" spc="-40" dirty="0">
                <a:solidFill>
                  <a:srgbClr val="666666"/>
                </a:solidFill>
                <a:latin typeface="Roboto"/>
                <a:cs typeface="Roboto"/>
              </a:rPr>
              <a:t> </a:t>
            </a:r>
            <a:r>
              <a:rPr sz="4800" spc="-40" dirty="0">
                <a:solidFill>
                  <a:srgbClr val="666666"/>
                </a:solidFill>
                <a:latin typeface="Roboto"/>
                <a:cs typeface="Roboto"/>
              </a:rPr>
              <a:t>word</a:t>
            </a:r>
            <a:r>
              <a:rPr sz="4800" spc="-53" dirty="0">
                <a:solidFill>
                  <a:srgbClr val="666666"/>
                </a:solidFill>
                <a:latin typeface="Roboto"/>
                <a:cs typeface="Roboto"/>
              </a:rPr>
              <a:t> </a:t>
            </a:r>
            <a:r>
              <a:rPr sz="4800" spc="-7" dirty="0">
                <a:solidFill>
                  <a:srgbClr val="666666"/>
                </a:solidFill>
                <a:latin typeface="Roboto"/>
                <a:cs typeface="Roboto"/>
              </a:rPr>
              <a:t>from </a:t>
            </a:r>
            <a:r>
              <a:rPr sz="4800" spc="-1173" dirty="0">
                <a:solidFill>
                  <a:srgbClr val="666666"/>
                </a:solidFill>
                <a:latin typeface="Roboto"/>
                <a:cs typeface="Roboto"/>
              </a:rPr>
              <a:t> </a:t>
            </a:r>
            <a:r>
              <a:rPr sz="4800" spc="-53" dirty="0">
                <a:solidFill>
                  <a:srgbClr val="666666"/>
                </a:solidFill>
                <a:latin typeface="Roboto"/>
                <a:cs typeface="Roboto"/>
              </a:rPr>
              <a:t>our</a:t>
            </a:r>
            <a:r>
              <a:rPr sz="4800" spc="-40" dirty="0">
                <a:solidFill>
                  <a:srgbClr val="666666"/>
                </a:solidFill>
                <a:latin typeface="Roboto"/>
                <a:cs typeface="Roboto"/>
              </a:rPr>
              <a:t> sponsors...</a:t>
            </a:r>
            <a:endParaRPr sz="4800">
              <a:latin typeface="Roboto"/>
              <a:cs typeface="Roboto"/>
            </a:endParaRPr>
          </a:p>
        </p:txBody>
      </p:sp>
      <p:sp>
        <p:nvSpPr>
          <p:cNvPr id="3" name="object 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2241888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59045" y="3024193"/>
            <a:ext cx="8460740" cy="755762"/>
          </a:xfrm>
          <a:prstGeom prst="rect">
            <a:avLst/>
          </a:prstGeom>
        </p:spPr>
        <p:txBody>
          <a:bodyPr vert="horz" wrap="square" lIns="0" tIns="16933" rIns="0" bIns="0" rtlCol="0" anchor="ctr">
            <a:spAutoFit/>
          </a:bodyPr>
          <a:lstStyle/>
          <a:p>
            <a:pPr marL="16933">
              <a:lnSpc>
                <a:spcPct val="100000"/>
              </a:lnSpc>
              <a:spcBef>
                <a:spcPts val="133"/>
              </a:spcBef>
            </a:pPr>
            <a:r>
              <a:rPr sz="4800" u="heavy" spc="-100" dirty="0">
                <a:solidFill>
                  <a:srgbClr val="0097A7"/>
                </a:solidFill>
                <a:uFill>
                  <a:solidFill>
                    <a:srgbClr val="0097A7"/>
                  </a:solidFill>
                </a:uFill>
                <a:latin typeface="Roboto"/>
                <a:cs typeface="Roboto"/>
                <a:hlinkClick r:id="rId2"/>
              </a:rPr>
              <a:t>https://cre.page.link/art-of-slos</a:t>
            </a:r>
            <a:endParaRPr sz="4800" dirty="0">
              <a:latin typeface="Roboto"/>
              <a:cs typeface="Roboto"/>
            </a:endParaRPr>
          </a:p>
        </p:txBody>
      </p:sp>
      <p:sp>
        <p:nvSpPr>
          <p:cNvPr id="3" name="object 3"/>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504317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a:hlinkClick r:id="rId2"/>
              </a:rPr>
              <a:t>https://sre.google/workbook/implementing-slos</a:t>
            </a:r>
            <a:r>
              <a:rPr lang="en-US" dirty="0" smtClean="0">
                <a:hlinkClick r:id="rId2"/>
              </a:rPr>
              <a:t>/</a:t>
            </a:r>
            <a:endParaRPr lang="en-US" dirty="0" smtClean="0"/>
          </a:p>
          <a:p>
            <a:r>
              <a:rPr lang="en-US" dirty="0">
                <a:hlinkClick r:id="rId3"/>
              </a:rPr>
              <a:t>https://</a:t>
            </a:r>
            <a:r>
              <a:rPr lang="en-US" dirty="0" smtClean="0">
                <a:hlinkClick r:id="rId3"/>
              </a:rPr>
              <a:t>docs.google.com/document/d/1bRkVu7tuow3K21669mzXEEhk1Ki-iukMFehZAR0dAvU/edit</a:t>
            </a:r>
            <a:endParaRPr lang="en-US" dirty="0" smtClean="0"/>
          </a:p>
          <a:p>
            <a:r>
              <a:rPr lang="en-US" dirty="0">
                <a:hlinkClick r:id="rId4"/>
              </a:rPr>
              <a:t>https://</a:t>
            </a:r>
            <a:r>
              <a:rPr lang="en-US" dirty="0" smtClean="0">
                <a:hlinkClick r:id="rId4"/>
              </a:rPr>
              <a:t>cloud.google.com/blog/products/devops-sre/sre-fundamentals-sli-vs-slo-vs-sla</a:t>
            </a:r>
            <a:endParaRPr lang="en-US" dirty="0" smtClean="0"/>
          </a:p>
          <a:p>
            <a:r>
              <a:rPr lang="en-US" dirty="0">
                <a:hlinkClick r:id="rId5"/>
              </a:rPr>
              <a:t>https://</a:t>
            </a:r>
            <a:r>
              <a:rPr lang="en-US" dirty="0" smtClean="0">
                <a:hlinkClick r:id="rId5"/>
              </a:rPr>
              <a:t>cloud.google.com/blog/products/management-tools/practical-guide-to-setting-slos</a:t>
            </a:r>
            <a:endParaRPr lang="en-US" dirty="0" smtClean="0"/>
          </a:p>
          <a:p>
            <a:r>
              <a:rPr lang="en-US" dirty="0"/>
              <a:t>https://cloud.google.com/blog/products/devops-sre/how-sres-analyze-risks-to-evaluate-slos</a:t>
            </a:r>
          </a:p>
        </p:txBody>
      </p:sp>
    </p:spTree>
    <p:extLst>
      <p:ext uri="{BB962C8B-B14F-4D97-AF65-F5344CB8AC3E}">
        <p14:creationId xmlns:p14="http://schemas.microsoft.com/office/powerpoint/2010/main" val="9060944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7675" y="4988390"/>
            <a:ext cx="9903460" cy="1149716"/>
          </a:xfrm>
          <a:prstGeom prst="rect">
            <a:avLst/>
          </a:prstGeom>
        </p:spPr>
        <p:txBody>
          <a:bodyPr vert="horz" wrap="square" lIns="0" tIns="16933" rIns="0" bIns="0" rtlCol="0">
            <a:spAutoFit/>
          </a:bodyPr>
          <a:lstStyle/>
          <a:p>
            <a:pPr marL="2565336" marR="6773" indent="-2549250">
              <a:lnSpc>
                <a:spcPct val="114599"/>
              </a:lnSpc>
              <a:spcBef>
                <a:spcPts val="133"/>
              </a:spcBef>
            </a:pPr>
            <a:r>
              <a:rPr sz="3200" spc="-253" dirty="0">
                <a:solidFill>
                  <a:srgbClr val="434343"/>
                </a:solidFill>
                <a:latin typeface="Roboto"/>
                <a:cs typeface="Roboto"/>
              </a:rPr>
              <a:t>Want</a:t>
            </a:r>
            <a:r>
              <a:rPr sz="3200" spc="-67" dirty="0">
                <a:solidFill>
                  <a:srgbClr val="434343"/>
                </a:solidFill>
                <a:latin typeface="Roboto"/>
                <a:cs typeface="Roboto"/>
              </a:rPr>
              <a:t> </a:t>
            </a:r>
            <a:r>
              <a:rPr sz="3200" spc="-193" dirty="0">
                <a:solidFill>
                  <a:srgbClr val="434343"/>
                </a:solidFill>
                <a:latin typeface="Roboto"/>
                <a:cs typeface="Roboto"/>
              </a:rPr>
              <a:t>to</a:t>
            </a:r>
            <a:r>
              <a:rPr sz="3200" spc="-73" dirty="0">
                <a:solidFill>
                  <a:srgbClr val="434343"/>
                </a:solidFill>
                <a:latin typeface="Roboto"/>
                <a:cs typeface="Roboto"/>
              </a:rPr>
              <a:t> </a:t>
            </a:r>
            <a:r>
              <a:rPr sz="3200" spc="-180" dirty="0">
                <a:solidFill>
                  <a:srgbClr val="434343"/>
                </a:solidFill>
                <a:latin typeface="Roboto"/>
                <a:cs typeface="Roboto"/>
              </a:rPr>
              <a:t>learn</a:t>
            </a:r>
            <a:r>
              <a:rPr sz="3200" spc="-67" dirty="0">
                <a:solidFill>
                  <a:srgbClr val="434343"/>
                </a:solidFill>
                <a:latin typeface="Roboto"/>
                <a:cs typeface="Roboto"/>
              </a:rPr>
              <a:t> </a:t>
            </a:r>
            <a:r>
              <a:rPr sz="3200" spc="-247" dirty="0">
                <a:solidFill>
                  <a:srgbClr val="434343"/>
                </a:solidFill>
                <a:latin typeface="Roboto"/>
                <a:cs typeface="Roboto"/>
              </a:rPr>
              <a:t>more</a:t>
            </a:r>
            <a:r>
              <a:rPr sz="3200" spc="-60" dirty="0">
                <a:solidFill>
                  <a:srgbClr val="434343"/>
                </a:solidFill>
                <a:latin typeface="Roboto"/>
                <a:cs typeface="Roboto"/>
              </a:rPr>
              <a:t> </a:t>
            </a:r>
            <a:r>
              <a:rPr sz="3200" spc="-220" dirty="0">
                <a:solidFill>
                  <a:srgbClr val="434343"/>
                </a:solidFill>
                <a:latin typeface="Roboto"/>
                <a:cs typeface="Roboto"/>
              </a:rPr>
              <a:t>about</a:t>
            </a:r>
            <a:r>
              <a:rPr sz="3200" spc="-67" dirty="0">
                <a:solidFill>
                  <a:srgbClr val="434343"/>
                </a:solidFill>
                <a:latin typeface="Roboto"/>
                <a:cs typeface="Roboto"/>
              </a:rPr>
              <a:t> </a:t>
            </a:r>
            <a:r>
              <a:rPr sz="3200" spc="-267" dirty="0">
                <a:solidFill>
                  <a:srgbClr val="434343"/>
                </a:solidFill>
                <a:latin typeface="Roboto"/>
                <a:cs typeface="Roboto"/>
              </a:rPr>
              <a:t>SLOs?</a:t>
            </a:r>
            <a:r>
              <a:rPr sz="3200" spc="-133" dirty="0">
                <a:solidFill>
                  <a:srgbClr val="434343"/>
                </a:solidFill>
                <a:latin typeface="Roboto"/>
                <a:cs typeface="Roboto"/>
              </a:rPr>
              <a:t> </a:t>
            </a:r>
            <a:r>
              <a:rPr sz="3200" spc="-267" dirty="0">
                <a:solidFill>
                  <a:srgbClr val="434343"/>
                </a:solidFill>
                <a:latin typeface="Roboto"/>
                <a:cs typeface="Roboto"/>
              </a:rPr>
              <a:t>Take</a:t>
            </a:r>
            <a:r>
              <a:rPr sz="3200" spc="-67" dirty="0">
                <a:solidFill>
                  <a:srgbClr val="434343"/>
                </a:solidFill>
                <a:latin typeface="Roboto"/>
                <a:cs typeface="Roboto"/>
              </a:rPr>
              <a:t> </a:t>
            </a:r>
            <a:r>
              <a:rPr sz="3200" spc="-220" dirty="0">
                <a:solidFill>
                  <a:srgbClr val="434343"/>
                </a:solidFill>
                <a:latin typeface="Roboto"/>
                <a:cs typeface="Roboto"/>
              </a:rPr>
              <a:t>our</a:t>
            </a:r>
            <a:r>
              <a:rPr sz="3200" spc="-67" dirty="0">
                <a:solidFill>
                  <a:srgbClr val="434343"/>
                </a:solidFill>
                <a:latin typeface="Roboto"/>
                <a:cs typeface="Roboto"/>
              </a:rPr>
              <a:t> </a:t>
            </a:r>
            <a:r>
              <a:rPr sz="3200" spc="-213" dirty="0">
                <a:solidFill>
                  <a:srgbClr val="434343"/>
                </a:solidFill>
                <a:latin typeface="Roboto"/>
                <a:cs typeface="Roboto"/>
              </a:rPr>
              <a:t>course</a:t>
            </a:r>
            <a:r>
              <a:rPr sz="3200" spc="-73" dirty="0">
                <a:solidFill>
                  <a:srgbClr val="434343"/>
                </a:solidFill>
                <a:latin typeface="Roboto"/>
                <a:cs typeface="Roboto"/>
              </a:rPr>
              <a:t> </a:t>
            </a:r>
            <a:r>
              <a:rPr sz="3200" spc="-247" dirty="0">
                <a:solidFill>
                  <a:srgbClr val="434343"/>
                </a:solidFill>
                <a:latin typeface="Roboto"/>
                <a:cs typeface="Roboto"/>
              </a:rPr>
              <a:t>on</a:t>
            </a:r>
            <a:r>
              <a:rPr sz="3200" spc="-73" dirty="0">
                <a:solidFill>
                  <a:srgbClr val="434343"/>
                </a:solidFill>
                <a:latin typeface="Roboto"/>
                <a:cs typeface="Roboto"/>
              </a:rPr>
              <a:t> </a:t>
            </a:r>
            <a:r>
              <a:rPr sz="3200" spc="-200" dirty="0">
                <a:solidFill>
                  <a:srgbClr val="434343"/>
                </a:solidFill>
                <a:latin typeface="Roboto"/>
                <a:cs typeface="Roboto"/>
              </a:rPr>
              <a:t>Coursera: </a:t>
            </a:r>
            <a:r>
              <a:rPr sz="3200" spc="-773" dirty="0">
                <a:solidFill>
                  <a:srgbClr val="434343"/>
                </a:solidFill>
                <a:latin typeface="Roboto"/>
                <a:cs typeface="Roboto"/>
              </a:rPr>
              <a:t> </a:t>
            </a:r>
            <a:r>
              <a:rPr sz="3200" u="heavy" spc="-193" dirty="0">
                <a:solidFill>
                  <a:srgbClr val="0097A7"/>
                </a:solidFill>
                <a:uFill>
                  <a:solidFill>
                    <a:srgbClr val="0097A7"/>
                  </a:solidFill>
                </a:uFill>
                <a:latin typeface="Roboto"/>
                <a:cs typeface="Roboto"/>
                <a:hlinkClick r:id="rId2"/>
              </a:rPr>
              <a:t>https://cre.page.link/coursera</a:t>
            </a:r>
            <a:endParaRPr sz="3200">
              <a:latin typeface="Roboto"/>
              <a:cs typeface="Roboto"/>
            </a:endParaRPr>
          </a:p>
        </p:txBody>
      </p:sp>
      <p:grpSp>
        <p:nvGrpSpPr>
          <p:cNvPr id="3" name="object 3"/>
          <p:cNvGrpSpPr/>
          <p:nvPr/>
        </p:nvGrpSpPr>
        <p:grpSpPr>
          <a:xfrm>
            <a:off x="1790700" y="535871"/>
            <a:ext cx="8754533" cy="4141047"/>
            <a:chOff x="1343025" y="401903"/>
            <a:chExt cx="6565900" cy="3105785"/>
          </a:xfrm>
        </p:grpSpPr>
        <p:pic>
          <p:nvPicPr>
            <p:cNvPr id="4" name="object 4"/>
            <p:cNvPicPr/>
            <p:nvPr/>
          </p:nvPicPr>
          <p:blipFill>
            <a:blip r:embed="rId3" cstate="print"/>
            <a:stretch>
              <a:fillRect/>
            </a:stretch>
          </p:blipFill>
          <p:spPr>
            <a:xfrm>
              <a:off x="1371600" y="430478"/>
              <a:ext cx="6508277" cy="3048125"/>
            </a:xfrm>
            <a:prstGeom prst="rect">
              <a:avLst/>
            </a:prstGeom>
          </p:spPr>
        </p:pic>
        <p:sp>
          <p:nvSpPr>
            <p:cNvPr id="5" name="object 5"/>
            <p:cNvSpPr/>
            <p:nvPr/>
          </p:nvSpPr>
          <p:spPr>
            <a:xfrm>
              <a:off x="1357312" y="416191"/>
              <a:ext cx="6537325" cy="3077210"/>
            </a:xfrm>
            <a:custGeom>
              <a:avLst/>
              <a:gdLst/>
              <a:ahLst/>
              <a:cxnLst/>
              <a:rect l="l" t="t" r="r" b="b"/>
              <a:pathLst>
                <a:path w="6537325" h="3077210">
                  <a:moveTo>
                    <a:pt x="0" y="0"/>
                  </a:moveTo>
                  <a:lnTo>
                    <a:pt x="6536852" y="0"/>
                  </a:lnTo>
                  <a:lnTo>
                    <a:pt x="6536852" y="3076700"/>
                  </a:lnTo>
                  <a:lnTo>
                    <a:pt x="0" y="3076700"/>
                  </a:lnTo>
                  <a:lnTo>
                    <a:pt x="0" y="0"/>
                  </a:lnTo>
                  <a:close/>
                </a:path>
              </a:pathLst>
            </a:custGeom>
            <a:ln w="28574">
              <a:solidFill>
                <a:srgbClr val="4285F4"/>
              </a:solidFill>
            </a:ln>
          </p:spPr>
          <p:txBody>
            <a:bodyPr wrap="square" lIns="0" tIns="0" rIns="0" bIns="0" rtlCol="0"/>
            <a:lstStyle/>
            <a:p>
              <a:endParaRPr sz="2400"/>
            </a:p>
          </p:txBody>
        </p:sp>
      </p:grpSp>
      <p:sp>
        <p:nvSpPr>
          <p:cNvPr id="6" name="object 6"/>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35755059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5053" y="5291991"/>
            <a:ext cx="9011073" cy="1149716"/>
          </a:xfrm>
          <a:prstGeom prst="rect">
            <a:avLst/>
          </a:prstGeom>
        </p:spPr>
        <p:txBody>
          <a:bodyPr vert="horz" wrap="square" lIns="0" tIns="16933" rIns="0" bIns="0" rtlCol="0">
            <a:spAutoFit/>
          </a:bodyPr>
          <a:lstStyle/>
          <a:p>
            <a:pPr marL="1372412" marR="6773" indent="-1356325">
              <a:lnSpc>
                <a:spcPct val="114599"/>
              </a:lnSpc>
              <a:spcBef>
                <a:spcPts val="133"/>
              </a:spcBef>
            </a:pPr>
            <a:r>
              <a:rPr sz="3200" spc="-233" dirty="0">
                <a:solidFill>
                  <a:srgbClr val="434343"/>
                </a:solidFill>
                <a:latin typeface="Roboto"/>
                <a:cs typeface="Roboto"/>
              </a:rPr>
              <a:t>Bot</a:t>
            </a:r>
            <a:r>
              <a:rPr sz="3200" spc="-247" dirty="0">
                <a:solidFill>
                  <a:srgbClr val="434343"/>
                </a:solidFill>
                <a:latin typeface="Roboto"/>
                <a:cs typeface="Roboto"/>
              </a:rPr>
              <a:t>h</a:t>
            </a:r>
            <a:r>
              <a:rPr sz="3200" spc="-67" dirty="0">
                <a:solidFill>
                  <a:srgbClr val="434343"/>
                </a:solidFill>
                <a:latin typeface="Roboto"/>
                <a:cs typeface="Roboto"/>
              </a:rPr>
              <a:t> </a:t>
            </a:r>
            <a:r>
              <a:rPr sz="3200" spc="-173" dirty="0">
                <a:solidFill>
                  <a:srgbClr val="434343"/>
                </a:solidFill>
                <a:latin typeface="Roboto"/>
                <a:cs typeface="Roboto"/>
              </a:rPr>
              <a:t>o</a:t>
            </a:r>
            <a:r>
              <a:rPr sz="3200" spc="-93" dirty="0">
                <a:solidFill>
                  <a:srgbClr val="434343"/>
                </a:solidFill>
                <a:latin typeface="Roboto"/>
                <a:cs typeface="Roboto"/>
              </a:rPr>
              <a:t>f</a:t>
            </a:r>
            <a:r>
              <a:rPr sz="3200" spc="-73" dirty="0">
                <a:solidFill>
                  <a:srgbClr val="434343"/>
                </a:solidFill>
                <a:latin typeface="Roboto"/>
                <a:cs typeface="Roboto"/>
              </a:rPr>
              <a:t> </a:t>
            </a:r>
            <a:r>
              <a:rPr sz="3200" spc="-200" dirty="0">
                <a:solidFill>
                  <a:srgbClr val="434343"/>
                </a:solidFill>
                <a:latin typeface="Roboto"/>
                <a:cs typeface="Roboto"/>
              </a:rPr>
              <a:t>thes</a:t>
            </a:r>
            <a:r>
              <a:rPr sz="3200" spc="-207" dirty="0">
                <a:solidFill>
                  <a:srgbClr val="434343"/>
                </a:solidFill>
                <a:latin typeface="Roboto"/>
                <a:cs typeface="Roboto"/>
              </a:rPr>
              <a:t>e</a:t>
            </a:r>
            <a:r>
              <a:rPr sz="3200" spc="-67" dirty="0">
                <a:solidFill>
                  <a:srgbClr val="434343"/>
                </a:solidFill>
                <a:latin typeface="Roboto"/>
                <a:cs typeface="Roboto"/>
              </a:rPr>
              <a:t> </a:t>
            </a:r>
            <a:r>
              <a:rPr sz="3200" spc="-233" dirty="0">
                <a:solidFill>
                  <a:srgbClr val="434343"/>
                </a:solidFill>
                <a:latin typeface="Roboto"/>
                <a:cs typeface="Roboto"/>
              </a:rPr>
              <a:t>a</a:t>
            </a:r>
            <a:r>
              <a:rPr sz="3200" spc="-180" dirty="0">
                <a:solidFill>
                  <a:srgbClr val="434343"/>
                </a:solidFill>
                <a:latin typeface="Roboto"/>
                <a:cs typeface="Roboto"/>
              </a:rPr>
              <a:t>re</a:t>
            </a:r>
            <a:r>
              <a:rPr sz="3200" spc="-67" dirty="0">
                <a:solidFill>
                  <a:srgbClr val="434343"/>
                </a:solidFill>
                <a:latin typeface="Roboto"/>
                <a:cs typeface="Roboto"/>
              </a:rPr>
              <a:t> </a:t>
            </a:r>
            <a:r>
              <a:rPr sz="3200" spc="-260" dirty="0">
                <a:solidFill>
                  <a:srgbClr val="434343"/>
                </a:solidFill>
                <a:latin typeface="Roboto"/>
                <a:cs typeface="Roboto"/>
              </a:rPr>
              <a:t>no</a:t>
            </a:r>
            <a:r>
              <a:rPr sz="3200" spc="-333" dirty="0">
                <a:solidFill>
                  <a:srgbClr val="434343"/>
                </a:solidFill>
                <a:latin typeface="Roboto"/>
                <a:cs typeface="Roboto"/>
              </a:rPr>
              <a:t>w</a:t>
            </a:r>
            <a:r>
              <a:rPr sz="3200" spc="-73" dirty="0">
                <a:solidFill>
                  <a:srgbClr val="434343"/>
                </a:solidFill>
                <a:latin typeface="Roboto"/>
                <a:cs typeface="Roboto"/>
              </a:rPr>
              <a:t> </a:t>
            </a:r>
            <a:r>
              <a:rPr sz="3200" spc="-253" dirty="0">
                <a:solidFill>
                  <a:srgbClr val="434343"/>
                </a:solidFill>
                <a:latin typeface="Roboto"/>
                <a:cs typeface="Roboto"/>
              </a:rPr>
              <a:t>a</a:t>
            </a:r>
            <a:r>
              <a:rPr sz="3200" spc="-272" dirty="0">
                <a:solidFill>
                  <a:srgbClr val="434343"/>
                </a:solidFill>
                <a:latin typeface="Roboto"/>
                <a:cs typeface="Roboto"/>
              </a:rPr>
              <a:t>v</a:t>
            </a:r>
            <a:r>
              <a:rPr sz="3200" spc="-160" dirty="0">
                <a:solidFill>
                  <a:srgbClr val="434343"/>
                </a:solidFill>
                <a:latin typeface="Roboto"/>
                <a:cs typeface="Roboto"/>
              </a:rPr>
              <a:t>ailable</a:t>
            </a:r>
            <a:r>
              <a:rPr sz="3200" spc="-67" dirty="0">
                <a:solidFill>
                  <a:srgbClr val="434343"/>
                </a:solidFill>
                <a:latin typeface="Roboto"/>
                <a:cs typeface="Roboto"/>
              </a:rPr>
              <a:t> </a:t>
            </a:r>
            <a:r>
              <a:rPr sz="3200" spc="-173" dirty="0">
                <a:solidFill>
                  <a:srgbClr val="434343"/>
                </a:solidFill>
                <a:latin typeface="Roboto"/>
                <a:cs typeface="Roboto"/>
              </a:rPr>
              <a:t>in</a:t>
            </a:r>
            <a:r>
              <a:rPr sz="3200" spc="-67" dirty="0">
                <a:solidFill>
                  <a:srgbClr val="434343"/>
                </a:solidFill>
                <a:latin typeface="Roboto"/>
                <a:cs typeface="Roboto"/>
              </a:rPr>
              <a:t> </a:t>
            </a:r>
            <a:r>
              <a:rPr sz="3200" spc="-320" dirty="0">
                <a:solidFill>
                  <a:srgbClr val="434343"/>
                </a:solidFill>
                <a:latin typeface="Roboto"/>
                <a:cs typeface="Roboto"/>
              </a:rPr>
              <a:t>HTM</a:t>
            </a:r>
            <a:r>
              <a:rPr sz="3200" spc="-233" dirty="0">
                <a:solidFill>
                  <a:srgbClr val="434343"/>
                </a:solidFill>
                <a:latin typeface="Roboto"/>
                <a:cs typeface="Roboto"/>
              </a:rPr>
              <a:t>L</a:t>
            </a:r>
            <a:r>
              <a:rPr sz="3200" spc="-67" dirty="0">
                <a:solidFill>
                  <a:srgbClr val="434343"/>
                </a:solidFill>
                <a:latin typeface="Roboto"/>
                <a:cs typeface="Roboto"/>
              </a:rPr>
              <a:t> </a:t>
            </a:r>
            <a:r>
              <a:rPr sz="3200" spc="-213" dirty="0">
                <a:solidFill>
                  <a:srgbClr val="434343"/>
                </a:solidFill>
                <a:latin typeface="Roboto"/>
                <a:cs typeface="Roboto"/>
              </a:rPr>
              <a:t>forma</a:t>
            </a:r>
            <a:r>
              <a:rPr sz="3200" spc="-133" dirty="0">
                <a:solidFill>
                  <a:srgbClr val="434343"/>
                </a:solidFill>
                <a:latin typeface="Roboto"/>
                <a:cs typeface="Roboto"/>
              </a:rPr>
              <a:t>t</a:t>
            </a:r>
            <a:r>
              <a:rPr sz="3200" spc="-67" dirty="0">
                <a:solidFill>
                  <a:srgbClr val="434343"/>
                </a:solidFill>
                <a:latin typeface="Roboto"/>
                <a:cs typeface="Roboto"/>
              </a:rPr>
              <a:t> </a:t>
            </a:r>
            <a:r>
              <a:rPr sz="3200" spc="-152" dirty="0">
                <a:solidFill>
                  <a:srgbClr val="434343"/>
                </a:solidFill>
                <a:latin typeface="Roboto"/>
                <a:cs typeface="Roboto"/>
              </a:rPr>
              <a:t>fo</a:t>
            </a:r>
            <a:r>
              <a:rPr sz="3200" spc="-113" dirty="0">
                <a:solidFill>
                  <a:srgbClr val="434343"/>
                </a:solidFill>
                <a:latin typeface="Roboto"/>
                <a:cs typeface="Roboto"/>
              </a:rPr>
              <a:t>r</a:t>
            </a:r>
            <a:r>
              <a:rPr sz="3200" spc="-67" dirty="0">
                <a:solidFill>
                  <a:srgbClr val="434343"/>
                </a:solidFill>
                <a:latin typeface="Roboto"/>
                <a:cs typeface="Roboto"/>
              </a:rPr>
              <a:t> </a:t>
            </a:r>
            <a:r>
              <a:rPr sz="3200" spc="-100" dirty="0">
                <a:solidFill>
                  <a:srgbClr val="434343"/>
                </a:solidFill>
                <a:latin typeface="Roboto"/>
                <a:cs typeface="Roboto"/>
              </a:rPr>
              <a:t>f</a:t>
            </a:r>
            <a:r>
              <a:rPr sz="3200" spc="-133" dirty="0">
                <a:solidFill>
                  <a:srgbClr val="434343"/>
                </a:solidFill>
                <a:latin typeface="Roboto"/>
                <a:cs typeface="Roboto"/>
              </a:rPr>
              <a:t>r</a:t>
            </a:r>
            <a:r>
              <a:rPr sz="3200" spc="-120" dirty="0">
                <a:solidFill>
                  <a:srgbClr val="434343"/>
                </a:solidFill>
                <a:latin typeface="Roboto"/>
                <a:cs typeface="Roboto"/>
              </a:rPr>
              <a:t>ee!  </a:t>
            </a:r>
            <a:r>
              <a:rPr sz="3200" u="heavy" spc="-200" dirty="0">
                <a:solidFill>
                  <a:srgbClr val="0097A7"/>
                </a:solidFill>
                <a:uFill>
                  <a:solidFill>
                    <a:srgbClr val="0097A7"/>
                  </a:solidFill>
                </a:uFill>
                <a:latin typeface="Roboto"/>
                <a:cs typeface="Roboto"/>
                <a:hlinkClick r:id="rId2"/>
              </a:rPr>
              <a:t>https://landing.google.com/sre/books/</a:t>
            </a:r>
            <a:endParaRPr sz="3200">
              <a:latin typeface="Roboto"/>
              <a:cs typeface="Roboto"/>
            </a:endParaRPr>
          </a:p>
        </p:txBody>
      </p:sp>
      <p:grpSp>
        <p:nvGrpSpPr>
          <p:cNvPr id="3" name="object 3"/>
          <p:cNvGrpSpPr/>
          <p:nvPr/>
        </p:nvGrpSpPr>
        <p:grpSpPr>
          <a:xfrm>
            <a:off x="2513134" y="491534"/>
            <a:ext cx="3528060" cy="4544905"/>
            <a:chOff x="1884850" y="368650"/>
            <a:chExt cx="2646045" cy="3408679"/>
          </a:xfrm>
        </p:grpSpPr>
        <p:pic>
          <p:nvPicPr>
            <p:cNvPr id="4" name="object 4"/>
            <p:cNvPicPr/>
            <p:nvPr/>
          </p:nvPicPr>
          <p:blipFill>
            <a:blip r:embed="rId3" cstate="print"/>
            <a:stretch>
              <a:fillRect/>
            </a:stretch>
          </p:blipFill>
          <p:spPr>
            <a:xfrm>
              <a:off x="1894375" y="378175"/>
              <a:ext cx="2626446" cy="3389348"/>
            </a:xfrm>
            <a:prstGeom prst="rect">
              <a:avLst/>
            </a:prstGeom>
          </p:spPr>
        </p:pic>
        <p:sp>
          <p:nvSpPr>
            <p:cNvPr id="5" name="object 5"/>
            <p:cNvSpPr/>
            <p:nvPr/>
          </p:nvSpPr>
          <p:spPr>
            <a:xfrm>
              <a:off x="1889612" y="373412"/>
              <a:ext cx="2636520" cy="3399154"/>
            </a:xfrm>
            <a:custGeom>
              <a:avLst/>
              <a:gdLst/>
              <a:ahLst/>
              <a:cxnLst/>
              <a:rect l="l" t="t" r="r" b="b"/>
              <a:pathLst>
                <a:path w="2636520" h="3399154">
                  <a:moveTo>
                    <a:pt x="0" y="0"/>
                  </a:moveTo>
                  <a:lnTo>
                    <a:pt x="2635971" y="0"/>
                  </a:lnTo>
                  <a:lnTo>
                    <a:pt x="2635971" y="3398873"/>
                  </a:lnTo>
                  <a:lnTo>
                    <a:pt x="0" y="3398873"/>
                  </a:lnTo>
                  <a:lnTo>
                    <a:pt x="0" y="0"/>
                  </a:lnTo>
                  <a:close/>
                </a:path>
              </a:pathLst>
            </a:custGeom>
            <a:ln w="9524">
              <a:solidFill>
                <a:srgbClr val="666666"/>
              </a:solidFill>
            </a:ln>
          </p:spPr>
          <p:txBody>
            <a:bodyPr wrap="square" lIns="0" tIns="0" rIns="0" bIns="0" rtlCol="0"/>
            <a:lstStyle/>
            <a:p>
              <a:endParaRPr sz="2400"/>
            </a:p>
          </p:txBody>
        </p:sp>
      </p:grpSp>
      <p:grpSp>
        <p:nvGrpSpPr>
          <p:cNvPr id="6" name="object 6"/>
          <p:cNvGrpSpPr/>
          <p:nvPr/>
        </p:nvGrpSpPr>
        <p:grpSpPr>
          <a:xfrm>
            <a:off x="6197233" y="491799"/>
            <a:ext cx="3482340" cy="4533900"/>
            <a:chOff x="4647924" y="368849"/>
            <a:chExt cx="2611755" cy="3400425"/>
          </a:xfrm>
        </p:grpSpPr>
        <p:pic>
          <p:nvPicPr>
            <p:cNvPr id="7" name="object 7"/>
            <p:cNvPicPr/>
            <p:nvPr/>
          </p:nvPicPr>
          <p:blipFill>
            <a:blip r:embed="rId4" cstate="print"/>
            <a:stretch>
              <a:fillRect/>
            </a:stretch>
          </p:blipFill>
          <p:spPr>
            <a:xfrm>
              <a:off x="4657449" y="378375"/>
              <a:ext cx="2592163" cy="3237192"/>
            </a:xfrm>
            <a:prstGeom prst="rect">
              <a:avLst/>
            </a:prstGeom>
          </p:spPr>
        </p:pic>
        <p:sp>
          <p:nvSpPr>
            <p:cNvPr id="8" name="object 8"/>
            <p:cNvSpPr/>
            <p:nvPr/>
          </p:nvSpPr>
          <p:spPr>
            <a:xfrm>
              <a:off x="4652687" y="373612"/>
              <a:ext cx="2602230" cy="3390900"/>
            </a:xfrm>
            <a:custGeom>
              <a:avLst/>
              <a:gdLst/>
              <a:ahLst/>
              <a:cxnLst/>
              <a:rect l="l" t="t" r="r" b="b"/>
              <a:pathLst>
                <a:path w="2602229" h="3390900">
                  <a:moveTo>
                    <a:pt x="0" y="0"/>
                  </a:moveTo>
                  <a:lnTo>
                    <a:pt x="2601688" y="0"/>
                  </a:lnTo>
                  <a:lnTo>
                    <a:pt x="2601688" y="3390424"/>
                  </a:lnTo>
                  <a:lnTo>
                    <a:pt x="0" y="3390424"/>
                  </a:lnTo>
                  <a:lnTo>
                    <a:pt x="0" y="0"/>
                  </a:lnTo>
                  <a:close/>
                </a:path>
              </a:pathLst>
            </a:custGeom>
            <a:ln w="9524">
              <a:solidFill>
                <a:srgbClr val="666666"/>
              </a:solidFill>
            </a:ln>
          </p:spPr>
          <p:txBody>
            <a:bodyPr wrap="square" lIns="0" tIns="0" rIns="0" bIns="0" rtlCol="0"/>
            <a:lstStyle/>
            <a:p>
              <a:endParaRPr sz="2400"/>
            </a:p>
          </p:txBody>
        </p:sp>
      </p:grpSp>
      <p:sp>
        <p:nvSpPr>
          <p:cNvPr id="9" name="object 9"/>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r>
              <a:rPr spc="-33" dirty="0" smtClean="0"/>
              <a:t>h</a:t>
            </a:r>
            <a:endParaRPr spc="-33" dirty="0"/>
          </a:p>
        </p:txBody>
      </p:sp>
    </p:spTree>
    <p:extLst>
      <p:ext uri="{BB962C8B-B14F-4D97-AF65-F5344CB8AC3E}">
        <p14:creationId xmlns:p14="http://schemas.microsoft.com/office/powerpoint/2010/main" val="94072956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92487" y="2533228"/>
            <a:ext cx="2615401" cy="1248205"/>
          </a:xfrm>
          <a:prstGeom prst="rect">
            <a:avLst/>
          </a:prstGeom>
        </p:spPr>
        <p:txBody>
          <a:bodyPr vert="horz" wrap="square" lIns="0" tIns="16933" rIns="0" bIns="0" rtlCol="0">
            <a:spAutoFit/>
          </a:bodyPr>
          <a:lstStyle/>
          <a:p>
            <a:pPr marL="16933">
              <a:spcBef>
                <a:spcPts val="133"/>
              </a:spcBef>
            </a:pPr>
            <a:r>
              <a:rPr sz="8000" spc="13" dirty="0">
                <a:solidFill>
                  <a:schemeClr val="bg1"/>
                </a:solidFill>
                <a:latin typeface="Roboto"/>
                <a:cs typeface="Roboto"/>
              </a:rPr>
              <a:t>Q&amp;A</a:t>
            </a:r>
            <a:endParaRPr sz="8000" dirty="0">
              <a:solidFill>
                <a:schemeClr val="bg1"/>
              </a:solidFill>
              <a:latin typeface="Roboto"/>
              <a:cs typeface="Roboto"/>
            </a:endParaRPr>
          </a:p>
        </p:txBody>
      </p:sp>
      <p:sp>
        <p:nvSpPr>
          <p:cNvPr id="4" name="object 4"/>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Tree>
    <p:extLst>
      <p:ext uri="{BB962C8B-B14F-4D97-AF65-F5344CB8AC3E}">
        <p14:creationId xmlns:p14="http://schemas.microsoft.com/office/powerpoint/2010/main" val="371382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82332" y="848343"/>
            <a:ext cx="7633547" cy="878873"/>
          </a:xfrm>
          <a:prstGeom prst="rect">
            <a:avLst/>
          </a:prstGeom>
        </p:spPr>
        <p:txBody>
          <a:bodyPr vert="horz" wrap="square" lIns="0" tIns="16933" rIns="0" bIns="0" rtlCol="0">
            <a:spAutoFit/>
          </a:bodyPr>
          <a:lstStyle/>
          <a:p>
            <a:pPr marL="16933">
              <a:spcBef>
                <a:spcPts val="133"/>
              </a:spcBef>
            </a:pPr>
            <a:r>
              <a:rPr sz="5600" spc="-360" dirty="0">
                <a:solidFill>
                  <a:srgbClr val="434343"/>
                </a:solidFill>
                <a:latin typeface="Roboto"/>
                <a:cs typeface="Roboto"/>
              </a:rPr>
              <a:t>Implementation</a:t>
            </a:r>
            <a:r>
              <a:rPr sz="5600" spc="-113" dirty="0">
                <a:solidFill>
                  <a:srgbClr val="434343"/>
                </a:solidFill>
                <a:latin typeface="Roboto"/>
                <a:cs typeface="Roboto"/>
              </a:rPr>
              <a:t> </a:t>
            </a:r>
            <a:r>
              <a:rPr sz="5600" spc="-400" dirty="0">
                <a:solidFill>
                  <a:srgbClr val="434343"/>
                </a:solidFill>
                <a:latin typeface="Roboto"/>
                <a:cs typeface="Roboto"/>
              </a:rPr>
              <a:t>Mechanics</a:t>
            </a:r>
            <a:endParaRPr sz="5600" dirty="0">
              <a:latin typeface="Roboto"/>
              <a:cs typeface="Roboto"/>
            </a:endParaRPr>
          </a:p>
        </p:txBody>
      </p:sp>
      <p:sp>
        <p:nvSpPr>
          <p:cNvPr id="3" name="object 3"/>
          <p:cNvSpPr txBox="1">
            <a:spLocks noGrp="1"/>
          </p:cNvSpPr>
          <p:nvPr>
            <p:ph idx="1"/>
          </p:nvPr>
        </p:nvSpPr>
        <p:spPr>
          <a:xfrm>
            <a:off x="1371599" y="3935896"/>
            <a:ext cx="9872871" cy="1175108"/>
          </a:xfrm>
          <a:prstGeom prst="rect">
            <a:avLst/>
          </a:prstGeom>
        </p:spPr>
        <p:txBody>
          <a:bodyPr vert="horz" wrap="square" lIns="0" tIns="16933" rIns="0" bIns="0" rtlCol="0">
            <a:spAutoFit/>
          </a:bodyPr>
          <a:lstStyle/>
          <a:p>
            <a:pPr marL="16933" marR="6773" indent="115144">
              <a:lnSpc>
                <a:spcPct val="114599"/>
              </a:lnSpc>
              <a:spcBef>
                <a:spcPts val="133"/>
              </a:spcBef>
            </a:pPr>
            <a:r>
              <a:rPr spc="-227" dirty="0"/>
              <a:t>E</a:t>
            </a:r>
            <a:r>
              <a:rPr spc="-272" dirty="0"/>
              <a:t>v</a:t>
            </a:r>
            <a:r>
              <a:rPr spc="-187" dirty="0"/>
              <a:t>aluate</a:t>
            </a:r>
            <a:r>
              <a:rPr spc="-67" dirty="0"/>
              <a:t> </a:t>
            </a:r>
            <a:r>
              <a:rPr spc="-293" dirty="0" smtClean="0"/>
              <a:t>S</a:t>
            </a:r>
            <a:r>
              <a:rPr spc="-360" dirty="0" smtClean="0"/>
              <a:t>L</a:t>
            </a:r>
            <a:r>
              <a:rPr spc="-260" dirty="0" smtClean="0"/>
              <a:t>O</a:t>
            </a:r>
            <a:r>
              <a:rPr lang="en-US" spc="-260" dirty="0" smtClean="0"/>
              <a:t> </a:t>
            </a:r>
            <a:r>
              <a:rPr lang="en-US" b="1" spc="47" dirty="0" smtClean="0">
                <a:solidFill>
                  <a:srgbClr val="D45E00"/>
                </a:solidFill>
                <a:cs typeface="Roboto Cn"/>
              </a:rPr>
              <a:t>pe</a:t>
            </a:r>
            <a:r>
              <a:rPr lang="en-US" b="1" spc="60" dirty="0" smtClean="0">
                <a:solidFill>
                  <a:srgbClr val="D45E00"/>
                </a:solidFill>
                <a:cs typeface="Roboto Cn"/>
              </a:rPr>
              <a:t>r</a:t>
            </a:r>
            <a:r>
              <a:rPr lang="en-US" b="1" spc="20" dirty="0" smtClean="0">
                <a:solidFill>
                  <a:srgbClr val="D45E00"/>
                </a:solidFill>
                <a:cs typeface="Roboto Cn"/>
              </a:rPr>
              <a:t>formanc</a:t>
            </a:r>
            <a:r>
              <a:rPr lang="en-US" b="1" spc="27" dirty="0" smtClean="0">
                <a:solidFill>
                  <a:srgbClr val="D45E00"/>
                </a:solidFill>
                <a:cs typeface="Roboto Cn"/>
              </a:rPr>
              <a:t>e</a:t>
            </a:r>
            <a:r>
              <a:rPr lang="en-US" b="1" spc="40" dirty="0" smtClean="0">
                <a:solidFill>
                  <a:srgbClr val="D45E00"/>
                </a:solidFill>
                <a:cs typeface="Roboto Cn"/>
              </a:rPr>
              <a:t> </a:t>
            </a:r>
            <a:r>
              <a:rPr lang="en-US" spc="-240" dirty="0"/>
              <a:t>o</a:t>
            </a:r>
            <a:r>
              <a:rPr lang="en-US" spc="-272" dirty="0"/>
              <a:t>v</a:t>
            </a:r>
            <a:r>
              <a:rPr lang="en-US" spc="-207" dirty="0"/>
              <a:t>e</a:t>
            </a:r>
            <a:r>
              <a:rPr lang="en-US" spc="-133" dirty="0"/>
              <a:t>r</a:t>
            </a:r>
            <a:r>
              <a:rPr lang="en-US" spc="-67" dirty="0"/>
              <a:t> </a:t>
            </a:r>
            <a:r>
              <a:rPr lang="en-US" spc="-227" dirty="0"/>
              <a:t>a</a:t>
            </a:r>
            <a:r>
              <a:rPr lang="en-US" spc="-67" dirty="0"/>
              <a:t> </a:t>
            </a:r>
            <a:r>
              <a:rPr lang="en-US" spc="-207" dirty="0"/>
              <a:t>se</a:t>
            </a:r>
            <a:r>
              <a:rPr lang="en-US" spc="-133" dirty="0"/>
              <a:t>t</a:t>
            </a:r>
            <a:r>
              <a:rPr lang="en-US" spc="-53" dirty="0"/>
              <a:t> </a:t>
            </a:r>
            <a:r>
              <a:rPr lang="en-US" b="1" dirty="0">
                <a:solidFill>
                  <a:srgbClr val="D45E00"/>
                </a:solidFill>
                <a:cs typeface="Roboto Cn"/>
              </a:rPr>
              <a:t>windo</a:t>
            </a:r>
            <a:r>
              <a:rPr lang="en-US" b="1" spc="13" dirty="0">
                <a:solidFill>
                  <a:srgbClr val="D45E00"/>
                </a:solidFill>
                <a:cs typeface="Roboto Cn"/>
              </a:rPr>
              <a:t>w</a:t>
            </a:r>
            <a:r>
              <a:rPr lang="en-US" spc="-7" dirty="0"/>
              <a:t>,</a:t>
            </a:r>
            <a:r>
              <a:rPr lang="en-US" spc="-67" dirty="0"/>
              <a:t> </a:t>
            </a:r>
            <a:r>
              <a:rPr lang="en-US" spc="-133" dirty="0"/>
              <a:t>e.g</a:t>
            </a:r>
            <a:r>
              <a:rPr lang="en-US" spc="-80" dirty="0"/>
              <a:t>.</a:t>
            </a:r>
            <a:r>
              <a:rPr lang="en-US" spc="-67" dirty="0"/>
              <a:t> </a:t>
            </a:r>
            <a:r>
              <a:rPr lang="en-US" spc="-233" dirty="0"/>
              <a:t>2</a:t>
            </a:r>
            <a:r>
              <a:rPr lang="en-US" spc="-227" dirty="0"/>
              <a:t>8</a:t>
            </a:r>
            <a:r>
              <a:rPr lang="en-US" spc="-67" dirty="0"/>
              <a:t> </a:t>
            </a:r>
            <a:r>
              <a:rPr lang="en-US" spc="-240" dirty="0"/>
              <a:t>d</a:t>
            </a:r>
            <a:r>
              <a:rPr lang="en-US" spc="-253" dirty="0"/>
              <a:t>a</a:t>
            </a:r>
            <a:r>
              <a:rPr lang="en-US" spc="-193" dirty="0"/>
              <a:t>ys  </a:t>
            </a:r>
            <a:r>
              <a:rPr lang="en-US" spc="-240" dirty="0"/>
              <a:t>Remaining</a:t>
            </a:r>
            <a:r>
              <a:rPr lang="en-US" spc="-73" dirty="0"/>
              <a:t> </a:t>
            </a:r>
            <a:r>
              <a:rPr lang="en-US" spc="-227" dirty="0"/>
              <a:t>budget</a:t>
            </a:r>
            <a:r>
              <a:rPr lang="en-US" spc="-13" dirty="0"/>
              <a:t> </a:t>
            </a:r>
            <a:r>
              <a:rPr lang="en-US" b="1" spc="27" dirty="0">
                <a:solidFill>
                  <a:srgbClr val="0072B2"/>
                </a:solidFill>
                <a:cs typeface="Roboto Cn"/>
              </a:rPr>
              <a:t>drives</a:t>
            </a:r>
            <a:r>
              <a:rPr lang="en-US" b="1" spc="40" dirty="0">
                <a:solidFill>
                  <a:srgbClr val="0072B2"/>
                </a:solidFill>
                <a:cs typeface="Roboto Cn"/>
              </a:rPr>
              <a:t> </a:t>
            </a:r>
            <a:r>
              <a:rPr lang="en-US" b="1" spc="13" dirty="0">
                <a:solidFill>
                  <a:srgbClr val="0072B2"/>
                </a:solidFill>
                <a:cs typeface="Roboto Cn"/>
              </a:rPr>
              <a:t>prioritization</a:t>
            </a:r>
            <a:r>
              <a:rPr lang="en-US" b="1" spc="27" dirty="0">
                <a:solidFill>
                  <a:srgbClr val="0072B2"/>
                </a:solidFill>
                <a:cs typeface="Roboto Cn"/>
              </a:rPr>
              <a:t> </a:t>
            </a:r>
            <a:r>
              <a:rPr lang="en-US" spc="-133" dirty="0"/>
              <a:t>of</a:t>
            </a:r>
            <a:r>
              <a:rPr lang="en-US" spc="-73" dirty="0"/>
              <a:t> </a:t>
            </a:r>
            <a:r>
              <a:rPr lang="en-US" spc="-200" dirty="0"/>
              <a:t>engineering</a:t>
            </a:r>
            <a:r>
              <a:rPr lang="en-US" spc="-60" dirty="0"/>
              <a:t> </a:t>
            </a:r>
            <a:r>
              <a:rPr lang="en-US" spc="-120" dirty="0"/>
              <a:t>effort</a:t>
            </a:r>
          </a:p>
          <a:p>
            <a:pPr marL="16933" marR="6773" indent="115144">
              <a:lnSpc>
                <a:spcPct val="114599"/>
              </a:lnSpc>
              <a:spcBef>
                <a:spcPts val="133"/>
              </a:spcBef>
            </a:pPr>
            <a:endParaRPr spc="-120" dirty="0"/>
          </a:p>
        </p:txBody>
      </p:sp>
      <p:sp>
        <p:nvSpPr>
          <p:cNvPr id="4" name="object 4"/>
          <p:cNvSpPr txBox="1">
            <a:spLocks noGrp="1"/>
          </p:cNvSpPr>
          <p:nvPr>
            <p:ph type="ftr" sz="quarter" idx="11"/>
          </p:nvPr>
        </p:nvSpPr>
        <p:spPr>
          <a:prstGeom prst="rect">
            <a:avLst/>
          </a:prstGeom>
        </p:spPr>
        <p:txBody>
          <a:bodyPr vert="horz" wrap="square" lIns="0" tIns="6773" rIns="0" bIns="0" rtlCol="0">
            <a:spAutoFit/>
          </a:bodyPr>
          <a:lstStyle/>
          <a:p>
            <a:pPr marL="16933">
              <a:spcBef>
                <a:spcPts val="53"/>
              </a:spcBef>
            </a:pPr>
            <a:r>
              <a:rPr spc="-33" dirty="0"/>
              <a:t>https://cre.page.link/art-of-slos-slides</a:t>
            </a:r>
          </a:p>
        </p:txBody>
      </p:sp>
    </p:spTree>
    <p:extLst>
      <p:ext uri="{BB962C8B-B14F-4D97-AF65-F5344CB8AC3E}">
        <p14:creationId xmlns:p14="http://schemas.microsoft.com/office/powerpoint/2010/main" val="905912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86000" y="1588936"/>
            <a:ext cx="9162627" cy="878873"/>
          </a:xfrm>
          <a:prstGeom prst="rect">
            <a:avLst/>
          </a:prstGeom>
        </p:spPr>
        <p:txBody>
          <a:bodyPr vert="horz" wrap="square" lIns="0" tIns="16933" rIns="0" bIns="0" rtlCol="0" anchor="ctr">
            <a:spAutoFit/>
          </a:bodyPr>
          <a:lstStyle/>
          <a:p>
            <a:pPr marL="16933">
              <a:lnSpc>
                <a:spcPct val="100000"/>
              </a:lnSpc>
              <a:spcBef>
                <a:spcPts val="133"/>
              </a:spcBef>
            </a:pPr>
            <a:r>
              <a:rPr sz="5600" spc="-305" dirty="0">
                <a:solidFill>
                  <a:srgbClr val="434343"/>
                </a:solidFill>
                <a:latin typeface="Roboto"/>
                <a:cs typeface="Roboto"/>
              </a:rPr>
              <a:t>Er</a:t>
            </a:r>
            <a:r>
              <a:rPr sz="5600" spc="-293" dirty="0">
                <a:solidFill>
                  <a:srgbClr val="434343"/>
                </a:solidFill>
                <a:latin typeface="Roboto"/>
                <a:cs typeface="Roboto"/>
              </a:rPr>
              <a:t>r</a:t>
            </a:r>
            <a:r>
              <a:rPr sz="5600" spc="-407" dirty="0">
                <a:solidFill>
                  <a:srgbClr val="434343"/>
                </a:solidFill>
                <a:latin typeface="Roboto"/>
                <a:cs typeface="Roboto"/>
              </a:rPr>
              <a:t>o</a:t>
            </a:r>
            <a:r>
              <a:rPr sz="5600" spc="-240" dirty="0">
                <a:solidFill>
                  <a:srgbClr val="434343"/>
                </a:solidFill>
                <a:latin typeface="Roboto"/>
                <a:cs typeface="Roboto"/>
              </a:rPr>
              <a:t>r</a:t>
            </a:r>
            <a:r>
              <a:rPr sz="5600" spc="-127" dirty="0">
                <a:solidFill>
                  <a:srgbClr val="434343"/>
                </a:solidFill>
                <a:latin typeface="Roboto"/>
                <a:cs typeface="Roboto"/>
              </a:rPr>
              <a:t> </a:t>
            </a:r>
            <a:r>
              <a:rPr sz="5600" spc="-387" dirty="0">
                <a:solidFill>
                  <a:srgbClr val="434343"/>
                </a:solidFill>
                <a:latin typeface="Roboto"/>
                <a:cs typeface="Roboto"/>
              </a:rPr>
              <a:t>budget</a:t>
            </a:r>
            <a:r>
              <a:rPr sz="5600" spc="-380" dirty="0">
                <a:solidFill>
                  <a:srgbClr val="434343"/>
                </a:solidFill>
                <a:latin typeface="Roboto"/>
                <a:cs typeface="Roboto"/>
              </a:rPr>
              <a:t>s</a:t>
            </a:r>
            <a:r>
              <a:rPr sz="5600" spc="-113" dirty="0">
                <a:solidFill>
                  <a:srgbClr val="434343"/>
                </a:solidFill>
                <a:latin typeface="Roboto"/>
                <a:cs typeface="Roboto"/>
              </a:rPr>
              <a:t> </a:t>
            </a:r>
            <a:r>
              <a:rPr sz="5600" spc="-413" dirty="0">
                <a:solidFill>
                  <a:srgbClr val="434343"/>
                </a:solidFill>
                <a:latin typeface="Roboto"/>
                <a:cs typeface="Roboto"/>
              </a:rPr>
              <a:t>ca</a:t>
            </a:r>
            <a:r>
              <a:rPr sz="5600" spc="-427" dirty="0">
                <a:solidFill>
                  <a:srgbClr val="434343"/>
                </a:solidFill>
                <a:latin typeface="Roboto"/>
                <a:cs typeface="Roboto"/>
              </a:rPr>
              <a:t>n</a:t>
            </a:r>
            <a:r>
              <a:rPr sz="5600" spc="-120" dirty="0">
                <a:solidFill>
                  <a:srgbClr val="434343"/>
                </a:solidFill>
                <a:latin typeface="Roboto"/>
                <a:cs typeface="Roboto"/>
              </a:rPr>
              <a:t> </a:t>
            </a:r>
            <a:r>
              <a:rPr sz="5600" spc="-413" dirty="0">
                <a:solidFill>
                  <a:srgbClr val="434343"/>
                </a:solidFill>
                <a:latin typeface="Roboto"/>
                <a:cs typeface="Roboto"/>
              </a:rPr>
              <a:t>accommodate</a:t>
            </a:r>
            <a:endParaRPr sz="5600">
              <a:latin typeface="Roboto"/>
              <a:cs typeface="Roboto"/>
            </a:endParaRPr>
          </a:p>
        </p:txBody>
      </p:sp>
      <p:sp>
        <p:nvSpPr>
          <p:cNvPr id="4" name="object 4"/>
          <p:cNvSpPr txBox="1">
            <a:spLocks noGrp="1"/>
          </p:cNvSpPr>
          <p:nvPr>
            <p:ph type="ftr" sz="quarter" idx="4294967295"/>
          </p:nvPr>
        </p:nvSpPr>
        <p:spPr>
          <a:xfrm>
            <a:off x="0" y="0"/>
            <a:ext cx="0" cy="283838"/>
          </a:xfrm>
          <a:prstGeom prst="rect">
            <a:avLst/>
          </a:prstGeom>
        </p:spPr>
        <p:txBody>
          <a:bodyPr vert="horz" wrap="square" lIns="0" tIns="6773" rIns="0" bIns="0" rtlCol="0">
            <a:spAutoFit/>
          </a:bodyPr>
          <a:lstStyle/>
          <a:p>
            <a:pPr marL="16933">
              <a:spcBef>
                <a:spcPts val="53"/>
              </a:spcBef>
            </a:pPr>
            <a:endParaRPr spc="-33" dirty="0"/>
          </a:p>
        </p:txBody>
      </p:sp>
      <p:sp>
        <p:nvSpPr>
          <p:cNvPr id="3" name="object 3"/>
          <p:cNvSpPr txBox="1"/>
          <p:nvPr/>
        </p:nvSpPr>
        <p:spPr>
          <a:xfrm>
            <a:off x="2232534" y="2503691"/>
            <a:ext cx="7464213" cy="3351344"/>
          </a:xfrm>
          <a:prstGeom prst="rect">
            <a:avLst/>
          </a:prstGeom>
        </p:spPr>
        <p:txBody>
          <a:bodyPr vert="horz" wrap="square" lIns="0" tIns="88053" rIns="0" bIns="0" rtlCol="0">
            <a:spAutoFit/>
          </a:bodyPr>
          <a:lstStyle/>
          <a:p>
            <a:pPr marL="16933">
              <a:spcBef>
                <a:spcPts val="693"/>
              </a:spcBef>
              <a:tabLst>
                <a:tab pos="389457" algn="l"/>
              </a:tabLst>
            </a:pPr>
            <a:r>
              <a:rPr sz="3200" b="1" i="1" dirty="0">
                <a:solidFill>
                  <a:srgbClr val="0072B2"/>
                </a:solidFill>
                <a:latin typeface="Arial"/>
                <a:cs typeface="Arial"/>
              </a:rPr>
              <a:t>⁄	</a:t>
            </a:r>
            <a:r>
              <a:rPr sz="3200" spc="-187" dirty="0">
                <a:solidFill>
                  <a:srgbClr val="434343"/>
                </a:solidFill>
                <a:latin typeface="Roboto"/>
                <a:cs typeface="Roboto"/>
              </a:rPr>
              <a:t>releasin</a:t>
            </a:r>
            <a:r>
              <a:rPr sz="3200" spc="-220" dirty="0">
                <a:solidFill>
                  <a:srgbClr val="434343"/>
                </a:solidFill>
                <a:latin typeface="Roboto"/>
                <a:cs typeface="Roboto"/>
              </a:rPr>
              <a:t>g</a:t>
            </a:r>
            <a:r>
              <a:rPr sz="3200" spc="-67" dirty="0">
                <a:solidFill>
                  <a:srgbClr val="434343"/>
                </a:solidFill>
                <a:latin typeface="Roboto"/>
                <a:cs typeface="Roboto"/>
              </a:rPr>
              <a:t> </a:t>
            </a:r>
            <a:r>
              <a:rPr sz="3200" spc="-240" dirty="0">
                <a:solidFill>
                  <a:srgbClr val="434343"/>
                </a:solidFill>
                <a:latin typeface="Roboto"/>
                <a:cs typeface="Roboto"/>
              </a:rPr>
              <a:t>ne</a:t>
            </a:r>
            <a:r>
              <a:rPr sz="3200" spc="-327" dirty="0">
                <a:solidFill>
                  <a:srgbClr val="434343"/>
                </a:solidFill>
                <a:latin typeface="Roboto"/>
                <a:cs typeface="Roboto"/>
              </a:rPr>
              <a:t>w</a:t>
            </a:r>
            <a:r>
              <a:rPr sz="3200" spc="-40" dirty="0">
                <a:solidFill>
                  <a:srgbClr val="434343"/>
                </a:solidFill>
                <a:latin typeface="Roboto"/>
                <a:cs typeface="Roboto"/>
              </a:rPr>
              <a:t> </a:t>
            </a:r>
            <a:r>
              <a:rPr sz="3200" b="1" spc="7" dirty="0">
                <a:solidFill>
                  <a:srgbClr val="434343"/>
                </a:solidFill>
                <a:latin typeface="Roboto Cn"/>
                <a:cs typeface="Roboto Cn"/>
              </a:rPr>
              <a:t>f</a:t>
            </a:r>
            <a:r>
              <a:rPr sz="3200" b="1" spc="20" dirty="0">
                <a:solidFill>
                  <a:srgbClr val="434343"/>
                </a:solidFill>
                <a:latin typeface="Roboto Cn"/>
                <a:cs typeface="Roboto Cn"/>
              </a:rPr>
              <a:t>eatu</a:t>
            </a:r>
            <a:r>
              <a:rPr sz="3200" b="1" spc="-13" dirty="0">
                <a:solidFill>
                  <a:srgbClr val="434343"/>
                </a:solidFill>
                <a:latin typeface="Roboto Cn"/>
                <a:cs typeface="Roboto Cn"/>
              </a:rPr>
              <a:t>r</a:t>
            </a:r>
            <a:r>
              <a:rPr sz="3200" b="1" spc="47" dirty="0">
                <a:solidFill>
                  <a:srgbClr val="434343"/>
                </a:solidFill>
                <a:latin typeface="Roboto Cn"/>
                <a:cs typeface="Roboto Cn"/>
              </a:rPr>
              <a:t>es</a:t>
            </a:r>
            <a:endParaRPr sz="3200">
              <a:latin typeface="Roboto Cn"/>
              <a:cs typeface="Roboto Cn"/>
            </a:endParaRPr>
          </a:p>
          <a:p>
            <a:pPr marL="16933">
              <a:spcBef>
                <a:spcPts val="560"/>
              </a:spcBef>
              <a:tabLst>
                <a:tab pos="389457" algn="l"/>
              </a:tabLst>
            </a:pPr>
            <a:r>
              <a:rPr sz="3200" b="1" i="1" dirty="0">
                <a:solidFill>
                  <a:srgbClr val="0072B2"/>
                </a:solidFill>
                <a:latin typeface="Arial"/>
                <a:cs typeface="Arial"/>
              </a:rPr>
              <a:t>⁄	</a:t>
            </a:r>
            <a:r>
              <a:rPr sz="3200" spc="-200" dirty="0">
                <a:solidFill>
                  <a:srgbClr val="434343"/>
                </a:solidFill>
                <a:latin typeface="Roboto"/>
                <a:cs typeface="Roboto"/>
              </a:rPr>
              <a:t>expecte</a:t>
            </a:r>
            <a:r>
              <a:rPr sz="3200" spc="-220" dirty="0">
                <a:solidFill>
                  <a:srgbClr val="434343"/>
                </a:solidFill>
                <a:latin typeface="Roboto"/>
                <a:cs typeface="Roboto"/>
              </a:rPr>
              <a:t>d</a:t>
            </a:r>
            <a:r>
              <a:rPr sz="3200" spc="-67" dirty="0">
                <a:solidFill>
                  <a:srgbClr val="434343"/>
                </a:solidFill>
                <a:latin typeface="Roboto"/>
                <a:cs typeface="Roboto"/>
              </a:rPr>
              <a:t> </a:t>
            </a:r>
            <a:r>
              <a:rPr sz="3200" spc="-213" dirty="0">
                <a:solidFill>
                  <a:srgbClr val="434343"/>
                </a:solidFill>
                <a:latin typeface="Roboto"/>
                <a:cs typeface="Roboto"/>
              </a:rPr>
              <a:t>syste</a:t>
            </a:r>
            <a:r>
              <a:rPr sz="3200" spc="-380" dirty="0">
                <a:solidFill>
                  <a:srgbClr val="434343"/>
                </a:solidFill>
                <a:latin typeface="Roboto"/>
                <a:cs typeface="Roboto"/>
              </a:rPr>
              <a:t>m</a:t>
            </a:r>
            <a:r>
              <a:rPr sz="3200" spc="-33" dirty="0">
                <a:solidFill>
                  <a:srgbClr val="434343"/>
                </a:solidFill>
                <a:latin typeface="Roboto"/>
                <a:cs typeface="Roboto"/>
              </a:rPr>
              <a:t> </a:t>
            </a:r>
            <a:r>
              <a:rPr sz="3200" b="1" spc="20" dirty="0">
                <a:solidFill>
                  <a:srgbClr val="434343"/>
                </a:solidFill>
                <a:latin typeface="Roboto Cn"/>
                <a:cs typeface="Roboto Cn"/>
              </a:rPr>
              <a:t>changes</a:t>
            </a:r>
            <a:endParaRPr sz="3200">
              <a:latin typeface="Roboto Cn"/>
              <a:cs typeface="Roboto Cn"/>
            </a:endParaRPr>
          </a:p>
          <a:p>
            <a:pPr marL="16933">
              <a:spcBef>
                <a:spcPts val="560"/>
              </a:spcBef>
              <a:tabLst>
                <a:tab pos="389457" algn="l"/>
              </a:tabLst>
            </a:pPr>
            <a:r>
              <a:rPr sz="3200" b="1" i="1" dirty="0">
                <a:solidFill>
                  <a:srgbClr val="0072B2"/>
                </a:solidFill>
                <a:latin typeface="Arial"/>
                <a:cs typeface="Arial"/>
              </a:rPr>
              <a:t>⁄	</a:t>
            </a:r>
            <a:r>
              <a:rPr sz="3200" spc="-180" dirty="0">
                <a:solidFill>
                  <a:srgbClr val="434343"/>
                </a:solidFill>
                <a:latin typeface="Roboto"/>
                <a:cs typeface="Roboto"/>
              </a:rPr>
              <a:t>inevitable</a:t>
            </a:r>
            <a:r>
              <a:rPr sz="3200" spc="-40" dirty="0">
                <a:solidFill>
                  <a:srgbClr val="434343"/>
                </a:solidFill>
                <a:latin typeface="Roboto"/>
                <a:cs typeface="Roboto"/>
              </a:rPr>
              <a:t> </a:t>
            </a:r>
            <a:r>
              <a:rPr sz="3200" b="1" spc="27" dirty="0">
                <a:solidFill>
                  <a:srgbClr val="434343"/>
                </a:solidFill>
                <a:latin typeface="Roboto Cn"/>
                <a:cs typeface="Roboto Cn"/>
              </a:rPr>
              <a:t>failure</a:t>
            </a:r>
            <a:r>
              <a:rPr sz="3200" b="1" spc="40" dirty="0">
                <a:solidFill>
                  <a:srgbClr val="434343"/>
                </a:solidFill>
                <a:latin typeface="Roboto Cn"/>
                <a:cs typeface="Roboto Cn"/>
              </a:rPr>
              <a:t> </a:t>
            </a:r>
            <a:r>
              <a:rPr sz="3200" spc="-173" dirty="0">
                <a:solidFill>
                  <a:srgbClr val="434343"/>
                </a:solidFill>
                <a:latin typeface="Roboto"/>
                <a:cs typeface="Roboto"/>
              </a:rPr>
              <a:t>in</a:t>
            </a:r>
            <a:r>
              <a:rPr sz="3200" spc="-60" dirty="0">
                <a:solidFill>
                  <a:srgbClr val="434343"/>
                </a:solidFill>
                <a:latin typeface="Roboto"/>
                <a:cs typeface="Roboto"/>
              </a:rPr>
              <a:t> </a:t>
            </a:r>
            <a:r>
              <a:rPr sz="3200" spc="-213" dirty="0">
                <a:solidFill>
                  <a:srgbClr val="434343"/>
                </a:solidFill>
                <a:latin typeface="Roboto"/>
                <a:cs typeface="Roboto"/>
              </a:rPr>
              <a:t>hardware,</a:t>
            </a:r>
            <a:r>
              <a:rPr sz="3200" spc="-60" dirty="0">
                <a:solidFill>
                  <a:srgbClr val="434343"/>
                </a:solidFill>
                <a:latin typeface="Roboto"/>
                <a:cs typeface="Roboto"/>
              </a:rPr>
              <a:t> </a:t>
            </a:r>
            <a:r>
              <a:rPr sz="3200" spc="-200" dirty="0">
                <a:solidFill>
                  <a:srgbClr val="434343"/>
                </a:solidFill>
                <a:latin typeface="Roboto"/>
                <a:cs typeface="Roboto"/>
              </a:rPr>
              <a:t>networks,</a:t>
            </a:r>
            <a:r>
              <a:rPr sz="3200" spc="-73" dirty="0">
                <a:solidFill>
                  <a:srgbClr val="434343"/>
                </a:solidFill>
                <a:latin typeface="Roboto"/>
                <a:cs typeface="Roboto"/>
              </a:rPr>
              <a:t> </a:t>
            </a:r>
            <a:r>
              <a:rPr sz="3200" spc="-140" dirty="0">
                <a:solidFill>
                  <a:srgbClr val="434343"/>
                </a:solidFill>
                <a:latin typeface="Roboto"/>
                <a:cs typeface="Roboto"/>
              </a:rPr>
              <a:t>etc.</a:t>
            </a:r>
            <a:endParaRPr sz="3200">
              <a:latin typeface="Roboto"/>
              <a:cs typeface="Roboto"/>
            </a:endParaRPr>
          </a:p>
          <a:p>
            <a:pPr marL="16933">
              <a:spcBef>
                <a:spcPts val="560"/>
              </a:spcBef>
              <a:tabLst>
                <a:tab pos="389457" algn="l"/>
              </a:tabLst>
            </a:pPr>
            <a:r>
              <a:rPr sz="3200" b="1" i="1" dirty="0">
                <a:solidFill>
                  <a:srgbClr val="0072B2"/>
                </a:solidFill>
                <a:latin typeface="Arial"/>
                <a:cs typeface="Arial"/>
              </a:rPr>
              <a:t>⁄	</a:t>
            </a:r>
            <a:r>
              <a:rPr sz="3200" spc="-220" dirty="0">
                <a:solidFill>
                  <a:srgbClr val="434343"/>
                </a:solidFill>
                <a:latin typeface="Roboto"/>
                <a:cs typeface="Roboto"/>
              </a:rPr>
              <a:t>planne</a:t>
            </a:r>
            <a:r>
              <a:rPr sz="3200" spc="-240" dirty="0">
                <a:solidFill>
                  <a:srgbClr val="434343"/>
                </a:solidFill>
                <a:latin typeface="Roboto"/>
                <a:cs typeface="Roboto"/>
              </a:rPr>
              <a:t>d</a:t>
            </a:r>
            <a:r>
              <a:rPr sz="3200" spc="-60" dirty="0">
                <a:solidFill>
                  <a:srgbClr val="434343"/>
                </a:solidFill>
                <a:latin typeface="Roboto"/>
                <a:cs typeface="Roboto"/>
              </a:rPr>
              <a:t> </a:t>
            </a:r>
            <a:r>
              <a:rPr sz="3200" b="1" dirty="0">
                <a:solidFill>
                  <a:srgbClr val="434343"/>
                </a:solidFill>
                <a:latin typeface="Roboto Cn"/>
                <a:cs typeface="Roboto Cn"/>
              </a:rPr>
              <a:t>downtime</a:t>
            </a:r>
            <a:endParaRPr sz="3200">
              <a:latin typeface="Roboto Cn"/>
              <a:cs typeface="Roboto Cn"/>
            </a:endParaRPr>
          </a:p>
          <a:p>
            <a:pPr marL="16933">
              <a:spcBef>
                <a:spcPts val="560"/>
              </a:spcBef>
              <a:tabLst>
                <a:tab pos="389457" algn="l"/>
              </a:tabLst>
            </a:pPr>
            <a:r>
              <a:rPr sz="3200" b="1" i="1" dirty="0">
                <a:solidFill>
                  <a:srgbClr val="0072B2"/>
                </a:solidFill>
                <a:latin typeface="Arial"/>
                <a:cs typeface="Arial"/>
              </a:rPr>
              <a:t>⁄	</a:t>
            </a:r>
            <a:r>
              <a:rPr sz="3200" spc="-187" dirty="0">
                <a:solidFill>
                  <a:srgbClr val="434343"/>
                </a:solidFill>
                <a:latin typeface="Roboto"/>
                <a:cs typeface="Roboto"/>
              </a:rPr>
              <a:t>risk</a:t>
            </a:r>
            <a:r>
              <a:rPr sz="3200" spc="-220" dirty="0">
                <a:solidFill>
                  <a:srgbClr val="434343"/>
                </a:solidFill>
                <a:latin typeface="Roboto"/>
                <a:cs typeface="Roboto"/>
              </a:rPr>
              <a:t>y</a:t>
            </a:r>
            <a:r>
              <a:rPr sz="3200" spc="-60" dirty="0">
                <a:solidFill>
                  <a:srgbClr val="434343"/>
                </a:solidFill>
                <a:latin typeface="Roboto"/>
                <a:cs typeface="Roboto"/>
              </a:rPr>
              <a:t> </a:t>
            </a:r>
            <a:r>
              <a:rPr sz="3200" b="1" spc="20" dirty="0">
                <a:solidFill>
                  <a:srgbClr val="434343"/>
                </a:solidFill>
                <a:latin typeface="Roboto Cn"/>
                <a:cs typeface="Roboto Cn"/>
              </a:rPr>
              <a:t>experiments</a:t>
            </a:r>
            <a:endParaRPr sz="3200">
              <a:latin typeface="Roboto Cn"/>
              <a:cs typeface="Roboto Cn"/>
            </a:endParaRPr>
          </a:p>
        </p:txBody>
      </p:sp>
    </p:spTree>
    <p:extLst>
      <p:ext uri="{BB962C8B-B14F-4D97-AF65-F5344CB8AC3E}">
        <p14:creationId xmlns:p14="http://schemas.microsoft.com/office/powerpoint/2010/main" val="40875075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is">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1064</TotalTime>
  <Words>3847</Words>
  <Application>Microsoft Office PowerPoint</Application>
  <PresentationFormat>Widescreen</PresentationFormat>
  <Paragraphs>592</Paragraphs>
  <Slides>77</Slides>
  <Notes>6</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MS PGothic</vt:lpstr>
      <vt:lpstr>Arial</vt:lpstr>
      <vt:lpstr>Arial MT</vt:lpstr>
      <vt:lpstr>Calibri</vt:lpstr>
      <vt:lpstr>Corbel</vt:lpstr>
      <vt:lpstr>Roboto</vt:lpstr>
      <vt:lpstr>Roboto Cn</vt:lpstr>
      <vt:lpstr>Tahoma</vt:lpstr>
      <vt:lpstr>Times New Roman</vt:lpstr>
      <vt:lpstr>Verdana</vt:lpstr>
      <vt:lpstr>Basis</vt:lpstr>
      <vt:lpstr>SLO’s</vt:lpstr>
      <vt:lpstr>PowerPoint Presentation</vt:lpstr>
      <vt:lpstr>SLO’s</vt:lpstr>
      <vt:lpstr>SLO</vt:lpstr>
      <vt:lpstr>WHAT</vt:lpstr>
      <vt:lpstr>SLO</vt:lpstr>
      <vt:lpstr>Error Budgets</vt:lpstr>
      <vt:lpstr>PowerPoint Presentation</vt:lpstr>
      <vt:lpstr>Error budgets can accommodate</vt:lpstr>
      <vt:lpstr>Why SREs Need SLOs </vt:lpstr>
      <vt:lpstr>How to design SLO</vt:lpstr>
      <vt:lpstr>How to design SLO</vt:lpstr>
      <vt:lpstr>Reliability Targets and Error Budgets </vt:lpstr>
      <vt:lpstr>Cont..</vt:lpstr>
      <vt:lpstr>Question</vt:lpstr>
      <vt:lpstr>What to Measure: Using SLIs </vt:lpstr>
      <vt:lpstr>unhappy</vt:lpstr>
      <vt:lpstr>GOOD</vt:lpstr>
      <vt:lpstr>SLI’s</vt:lpstr>
      <vt:lpstr>  good events  valid events</vt:lpstr>
      <vt:lpstr>SLI’s</vt:lpstr>
      <vt:lpstr>Tip</vt:lpstr>
      <vt:lpstr>SLI division</vt:lpstr>
      <vt:lpstr>SLI Implementation</vt:lpstr>
      <vt:lpstr>SLI’s</vt:lpstr>
      <vt:lpstr>Guidelines</vt:lpstr>
      <vt:lpstr> How to implement the principle of service level objectives </vt:lpstr>
      <vt:lpstr>Types of components</vt:lpstr>
      <vt:lpstr>PowerPoint Presentation</vt:lpstr>
      <vt:lpstr>API and HTTP server availability and latency</vt:lpstr>
      <vt:lpstr>Developing SLOs and SLIs</vt:lpstr>
      <vt:lpstr>Our Game: Fang Faction</vt:lpstr>
      <vt:lpstr>SomeUser's Profile</vt:lpstr>
      <vt:lpstr>Loading a Profile Page</vt:lpstr>
      <vt:lpstr>SLI Menu</vt:lpstr>
      <vt:lpstr>Latency</vt:lpstr>
      <vt:lpstr>Latency</vt:lpstr>
      <vt:lpstr>Latency</vt:lpstr>
      <vt:lpstr>Latency</vt:lpstr>
      <vt:lpstr>Latency</vt:lpstr>
      <vt:lpstr>Latency</vt:lpstr>
      <vt:lpstr>Latency</vt:lpstr>
      <vt:lpstr>SLI Menu</vt:lpstr>
      <vt:lpstr>Latency</vt:lpstr>
      <vt:lpstr>Activity</vt:lpstr>
      <vt:lpstr>Latency</vt:lpstr>
      <vt:lpstr>Do the SLIs cover the failure modes?</vt:lpstr>
      <vt:lpstr>Activity</vt:lpstr>
      <vt:lpstr>What goals should we set for the reliability of our  journey?</vt:lpstr>
      <vt:lpstr>Break!</vt:lpstr>
      <vt:lpstr>Workshop: Let's develop some more SLIs and SLOs!</vt:lpstr>
      <vt:lpstr>Our Game: Fang Faction</vt:lpstr>
      <vt:lpstr>Break!</vt:lpstr>
      <vt:lpstr>PowerPoint Presentation</vt:lpstr>
      <vt:lpstr>Break Down  The Journey</vt:lpstr>
      <vt:lpstr>Break Down  The Journey</vt:lpstr>
      <vt:lpstr>Break Down  The Journey</vt:lpstr>
      <vt:lpstr>Break Down  The Journey</vt:lpstr>
      <vt:lpstr>Break Down  The Journey</vt:lpstr>
      <vt:lpstr>Break Down  The Journey</vt:lpstr>
      <vt:lpstr>Buy Flow  What SLIs?</vt:lpstr>
      <vt:lpstr>Buy Flow Availability:  Speciﬁcation</vt:lpstr>
      <vt:lpstr>Buy Flow Availability:  Valid Requests</vt:lpstr>
      <vt:lpstr>Buy Flow Availability:  Success Criteria</vt:lpstr>
      <vt:lpstr>Buy Flow Availability:  Measurement</vt:lpstr>
      <vt:lpstr>Buy Flow Availability:  Measurement</vt:lpstr>
      <vt:lpstr>Buy Flow Latency:  Speciﬁcation</vt:lpstr>
      <vt:lpstr>Buy Flow Latency:  Valid Requests</vt:lpstr>
      <vt:lpstr>Buy Flow Latency:  "Too Slow" Threshold</vt:lpstr>
      <vt:lpstr>Buy Flow Latency:  Measurement</vt:lpstr>
      <vt:lpstr>Buy Flow Latency:  Measurement</vt:lpstr>
      <vt:lpstr>A brief word from  our sponsors...</vt:lpstr>
      <vt:lpstr>https://cre.page.link/art-of-slos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SLO’s</dc:title>
  <dc:creator>Uzma Kiran</dc:creator>
  <cp:lastModifiedBy>Microsoft account</cp:lastModifiedBy>
  <cp:revision>48</cp:revision>
  <dcterms:created xsi:type="dcterms:W3CDTF">2023-09-25T09:35:42Z</dcterms:created>
  <dcterms:modified xsi:type="dcterms:W3CDTF">2024-03-20T03:53:32Z</dcterms:modified>
</cp:coreProperties>
</file>