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3.jpg" ContentType="image/jpg"/>
  <Override PartName="/ppt/media/image14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7.jpg" ContentType="image/jpg"/>
  <Override PartName="/ppt/notesSlides/notesSlide4.xml" ContentType="application/vnd.openxmlformats-officedocument.presentationml.notesSlide+xml"/>
  <Override PartName="/ppt/media/image18.jpg" ContentType="image/jpg"/>
  <Override PartName="/ppt/notesSlides/notesSlide5.xml" ContentType="application/vnd.openxmlformats-officedocument.presentationml.notesSlide+xml"/>
  <Override PartName="/ppt/media/image19.jpg" ContentType="image/jpg"/>
  <Override PartName="/ppt/media/image20.jpg" ContentType="image/jp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59" r:id="rId6"/>
    <p:sldId id="261" r:id="rId7"/>
    <p:sldId id="305" r:id="rId8"/>
    <p:sldId id="300" r:id="rId9"/>
    <p:sldId id="302" r:id="rId10"/>
    <p:sldId id="304" r:id="rId11"/>
    <p:sldId id="263" r:id="rId12"/>
    <p:sldId id="264" r:id="rId13"/>
    <p:sldId id="307" r:id="rId14"/>
    <p:sldId id="309" r:id="rId15"/>
    <p:sldId id="310" r:id="rId16"/>
    <p:sldId id="311" r:id="rId17"/>
    <p:sldId id="312" r:id="rId18"/>
    <p:sldId id="31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F0F9"/>
    <a:srgbClr val="A5E6F5"/>
    <a:srgbClr val="F0FBFE"/>
    <a:srgbClr val="468BDE"/>
    <a:srgbClr val="4B77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DD10A-8382-4663-936B-8D8940EC3B7A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27306-4815-4D67-AA93-1BEF8B157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22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27306-4815-4D67-AA93-1BEF8B1573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7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695AA-CCBA-EB4F-5FE1-B19D2C08A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B1BADD-6CF8-3B07-060A-03EA7C5F9C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F46034-8295-E26A-6BD6-B89FF71AD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A4921-FD6D-BF65-D15E-3ADD8186C7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27306-4815-4D67-AA93-1BEF8B15735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7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6F5CA-BC94-5C0A-1747-627C6AE99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B61E5F-027E-C22C-3A8F-81C45E985D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A21073-C258-7E43-636F-33AA4388B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425C7-C4A4-9C78-A4AE-E0DE9E1D23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27306-4815-4D67-AA93-1BEF8B15735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89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1EB01-2BE9-42B2-EA71-B4A435AFF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3AE5DB-807D-91C8-5FD9-CBAD90A7A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93A0D8-1D9F-43E5-FEFE-6D0E43954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32C28-0EF3-7B1E-B3BE-E45583B47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27306-4815-4D67-AA93-1BEF8B15735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2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5C40C-F696-F721-DCF0-C92A64B69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E62F39-88A1-5737-353C-F4BE8DE456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838873-C4A3-29FC-CCCE-8404C4E45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C0B50-9B05-188D-76D1-6F635F0E3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27306-4815-4D67-AA93-1BEF8B15735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9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0C548-CD01-87A3-DDD1-FDB4EC3EB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C84428-2709-9ABA-E90E-7D26C3F49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84954-9437-7ED1-0753-5597A925E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350CF-3E14-4C03-283A-D0F5D4FBE4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27306-4815-4D67-AA93-1BEF8B1573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82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16C96-E99D-05F0-8870-0EF2C1A52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BAAA79-895E-CE60-4FF7-A770BD391C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D5100E-D828-DB86-AA4A-48EA5F1C8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4C878-BC73-06F1-66FF-FFAF5B6668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27306-4815-4D67-AA93-1BEF8B1573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92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154A4-8A79-FE80-7548-C32D9A1AC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857849-4622-A5D5-354B-EDBE05D694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405399-51C6-0B6F-7971-B3E2E0D7C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A78C2-0C01-F7EF-13E3-1AC212135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27306-4815-4D67-AA93-1BEF8B1573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6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B52FF-4CE4-FDE2-E5DE-D82B521F2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812AC8-C91A-BFFE-76EF-7F18A2749A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9B2A82-9C6F-C9FA-DFDB-DAF44F2B0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42A96-BEA3-9D8B-8897-517ED30CCC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27306-4815-4D67-AA93-1BEF8B1573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01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947EA-0334-EBA0-1388-D2DD09D21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B9AE15-60C5-0269-86EE-CF2CADE083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8C22D0-F841-F03F-5416-91BD472EA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0C8EA-E0C5-34AE-5DAC-FA108428C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27306-4815-4D67-AA93-1BEF8B1573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62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65F10-5851-D1B0-B0C8-9C7E9808C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767AA7-4094-AB6C-9792-4E0C9E03C0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6414CA-F7CF-F5DE-DBBC-F325FE9AF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3E5DC-ED3B-C67A-99B7-FC00D62992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27306-4815-4D67-AA93-1BEF8B15735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16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B51E5-C58C-FE3C-BF9D-B8BE6E8D2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91E5D2-EFE5-8450-A962-B08A9A1BF7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F3DA13-7791-2BCD-6BC7-11066902A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A6CA9-890E-C070-DD74-54131DAE2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27306-4815-4D67-AA93-1BEF8B15735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43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C20D6-D740-A215-E294-70ADA4042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421F03-4B6C-D92D-8D0D-97460FF65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913EFE-6E11-8C54-B9F7-068194921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B0E4F-35D7-99E5-3AD7-9D5A5C3644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27306-4815-4D67-AA93-1BEF8B15735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93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F607-F8AD-7520-C954-FBB6502FF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19710-732E-D100-6053-70804ED7F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8C639-8519-1618-13A4-17490465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292F-F18A-47F6-A578-581109DF998D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2B5E7-5806-D52A-A2EF-F578BF3A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7052E-50FD-5F70-7826-0E599453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1EB1-75E9-4C52-83D9-400977A16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14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4766-52B9-10F4-3110-D3D2C67E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75372-63F5-830C-44F2-3A8805EAA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29ED1-C4A6-3053-02E4-1E6FA0E3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292F-F18A-47F6-A578-581109DF998D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B5744-DC13-BDCD-1007-5436B679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1D5B-9FA4-3F98-197A-E0E0B9CF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1EB1-75E9-4C52-83D9-400977A16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628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B7932-12AF-C747-02FB-5D9C7E0E7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D94F27-B86E-A40E-6718-FD122EFDF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BA0ED-DCF4-68ED-5C40-D4BD8E4B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292F-F18A-47F6-A578-581109DF998D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DC417-62EF-E433-3C4B-839B996E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7C6D3-CB91-021F-D08D-917E7B75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1EB1-75E9-4C52-83D9-400977A16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01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01D5-DEDE-1511-F5BA-6527E394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29615-A0D1-9F20-0704-D4D37213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A7992-80AD-5CD3-40B7-CA42C6A6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292F-F18A-47F6-A578-581109DF998D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93896-896B-83DA-9AEE-BADFFA28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AF414-FDD8-E165-9579-9238BA50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1EB1-75E9-4C52-83D9-400977A16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47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50BB-85D9-E1D4-C406-E9BBFC390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93D1D-64C2-20D1-BA02-B1BE7DDBF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A9F1D-AF4F-7FBC-DF41-006310FA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292F-F18A-47F6-A578-581109DF998D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EDEDA-482E-033C-81C2-844D020C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4D092-0022-F4F7-B681-B73EF0B0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1EB1-75E9-4C52-83D9-400977A16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95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13F6-A9E6-A335-3C27-BA547714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505C5-D5CA-1DAA-89C6-71991FDCF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43318-ACD8-F39A-25D3-A03A065CE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6FADF-E358-3B70-1653-6B7A6B27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292F-F18A-47F6-A578-581109DF998D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39EA9-9A2E-714F-4BA6-242BBA80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9EECD-06C5-3DF5-59E9-5879C317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1EB1-75E9-4C52-83D9-400977A16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65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18F6-78C1-EAD6-2B2C-08214834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F3A9A-780A-6D90-71B8-0E2EC28DD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F7D59-5C8B-8A7A-363D-338EF9226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30299-7F4D-D176-EA61-6103BD2AF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4F9AE-1B68-7CE2-0F48-7EB0B7D53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9B21D-C2ED-5DEC-5231-2A0F63FE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292F-F18A-47F6-A578-581109DF998D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5D5CC-3B5A-8997-291B-4855FB82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BEA65-B8A8-1DDB-5229-5D606CD8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1EB1-75E9-4C52-83D9-400977A16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542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F56F-4290-472F-A00A-A070149F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E7489-3FAF-C189-607F-6A1F725F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292F-F18A-47F6-A578-581109DF998D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6F7D0-B20F-463D-9CD0-4D0E3ACA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DBF7E-4DDE-39C6-738E-E067FB82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1EB1-75E9-4C52-83D9-400977A16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71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7CA01-A5EE-DC23-1D3E-E4C1B021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292F-F18A-47F6-A578-581109DF998D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25CC2-6233-7D07-A183-32DBFBFD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57270-4101-E81B-912A-92EE2B9B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1EB1-75E9-4C52-83D9-400977A16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4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57F14-EC33-FD35-E890-A7EAEAE2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673CC-BDE1-3636-2AED-87B2D3305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5629F-0B94-5154-BC6B-D735FE041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DB0F0-5E98-3ACB-8978-E96A4306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292F-F18A-47F6-A578-581109DF998D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40DCA-A953-D46B-8E59-70166F9F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409C0-D1F4-1423-A2B9-CA4DD33F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1EB1-75E9-4C52-83D9-400977A16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98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227E-B516-7DA1-DA53-1A5384AA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C315B-ACEE-1303-E0CA-951C8BAC8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60FD8-7B7E-E741-EAAA-13B6FABC7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3C9B4-CB89-6FA2-61A5-0C6ECB7B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8292F-F18A-47F6-A578-581109DF998D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D434E-968E-FCF2-7D31-47AB03F3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35AB4-FF36-C1B2-A394-01CAD564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B1EB1-75E9-4C52-83D9-400977A16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21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0973A-8D37-EBFF-3255-380C154B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522B5-4D08-13A3-FBBB-6B042B80A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37A8-254E-3F2B-35B0-7B9EEE2B9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18292F-F18A-47F6-A578-581109DF998D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CD503-9AD7-9ECC-53A2-916DA57B5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E96D0-E7A9-6823-7ED3-2CF17693B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B1EB1-75E9-4C52-83D9-400977A166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46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ne.copernicus.eu/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.png"/><Relationship Id="rId4" Type="http://schemas.openxmlformats.org/officeDocument/2006/relationships/hyperlink" Target="https://oceancolor.gsfc.nasa.gov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angaea.de/" TargetMode="External"/><Relationship Id="rId13" Type="http://schemas.openxmlformats.org/officeDocument/2006/relationships/image" Target="../media/image9.jpg"/><Relationship Id="rId18" Type="http://schemas.openxmlformats.org/officeDocument/2006/relationships/image" Target="../media/image14.jpg"/><Relationship Id="rId3" Type="http://schemas.openxmlformats.org/officeDocument/2006/relationships/hyperlink" Target="https://marine.copernicus.eu/" TargetMode="External"/><Relationship Id="rId7" Type="http://schemas.openxmlformats.org/officeDocument/2006/relationships/hyperlink" Target="https://earthengine.google.com/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13.jpg"/><Relationship Id="rId2" Type="http://schemas.openxmlformats.org/officeDocument/2006/relationships/hyperlink" Target="https://www.noaa.gov/climate" TargetMode="Externa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rspec.org/" TargetMode="External"/><Relationship Id="rId11" Type="http://schemas.openxmlformats.org/officeDocument/2006/relationships/image" Target="../media/image7.jpg"/><Relationship Id="rId5" Type="http://schemas.openxmlformats.org/officeDocument/2006/relationships/hyperlink" Target="http://www.bio-oracle.org/" TargetMode="External"/><Relationship Id="rId15" Type="http://schemas.openxmlformats.org/officeDocument/2006/relationships/image" Target="../media/image11.jpg"/><Relationship Id="rId10" Type="http://schemas.openxmlformats.org/officeDocument/2006/relationships/image" Target="../media/image1.png"/><Relationship Id="rId19" Type="http://schemas.openxmlformats.org/officeDocument/2006/relationships/image" Target="../media/image15.png"/><Relationship Id="rId4" Type="http://schemas.openxmlformats.org/officeDocument/2006/relationships/hyperlink" Target="https://www.aquamaps.org/" TargetMode="External"/><Relationship Id="rId9" Type="http://schemas.openxmlformats.org/officeDocument/2006/relationships/hyperlink" Target="https://oceancolor.gsfc.nasa.gov/" TargetMode="External"/><Relationship Id="rId1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A9FF-7171-1DA4-428F-E3FFAF5CA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5279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ECS Student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153F3-4A48-7AA6-B82F-BC5F3414E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4953"/>
            <a:ext cx="9144000" cy="2133599"/>
          </a:xfrm>
        </p:spPr>
        <p:txBody>
          <a:bodyPr>
            <a:normAutofit/>
          </a:bodyPr>
          <a:lstStyle/>
          <a:p>
            <a:r>
              <a:rPr lang="en-GB" dirty="0"/>
              <a:t>Environmental</a:t>
            </a:r>
            <a:r>
              <a:rPr lang="en-GB" spc="-70" dirty="0"/>
              <a:t> </a:t>
            </a:r>
            <a:r>
              <a:rPr lang="en-GB" spc="-10" dirty="0"/>
              <a:t>variable </a:t>
            </a:r>
            <a:r>
              <a:rPr lang="en-GB" dirty="0"/>
              <a:t>download</a:t>
            </a:r>
            <a:r>
              <a:rPr lang="en-GB" spc="-70" dirty="0"/>
              <a:t> </a:t>
            </a:r>
            <a:r>
              <a:rPr lang="en-GB" dirty="0"/>
              <a:t>and</a:t>
            </a:r>
            <a:r>
              <a:rPr lang="en-GB" spc="-50" dirty="0"/>
              <a:t> </a:t>
            </a:r>
            <a:r>
              <a:rPr lang="en-GB" dirty="0"/>
              <a:t>processing</a:t>
            </a:r>
            <a:r>
              <a:rPr lang="en-GB" spc="-65" dirty="0"/>
              <a:t> </a:t>
            </a:r>
            <a:r>
              <a:rPr lang="en-GB" dirty="0"/>
              <a:t>with</a:t>
            </a:r>
            <a:r>
              <a:rPr lang="en-GB" spc="-55" dirty="0"/>
              <a:t> </a:t>
            </a:r>
            <a:r>
              <a:rPr lang="en-GB" spc="-50" dirty="0"/>
              <a:t>R</a:t>
            </a:r>
          </a:p>
          <a:p>
            <a:endParaRPr lang="en-GB" dirty="0"/>
          </a:p>
          <a:p>
            <a:r>
              <a:rPr lang="en-GB" dirty="0"/>
              <a:t>Miguel Martins (CEAUL, AIMM); </a:t>
            </a:r>
            <a:r>
              <a:rPr lang="en-GB" b="1" dirty="0"/>
              <a:t>Moritz Klaassen (MARE)</a:t>
            </a:r>
            <a:r>
              <a:rPr lang="en-GB" dirty="0"/>
              <a:t>; Catarina T. Fonseca (OKEANOS)</a:t>
            </a:r>
          </a:p>
          <a:p>
            <a:r>
              <a:rPr lang="en-GB" dirty="0"/>
              <a:t>Second session</a:t>
            </a:r>
          </a:p>
        </p:txBody>
      </p:sp>
      <p:pic>
        <p:nvPicPr>
          <p:cNvPr id="5" name="Picture 4" descr="A blue and red whale with text&#10;&#10;AI-generated content may be incorrect.">
            <a:extLst>
              <a:ext uri="{FF2B5EF4-FFF2-40B4-BE49-F238E27FC236}">
                <a16:creationId xmlns:a16="http://schemas.microsoft.com/office/drawing/2014/main" id="{9E374C6A-1A5B-0DF5-D3F1-FBFF1B0B0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0" y="1"/>
            <a:ext cx="2682240" cy="1469324"/>
          </a:xfrm>
          <a:prstGeom prst="rect">
            <a:avLst/>
          </a:prstGeom>
        </p:spPr>
      </p:pic>
      <p:pic>
        <p:nvPicPr>
          <p:cNvPr id="1026" name="Picture 2" descr="CEAUL">
            <a:extLst>
              <a:ext uri="{FF2B5EF4-FFF2-40B4-BE49-F238E27FC236}">
                <a16:creationId xmlns:a16="http://schemas.microsoft.com/office/drawing/2014/main" id="{DC515347-3FD7-A6CE-8937-5EBD0677D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549" y="5469277"/>
            <a:ext cx="20002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MM Portugal - Associação para a Investigação do Meio Marinho">
            <a:extLst>
              <a:ext uri="{FF2B5EF4-FFF2-40B4-BE49-F238E27FC236}">
                <a16:creationId xmlns:a16="http://schemas.microsoft.com/office/drawing/2014/main" id="{751123EC-4EDD-9971-7817-EEFE71403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800" y="5299414"/>
            <a:ext cx="2309132" cy="133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jeto MARE-Madeira">
            <a:extLst>
              <a:ext uri="{FF2B5EF4-FFF2-40B4-BE49-F238E27FC236}">
                <a16:creationId xmlns:a16="http://schemas.microsoft.com/office/drawing/2014/main" id="{1DB75267-BD7C-24FB-13F9-159E2FCC0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264" y="5439168"/>
            <a:ext cx="2309132" cy="98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KEANOS - Instituto de Investigação em Ciências do Mar * Fundação Gaspar  Frutuoso">
            <a:extLst>
              <a:ext uri="{FF2B5EF4-FFF2-40B4-BE49-F238E27FC236}">
                <a16:creationId xmlns:a16="http://schemas.microsoft.com/office/drawing/2014/main" id="{1F403846-C583-2B2B-3FD8-4C8FF25B3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842" y="5355437"/>
            <a:ext cx="2453158" cy="122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380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55617-4D7D-9BEF-4F32-5BDCCD2C6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76EDE-B22A-332A-7A3D-D53598FB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92" y="3236976"/>
            <a:ext cx="10515600" cy="1933386"/>
          </a:xfrm>
        </p:spPr>
        <p:txBody>
          <a:bodyPr>
            <a:normAutofit/>
          </a:bodyPr>
          <a:lstStyle/>
          <a:p>
            <a:pPr marL="355600" marR="36893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GB" sz="2800" spc="-10" dirty="0">
                <a:cs typeface="Verdana"/>
              </a:rPr>
              <a:t>ocean-</a:t>
            </a:r>
            <a:r>
              <a:rPr lang="en-GB" sz="2800" dirty="0">
                <a:cs typeface="Verdana"/>
              </a:rPr>
              <a:t>related</a:t>
            </a:r>
            <a:r>
              <a:rPr lang="en-GB" sz="2800" spc="-35" dirty="0">
                <a:cs typeface="Verdana"/>
              </a:rPr>
              <a:t> </a:t>
            </a:r>
            <a:r>
              <a:rPr lang="en-GB" sz="2800" dirty="0">
                <a:cs typeface="Verdana"/>
              </a:rPr>
              <a:t>products</a:t>
            </a:r>
            <a:r>
              <a:rPr lang="en-GB" sz="2800" spc="-25" dirty="0">
                <a:cs typeface="Verdana"/>
              </a:rPr>
              <a:t> </a:t>
            </a:r>
            <a:r>
              <a:rPr lang="en-GB" sz="2800" dirty="0">
                <a:cs typeface="Verdana"/>
              </a:rPr>
              <a:t>from</a:t>
            </a:r>
            <a:r>
              <a:rPr lang="en-GB" sz="2800" spc="-25" dirty="0">
                <a:cs typeface="Verdana"/>
              </a:rPr>
              <a:t> </a:t>
            </a:r>
            <a:r>
              <a:rPr lang="en-GB" sz="2800" dirty="0">
                <a:cs typeface="Verdana"/>
              </a:rPr>
              <a:t>a</a:t>
            </a:r>
            <a:r>
              <a:rPr lang="en-GB" sz="2800" spc="-50" dirty="0">
                <a:cs typeface="Verdana"/>
              </a:rPr>
              <a:t> </a:t>
            </a:r>
            <a:r>
              <a:rPr lang="en-GB" sz="2800" dirty="0">
                <a:cs typeface="Verdana"/>
              </a:rPr>
              <a:t>large</a:t>
            </a:r>
            <a:r>
              <a:rPr lang="en-GB" sz="2800" spc="-35" dirty="0">
                <a:cs typeface="Verdana"/>
              </a:rPr>
              <a:t> </a:t>
            </a:r>
            <a:r>
              <a:rPr lang="en-GB" sz="2800" dirty="0">
                <a:cs typeface="Verdana"/>
              </a:rPr>
              <a:t>number</a:t>
            </a:r>
            <a:r>
              <a:rPr lang="en-GB" sz="2800" spc="-60" dirty="0">
                <a:cs typeface="Verdana"/>
              </a:rPr>
              <a:t> </a:t>
            </a:r>
            <a:r>
              <a:rPr lang="en-GB" sz="2800" spc="-25" dirty="0">
                <a:cs typeface="Verdana"/>
              </a:rPr>
              <a:t>of </a:t>
            </a:r>
            <a:r>
              <a:rPr lang="en-GB" sz="2800" spc="-10" dirty="0">
                <a:cs typeface="Verdana"/>
              </a:rPr>
              <a:t>operational,</a:t>
            </a:r>
            <a:r>
              <a:rPr lang="en-GB" sz="2800" spc="-20" dirty="0">
                <a:cs typeface="Verdana"/>
              </a:rPr>
              <a:t> </a:t>
            </a:r>
            <a:r>
              <a:rPr lang="en-GB" sz="2800" spc="-10" dirty="0">
                <a:cs typeface="Verdana"/>
              </a:rPr>
              <a:t>satellite-</a:t>
            </a:r>
            <a:r>
              <a:rPr lang="en-GB" sz="2800" dirty="0">
                <a:cs typeface="Verdana"/>
              </a:rPr>
              <a:t>based</a:t>
            </a:r>
            <a:r>
              <a:rPr lang="en-GB" sz="2800" spc="-15" dirty="0">
                <a:cs typeface="Verdana"/>
              </a:rPr>
              <a:t> </a:t>
            </a:r>
            <a:r>
              <a:rPr lang="en-GB" sz="2800" b="1" spc="-10" dirty="0">
                <a:cs typeface="Verdana"/>
              </a:rPr>
              <a:t>remote-sensing </a:t>
            </a:r>
            <a:r>
              <a:rPr lang="en-GB" sz="2800" spc="-10" dirty="0">
                <a:cs typeface="Verdana"/>
              </a:rPr>
              <a:t>missions</a:t>
            </a:r>
            <a:endParaRPr lang="en-GB" sz="2800" dirty="0"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GB" sz="2800" dirty="0">
                <a:cs typeface="Verdana"/>
              </a:rPr>
              <a:t>ocean</a:t>
            </a:r>
            <a:r>
              <a:rPr lang="en-GB" sz="2800" spc="-45" dirty="0">
                <a:cs typeface="Verdana"/>
              </a:rPr>
              <a:t> </a:t>
            </a:r>
            <a:r>
              <a:rPr lang="en-GB" sz="2800" b="1" dirty="0">
                <a:cs typeface="Verdana"/>
              </a:rPr>
              <a:t>colour</a:t>
            </a:r>
            <a:r>
              <a:rPr lang="en-GB" sz="2800" dirty="0">
                <a:cs typeface="Verdana"/>
              </a:rPr>
              <a:t>,</a:t>
            </a:r>
            <a:r>
              <a:rPr lang="en-GB" sz="2800" spc="-20" dirty="0">
                <a:cs typeface="Verdana"/>
              </a:rPr>
              <a:t> </a:t>
            </a:r>
            <a:r>
              <a:rPr lang="en-GB" sz="2800" dirty="0">
                <a:cs typeface="Verdana"/>
              </a:rPr>
              <a:t>sea</a:t>
            </a:r>
            <a:r>
              <a:rPr lang="en-GB" sz="2800" spc="-60" dirty="0">
                <a:cs typeface="Verdana"/>
              </a:rPr>
              <a:t> </a:t>
            </a:r>
            <a:r>
              <a:rPr lang="en-GB" sz="2800" dirty="0">
                <a:cs typeface="Verdana"/>
              </a:rPr>
              <a:t>surface</a:t>
            </a:r>
            <a:r>
              <a:rPr lang="en-GB" sz="2800" spc="-35" dirty="0">
                <a:cs typeface="Verdana"/>
              </a:rPr>
              <a:t> </a:t>
            </a:r>
            <a:r>
              <a:rPr lang="en-GB" sz="2800" b="1" dirty="0">
                <a:cs typeface="Verdana"/>
              </a:rPr>
              <a:t>temperature</a:t>
            </a:r>
            <a:r>
              <a:rPr lang="en-GB" sz="2800" b="1" spc="-60" dirty="0">
                <a:cs typeface="Verdana"/>
              </a:rPr>
              <a:t> </a:t>
            </a:r>
            <a:r>
              <a:rPr lang="en-GB" sz="2800" dirty="0">
                <a:cs typeface="Verdana"/>
              </a:rPr>
              <a:t>and</a:t>
            </a:r>
            <a:r>
              <a:rPr lang="en-GB" sz="2800" spc="-50" dirty="0">
                <a:cs typeface="Verdana"/>
              </a:rPr>
              <a:t> </a:t>
            </a:r>
            <a:r>
              <a:rPr lang="en-GB" sz="2800" spc="-25" dirty="0">
                <a:cs typeface="Verdana"/>
              </a:rPr>
              <a:t>sea </a:t>
            </a:r>
            <a:r>
              <a:rPr lang="en-GB" sz="2800" dirty="0">
                <a:cs typeface="Verdana"/>
              </a:rPr>
              <a:t>surface</a:t>
            </a:r>
            <a:r>
              <a:rPr lang="en-GB" sz="2800" spc="-50" dirty="0">
                <a:cs typeface="Verdana"/>
              </a:rPr>
              <a:t> </a:t>
            </a:r>
            <a:r>
              <a:rPr lang="en-GB" sz="2800" b="1" spc="-10" dirty="0">
                <a:cs typeface="Verdana"/>
              </a:rPr>
              <a:t>salinity</a:t>
            </a:r>
            <a:endParaRPr lang="en-GB" sz="2800" dirty="0">
              <a:cs typeface="Verdana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C25D4F-7A77-6281-1583-9F588B3BE27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pc="-20" dirty="0"/>
              <a:t>Ocean</a:t>
            </a:r>
            <a:r>
              <a:rPr lang="en-US" spc="-20" dirty="0"/>
              <a:t> Color Web</a:t>
            </a:r>
            <a:endParaRPr lang="en-GB" dirty="0"/>
          </a:p>
        </p:txBody>
      </p:sp>
      <p:pic>
        <p:nvPicPr>
          <p:cNvPr id="9" name="Picture 8" descr="A blue and red whale with text&#10;&#10;AI-generated content may be incorrect.">
            <a:extLst>
              <a:ext uri="{FF2B5EF4-FFF2-40B4-BE49-F238E27FC236}">
                <a16:creationId xmlns:a16="http://schemas.microsoft.com/office/drawing/2014/main" id="{12C7A234-0775-D189-CF67-D0E967C3F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0" y="1"/>
            <a:ext cx="2682240" cy="1469324"/>
          </a:xfrm>
          <a:prstGeom prst="rect">
            <a:avLst/>
          </a:prstGeom>
        </p:spPr>
      </p:pic>
      <p:pic>
        <p:nvPicPr>
          <p:cNvPr id="7" name="object 7">
            <a:extLst>
              <a:ext uri="{FF2B5EF4-FFF2-40B4-BE49-F238E27FC236}">
                <a16:creationId xmlns:a16="http://schemas.microsoft.com/office/drawing/2014/main" id="{58D37337-83B0-6002-5777-55C94DC3601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0704" y="1470466"/>
            <a:ext cx="9464040" cy="1584771"/>
          </a:xfrm>
          <a:prstGeom prst="rect">
            <a:avLst/>
          </a:prstGeom>
        </p:spPr>
      </p:pic>
      <p:pic>
        <p:nvPicPr>
          <p:cNvPr id="8" name="object 2">
            <a:extLst>
              <a:ext uri="{FF2B5EF4-FFF2-40B4-BE49-F238E27FC236}">
                <a16:creationId xmlns:a16="http://schemas.microsoft.com/office/drawing/2014/main" id="{88CF7BD6-C395-4C85-BC56-83023866E58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53484" y="4671060"/>
            <a:ext cx="3989832" cy="21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8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DE6E6-39CA-B2AE-8A64-E0F270EB4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A1CBD-A670-FF8A-F793-C7CE5A00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946" y="1989137"/>
            <a:ext cx="8369808" cy="4351338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b="1" dirty="0"/>
              <a:t>Suggestion 1: </a:t>
            </a:r>
            <a:r>
              <a:rPr lang="en-US" sz="2800" b="1" dirty="0">
                <a:hlinkClick r:id="rId3"/>
              </a:rPr>
              <a:t>https://marine.copernicus.eu/</a:t>
            </a:r>
            <a:r>
              <a:rPr lang="en-US" sz="2800" b="1" dirty="0"/>
              <a:t> </a:t>
            </a:r>
            <a:br>
              <a:rPr lang="en-US" sz="2800" b="1" dirty="0"/>
            </a:br>
            <a:br>
              <a:rPr lang="en-US" sz="2800" dirty="0"/>
            </a:br>
            <a:r>
              <a:rPr lang="en-US" sz="2800" dirty="0"/>
              <a:t>-&gt; DATA / OCEAN PRODUCTS -&gt; select any product of choice -&gt; </a:t>
            </a:r>
            <a:br>
              <a:rPr lang="en-US" sz="2800" dirty="0"/>
            </a:br>
            <a:r>
              <a:rPr lang="en-US" sz="2800" dirty="0"/>
              <a:t>Explore in </a:t>
            </a:r>
            <a:r>
              <a:rPr lang="en-US" sz="2800" dirty="0" err="1"/>
              <a:t>MyOcean</a:t>
            </a:r>
            <a:r>
              <a:rPr lang="en-US" sz="2800" dirty="0"/>
              <a:t> Pro -&gt; play around with layers, regions and </a:t>
            </a:r>
            <a:br>
              <a:rPr lang="en-US" sz="2800" dirty="0"/>
            </a:br>
            <a:r>
              <a:rPr lang="en-US" sz="2800" dirty="0"/>
              <a:t>time</a:t>
            </a:r>
          </a:p>
          <a:p>
            <a:pPr marL="0" indent="0">
              <a:buNone/>
            </a:pPr>
            <a:br>
              <a:rPr lang="en-US" sz="2800" dirty="0"/>
            </a:br>
            <a:endParaRPr lang="en-US" sz="2800" dirty="0"/>
          </a:p>
          <a:p>
            <a:r>
              <a:rPr lang="en-US" b="1" dirty="0"/>
              <a:t>Suggestion 2: </a:t>
            </a:r>
            <a:r>
              <a:rPr lang="en-US" sz="2800" b="1" dirty="0">
                <a:hlinkClick r:id="rId4"/>
              </a:rPr>
              <a:t>https://oceancolor.gsfc.nasa.gov/</a:t>
            </a:r>
            <a:r>
              <a:rPr lang="en-US" sz="2800" b="1" dirty="0"/>
              <a:t> </a:t>
            </a:r>
            <a:br>
              <a:rPr lang="en-US" sz="2800" b="1" dirty="0"/>
            </a:br>
            <a:r>
              <a:rPr lang="en-US" b="1" dirty="0"/>
              <a:t> </a:t>
            </a:r>
            <a:br>
              <a:rPr lang="en-US" b="1" dirty="0"/>
            </a:br>
            <a:r>
              <a:rPr lang="en-US" dirty="0"/>
              <a:t>-&gt; DATA -&gt; Find data -&gt; Level 3 &amp; 4 Browser -&gt; Select at least weekly </a:t>
            </a:r>
            <a:br>
              <a:rPr lang="en-US" dirty="0"/>
            </a:br>
            <a:r>
              <a:rPr lang="en-US" dirty="0"/>
              <a:t>resolution (</a:t>
            </a:r>
            <a:r>
              <a:rPr lang="en-GB" dirty="0"/>
              <a:t>stack enough orbits to fill most cloud and swath-gap holes)</a:t>
            </a:r>
            <a:br>
              <a:rPr lang="en-GB" dirty="0"/>
            </a:br>
            <a:r>
              <a:rPr lang="en-US" sz="2800" dirty="0"/>
              <a:t>-&gt; play around with layers, regions and time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CBB5FF-C051-B7BB-AE28-BBAE6AD1F08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dirty="0"/>
              <a:t>Exercise: explore these databases </a:t>
            </a:r>
            <a:br>
              <a:rPr lang="en-US" sz="4400" dirty="0"/>
            </a:br>
            <a:r>
              <a:rPr lang="en-US" sz="4400" dirty="0"/>
              <a:t>(~15 min)</a:t>
            </a:r>
            <a:endParaRPr lang="en-US" sz="4400" spc="-10" dirty="0"/>
          </a:p>
        </p:txBody>
      </p:sp>
      <p:pic>
        <p:nvPicPr>
          <p:cNvPr id="2" name="Picture 1" descr="A blue and red whale with text&#10;&#10;AI-generated content may be incorrect.">
            <a:extLst>
              <a:ext uri="{FF2B5EF4-FFF2-40B4-BE49-F238E27FC236}">
                <a16:creationId xmlns:a16="http://schemas.microsoft.com/office/drawing/2014/main" id="{011FE7A2-85A2-6C50-1844-626183BCA9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0" y="1"/>
            <a:ext cx="2682240" cy="14693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34671F-85FC-3E39-E470-32078897A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6075" y="1697039"/>
            <a:ext cx="2919916" cy="2313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3DA25A-D972-FB33-983F-65C509EC9C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7915" y="4156117"/>
            <a:ext cx="2716236" cy="233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0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32B96-05E0-46F6-6FBC-AED9E9456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1A260-06E1-A3D6-2B72-C0F91BBF9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946" y="1989137"/>
            <a:ext cx="114270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Before we dive into the hands-on session, let’s walk through the script step by step.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can already open the script in the course material (</a:t>
            </a:r>
            <a:r>
              <a:rPr lang="en-GB" dirty="0" err="1"/>
              <a:t>Env_variables.R</a:t>
            </a:r>
            <a:r>
              <a:rPr lang="en-GB" dirty="0"/>
              <a:t>) but you will be given sufficient time after the presentation to run things on your own time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EBDAA8-DEF8-208B-E70A-FFECE93FD65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pc="-10" dirty="0"/>
              <a:t>Practical</a:t>
            </a:r>
            <a:endParaRPr lang="en-US" sz="4400" spc="-10" dirty="0"/>
          </a:p>
        </p:txBody>
      </p:sp>
      <p:pic>
        <p:nvPicPr>
          <p:cNvPr id="2" name="Picture 1" descr="A blue and red whale with text&#10;&#10;AI-generated content may be incorrect.">
            <a:extLst>
              <a:ext uri="{FF2B5EF4-FFF2-40B4-BE49-F238E27FC236}">
                <a16:creationId xmlns:a16="http://schemas.microsoft.com/office/drawing/2014/main" id="{091C7E3A-8E30-BDB2-2140-387AE5853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0" y="1"/>
            <a:ext cx="2682240" cy="146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34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29325-E9E0-98C0-8AA7-15EE575E7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9E85-FF5F-5970-9748-70F5DFF5A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946" y="1989137"/>
            <a:ext cx="114270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if we have our environmental data </a:t>
            </a:r>
            <a:r>
              <a:rPr lang="en-GB" b="1" dirty="0"/>
              <a:t>already downloaded</a:t>
            </a:r>
            <a:r>
              <a:rPr lang="en-GB" dirty="0"/>
              <a:t>, we can simply load it into our R session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32456D-F4BC-63AE-1C40-A7CD1933CD0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pc="-10" dirty="0"/>
              <a:t>1. Import local files</a:t>
            </a:r>
            <a:endParaRPr lang="en-US" sz="4400" spc="-10" dirty="0"/>
          </a:p>
        </p:txBody>
      </p:sp>
      <p:pic>
        <p:nvPicPr>
          <p:cNvPr id="2" name="Picture 1" descr="A blue and red whale with text&#10;&#10;AI-generated content may be incorrect.">
            <a:extLst>
              <a:ext uri="{FF2B5EF4-FFF2-40B4-BE49-F238E27FC236}">
                <a16:creationId xmlns:a16="http://schemas.microsoft.com/office/drawing/2014/main" id="{EB6BC8E5-7BF1-434C-59C8-2790D4AAB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0" y="1"/>
            <a:ext cx="2682240" cy="1469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947C0D-9C6F-1A00-5525-93B10CFB1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946" y="2897964"/>
            <a:ext cx="9043416" cy="101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6144EA-DF32-AEDA-77FA-C7D47D0C6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525" y="3933808"/>
            <a:ext cx="3926470" cy="27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34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8A9F0-1766-8007-F7F2-36053FD39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999F7-F5B0-A680-D4A3-7C93DE14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946" y="1989137"/>
            <a:ext cx="114270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if we have our environmental data </a:t>
            </a:r>
            <a:r>
              <a:rPr lang="en-GB" b="1" dirty="0"/>
              <a:t>not downloaded yet</a:t>
            </a:r>
            <a:r>
              <a:rPr lang="en-GB" dirty="0"/>
              <a:t>, we can use a download link to directly load it into our session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8A51BC-E096-AB12-4578-CD5759BE497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pc="-10" dirty="0"/>
              <a:t>2. Import raster from download link</a:t>
            </a:r>
            <a:endParaRPr lang="en-US" sz="4400" spc="-10" dirty="0"/>
          </a:p>
        </p:txBody>
      </p:sp>
      <p:pic>
        <p:nvPicPr>
          <p:cNvPr id="2" name="Picture 1" descr="A blue and red whale with text&#10;&#10;AI-generated content may be incorrect.">
            <a:extLst>
              <a:ext uri="{FF2B5EF4-FFF2-40B4-BE49-F238E27FC236}">
                <a16:creationId xmlns:a16="http://schemas.microsoft.com/office/drawing/2014/main" id="{3B903D45-1CED-F386-F72D-54801A542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0" y="1"/>
            <a:ext cx="2682240" cy="1469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5EDDD3-65AE-6207-54E3-1F91F7002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59" y="2980186"/>
            <a:ext cx="7372391" cy="10655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5642F7-4CE5-6FD7-F303-8E205C6B8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45742"/>
            <a:ext cx="5881361" cy="260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4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C8471-1EFA-0CB5-1BB5-F99335EDD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D4B0AF-D9BA-2DAA-CB07-329FEC0F2B9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pc="-10" dirty="0"/>
              <a:t>3. Import environmental data through </a:t>
            </a:r>
            <a:r>
              <a:rPr lang="en-GB" i="1" spc="-10" dirty="0" err="1"/>
              <a:t>sdmpredictors</a:t>
            </a:r>
            <a:r>
              <a:rPr lang="en-GB" spc="-10" dirty="0"/>
              <a:t> package</a:t>
            </a:r>
            <a:endParaRPr lang="en-US" sz="4400" spc="-10" dirty="0"/>
          </a:p>
        </p:txBody>
      </p:sp>
      <p:pic>
        <p:nvPicPr>
          <p:cNvPr id="2" name="Picture 1" descr="A blue and red whale with text&#10;&#10;AI-generated content may be incorrect.">
            <a:extLst>
              <a:ext uri="{FF2B5EF4-FFF2-40B4-BE49-F238E27FC236}">
                <a16:creationId xmlns:a16="http://schemas.microsoft.com/office/drawing/2014/main" id="{89F46DA5-D617-B518-DE10-113EABBF7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0" y="1"/>
            <a:ext cx="2682240" cy="146932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3C13A3-D239-2A2C-384A-0BA5E7D8DA51}"/>
              </a:ext>
            </a:extLst>
          </p:cNvPr>
          <p:cNvSpPr txBox="1">
            <a:spLocks/>
          </p:cNvSpPr>
          <p:nvPr/>
        </p:nvSpPr>
        <p:spPr>
          <a:xfrm>
            <a:off x="530352" y="2141537"/>
            <a:ext cx="113720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if we have our environmental data </a:t>
            </a:r>
            <a:r>
              <a:rPr lang="en-GB" b="1" dirty="0"/>
              <a:t>not downloaded yet</a:t>
            </a:r>
            <a:r>
              <a:rPr lang="en-GB" dirty="0"/>
              <a:t>, we can use a the </a:t>
            </a:r>
            <a:r>
              <a:rPr lang="en-GB" dirty="0" err="1"/>
              <a:t>sdmpredictors</a:t>
            </a:r>
            <a:r>
              <a:rPr lang="en-GB" dirty="0"/>
              <a:t> package to import data from </a:t>
            </a:r>
            <a:r>
              <a:rPr lang="en-GB" b="1" dirty="0"/>
              <a:t>MARSPEC</a:t>
            </a:r>
            <a:r>
              <a:rPr lang="en-GB" dirty="0"/>
              <a:t> and </a:t>
            </a:r>
            <a:r>
              <a:rPr lang="en-GB" b="1" dirty="0"/>
              <a:t>Bio-Oracle</a:t>
            </a:r>
            <a:r>
              <a:rPr lang="en-GB" dirty="0"/>
              <a:t> (for marine data)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805D04-D2EA-2463-67A1-22152766E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6" y="3850866"/>
            <a:ext cx="5215474" cy="20213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522034-C7F9-EE1C-07D4-0F44490503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8053" y="3850867"/>
            <a:ext cx="5483340" cy="158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8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7D0FF-2517-DE3A-8EA3-22ECA90D7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0D5EB2-7F3F-A852-1E02-E4C8CE4644D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pc="-10" dirty="0"/>
              <a:t>3. Import environmental data through </a:t>
            </a:r>
            <a:r>
              <a:rPr lang="en-GB" i="1" spc="-10" dirty="0" err="1"/>
              <a:t>sdmpredictors</a:t>
            </a:r>
            <a:r>
              <a:rPr lang="en-GB" spc="-10" dirty="0"/>
              <a:t> package</a:t>
            </a:r>
            <a:endParaRPr lang="en-US" sz="4400" spc="-10" dirty="0"/>
          </a:p>
        </p:txBody>
      </p:sp>
      <p:pic>
        <p:nvPicPr>
          <p:cNvPr id="2" name="Picture 1" descr="A blue and red whale with text&#10;&#10;AI-generated content may be incorrect.">
            <a:extLst>
              <a:ext uri="{FF2B5EF4-FFF2-40B4-BE49-F238E27FC236}">
                <a16:creationId xmlns:a16="http://schemas.microsoft.com/office/drawing/2014/main" id="{24AC624D-1400-E463-419A-F39B022A1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0" y="1"/>
            <a:ext cx="2682240" cy="146932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F34015-607F-9704-D0CF-1722E1967FC0}"/>
              </a:ext>
            </a:extLst>
          </p:cNvPr>
          <p:cNvSpPr txBox="1">
            <a:spLocks/>
          </p:cNvSpPr>
          <p:nvPr/>
        </p:nvSpPr>
        <p:spPr>
          <a:xfrm>
            <a:off x="530352" y="2141537"/>
            <a:ext cx="113720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We can list all the environmental variables that we can download using this function: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Using the same function, we can download the variables that interest us:</a:t>
            </a:r>
            <a:br>
              <a:rPr lang="en-GB" dirty="0"/>
            </a:b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F97E98-96A2-A638-D9D8-65C921BD4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52" y="3032483"/>
            <a:ext cx="10415016" cy="568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9F2EF0-56AD-D4FB-5992-0A0B2B62D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" y="4055271"/>
            <a:ext cx="4066963" cy="22852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06881E-DB6F-A300-3B61-747A9BBCB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5976" y="3900056"/>
            <a:ext cx="3626486" cy="25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7E988-771F-FB92-BF7F-C911B1A0F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C8C74D-E419-3D75-8D06-6411324DE9A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pc="-10" dirty="0"/>
              <a:t>3. Import environmental data through </a:t>
            </a:r>
            <a:r>
              <a:rPr lang="en-GB" i="1" spc="-10" dirty="0" err="1"/>
              <a:t>sdmpredictors</a:t>
            </a:r>
            <a:r>
              <a:rPr lang="en-GB" spc="-10" dirty="0"/>
              <a:t> package</a:t>
            </a:r>
            <a:endParaRPr lang="en-US" sz="4400" spc="-10" dirty="0"/>
          </a:p>
        </p:txBody>
      </p:sp>
      <p:pic>
        <p:nvPicPr>
          <p:cNvPr id="2" name="Picture 1" descr="A blue and red whale with text&#10;&#10;AI-generated content may be incorrect.">
            <a:extLst>
              <a:ext uri="{FF2B5EF4-FFF2-40B4-BE49-F238E27FC236}">
                <a16:creationId xmlns:a16="http://schemas.microsoft.com/office/drawing/2014/main" id="{747F7DB1-7870-0D9E-C095-0FBAA769B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0" y="1"/>
            <a:ext cx="2682240" cy="146932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7197A5-E0CA-B19B-370D-5E6EA7EB7672}"/>
              </a:ext>
            </a:extLst>
          </p:cNvPr>
          <p:cNvSpPr txBox="1">
            <a:spLocks/>
          </p:cNvSpPr>
          <p:nvPr/>
        </p:nvSpPr>
        <p:spPr>
          <a:xfrm>
            <a:off x="530352" y="2141537"/>
            <a:ext cx="113720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We can list all the environmental variables that we can download using this function: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Using the same function, we can download the variables that interest us:</a:t>
            </a:r>
            <a:br>
              <a:rPr lang="en-GB" dirty="0"/>
            </a:b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22F153-25F3-35E1-5FEB-125AAAF67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52" y="3032483"/>
            <a:ext cx="10415016" cy="568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173095-1685-296F-897C-20B8A83E1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" y="4055271"/>
            <a:ext cx="4066963" cy="22852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6C70A1-FFC4-1A37-2088-8F5E74E352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5976" y="3900056"/>
            <a:ext cx="3626486" cy="25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515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42B93-6880-1BD6-0AC8-C6EE70CD5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8BD8-A534-A24B-C429-ACD7BCE16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946" y="1989137"/>
            <a:ext cx="102932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sz="2800" dirty="0"/>
              <a:t>Run the script (</a:t>
            </a:r>
            <a:r>
              <a:rPr lang="en-US" sz="2800" dirty="0" err="1"/>
              <a:t>Env_variables.rmd</a:t>
            </a:r>
            <a:r>
              <a:rPr lang="en-US" sz="2800" dirty="0"/>
              <a:t>). Pay attention to the comments in the script!</a:t>
            </a:r>
            <a:br>
              <a:rPr lang="en-US" sz="28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Select some variables of interest from </a:t>
            </a:r>
            <a:br>
              <a:rPr lang="en-US" dirty="0"/>
            </a:br>
            <a:r>
              <a:rPr lang="en-US" dirty="0"/>
              <a:t>Bio-Oracle or MARSPEC, download them via </a:t>
            </a:r>
            <a:r>
              <a:rPr lang="en-US" dirty="0" err="1"/>
              <a:t>sdmpredictors</a:t>
            </a:r>
            <a:r>
              <a:rPr lang="en-US" dirty="0"/>
              <a:t> and plot them in your region of interest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7078E8-B93E-756A-9255-C013303CA34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00" b="1" dirty="0"/>
              <a:t>Exercise</a:t>
            </a:r>
            <a:r>
              <a:rPr lang="en-US" sz="3200" dirty="0"/>
              <a:t>: organize in working groups </a:t>
            </a:r>
            <a:br>
              <a:rPr lang="en-US" sz="3200" dirty="0"/>
            </a:br>
            <a:r>
              <a:rPr lang="en-US" sz="3200" dirty="0"/>
              <a:t>of ~4 people. Run the script (</a:t>
            </a:r>
            <a:r>
              <a:rPr lang="en-US" sz="3200" dirty="0" err="1"/>
              <a:t>Env_variables.rmd</a:t>
            </a:r>
            <a:r>
              <a:rPr lang="en-US" sz="3200" dirty="0"/>
              <a:t>) </a:t>
            </a:r>
            <a:br>
              <a:rPr lang="en-US" sz="3200" dirty="0"/>
            </a:br>
            <a:r>
              <a:rPr lang="en-US" sz="3200" dirty="0"/>
              <a:t>(~30 min)</a:t>
            </a:r>
            <a:br>
              <a:rPr lang="en-US" sz="3200" dirty="0"/>
            </a:br>
            <a:endParaRPr lang="en-US" sz="3200" spc="-10" dirty="0"/>
          </a:p>
        </p:txBody>
      </p:sp>
      <p:pic>
        <p:nvPicPr>
          <p:cNvPr id="2" name="Picture 1" descr="A blue and red whale with text&#10;&#10;AI-generated content may be incorrect.">
            <a:extLst>
              <a:ext uri="{FF2B5EF4-FFF2-40B4-BE49-F238E27FC236}">
                <a16:creationId xmlns:a16="http://schemas.microsoft.com/office/drawing/2014/main" id="{C4ABEA01-8CD7-0643-BF6F-1FC3F8921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0" y="1"/>
            <a:ext cx="2682240" cy="146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7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A8D0D-C223-0C15-118E-4362CCD5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2EB3F-936F-CFFD-893D-8D9E707B5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GB" b="1" dirty="0"/>
              <a:t>Data Discovery:</a:t>
            </a:r>
            <a:r>
              <a:rPr lang="en-GB" dirty="0"/>
              <a:t> Find the most relevant open marine-environment portals and know what each offers.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Raster Handling:</a:t>
            </a:r>
            <a:r>
              <a:rPr lang="en-GB" dirty="0"/>
              <a:t> Import, visualise and stack environmental </a:t>
            </a:r>
            <a:r>
              <a:rPr lang="en-GB" dirty="0" err="1"/>
              <a:t>rasters</a:t>
            </a:r>
            <a:r>
              <a:rPr lang="en-GB" dirty="0"/>
              <a:t> in R with </a:t>
            </a:r>
            <a:r>
              <a:rPr lang="en-GB" i="1" dirty="0"/>
              <a:t>terra</a:t>
            </a:r>
            <a:r>
              <a:rPr lang="en-GB" dirty="0"/>
              <a:t> and </a:t>
            </a:r>
            <a:r>
              <a:rPr lang="en-GB" i="1" dirty="0" err="1"/>
              <a:t>sdmpredictors</a:t>
            </a:r>
            <a:r>
              <a:rPr lang="en-GB" dirty="0"/>
              <a:t>.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Spatial </a:t>
            </a:r>
            <a:r>
              <a:rPr lang="en-GB" b="1" dirty="0" err="1"/>
              <a:t>Subsetting</a:t>
            </a:r>
            <a:r>
              <a:rPr lang="en-GB" b="1" dirty="0"/>
              <a:t>:</a:t>
            </a:r>
            <a:r>
              <a:rPr lang="en-GB" dirty="0"/>
              <a:t> Crop and re-project global layers to any study area.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Data alignment:</a:t>
            </a:r>
            <a:r>
              <a:rPr lang="en-GB" dirty="0"/>
              <a:t> Combine presence–absence points with extracted predictor values for modelling-ready output.</a:t>
            </a:r>
          </a:p>
          <a:p>
            <a:endParaRPr lang="en-GB" dirty="0"/>
          </a:p>
        </p:txBody>
      </p:sp>
      <p:pic>
        <p:nvPicPr>
          <p:cNvPr id="5" name="Picture 4" descr="A blue and red whale with text&#10;&#10;AI-generated content may be incorrect.">
            <a:extLst>
              <a:ext uri="{FF2B5EF4-FFF2-40B4-BE49-F238E27FC236}">
                <a16:creationId xmlns:a16="http://schemas.microsoft.com/office/drawing/2014/main" id="{DB55CD83-72F0-0136-4188-1D99D8ECA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0" y="1"/>
            <a:ext cx="2682240" cy="146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4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25FE-6B6E-EB43-4842-22E1DE55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environmental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552A-248C-9303-6F84-BBBD816F8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Factors</a:t>
            </a:r>
            <a:r>
              <a:rPr lang="en-GB" dirty="0"/>
              <a:t> that influence the living organisms and their habitats. </a:t>
            </a:r>
          </a:p>
          <a:p>
            <a:endParaRPr lang="en-GB" dirty="0"/>
          </a:p>
          <a:p>
            <a:r>
              <a:rPr lang="en-US" b="1" dirty="0"/>
              <a:t>Abiotic (physical &amp; chemical)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Climate</a:t>
            </a:r>
            <a:r>
              <a:rPr lang="en-US" dirty="0"/>
              <a:t>: temperature, </a:t>
            </a:r>
            <a:r>
              <a:rPr lang="en-US" dirty="0" err="1"/>
              <a:t>precipitation,radiation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Bathymetry</a:t>
            </a:r>
            <a:r>
              <a:rPr lang="en-US" dirty="0"/>
              <a:t>: depth, slope, aspect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Hydrology</a:t>
            </a:r>
            <a:r>
              <a:rPr lang="en-US" dirty="0"/>
              <a:t>: salinity, nutrients, pH</a:t>
            </a:r>
          </a:p>
          <a:p>
            <a:endParaRPr lang="en-US" b="1" dirty="0"/>
          </a:p>
          <a:p>
            <a:r>
              <a:rPr lang="en-US" b="1" dirty="0"/>
              <a:t>Biotic (living systems)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Species occurrences, abundance, traits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Biomass, primary productivity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 descr="A blue and red whale with text&#10;&#10;AI-generated content may be incorrect.">
            <a:extLst>
              <a:ext uri="{FF2B5EF4-FFF2-40B4-BE49-F238E27FC236}">
                <a16:creationId xmlns:a16="http://schemas.microsoft.com/office/drawing/2014/main" id="{7F32EB8C-2087-8874-B381-D6747C093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0" y="1"/>
            <a:ext cx="2682240" cy="1469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D3F4D-CE0D-3BB8-E9E7-6642344729AD}"/>
              </a:ext>
            </a:extLst>
          </p:cNvPr>
          <p:cNvSpPr txBox="1"/>
          <p:nvPr/>
        </p:nvSpPr>
        <p:spPr>
          <a:xfrm>
            <a:off x="1309878" y="2618581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8" name="Picture 7" descr="A diagram of different types of biotic&#10;&#10;AI-generated content may be incorrect.">
            <a:extLst>
              <a:ext uri="{FF2B5EF4-FFF2-40B4-BE49-F238E27FC236}">
                <a16:creationId xmlns:a16="http://schemas.microsoft.com/office/drawing/2014/main" id="{11AFE55C-97C3-4807-A928-B790248C4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912" y="2527401"/>
            <a:ext cx="4407408" cy="43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6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4C34-09C3-4B22-83FA-AA6A3FC87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815E-60E7-1D9F-45FD-D5A8582C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Realms &amp; sub-realms</a:t>
            </a:r>
          </a:p>
        </p:txBody>
      </p:sp>
      <p:pic>
        <p:nvPicPr>
          <p:cNvPr id="5" name="Picture 4" descr="A blue and red whale with text&#10;&#10;AI-generated content may be incorrect.">
            <a:extLst>
              <a:ext uri="{FF2B5EF4-FFF2-40B4-BE49-F238E27FC236}">
                <a16:creationId xmlns:a16="http://schemas.microsoft.com/office/drawing/2014/main" id="{FCAE262D-BDB5-59B4-BF80-C16C6F3C6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0" y="1"/>
            <a:ext cx="2682240" cy="1469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FE2D73-47FF-56E9-704D-1C5A032520C4}"/>
              </a:ext>
            </a:extLst>
          </p:cNvPr>
          <p:cNvSpPr txBox="1"/>
          <p:nvPr/>
        </p:nvSpPr>
        <p:spPr>
          <a:xfrm>
            <a:off x="1309878" y="2618581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8CDD7B-1F28-7CB9-8CE6-6ED32986F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656033"/>
              </p:ext>
            </p:extLst>
          </p:nvPr>
        </p:nvGraphicFramePr>
        <p:xfrm>
          <a:off x="76200" y="1783080"/>
          <a:ext cx="11911584" cy="2286000"/>
        </p:xfrm>
        <a:graphic>
          <a:graphicData uri="http://schemas.openxmlformats.org/drawingml/2006/table">
            <a:tbl>
              <a:tblPr/>
              <a:tblGrid>
                <a:gridCol w="3970528">
                  <a:extLst>
                    <a:ext uri="{9D8B030D-6E8A-4147-A177-3AD203B41FA5}">
                      <a16:colId xmlns:a16="http://schemas.microsoft.com/office/drawing/2014/main" val="3007210409"/>
                    </a:ext>
                  </a:extLst>
                </a:gridCol>
                <a:gridCol w="3970528">
                  <a:extLst>
                    <a:ext uri="{9D8B030D-6E8A-4147-A177-3AD203B41FA5}">
                      <a16:colId xmlns:a16="http://schemas.microsoft.com/office/drawing/2014/main" val="3299056214"/>
                    </a:ext>
                  </a:extLst>
                </a:gridCol>
                <a:gridCol w="3970528">
                  <a:extLst>
                    <a:ext uri="{9D8B030D-6E8A-4147-A177-3AD203B41FA5}">
                      <a16:colId xmlns:a16="http://schemas.microsoft.com/office/drawing/2014/main" val="11249312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 dirty="0"/>
                        <a:t>Realm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Typical sub-realms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Example variables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10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dirty="0"/>
                        <a:t>Marine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Epipelagic, benthic, coastal, open-ocean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SST, chlorophyll-a, currents, pH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882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dirty="0"/>
                        <a:t>Terrestrial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Forest, grassland, desert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Land surface temp., soil moisture, snow cover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668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dirty="0"/>
                        <a:t>Freshwater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Rivers, lakes, wetlands, groundwater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Discharge, turbidity, lake surface temp.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713828"/>
                  </a:ext>
                </a:extLst>
              </a:tr>
            </a:tbl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1F30A4-0A8C-CC10-7B4A-3BAB1AEB9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38821"/>
            <a:ext cx="10515600" cy="1316737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Take-home: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Environmental data span physical and biological conditions across marine, terrestrial and freshwater realms, delivered at multiple spatial and temporal resolutions.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0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A791-6D0E-3F7B-AA92-8DBB8F25C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177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Satellite remote sensing </a:t>
            </a:r>
            <a:r>
              <a:rPr lang="en-US" dirty="0"/>
              <a:t>– e.g. SST, chlorophyll-a, sea level, wind, ice</a:t>
            </a:r>
          </a:p>
          <a:p>
            <a:endParaRPr lang="en-US" dirty="0"/>
          </a:p>
          <a:p>
            <a:r>
              <a:rPr lang="en-US" b="1" dirty="0"/>
              <a:t>In situ observations</a:t>
            </a:r>
            <a:r>
              <a:rPr lang="en-US" dirty="0"/>
              <a:t> (CTD casts, Argo floats, moorings, buoys, sediment cores) - e.g. salinity, pH, nutrients</a:t>
            </a:r>
          </a:p>
          <a:p>
            <a:endParaRPr lang="en-US" dirty="0"/>
          </a:p>
          <a:p>
            <a:r>
              <a:rPr lang="en-US" b="1" dirty="0"/>
              <a:t>Numerical models &amp; </a:t>
            </a:r>
            <a:r>
              <a:rPr lang="en-US" b="1" dirty="0" err="1"/>
              <a:t>reanalyses</a:t>
            </a:r>
            <a:r>
              <a:rPr lang="en-US" dirty="0"/>
              <a:t> (coupled physical-biogeochemical outputs, forecasts) - e.g. mixed layer depth, SST at depth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-&gt; </a:t>
            </a:r>
            <a:r>
              <a:rPr lang="en-GB" dirty="0"/>
              <a:t>Portals re-package this data for direct download.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DDB988-E2BD-51D3-74A7-B32F48090FA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Environmental data sources</a:t>
            </a:r>
          </a:p>
        </p:txBody>
      </p:sp>
      <p:pic>
        <p:nvPicPr>
          <p:cNvPr id="9" name="Picture 8" descr="A blue and red whale with text&#10;&#10;AI-generated content may be incorrect.">
            <a:extLst>
              <a:ext uri="{FF2B5EF4-FFF2-40B4-BE49-F238E27FC236}">
                <a16:creationId xmlns:a16="http://schemas.microsoft.com/office/drawing/2014/main" id="{4596E6C0-DD42-141A-604E-7C572C811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0" y="1"/>
            <a:ext cx="2682240" cy="146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6F971-03E1-64F7-89CF-19FBD2FE4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72A2D-B41D-52AB-D32D-FA1D12402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6" y="1722112"/>
            <a:ext cx="10515600" cy="5062736"/>
          </a:xfrm>
        </p:spPr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2"/>
              </a:rPr>
              <a:t>https://www.noaa.gov/climate</a:t>
            </a:r>
            <a:r>
              <a:rPr lang="en-US" sz="2800" dirty="0"/>
              <a:t> – global SST (OISST), subsurface profiles, long-term ocean-climate records.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https://marine.copernicus.eu/</a:t>
            </a:r>
            <a:r>
              <a:rPr lang="en-US" sz="2800" b="1" dirty="0"/>
              <a:t> </a:t>
            </a:r>
            <a:r>
              <a:rPr lang="en-US" sz="2800" dirty="0"/>
              <a:t>– Copernicus Marine Service (CMEMS): near-real-time &amp; reanalysis fields of SST, salinity, currents, sea-level, biogeochemistry, sea-ice, waves.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4"/>
              </a:rPr>
              <a:t>https://www.aquamaps.org/</a:t>
            </a:r>
            <a:r>
              <a:rPr lang="en-US" sz="2800" dirty="0"/>
              <a:t> – modelled distributions for &gt; 33 000 marine species; underlying environmental </a:t>
            </a:r>
            <a:r>
              <a:rPr lang="en-US" sz="2800" dirty="0" err="1"/>
              <a:t>rasters</a:t>
            </a:r>
            <a:r>
              <a:rPr lang="en-US" sz="2800" dirty="0"/>
              <a:t> downloadable.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5"/>
              </a:rPr>
              <a:t>http://www.bio-oracle.org/</a:t>
            </a:r>
            <a:r>
              <a:rPr lang="en-US" sz="2800" dirty="0"/>
              <a:t> – </a:t>
            </a:r>
            <a:r>
              <a:rPr lang="en-US" sz="2800" dirty="0" err="1"/>
              <a:t>rasters</a:t>
            </a:r>
            <a:r>
              <a:rPr lang="en-US" sz="2800" dirty="0"/>
              <a:t> of SST, salinity, nutrients, pH, currents, ice &amp; light (present + future scenarios).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6"/>
              </a:rPr>
              <a:t>http://www.marspec.org/</a:t>
            </a:r>
            <a:r>
              <a:rPr lang="en-US" sz="2800" dirty="0"/>
              <a:t> – similar products to bio-oracle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7"/>
              </a:rPr>
              <a:t>https://earthengine.google.com/</a:t>
            </a:r>
            <a:r>
              <a:rPr lang="en-US" sz="2800" dirty="0"/>
              <a:t> – cloud catalogue that </a:t>
            </a:r>
            <a:r>
              <a:rPr lang="en-US" sz="2800" i="1" dirty="0"/>
              <a:t>includes</a:t>
            </a:r>
            <a:r>
              <a:rPr lang="en-US" sz="2800" dirty="0"/>
              <a:t> many marine satellite products (NOAA OISST, MODIS chlorophyll-a, sea-level anomaly, etc.).</a:t>
            </a:r>
          </a:p>
          <a:p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8"/>
              </a:rPr>
              <a:t>https://www.pangaea.de/</a:t>
            </a:r>
            <a:r>
              <a:rPr lang="en-US" sz="2800" dirty="0"/>
              <a:t> – repository with extensive oceanographic expedition data (CTD, sediment cores, biogeochemistry) and some terrestrial sets.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9"/>
              </a:rPr>
              <a:t>https://oceancolor.gsfc.nasa.gov/</a:t>
            </a:r>
            <a:r>
              <a:rPr lang="en-US" sz="2800" b="1" dirty="0"/>
              <a:t> </a:t>
            </a:r>
            <a:r>
              <a:rPr lang="en-US" sz="2800" dirty="0"/>
              <a:t>- </a:t>
            </a:r>
            <a:r>
              <a:rPr lang="en-GB" sz="2800" dirty="0"/>
              <a:t>global chlorophyll-a and other ocean-colour products </a:t>
            </a:r>
            <a:endParaRPr lang="en-US" sz="2800" b="1" dirty="0"/>
          </a:p>
          <a:p>
            <a:endParaRPr lang="en-GB" dirty="0"/>
          </a:p>
        </p:txBody>
      </p:sp>
      <p:pic>
        <p:nvPicPr>
          <p:cNvPr id="5" name="Picture 4" descr="A blue and red whale with text&#10;&#10;AI-generated content may be incorrect.">
            <a:extLst>
              <a:ext uri="{FF2B5EF4-FFF2-40B4-BE49-F238E27FC236}">
                <a16:creationId xmlns:a16="http://schemas.microsoft.com/office/drawing/2014/main" id="{3530546E-FD41-B89C-FFAA-D03262C73B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0" y="1"/>
            <a:ext cx="2682240" cy="1469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A2FC96-CD4A-15A8-8A3B-2F55F8741227}"/>
              </a:ext>
            </a:extLst>
          </p:cNvPr>
          <p:cNvSpPr txBox="1"/>
          <p:nvPr/>
        </p:nvSpPr>
        <p:spPr>
          <a:xfrm>
            <a:off x="1309878" y="2618581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4" name="object 11">
            <a:extLst>
              <a:ext uri="{FF2B5EF4-FFF2-40B4-BE49-F238E27FC236}">
                <a16:creationId xmlns:a16="http://schemas.microsoft.com/office/drawing/2014/main" id="{FD9C1AE8-342F-4B18-610F-EADF9EC05C82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595028" y="1652440"/>
            <a:ext cx="1743531" cy="550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9259C3-4E10-4DA9-04DE-C77C333C61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37943" y="2207969"/>
            <a:ext cx="1719362" cy="552374"/>
          </a:xfrm>
          <a:prstGeom prst="rect">
            <a:avLst/>
          </a:prstGeom>
        </p:spPr>
      </p:pic>
      <p:pic>
        <p:nvPicPr>
          <p:cNvPr id="8" name="object 8">
            <a:extLst>
              <a:ext uri="{FF2B5EF4-FFF2-40B4-BE49-F238E27FC236}">
                <a16:creationId xmlns:a16="http://schemas.microsoft.com/office/drawing/2014/main" id="{B226A985-4C23-E39F-3EF2-6DDA31715B8D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68551" y="2796325"/>
            <a:ext cx="777985" cy="697462"/>
          </a:xfrm>
          <a:prstGeom prst="rect">
            <a:avLst/>
          </a:prstGeom>
        </p:spPr>
      </p:pic>
      <p:pic>
        <p:nvPicPr>
          <p:cNvPr id="9" name="object 3">
            <a:extLst>
              <a:ext uri="{FF2B5EF4-FFF2-40B4-BE49-F238E27FC236}">
                <a16:creationId xmlns:a16="http://schemas.microsoft.com/office/drawing/2014/main" id="{DF944962-2EB1-A3DF-775F-E8512117A6A5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534364" y="3697998"/>
            <a:ext cx="1573914" cy="456004"/>
          </a:xfrm>
          <a:prstGeom prst="rect">
            <a:avLst/>
          </a:prstGeom>
        </p:spPr>
      </p:pic>
      <p:grpSp>
        <p:nvGrpSpPr>
          <p:cNvPr id="10" name="object 4">
            <a:extLst>
              <a:ext uri="{FF2B5EF4-FFF2-40B4-BE49-F238E27FC236}">
                <a16:creationId xmlns:a16="http://schemas.microsoft.com/office/drawing/2014/main" id="{9DE62C67-D607-2EA2-EDA9-FA7AA61ADB46}"/>
              </a:ext>
            </a:extLst>
          </p:cNvPr>
          <p:cNvGrpSpPr/>
          <p:nvPr/>
        </p:nvGrpSpPr>
        <p:grpSpPr>
          <a:xfrm>
            <a:off x="10541282" y="4239363"/>
            <a:ext cx="1223095" cy="387501"/>
            <a:chOff x="3451859" y="6199257"/>
            <a:chExt cx="2909570" cy="605790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35D20C74-BC58-2B34-D36E-7634FDD36030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51859" y="6396226"/>
              <a:ext cx="2909316" cy="408431"/>
            </a:xfrm>
            <a:prstGeom prst="rect">
              <a:avLst/>
            </a:prstGeom>
          </p:spPr>
        </p:pic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F44B84DB-E9A2-A3F1-612C-7BD112CD1865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52929" y="6199257"/>
              <a:ext cx="1196313" cy="171437"/>
            </a:xfrm>
            <a:prstGeom prst="rect">
              <a:avLst/>
            </a:prstGeom>
          </p:spPr>
        </p:pic>
      </p:grpSp>
      <p:pic>
        <p:nvPicPr>
          <p:cNvPr id="13" name="object 12">
            <a:extLst>
              <a:ext uri="{FF2B5EF4-FFF2-40B4-BE49-F238E27FC236}">
                <a16:creationId xmlns:a16="http://schemas.microsoft.com/office/drawing/2014/main" id="{377F8083-B10B-E326-F2FA-C8E1EFA7813B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541282" y="4867377"/>
            <a:ext cx="1342315" cy="261176"/>
          </a:xfrm>
          <a:prstGeom prst="rect">
            <a:avLst/>
          </a:prstGeom>
        </p:spPr>
      </p:pic>
      <p:pic>
        <p:nvPicPr>
          <p:cNvPr id="14" name="object 9">
            <a:extLst>
              <a:ext uri="{FF2B5EF4-FFF2-40B4-BE49-F238E27FC236}">
                <a16:creationId xmlns:a16="http://schemas.microsoft.com/office/drawing/2014/main" id="{5BF92CA7-C51B-CB39-7DA5-2573C091018F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0511061" y="5535014"/>
            <a:ext cx="1372536" cy="4130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E36720-890B-D091-CADF-C199AEE8C64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41522" y="6162510"/>
            <a:ext cx="2166756" cy="55037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6A6F652-845C-5855-D33B-B0D522DE29F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Environmental data sources</a:t>
            </a:r>
          </a:p>
        </p:txBody>
      </p:sp>
    </p:spTree>
    <p:extLst>
      <p:ext uri="{BB962C8B-B14F-4D97-AF65-F5344CB8AC3E}">
        <p14:creationId xmlns:p14="http://schemas.microsoft.com/office/powerpoint/2010/main" val="241216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B57D4-70E6-F315-A3D4-BBEE80B2B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58715-A820-0B82-91F1-A27F8B3B8F4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pc="-10" dirty="0"/>
              <a:t>Copernicus marine service (CMEMS)</a:t>
            </a:r>
            <a:endParaRPr lang="en-GB" dirty="0"/>
          </a:p>
        </p:txBody>
      </p:sp>
      <p:pic>
        <p:nvPicPr>
          <p:cNvPr id="9" name="Picture 8" descr="A blue and red whale with text&#10;&#10;AI-generated content may be incorrect.">
            <a:extLst>
              <a:ext uri="{FF2B5EF4-FFF2-40B4-BE49-F238E27FC236}">
                <a16:creationId xmlns:a16="http://schemas.microsoft.com/office/drawing/2014/main" id="{B8BA86BE-319C-A242-12E2-4B3AB4613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0" y="1"/>
            <a:ext cx="2682240" cy="1469324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4C5727FB-7FD3-C09B-F7AB-238AB80997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04759"/>
            <a:ext cx="9567672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Physical / “blue-ocean” layers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sea-surface temperature &amp; salinity, currents, sea-level anomaly, mixed-layer depth, waves.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Sea-ice / “white-ocean” layers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concentration, thickness, drift.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Biogeochemical / “green-ocean” layers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chlorophyll-a, nutrients, dissolved oxygen, pH, primary production, carbonate system.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2AD616-C5C1-D229-63BE-06B0C35C1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704" y="1535094"/>
            <a:ext cx="9701784" cy="135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2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D1C04-C98D-7EF8-2A1A-0BE3B5367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9CE2B-66CE-2BAE-00BE-567C55ABF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1527"/>
            <a:ext cx="10515600" cy="2939987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geophysical</a:t>
            </a:r>
            <a:r>
              <a:rPr lang="en-GB" dirty="0"/>
              <a:t> and </a:t>
            </a:r>
            <a:r>
              <a:rPr lang="en-GB" b="1" dirty="0"/>
              <a:t>climatic</a:t>
            </a:r>
            <a:r>
              <a:rPr lang="en-GB" dirty="0"/>
              <a:t> data layers derived from in situ and satellite observations</a:t>
            </a:r>
          </a:p>
          <a:p>
            <a:r>
              <a:rPr lang="en-GB" b="1" dirty="0"/>
              <a:t>geophysical layers</a:t>
            </a:r>
            <a:r>
              <a:rPr lang="en-GB" dirty="0"/>
              <a:t>; bathymetry dataset and include depth, slope, aspect, and curvature of the seafloor, as well as distance to nearest shoreline</a:t>
            </a:r>
          </a:p>
          <a:p>
            <a:r>
              <a:rPr lang="en-GB" dirty="0"/>
              <a:t>climatic layers derive from NOAA’s World Ocean Atlas and NASA's Ocean </a:t>
            </a:r>
            <a:r>
              <a:rPr lang="en-GB" dirty="0" err="1"/>
              <a:t>Color</a:t>
            </a:r>
            <a:r>
              <a:rPr lang="en-GB" dirty="0"/>
              <a:t> Web and characterize observed inter-annual means, extremes, and variance in sea surface temperature and salinity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7B28B0-C935-82C0-98D0-9C8247B9CE9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10" dirty="0"/>
              <a:t>MARSPEC</a:t>
            </a:r>
            <a:endParaRPr lang="en-GB" dirty="0"/>
          </a:p>
        </p:txBody>
      </p:sp>
      <p:pic>
        <p:nvPicPr>
          <p:cNvPr id="9" name="Picture 8" descr="A blue and red whale with text&#10;&#10;AI-generated content may be incorrect.">
            <a:extLst>
              <a:ext uri="{FF2B5EF4-FFF2-40B4-BE49-F238E27FC236}">
                <a16:creationId xmlns:a16="http://schemas.microsoft.com/office/drawing/2014/main" id="{1E63145D-DD0A-7DC9-F6CE-BEB083058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0" y="1"/>
            <a:ext cx="2682240" cy="1469324"/>
          </a:xfrm>
          <a:prstGeom prst="rect">
            <a:avLst/>
          </a:prstGeom>
        </p:spPr>
      </p:pic>
      <p:pic>
        <p:nvPicPr>
          <p:cNvPr id="2" name="object 3">
            <a:extLst>
              <a:ext uri="{FF2B5EF4-FFF2-40B4-BE49-F238E27FC236}">
                <a16:creationId xmlns:a16="http://schemas.microsoft.com/office/drawing/2014/main" id="{6B8989D7-118F-C655-69E7-1431DFFAB73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0600" y="1664873"/>
            <a:ext cx="8769096" cy="117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93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EAA9-28C5-0D5D-F808-C1615BC3E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BB7F3-3AE4-90B3-3C64-4D103FEED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4270248"/>
            <a:ext cx="10515600" cy="1933386"/>
          </a:xfrm>
        </p:spPr>
        <p:txBody>
          <a:bodyPr>
            <a:normAutofit/>
          </a:bodyPr>
          <a:lstStyle/>
          <a:p>
            <a:pPr marL="380365" indent="-342265">
              <a:spcBef>
                <a:spcPts val="100"/>
              </a:spcBef>
              <a:buFont typeface="Arial MT"/>
              <a:buChar char="•"/>
              <a:tabLst>
                <a:tab pos="380365" algn="l"/>
              </a:tabLst>
            </a:pPr>
            <a:r>
              <a:rPr lang="en-GB" sz="2800" b="1" spc="-10" dirty="0">
                <a:latin typeface="Aptos  "/>
                <a:cs typeface="Verdana"/>
              </a:rPr>
              <a:t>geophysical,</a:t>
            </a:r>
            <a:r>
              <a:rPr lang="en-GB" sz="2800" b="1" spc="-75" dirty="0">
                <a:latin typeface="Aptos  "/>
                <a:cs typeface="Verdana"/>
              </a:rPr>
              <a:t> </a:t>
            </a:r>
            <a:r>
              <a:rPr lang="en-GB" sz="2800" b="1" dirty="0">
                <a:latin typeface="Aptos  "/>
                <a:cs typeface="Verdana"/>
              </a:rPr>
              <a:t>biotic</a:t>
            </a:r>
            <a:r>
              <a:rPr lang="en-GB" sz="2800" b="1" spc="-70" dirty="0">
                <a:latin typeface="Aptos  "/>
                <a:cs typeface="Verdana"/>
              </a:rPr>
              <a:t> </a:t>
            </a:r>
            <a:r>
              <a:rPr lang="en-GB" sz="2800" b="1" dirty="0">
                <a:latin typeface="Aptos  "/>
                <a:cs typeface="Verdana"/>
              </a:rPr>
              <a:t>and</a:t>
            </a:r>
            <a:r>
              <a:rPr lang="en-GB" sz="2800" b="1" spc="-85" dirty="0">
                <a:latin typeface="Aptos  "/>
                <a:cs typeface="Verdana"/>
              </a:rPr>
              <a:t> </a:t>
            </a:r>
            <a:r>
              <a:rPr lang="en-GB" sz="2800" b="1" dirty="0">
                <a:latin typeface="Aptos  "/>
                <a:cs typeface="Verdana"/>
              </a:rPr>
              <a:t>environmental</a:t>
            </a:r>
            <a:r>
              <a:rPr lang="en-GB" sz="2800" b="1" spc="-35" dirty="0">
                <a:latin typeface="Aptos  "/>
                <a:cs typeface="Verdana"/>
              </a:rPr>
              <a:t> </a:t>
            </a:r>
            <a:r>
              <a:rPr lang="en-GB" sz="2800" dirty="0">
                <a:latin typeface="Aptos  "/>
                <a:cs typeface="Verdana"/>
              </a:rPr>
              <a:t>data</a:t>
            </a:r>
            <a:r>
              <a:rPr lang="en-GB" sz="2800" spc="-80" dirty="0">
                <a:latin typeface="Aptos  "/>
                <a:cs typeface="Verdana"/>
              </a:rPr>
              <a:t> </a:t>
            </a:r>
            <a:r>
              <a:rPr lang="en-GB" sz="2800" spc="-25" dirty="0">
                <a:latin typeface="Aptos  "/>
                <a:cs typeface="Verdana"/>
              </a:rPr>
              <a:t>for</a:t>
            </a:r>
            <a:endParaRPr lang="en-GB" spc="-25" dirty="0">
              <a:latin typeface="Aptos  "/>
              <a:cs typeface="Verdana"/>
            </a:endParaRPr>
          </a:p>
          <a:p>
            <a:pPr marL="380365" indent="-342265">
              <a:spcBef>
                <a:spcPts val="100"/>
              </a:spcBef>
              <a:buFont typeface="Arial MT"/>
              <a:buChar char="•"/>
              <a:tabLst>
                <a:tab pos="380365" algn="l"/>
              </a:tabLst>
            </a:pPr>
            <a:r>
              <a:rPr lang="en-GB" sz="2800" b="1" dirty="0">
                <a:latin typeface="Aptos  "/>
                <a:cs typeface="Verdana"/>
              </a:rPr>
              <a:t>surface</a:t>
            </a:r>
            <a:r>
              <a:rPr lang="en-GB" sz="2800" b="1" spc="-75" dirty="0">
                <a:latin typeface="Aptos  "/>
                <a:cs typeface="Verdana"/>
              </a:rPr>
              <a:t> </a:t>
            </a:r>
            <a:r>
              <a:rPr lang="en-GB" sz="2800" b="1" dirty="0">
                <a:latin typeface="Aptos  "/>
                <a:cs typeface="Verdana"/>
              </a:rPr>
              <a:t>and</a:t>
            </a:r>
            <a:r>
              <a:rPr lang="en-GB" sz="2800" b="1" spc="-80" dirty="0">
                <a:latin typeface="Aptos  "/>
                <a:cs typeface="Verdana"/>
              </a:rPr>
              <a:t> </a:t>
            </a:r>
            <a:r>
              <a:rPr lang="en-GB" sz="2800" b="1" dirty="0">
                <a:latin typeface="Aptos  "/>
                <a:cs typeface="Verdana"/>
              </a:rPr>
              <a:t>benthic</a:t>
            </a:r>
            <a:r>
              <a:rPr lang="en-GB" sz="2800" b="1" spc="-15" dirty="0">
                <a:latin typeface="Aptos  "/>
                <a:cs typeface="Verdana"/>
              </a:rPr>
              <a:t> </a:t>
            </a:r>
            <a:r>
              <a:rPr lang="en-GB" sz="2800" dirty="0">
                <a:latin typeface="Aptos  "/>
                <a:cs typeface="Verdana"/>
              </a:rPr>
              <a:t>marine</a:t>
            </a:r>
            <a:r>
              <a:rPr lang="en-GB" sz="2800" spc="-80" dirty="0">
                <a:latin typeface="Aptos  "/>
                <a:cs typeface="Verdana"/>
              </a:rPr>
              <a:t> </a:t>
            </a:r>
            <a:r>
              <a:rPr lang="en-GB" sz="2800" spc="-10" dirty="0">
                <a:latin typeface="Aptos  "/>
                <a:cs typeface="Verdana"/>
              </a:rPr>
              <a:t>realms</a:t>
            </a:r>
            <a:endParaRPr lang="en-GB" sz="2800" dirty="0">
              <a:latin typeface="Aptos  "/>
              <a:cs typeface="Verdana"/>
            </a:endParaRPr>
          </a:p>
          <a:p>
            <a:pPr marL="380365" indent="-342265">
              <a:spcBef>
                <a:spcPts val="600"/>
              </a:spcBef>
              <a:buFont typeface="Arial MT"/>
              <a:buChar char="•"/>
              <a:tabLst>
                <a:tab pos="380365" algn="l"/>
              </a:tabLst>
            </a:pPr>
            <a:r>
              <a:rPr lang="en-GB" sz="2800" dirty="0">
                <a:latin typeface="Aptos  "/>
                <a:cs typeface="Verdana"/>
              </a:rPr>
              <a:t>5</a:t>
            </a:r>
            <a:r>
              <a:rPr lang="en-GB" sz="2800" spc="-45" dirty="0">
                <a:latin typeface="Aptos  "/>
                <a:cs typeface="Verdana"/>
              </a:rPr>
              <a:t> </a:t>
            </a:r>
            <a:r>
              <a:rPr lang="en-GB" sz="2800" spc="-10" dirty="0">
                <a:latin typeface="Aptos  "/>
                <a:cs typeface="Verdana"/>
              </a:rPr>
              <a:t>arc-</a:t>
            </a:r>
            <a:r>
              <a:rPr lang="en-GB" sz="2800" dirty="0">
                <a:latin typeface="Aptos  "/>
                <a:cs typeface="Verdana"/>
              </a:rPr>
              <a:t>minute</a:t>
            </a:r>
            <a:r>
              <a:rPr lang="en-GB" sz="2800" spc="-25" dirty="0">
                <a:latin typeface="Aptos  "/>
                <a:cs typeface="Verdana"/>
              </a:rPr>
              <a:t> </a:t>
            </a:r>
            <a:r>
              <a:rPr lang="en-GB" sz="2800" dirty="0">
                <a:latin typeface="Aptos  "/>
                <a:cs typeface="Verdana"/>
              </a:rPr>
              <a:t>resolution</a:t>
            </a:r>
            <a:r>
              <a:rPr lang="en-GB" sz="2800" spc="20" dirty="0">
                <a:latin typeface="Aptos  "/>
                <a:cs typeface="Verdana"/>
              </a:rPr>
              <a:t> </a:t>
            </a:r>
            <a:r>
              <a:rPr lang="en-GB" sz="2800" dirty="0">
                <a:latin typeface="Aptos  "/>
                <a:cs typeface="Verdana"/>
              </a:rPr>
              <a:t>(~9.2</a:t>
            </a:r>
            <a:r>
              <a:rPr lang="en-GB" sz="2800" spc="-45" dirty="0">
                <a:latin typeface="Aptos  "/>
                <a:cs typeface="Verdana"/>
              </a:rPr>
              <a:t> </a:t>
            </a:r>
            <a:r>
              <a:rPr lang="en-GB" sz="2800" dirty="0">
                <a:latin typeface="Aptos  "/>
                <a:cs typeface="Verdana"/>
              </a:rPr>
              <a:t>km</a:t>
            </a:r>
            <a:r>
              <a:rPr lang="en-GB" sz="2800" baseline="24305" dirty="0">
                <a:latin typeface="Aptos  "/>
                <a:cs typeface="Verdana"/>
              </a:rPr>
              <a:t>2</a:t>
            </a:r>
            <a:r>
              <a:rPr lang="en-GB" sz="2800" spc="359" baseline="24305" dirty="0">
                <a:latin typeface="Aptos  "/>
                <a:cs typeface="Verdana"/>
              </a:rPr>
              <a:t> </a:t>
            </a:r>
            <a:r>
              <a:rPr lang="en-GB" sz="2800" dirty="0">
                <a:latin typeface="Aptos  "/>
                <a:cs typeface="Verdana"/>
              </a:rPr>
              <a:t>at</a:t>
            </a:r>
            <a:r>
              <a:rPr lang="en-GB" sz="2800" spc="-45" dirty="0">
                <a:latin typeface="Aptos  "/>
                <a:cs typeface="Verdana"/>
              </a:rPr>
              <a:t> </a:t>
            </a:r>
            <a:r>
              <a:rPr lang="en-GB" sz="2800" dirty="0">
                <a:latin typeface="Aptos  "/>
                <a:cs typeface="Verdana"/>
              </a:rPr>
              <a:t>the</a:t>
            </a:r>
            <a:r>
              <a:rPr lang="en-GB" sz="2800" spc="-40" dirty="0">
                <a:latin typeface="Aptos  "/>
                <a:cs typeface="Verdana"/>
              </a:rPr>
              <a:t> </a:t>
            </a:r>
            <a:r>
              <a:rPr lang="en-GB" sz="2800" spc="-10" dirty="0">
                <a:latin typeface="Aptos  "/>
                <a:cs typeface="Verdana"/>
              </a:rPr>
              <a:t>equator)</a:t>
            </a:r>
            <a:endParaRPr lang="en-GB" sz="2800" dirty="0">
              <a:latin typeface="Aptos  "/>
              <a:cs typeface="Verdana"/>
            </a:endParaRPr>
          </a:p>
          <a:p>
            <a:pPr marL="380365" indent="-342265">
              <a:lnSpc>
                <a:spcPts val="2870"/>
              </a:lnSpc>
              <a:spcBef>
                <a:spcPts val="600"/>
              </a:spcBef>
              <a:buFont typeface="Arial MT"/>
              <a:buChar char="•"/>
              <a:tabLst>
                <a:tab pos="380365" algn="l"/>
              </a:tabLst>
            </a:pPr>
            <a:r>
              <a:rPr lang="en-GB" sz="2800" b="1" dirty="0">
                <a:latin typeface="Aptos  "/>
                <a:cs typeface="Verdana"/>
              </a:rPr>
              <a:t>present</a:t>
            </a:r>
            <a:r>
              <a:rPr lang="en-GB" sz="2800" b="1" spc="-75" dirty="0">
                <a:latin typeface="Aptos  "/>
                <a:cs typeface="Verdana"/>
              </a:rPr>
              <a:t> </a:t>
            </a:r>
            <a:r>
              <a:rPr lang="en-GB" sz="2800" dirty="0">
                <a:latin typeface="Aptos  "/>
                <a:cs typeface="Verdana"/>
              </a:rPr>
              <a:t>and</a:t>
            </a:r>
            <a:r>
              <a:rPr lang="en-GB" sz="2800" spc="-85" dirty="0">
                <a:latin typeface="Aptos  "/>
                <a:cs typeface="Verdana"/>
              </a:rPr>
              <a:t> </a:t>
            </a:r>
            <a:r>
              <a:rPr lang="en-GB" sz="2800" b="1" spc="-10" dirty="0">
                <a:latin typeface="Aptos  "/>
                <a:cs typeface="Verdana"/>
              </a:rPr>
              <a:t>future</a:t>
            </a:r>
            <a:endParaRPr lang="en-GB" sz="2800" dirty="0">
              <a:latin typeface="Aptos  "/>
              <a:cs typeface="Verdana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9B7304-A2E6-03B8-921E-8277A01D5F4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20" dirty="0"/>
              <a:t>Bio-</a:t>
            </a:r>
            <a:r>
              <a:rPr lang="en-US" spc="-10" dirty="0"/>
              <a:t>ORACLE</a:t>
            </a:r>
            <a:endParaRPr lang="en-GB" dirty="0"/>
          </a:p>
        </p:txBody>
      </p:sp>
      <p:pic>
        <p:nvPicPr>
          <p:cNvPr id="9" name="Picture 8" descr="A blue and red whale with text&#10;&#10;AI-generated content may be incorrect.">
            <a:extLst>
              <a:ext uri="{FF2B5EF4-FFF2-40B4-BE49-F238E27FC236}">
                <a16:creationId xmlns:a16="http://schemas.microsoft.com/office/drawing/2014/main" id="{F094DC45-E8F4-E677-F291-9CB1B4D4B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60" y="1"/>
            <a:ext cx="2682240" cy="1469324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EE469372-98EF-25F3-8C72-85507006FD8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0600" y="1509642"/>
            <a:ext cx="9653016" cy="24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5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1107</Words>
  <Application>Microsoft Office PowerPoint</Application>
  <PresentationFormat>Widescreen</PresentationFormat>
  <Paragraphs>124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 </vt:lpstr>
      <vt:lpstr>Aptos Display</vt:lpstr>
      <vt:lpstr>Arial</vt:lpstr>
      <vt:lpstr>Arial MT</vt:lpstr>
      <vt:lpstr>Verdana</vt:lpstr>
      <vt:lpstr>Office Theme</vt:lpstr>
      <vt:lpstr>ECS Student workshop</vt:lpstr>
      <vt:lpstr>Goals</vt:lpstr>
      <vt:lpstr>What are environmental variables?</vt:lpstr>
      <vt:lpstr>Realms &amp; sub-realms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Pinto Martins</dc:creator>
  <cp:lastModifiedBy>fc62999</cp:lastModifiedBy>
  <cp:revision>7</cp:revision>
  <dcterms:created xsi:type="dcterms:W3CDTF">2025-05-06T16:39:25Z</dcterms:created>
  <dcterms:modified xsi:type="dcterms:W3CDTF">2025-05-08T11:00:38Z</dcterms:modified>
</cp:coreProperties>
</file>