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20931188" cy="2981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8452857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986167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11270476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9115" autoAdjust="0"/>
  </p:normalViewPr>
  <p:slideViewPr>
    <p:cSldViewPr snapToGrid="0">
      <p:cViewPr>
        <p:scale>
          <a:sx n="33" d="100"/>
          <a:sy n="33" d="100"/>
        </p:scale>
        <p:origin x="-2292" y="2298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8275" y="2243138"/>
            <a:ext cx="7889875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2857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167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0476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8275" y="2243138"/>
            <a:ext cx="7889875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4266"/>
            <a:ext cx="18178780" cy="6492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7"/>
            <a:ext cx="14970760" cy="7739835"/>
          </a:xfrm>
        </p:spPr>
        <p:txBody>
          <a:bodyPr/>
          <a:lstStyle>
            <a:lvl1pPr marL="0" indent="0" algn="ctr">
              <a:buNone/>
              <a:defRPr/>
            </a:lvl1pPr>
            <a:lvl2pPr marL="1408810" indent="0" algn="ctr">
              <a:buNone/>
              <a:defRPr/>
            </a:lvl2pPr>
            <a:lvl3pPr marL="2817620" indent="0" algn="ctr">
              <a:buNone/>
              <a:defRPr/>
            </a:lvl3pPr>
            <a:lvl4pPr marL="4226430" indent="0" algn="ctr">
              <a:buNone/>
              <a:defRPr/>
            </a:lvl4pPr>
            <a:lvl5pPr marL="5635240" indent="0" algn="ctr">
              <a:buNone/>
              <a:defRPr/>
            </a:lvl5pPr>
            <a:lvl6pPr marL="7044050" indent="0" algn="ctr">
              <a:buNone/>
              <a:defRPr/>
            </a:lvl6pPr>
            <a:lvl7pPr marL="8452857" indent="0" algn="ctr">
              <a:buNone/>
              <a:defRPr/>
            </a:lvl7pPr>
            <a:lvl8pPr marL="9861670" indent="0" algn="ctr">
              <a:buNone/>
              <a:defRPr/>
            </a:lvl8pPr>
            <a:lvl9pPr marL="112704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8930-C9FB-407B-A8A7-DD510EEEB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1EA8-357C-4D94-8FAB-0A80CD27D2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100" y="2693172"/>
            <a:ext cx="4544695" cy="242239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4015" y="2693172"/>
            <a:ext cx="13158823" cy="242239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EF4D-1339-4BAE-BE58-73852D239B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0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3949-5D3C-4274-A33B-89FC3BFCC2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73" y="19458771"/>
            <a:ext cx="18178780" cy="6012323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73" y="12835028"/>
            <a:ext cx="18178780" cy="6623743"/>
          </a:xfrm>
        </p:spPr>
        <p:txBody>
          <a:bodyPr anchor="b"/>
          <a:lstStyle>
            <a:lvl1pPr marL="0" indent="0">
              <a:buNone/>
              <a:defRPr sz="6200"/>
            </a:lvl1pPr>
            <a:lvl2pPr marL="1408810" indent="0">
              <a:buNone/>
              <a:defRPr sz="5500"/>
            </a:lvl2pPr>
            <a:lvl3pPr marL="2817620" indent="0">
              <a:buNone/>
              <a:defRPr sz="4900"/>
            </a:lvl3pPr>
            <a:lvl4pPr marL="4226430" indent="0">
              <a:buNone/>
              <a:defRPr sz="4300"/>
            </a:lvl4pPr>
            <a:lvl5pPr marL="5635240" indent="0">
              <a:buNone/>
              <a:defRPr sz="4300"/>
            </a:lvl5pPr>
            <a:lvl6pPr marL="7044050" indent="0">
              <a:buNone/>
              <a:defRPr sz="4300"/>
            </a:lvl6pPr>
            <a:lvl7pPr marL="8452857" indent="0">
              <a:buNone/>
              <a:defRPr sz="4300"/>
            </a:lvl7pPr>
            <a:lvl8pPr marL="9861670" indent="0">
              <a:buNone/>
              <a:defRPr sz="4300"/>
            </a:lvl8pPr>
            <a:lvl9pPr marL="1127047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D1C8-8C22-4488-AC77-A1C2BF56B4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010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1031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80C8-5493-452F-8EAC-FBF3D23487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3140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9029"/>
            <a:ext cx="9450789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3218"/>
            <a:ext cx="9450789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6679" y="6779029"/>
            <a:ext cx="9450786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6679" y="9603218"/>
            <a:ext cx="9450786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3328-3D21-4E2E-B026-C1EFE2E448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38D8-6D27-45E9-99C3-391E08053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64E7-72CE-4CA1-9E28-C02BC7E12C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03439"/>
            <a:ext cx="7034873" cy="513400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3440"/>
            <a:ext cx="11955814" cy="25844735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0" y="6337444"/>
            <a:ext cx="7034873" cy="20710726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278-8B34-45DF-9A4D-C477DDE09A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201" y="21195983"/>
            <a:ext cx="12832080" cy="250392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201" y="2707729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8810" indent="0">
              <a:buNone/>
              <a:defRPr sz="8600"/>
            </a:lvl2pPr>
            <a:lvl3pPr marL="2817620" indent="0">
              <a:buNone/>
              <a:defRPr sz="7400"/>
            </a:lvl3pPr>
            <a:lvl4pPr marL="4226430" indent="0">
              <a:buNone/>
              <a:defRPr sz="6200"/>
            </a:lvl4pPr>
            <a:lvl5pPr marL="5635240" indent="0">
              <a:buNone/>
              <a:defRPr sz="6200"/>
            </a:lvl5pPr>
            <a:lvl6pPr marL="7044050" indent="0">
              <a:buNone/>
              <a:defRPr sz="6200"/>
            </a:lvl6pPr>
            <a:lvl7pPr marL="8452857" indent="0">
              <a:buNone/>
              <a:defRPr sz="6200"/>
            </a:lvl7pPr>
            <a:lvl8pPr marL="9861670" indent="0">
              <a:buNone/>
              <a:defRPr sz="6200"/>
            </a:lvl8pPr>
            <a:lvl9pPr marL="11270476" indent="0">
              <a:buNone/>
              <a:defRPr sz="6200"/>
            </a:lvl9pPr>
          </a:lstStyle>
          <a:p>
            <a:pPr lvl="0"/>
            <a:endParaRPr lang="en-I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201" y="23699904"/>
            <a:ext cx="12832080" cy="3552074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1F58-64B1-45ED-85F5-FFBBC03AAB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5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010" y="2693172"/>
            <a:ext cx="1817878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010" y="8749167"/>
            <a:ext cx="18178780" cy="1816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010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86806"/>
            <a:ext cx="6772487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ctr"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7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r">
              <a:defRPr sz="4300"/>
            </a:lvl1pPr>
          </a:lstStyle>
          <a:p>
            <a:pPr>
              <a:defRPr/>
            </a:pPr>
            <a:fld id="{88256243-3619-405D-A723-0537E89164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5pPr>
      <a:lvl6pPr marL="140881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6pPr>
      <a:lvl7pPr marL="281762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7pPr>
      <a:lvl8pPr marL="422643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8pPr>
      <a:lvl9pPr marL="563524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9pPr>
    </p:titleStyle>
    <p:bodyStyle>
      <a:lvl1pPr marL="1056608" indent="-1056608" algn="l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89316" indent="-880506" algn="l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</a:defRPr>
      </a:lvl2pPr>
      <a:lvl3pPr marL="3522023" indent="-704403" algn="l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</a:defRPr>
      </a:lvl3pPr>
      <a:lvl4pPr marL="4930833" indent="-704403" algn="l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339643" indent="-704403" algn="l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74845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915726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1056607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1197488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81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62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43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24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05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2857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167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0476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df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785202" y="711963"/>
            <a:ext cx="4579449" cy="2650682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2952" y="19375338"/>
            <a:ext cx="19377606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3725" y="4695092"/>
            <a:ext cx="19395316" cy="4887513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8587" y="2120403"/>
            <a:ext cx="15372963" cy="2144832"/>
          </a:xfrm>
        </p:spPr>
        <p:txBody>
          <a:bodyPr/>
          <a:lstStyle/>
          <a:p>
            <a:pPr eaLnBrk="1" hangingPunct="1"/>
            <a:r>
              <a:rPr lang="en-GB" sz="2800" dirty="0" smtClean="0">
                <a:latin typeface="Lucida Sans"/>
                <a:cs typeface="Lucida Sans"/>
              </a:rPr>
              <a:t>Alex Quigley – BSHCENM4</a:t>
            </a:r>
            <a:endParaRPr lang="en-GB" sz="2800" dirty="0">
              <a:latin typeface="Lucida Sans"/>
              <a:cs typeface="Lucida Sans"/>
            </a:endParaRP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16540117" y="3028000"/>
            <a:ext cx="866362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5673389" y="926650"/>
            <a:ext cx="5020017" cy="103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/>
            <a:r>
              <a:rPr lang="en-US" sz="4900" dirty="0" smtClean="0">
                <a:solidFill>
                  <a:schemeClr val="tx2"/>
                </a:solidFill>
                <a:latin typeface="Lucida Sans"/>
                <a:cs typeface="Lucida Sans"/>
              </a:rPr>
              <a:t>Globlock</a:t>
            </a:r>
            <a:endParaRPr lang="en-US" sz="4900" dirty="0">
              <a:solidFill>
                <a:schemeClr val="tx2"/>
              </a:solidFill>
              <a:latin typeface="Lucida Sans"/>
              <a:cs typeface="Lucida Sans"/>
            </a:endParaRP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25040378" y="19895499"/>
            <a:ext cx="574275" cy="66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>
              <a:latin typeface="Arial" charset="0"/>
            </a:endParaRPr>
          </a:p>
        </p:txBody>
      </p:sp>
      <p:sp>
        <p:nvSpPr>
          <p:cNvPr id="2083" name="Text Box 271"/>
          <p:cNvSpPr txBox="1">
            <a:spLocks noChangeArrowheads="1"/>
          </p:cNvSpPr>
          <p:nvPr/>
        </p:nvSpPr>
        <p:spPr bwMode="auto">
          <a:xfrm>
            <a:off x="1168242" y="5100838"/>
            <a:ext cx="9010295" cy="57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71" tIns="9235" rIns="18471" bIns="9235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 smtClean="0">
                <a:latin typeface="Arial" charset="0"/>
              </a:rPr>
              <a:t> </a:t>
            </a:r>
            <a:endParaRPr lang="en-US" sz="25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6666" y="4294517"/>
            <a:ext cx="19713481" cy="0"/>
          </a:xfrm>
          <a:prstGeom prst="line">
            <a:avLst/>
          </a:prstGeom>
          <a:ln>
            <a:solidFill>
              <a:srgbClr val="1919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11898882" y="8483429"/>
            <a:ext cx="3807050" cy="39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6329713" y="8419877"/>
            <a:ext cx="3896159" cy="392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6134167" y="10406430"/>
            <a:ext cx="3985270" cy="49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64" name="Text Box 271"/>
          <p:cNvSpPr txBox="1">
            <a:spLocks noChangeArrowheads="1"/>
          </p:cNvSpPr>
          <p:nvPr/>
        </p:nvSpPr>
        <p:spPr bwMode="auto">
          <a:xfrm>
            <a:off x="1571625" y="4971197"/>
            <a:ext cx="18734103" cy="282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6928" tIns="28462" rIns="56928" bIns="28462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6000" dirty="0">
                <a:latin typeface="TechnicBold" panose="00000400000000000000" pitchFamily="2" charset="2"/>
              </a:rPr>
              <a:t>Globlock: </a:t>
            </a:r>
            <a:endParaRPr lang="en-US" sz="6000" dirty="0" smtClean="0">
              <a:latin typeface="TechnicBold" panose="00000400000000000000" pitchFamily="2" charset="2"/>
            </a:endParaRPr>
          </a:p>
          <a:p>
            <a:pPr algn="ctr"/>
            <a:r>
              <a:rPr lang="en-US" sz="6000" dirty="0" smtClean="0">
                <a:latin typeface="TechnicBold" panose="00000400000000000000" pitchFamily="2" charset="2"/>
              </a:rPr>
              <a:t>2 </a:t>
            </a:r>
            <a:r>
              <a:rPr lang="en-US" sz="6000" dirty="0">
                <a:latin typeface="TechnicBold" panose="00000400000000000000" pitchFamily="2" charset="2"/>
              </a:rPr>
              <a:t>Factor Document Access Control, Repository and File Tokenization</a:t>
            </a:r>
            <a:endParaRPr lang="en-IE" sz="6000" dirty="0">
              <a:latin typeface="TechnicBold" panose="00000400000000000000" pitchFamily="2" charset="2"/>
            </a:endParaRPr>
          </a:p>
        </p:txBody>
      </p:sp>
      <p:pic>
        <p:nvPicPr>
          <p:cNvPr id="74" name="Picture 73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87896" y="928268"/>
            <a:ext cx="2892687" cy="173099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35242" y="9909723"/>
            <a:ext cx="9158899" cy="9197760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571625" y="10296907"/>
            <a:ext cx="8372476" cy="823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just"/>
            <a:r>
              <a:rPr lang="en-US" sz="2800" dirty="0">
                <a:latin typeface="Swis721 LtEx BT" panose="020B0505020202020204" pitchFamily="34" charset="0"/>
              </a:rPr>
              <a:t>Globlock provides a document management system and file repository with 2 factor authentication, using open source hardware and software.</a:t>
            </a:r>
            <a:endParaRPr lang="en-IE" sz="2800" dirty="0">
              <a:latin typeface="Swis721 LtEx BT" panose="020B0505020202020204" pitchFamily="34" charset="0"/>
            </a:endParaRPr>
          </a:p>
          <a:p>
            <a:pPr algn="just"/>
            <a:r>
              <a:rPr lang="en-US" sz="2800" dirty="0">
                <a:latin typeface="Swis721 LtEx BT" panose="020B0505020202020204" pitchFamily="34" charset="0"/>
              </a:rPr>
              <a:t> </a:t>
            </a:r>
            <a:endParaRPr lang="en-IE" sz="2800" dirty="0">
              <a:latin typeface="Swis721 LtEx BT" panose="020B0505020202020204" pitchFamily="34" charset="0"/>
            </a:endParaRPr>
          </a:p>
          <a:p>
            <a:pPr algn="just"/>
            <a:r>
              <a:rPr lang="en-US" sz="2800" dirty="0">
                <a:latin typeface="Swis721 LtEx BT" panose="020B0505020202020204" pitchFamily="34" charset="0"/>
              </a:rPr>
              <a:t>A high level user can manage and control document revisions and access by grouping them into individual projects called 'Globes'.</a:t>
            </a:r>
            <a:endParaRPr lang="en-IE" sz="2800" dirty="0">
              <a:latin typeface="Swis721 LtEx BT" panose="020B0505020202020204" pitchFamily="34" charset="0"/>
            </a:endParaRPr>
          </a:p>
          <a:p>
            <a:pPr algn="just"/>
            <a:r>
              <a:rPr lang="en-US" sz="2800" dirty="0">
                <a:latin typeface="Swis721 LtEx BT" panose="020B0505020202020204" pitchFamily="34" charset="0"/>
              </a:rPr>
              <a:t> </a:t>
            </a:r>
            <a:endParaRPr lang="en-IE" sz="2800" dirty="0">
              <a:latin typeface="Swis721 LtEx BT" panose="020B0505020202020204" pitchFamily="34" charset="0"/>
            </a:endParaRPr>
          </a:p>
          <a:p>
            <a:pPr algn="just"/>
            <a:r>
              <a:rPr lang="en-US" sz="2800" dirty="0">
                <a:latin typeface="Swis721 LtEx BT" panose="020B0505020202020204" pitchFamily="34" charset="0"/>
              </a:rPr>
              <a:t>Each 'Globe' takes the abstract physical form of a 'Globe Object' with an embedded and unique RFID.</a:t>
            </a:r>
            <a:endParaRPr lang="en-IE" sz="2800" dirty="0">
              <a:latin typeface="Swis721 LtEx BT" panose="020B0505020202020204" pitchFamily="34" charset="0"/>
            </a:endParaRPr>
          </a:p>
          <a:p>
            <a:pPr algn="just"/>
            <a:r>
              <a:rPr lang="en-US" sz="2800" dirty="0">
                <a:latin typeface="Swis721 LtEx BT" panose="020B0505020202020204" pitchFamily="34" charset="0"/>
              </a:rPr>
              <a:t> </a:t>
            </a:r>
            <a:endParaRPr lang="en-IE" sz="2800" dirty="0">
              <a:latin typeface="Swis721 LtEx BT" panose="020B0505020202020204" pitchFamily="34" charset="0"/>
            </a:endParaRPr>
          </a:p>
          <a:p>
            <a:pPr algn="just"/>
            <a:r>
              <a:rPr lang="en-US" sz="2800" dirty="0">
                <a:latin typeface="Swis721 LtEx BT" panose="020B0505020202020204" pitchFamily="34" charset="0"/>
              </a:rPr>
              <a:t>The entire system uses a robust central API, supports this document tokenization and masks its underlying architecture from the user to provide a secure and streamlined file management access and repository solution.</a:t>
            </a:r>
            <a:endParaRPr lang="en-IE" sz="2800" dirty="0">
              <a:latin typeface="Swis721 LtEx BT" panose="020B0505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927576" y="9927428"/>
            <a:ext cx="9602982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pic>
        <p:nvPicPr>
          <p:cNvPr id="1026" name="Picture 2" descr="C:\Users\aquigley\Downloads\PosterImages\PosterPack\blocks\a1_hard_bl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43" y="20123787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quigley\Downloads\PosterImages\PosterPack\blocks\a2_soft_bl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4" y="20123167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quigley\Downloads\PosterImages\PosterPack\blocks\a3_Apa_bl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1" y="20123787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quigley\Downloads\PosterImages\PosterPack\blocks\a3_Ard_bl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3" y="20123787"/>
            <a:ext cx="2381704" cy="23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quigley\Downloads\PosterImages\PosterPack\blocks\a4_rfid_bl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657" y="20123167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quigley\Downloads\PosterImages\PosterPack\blocks\b1_Cpp_bl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59" y="22783366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quigley\Downloads\PosterImages\PosterPack\blocks\b2_Cs_bl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4" y="22783366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quigley\Downloads\PosterImages\PosterPack\blocks\b3_php_bl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1" y="22782746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quigley\Downloads\PosterImages\PosterPack\blocks\b4_html_bl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743" y="22782746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quigley\Downloads\PosterImages\PosterPack\blocks\b5_css_bl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657" y="22783366"/>
            <a:ext cx="2381704" cy="23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quigley\Downloads\PosterImages\PosterPack\blocks\c1_mSql_bl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43" y="25510382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quigley\Downloads\PosterImages\PosterPack\blocks\c2_lite_bl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4" y="25510382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quigley\Downloads\PosterImages\PosterPack\blocks\c3_vs_bl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364" y="25510382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quigley\Downloads\PosterImages\PosterPack\blocks\c4_note_blk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608" y="25510382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C:\Users\aquigley\Downloads\PosterImages\PosterPack\blocks\c5_git_blk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037" y="25510382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pload 2014-01-31 at 12.32.42 pm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427635" y="12993401"/>
            <a:ext cx="9088859" cy="30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983" y="10041728"/>
            <a:ext cx="6468946" cy="89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40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Alex Quigley – BSHCENM4</vt:lpstr>
    </vt:vector>
  </TitlesOfParts>
  <Company>NUI Maynooth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immunogenicity of Human Mesenchymal Stem Cells J.M. Ryan and B. P. Mahon Mucosal Immunology Laboratory, Institute of Immunology, NUI Maynooth, Co. Kildare, ireland.</dc:title>
  <dc:creator>plawlor</dc:creator>
  <cp:lastModifiedBy>Quigley, Alex</cp:lastModifiedBy>
  <cp:revision>228</cp:revision>
  <cp:lastPrinted>2010-10-11T09:33:37Z</cp:lastPrinted>
  <dcterms:created xsi:type="dcterms:W3CDTF">2014-04-07T15:03:53Z</dcterms:created>
  <dcterms:modified xsi:type="dcterms:W3CDTF">2014-05-09T11:49:30Z</dcterms:modified>
</cp:coreProperties>
</file>