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ugene Ryzhov" initials="ER" lastIdx="1" clrIdx="0">
    <p:extLst>
      <p:ext uri="{19B8F6BF-5375-455C-9EA6-DF929625EA0E}">
        <p15:presenceInfo xmlns:p15="http://schemas.microsoft.com/office/powerpoint/2012/main" userId="65115747cbe358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8AED-316D-4C58-9D8E-9C1B892C7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064D4-C91B-4141-964C-3EC4A84DA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0E762-CBA6-4490-859B-A5169ED4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9B7-E31F-47FE-9611-607B9E53C61A}" type="datetimeFigureOut">
              <a:rPr lang="pl-PL" smtClean="0"/>
              <a:t>16.12.2020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4A8F7-F49A-4366-9119-B1D4EAC3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8A3AD-6898-4394-B205-CF731BBC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486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80BF-5631-4DF0-8A3D-DF652D25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C3D77-AF01-43C9-8355-8AB7F4FCB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D76D-A0F8-49BC-B2E3-7CCEAD27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9B7-E31F-47FE-9611-607B9E53C61A}" type="datetimeFigureOut">
              <a:rPr lang="pl-PL" smtClean="0"/>
              <a:t>16.12.2020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608EB-3228-4AC1-8FE3-5812D264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3722D-86E0-45B4-8ABA-0BD6FCF4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11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21FE41-8C49-4786-9005-7901598EF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46E65-8EDE-458F-9352-D79C091C1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67DBD-39F4-4C33-8A3F-727C6317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9B7-E31F-47FE-9611-607B9E53C61A}" type="datetimeFigureOut">
              <a:rPr lang="pl-PL" smtClean="0"/>
              <a:t>16.12.2020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03FB1-7898-4AFF-8284-7E493B34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F5C89-B4C2-4E6D-AF22-164D8EC0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212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75D9-AFA9-44DC-9CD2-9A513669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CD08-E390-4DB0-9645-390652245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4590C-39C4-45CE-98D7-AA71ADCD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9B7-E31F-47FE-9611-607B9E53C61A}" type="datetimeFigureOut">
              <a:rPr lang="pl-PL" smtClean="0"/>
              <a:t>16.12.2020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90C56-1C93-4753-B18D-A54E4A58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B1512-15F0-42E1-BDF3-A2212BD0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080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D17D-238C-4006-892A-FE9AAFA9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411EF-AD34-455D-BF73-C9A2D265B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1E015-3E41-4D50-825F-17259CF1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9B7-E31F-47FE-9611-607B9E53C61A}" type="datetimeFigureOut">
              <a:rPr lang="pl-PL" smtClean="0"/>
              <a:t>16.12.2020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E9A6-6F1C-4ECF-9061-596762F2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0C1A0-A258-41B4-93A2-E52DC69B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141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CF30-1837-492D-AFD2-D229740E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B96DF-F281-4918-A7AA-5EA6A3E91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52FBA-5070-43EC-B67E-4EFBC4CF4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5DF2F-4419-43B0-BA1F-486021F9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9B7-E31F-47FE-9611-607B9E53C61A}" type="datetimeFigureOut">
              <a:rPr lang="pl-PL" smtClean="0"/>
              <a:t>16.12.2020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E5159-0541-40B2-AAE2-FC8D7D73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EFE9A-09AC-41D3-9380-20B59E28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698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CF0D-3412-45F0-96DF-6252B4E6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1340C-7C8B-4A41-9011-FAB8BE9C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B8226-64EC-49D6-AE52-E0F867769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EF524-AF87-435D-B1AB-19AAD6C6E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1CBA1-23FE-49D2-AAF8-02F51A5BF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D041B-75B8-4D37-ADF0-2F29E6B3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9B7-E31F-47FE-9611-607B9E53C61A}" type="datetimeFigureOut">
              <a:rPr lang="pl-PL" smtClean="0"/>
              <a:t>16.12.2020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3D2964-F002-4330-9B44-41F70BD6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4E0B1-4C03-4202-B01C-00860291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335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FF60-69CE-4298-96B7-94693B73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DDA8D-EEA9-4BD0-B8A3-F07DA144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9B7-E31F-47FE-9611-607B9E53C61A}" type="datetimeFigureOut">
              <a:rPr lang="pl-PL" smtClean="0"/>
              <a:t>16.12.2020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0D713-C76A-4EAD-AA4F-3639B200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AE226-85B3-41AB-82E0-F21A71E0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888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FDF6A-AD18-4C44-A392-8D61034B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9B7-E31F-47FE-9611-607B9E53C61A}" type="datetimeFigureOut">
              <a:rPr lang="pl-PL" smtClean="0"/>
              <a:t>16.12.2020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F5204-A445-4280-A4DF-A7683BB5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E11A5-AA4B-43E5-BD1D-599C42C4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146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B077-29AA-4519-84B2-177FD2CE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456D4-F279-4495-BCEC-5C5F1359A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8865D-84A1-4DE7-BCC4-21A9A9BEB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81EC3-2B6E-4309-84AA-67C52BD0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9B7-E31F-47FE-9611-607B9E53C61A}" type="datetimeFigureOut">
              <a:rPr lang="pl-PL" smtClean="0"/>
              <a:t>16.12.2020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F49E0-79EC-4B35-B949-A60A6BC9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9AA72-7199-4441-93C0-83AD085E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370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A55B-553A-49AE-A99B-0B19C1AF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9AE66-1641-4AFA-BEAF-8AAD028C0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55920-D022-445B-8548-4949E6B82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2ECBF-BD50-414B-A81C-6A56E57F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C9B7-E31F-47FE-9611-607B9E53C61A}" type="datetimeFigureOut">
              <a:rPr lang="pl-PL" smtClean="0"/>
              <a:t>16.12.2020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33DB0-05D0-4035-9A29-6DABDDA2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F90CA-5352-40F1-951C-184A8199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05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F69010-93EA-4094-A1DF-82AE1DD0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1C4F8-B655-4DBC-854F-69BCE9114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93C90-9ABA-4AA9-AB35-A3E75A9BF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C9B7-E31F-47FE-9611-607B9E53C61A}" type="datetimeFigureOut">
              <a:rPr lang="pl-PL" smtClean="0"/>
              <a:t>16.12.2020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CC168-0678-4187-AA13-5C7753E71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CA737-D659-4E36-B141-109FDC377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42BE1-2159-418C-9E32-6E56335C47C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652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C6E5E-4E3B-45F7-B224-091D568D3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8493" y="2918313"/>
            <a:ext cx="6437700" cy="1018050"/>
          </a:xfrm>
        </p:spPr>
        <p:txBody>
          <a:bodyPr anchor="b">
            <a:normAutofit/>
          </a:bodyPr>
          <a:lstStyle/>
          <a:p>
            <a:pPr algn="l"/>
            <a:r>
              <a:rPr lang="pl-PL" sz="6400" b="1" dirty="0"/>
              <a:t>MULTI</a:t>
            </a:r>
            <a:r>
              <a:rPr lang="en-US" sz="6400" b="1"/>
              <a:t>-</a:t>
            </a:r>
            <a:r>
              <a:rPr lang="pl-PL" sz="6400" b="1"/>
              <a:t>THREADING</a:t>
            </a:r>
            <a:endParaRPr lang="pl-PL" sz="6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876AD-1F77-4E19-B0C3-F83F380BF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4" y="1712838"/>
            <a:ext cx="3429000" cy="3429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6AD62C-C45B-4190-A526-3FA3F1B3AA3E}"/>
              </a:ext>
            </a:extLst>
          </p:cNvPr>
          <p:cNvSpPr txBox="1"/>
          <p:nvPr/>
        </p:nvSpPr>
        <p:spPr>
          <a:xfrm>
            <a:off x="4675925" y="3936363"/>
            <a:ext cx="1870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Eugene Ryzhov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3300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DEEA4-A3B5-4BB2-85A5-E75EE3AB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 this course you’ll learn: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44D30-DE93-4101-99DF-9D668529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776794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What is thread</a:t>
            </a:r>
          </a:p>
          <a:p>
            <a:r>
              <a:rPr lang="en-US" sz="2400" dirty="0">
                <a:solidFill>
                  <a:srgbClr val="FFFFFF"/>
                </a:solidFill>
              </a:rPr>
              <a:t>How multi-threading is working</a:t>
            </a:r>
          </a:p>
          <a:p>
            <a:r>
              <a:rPr lang="en-US" sz="2400" dirty="0">
                <a:solidFill>
                  <a:srgbClr val="FFFFFF"/>
                </a:solidFill>
              </a:rPr>
              <a:t>What is the difference between Process and Thread</a:t>
            </a:r>
          </a:p>
          <a:p>
            <a:r>
              <a:rPr lang="en-US" sz="2400" dirty="0">
                <a:solidFill>
                  <a:srgbClr val="FFFFFF"/>
                </a:solidFill>
              </a:rPr>
              <a:t>How to start and stop the threads in C#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Types of the threads, their priorities and properties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What is the concurrency and what synchronization primitives are there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What is Deadlock and how to avoid them</a:t>
            </a:r>
          </a:p>
          <a:p>
            <a:endParaRPr lang="pl-PL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717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38139-7820-4FBF-9D4D-5FC078A5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903" y="-3324"/>
            <a:ext cx="596807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What Is Thread?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9F80CC-22DB-4334-BA0F-FCA59C930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796001"/>
              </p:ext>
            </p:extLst>
          </p:nvPr>
        </p:nvGraphicFramePr>
        <p:xfrm>
          <a:off x="3882822" y="1811026"/>
          <a:ext cx="421841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18410">
                  <a:extLst>
                    <a:ext uri="{9D8B030D-6E8A-4147-A177-3AD203B41FA5}">
                      <a16:colId xmlns:a16="http://schemas.microsoft.com/office/drawing/2014/main" val="16549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Console.WriteLine</a:t>
                      </a:r>
                      <a:r>
                        <a:rPr lang="en-US" dirty="0"/>
                        <a:t>(“Print Something”);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3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= 10;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 =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+ 1;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+ 2;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Console.WriteLine</a:t>
                      </a:r>
                      <a:r>
                        <a:rPr lang="en-US" dirty="0"/>
                        <a:t>($”Current value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= {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}”);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6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*= 10;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09766"/>
                  </a:ext>
                </a:extLst>
              </a:tr>
            </a:tbl>
          </a:graphicData>
        </a:graphic>
      </p:graphicFrame>
      <p:sp>
        <p:nvSpPr>
          <p:cNvPr id="5" name="Arrow: Left 4">
            <a:extLst>
              <a:ext uri="{FF2B5EF4-FFF2-40B4-BE49-F238E27FC236}">
                <a16:creationId xmlns:a16="http://schemas.microsoft.com/office/drawing/2014/main" id="{D2C46ABB-EFF8-4DBE-A419-FCC4D65D5CFE}"/>
              </a:ext>
            </a:extLst>
          </p:cNvPr>
          <p:cNvSpPr/>
          <p:nvPr/>
        </p:nvSpPr>
        <p:spPr>
          <a:xfrm>
            <a:off x="8249612" y="2148162"/>
            <a:ext cx="830425" cy="37247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083CAD-6687-4178-9837-857780D55807}"/>
              </a:ext>
            </a:extLst>
          </p:cNvPr>
          <p:cNvSpPr txBox="1">
            <a:spLocks/>
          </p:cNvSpPr>
          <p:nvPr/>
        </p:nvSpPr>
        <p:spPr>
          <a:xfrm>
            <a:off x="1971826" y="5290546"/>
            <a:ext cx="80163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dirty="0">
                <a:latin typeface="Arial" panose="020B0604020202020204" pitchFamily="34" charset="0"/>
              </a:rPr>
              <a:t>T</a:t>
            </a:r>
            <a:r>
              <a:rPr lang="en-US" b="1" i="0" dirty="0">
                <a:effectLst/>
                <a:latin typeface="Arial" panose="020B0604020202020204" pitchFamily="34" charset="0"/>
              </a:rPr>
              <a:t>hread</a:t>
            </a:r>
            <a:r>
              <a:rPr lang="en-US" b="0" i="0" dirty="0">
                <a:effectLst/>
                <a:latin typeface="Arial" panose="020B0604020202020204" pitchFamily="34" charset="0"/>
              </a:rPr>
              <a:t> of execution is the smallest sequence of programmed instructions that can be managed independently by a </a:t>
            </a:r>
            <a:r>
              <a:rPr lang="en-US" b="0" i="0" strike="noStrike" dirty="0">
                <a:effectLst/>
                <a:latin typeface="Arial" panose="020B0604020202020204" pitchFamily="34" charset="0"/>
              </a:rPr>
              <a:t>scheduler</a:t>
            </a:r>
            <a:r>
              <a:rPr lang="en-US" b="0" i="0" dirty="0">
                <a:effectLst/>
                <a:latin typeface="Arial" panose="020B0604020202020204" pitchFamily="34" charset="0"/>
              </a:rPr>
              <a:t>, which is typically a part of the </a:t>
            </a:r>
            <a:r>
              <a:rPr lang="en-US" dirty="0">
                <a:latin typeface="Arial" panose="020B0604020202020204" pitchFamily="34" charset="0"/>
              </a:rPr>
              <a:t>operating system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77133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L -0.00052 0.05972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5972 L -0.00052 0.12014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5" grpId="2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58B79-5576-47AF-88DB-D45DBFB3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903" y="19577"/>
            <a:ext cx="596807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Threads vs. Processes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D46AAAA-CCD8-4D16-AE9B-8FEBFBED6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39618"/>
              </p:ext>
            </p:extLst>
          </p:nvPr>
        </p:nvGraphicFramePr>
        <p:xfrm>
          <a:off x="1426569" y="3022092"/>
          <a:ext cx="1187322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322">
                  <a:extLst>
                    <a:ext uri="{9D8B030D-6E8A-4147-A177-3AD203B41FA5}">
                      <a16:colId xmlns:a16="http://schemas.microsoft.com/office/drawing/2014/main" val="16549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3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6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0976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7AC52EA-3E79-4134-861A-2DEF304F3EE8}"/>
              </a:ext>
            </a:extLst>
          </p:cNvPr>
          <p:cNvSpPr/>
          <p:nvPr/>
        </p:nvSpPr>
        <p:spPr>
          <a:xfrm>
            <a:off x="1413164" y="1420230"/>
            <a:ext cx="9401724" cy="1066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Process</a:t>
            </a:r>
            <a:endParaRPr lang="pl-PL" sz="2400" dirty="0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A5FED389-2D61-4B39-A96C-DE4DE7672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011846"/>
              </p:ext>
            </p:extLst>
          </p:nvPr>
        </p:nvGraphicFramePr>
        <p:xfrm>
          <a:off x="3288842" y="3022092"/>
          <a:ext cx="1187322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322">
                  <a:extLst>
                    <a:ext uri="{9D8B030D-6E8A-4147-A177-3AD203B41FA5}">
                      <a16:colId xmlns:a16="http://schemas.microsoft.com/office/drawing/2014/main" val="16549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1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3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6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09766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A9E342D6-5E70-4027-8E19-8DA433017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11382"/>
              </p:ext>
            </p:extLst>
          </p:nvPr>
        </p:nvGraphicFramePr>
        <p:xfrm>
          <a:off x="5206101" y="3022092"/>
          <a:ext cx="1187322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322">
                  <a:extLst>
                    <a:ext uri="{9D8B030D-6E8A-4147-A177-3AD203B41FA5}">
                      <a16:colId xmlns:a16="http://schemas.microsoft.com/office/drawing/2014/main" val="16549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2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3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6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09766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613E68FB-ECDB-441C-A3C9-DD7B9A490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699688"/>
              </p:ext>
            </p:extLst>
          </p:nvPr>
        </p:nvGraphicFramePr>
        <p:xfrm>
          <a:off x="9575841" y="3024702"/>
          <a:ext cx="1187322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322">
                  <a:extLst>
                    <a:ext uri="{9D8B030D-6E8A-4147-A177-3AD203B41FA5}">
                      <a16:colId xmlns:a16="http://schemas.microsoft.com/office/drawing/2014/main" val="16549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</a:t>
                      </a:r>
                      <a:r>
                        <a:rPr lang="pl-PL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3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6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097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69C5930-6204-441F-B32F-53607CCC5C0D}"/>
              </a:ext>
            </a:extLst>
          </p:cNvPr>
          <p:cNvSpPr txBox="1"/>
          <p:nvPr/>
        </p:nvSpPr>
        <p:spPr>
          <a:xfrm>
            <a:off x="7030058" y="3629891"/>
            <a:ext cx="189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400" dirty="0"/>
              <a:t>...</a:t>
            </a:r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val="2148218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22AE88-D5CC-4DBB-B97F-B6D474ED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903" y="19577"/>
            <a:ext cx="596807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Threads vs. Processes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CD8E2-B56F-42E2-809F-DC411FA1698B}"/>
              </a:ext>
            </a:extLst>
          </p:cNvPr>
          <p:cNvSpPr txBox="1"/>
          <p:nvPr/>
        </p:nvSpPr>
        <p:spPr>
          <a:xfrm>
            <a:off x="777250" y="1490262"/>
            <a:ext cx="44441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endParaRPr lang="en-US" dirty="0"/>
          </a:p>
          <a:p>
            <a:pPr algn="just"/>
            <a:r>
              <a:rPr lang="en-US" b="0" i="0" dirty="0">
                <a:effectLst/>
              </a:rPr>
              <a:t>Process s a program in execution. </a:t>
            </a:r>
            <a:r>
              <a:rPr lang="en-US" dirty="0"/>
              <a:t>It provides the resources needed to execute a program. A process has a virtual address space, executable code, open handles to system objects, a security context, a unique process identifier, environment variables, a priority class, minimum and maximum working set sizes, and at least one thread of execution. Each process is started with a single thread, often called the </a:t>
            </a:r>
            <a:r>
              <a:rPr lang="en-US" i="1" dirty="0"/>
              <a:t>primary thread</a:t>
            </a:r>
            <a:r>
              <a:rPr lang="en-US" dirty="0"/>
              <a:t>, but can create additional threads from any of its threads.</a:t>
            </a:r>
            <a:endParaRPr lang="pl-P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62021-209C-4CA8-A88C-B222D50A1EE9}"/>
              </a:ext>
            </a:extLst>
          </p:cNvPr>
          <p:cNvSpPr txBox="1"/>
          <p:nvPr/>
        </p:nvSpPr>
        <p:spPr>
          <a:xfrm>
            <a:off x="6202398" y="1490262"/>
            <a:ext cx="44441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THREAD</a:t>
            </a:r>
          </a:p>
          <a:p>
            <a:pPr algn="ctr"/>
            <a:endParaRPr lang="en-US" dirty="0"/>
          </a:p>
          <a:p>
            <a:pPr algn="just"/>
            <a:r>
              <a:rPr lang="en-US" dirty="0"/>
              <a:t>Thread is the entity within a process that can be scheduled for execution. All threads of a process share its virtual address space and system resources. In addition, each thread maintains exception handlers, a scheduling priority, thread local storage, a unique thread identifier, and a set of structures the system will use to save the thread context until it is scheduled. </a:t>
            </a: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688AE-FB77-4186-979C-DDF9558C2863}"/>
              </a:ext>
            </a:extLst>
          </p:cNvPr>
          <p:cNvSpPr txBox="1"/>
          <p:nvPr/>
        </p:nvSpPr>
        <p:spPr>
          <a:xfrm>
            <a:off x="7324531" y="5719666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pl-PL" b="1" dirty="0"/>
              <a:t>About Processes and Threads</a:t>
            </a:r>
            <a:r>
              <a:rPr lang="en-US" b="1" dirty="0"/>
              <a:t>” </a:t>
            </a:r>
            <a:r>
              <a:rPr lang="en-US" dirty="0"/>
              <a:t>MSDN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140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9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72911-44F9-40F4-B7B7-55554A09B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97" y="3259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Scheduling Threads</a:t>
            </a:r>
            <a:endParaRPr lang="pl-PL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0EB8242-301C-4DAE-838F-08E4EF247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18135"/>
              </p:ext>
            </p:extLst>
          </p:nvPr>
        </p:nvGraphicFramePr>
        <p:xfrm>
          <a:off x="1455942" y="3040753"/>
          <a:ext cx="1187322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322">
                  <a:extLst>
                    <a:ext uri="{9D8B030D-6E8A-4147-A177-3AD203B41FA5}">
                      <a16:colId xmlns:a16="http://schemas.microsoft.com/office/drawing/2014/main" val="16549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3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6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0976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73FB592-040E-4093-8C48-93BAC3A83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867056"/>
              </p:ext>
            </p:extLst>
          </p:nvPr>
        </p:nvGraphicFramePr>
        <p:xfrm>
          <a:off x="5037342" y="3040753"/>
          <a:ext cx="1187322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322">
                  <a:extLst>
                    <a:ext uri="{9D8B030D-6E8A-4147-A177-3AD203B41FA5}">
                      <a16:colId xmlns:a16="http://schemas.microsoft.com/office/drawing/2014/main" val="16549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1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3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6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09766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F7F15E7A-7214-4331-8682-E1AA56076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352299"/>
              </p:ext>
            </p:extLst>
          </p:nvPr>
        </p:nvGraphicFramePr>
        <p:xfrm>
          <a:off x="8542953" y="3045833"/>
          <a:ext cx="1187322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322">
                  <a:extLst>
                    <a:ext uri="{9D8B030D-6E8A-4147-A177-3AD203B41FA5}">
                      <a16:colId xmlns:a16="http://schemas.microsoft.com/office/drawing/2014/main" val="165492483"/>
                    </a:ext>
                  </a:extLst>
                </a:gridCol>
              </a:tblGrid>
              <a:tr h="3604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2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3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6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09766"/>
                  </a:ext>
                </a:extLst>
              </a:tr>
            </a:tbl>
          </a:graphicData>
        </a:graphic>
      </p:graphicFrame>
      <p:sp>
        <p:nvSpPr>
          <p:cNvPr id="13" name="Arrow: Left 12">
            <a:extLst>
              <a:ext uri="{FF2B5EF4-FFF2-40B4-BE49-F238E27FC236}">
                <a16:creationId xmlns:a16="http://schemas.microsoft.com/office/drawing/2014/main" id="{3FA87BD8-EA93-4C62-BC26-3A5219618CBE}"/>
              </a:ext>
            </a:extLst>
          </p:cNvPr>
          <p:cNvSpPr/>
          <p:nvPr/>
        </p:nvSpPr>
        <p:spPr>
          <a:xfrm>
            <a:off x="2750975" y="3362024"/>
            <a:ext cx="830425" cy="37247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9E699C4C-EC05-4088-B1CB-0B291AC2C1AF}"/>
              </a:ext>
            </a:extLst>
          </p:cNvPr>
          <p:cNvSpPr/>
          <p:nvPr/>
        </p:nvSpPr>
        <p:spPr>
          <a:xfrm>
            <a:off x="6319043" y="3394897"/>
            <a:ext cx="830425" cy="37247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3E1AC24D-CE4F-426C-98C1-A0E2D25649B1}"/>
              </a:ext>
            </a:extLst>
          </p:cNvPr>
          <p:cNvSpPr/>
          <p:nvPr/>
        </p:nvSpPr>
        <p:spPr>
          <a:xfrm>
            <a:off x="9792409" y="3410930"/>
            <a:ext cx="830425" cy="37247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CA2B2-4AE8-4D7C-AB26-080D601E2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618" y="1162071"/>
            <a:ext cx="1408425" cy="14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8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-0.00026 0.15949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96296E-6 L -0.00039 0.10393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11111E-6 L -0.00105 0.2729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C08EA-1E47-4A8C-8C71-CB775FA7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649" y="0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Concurrency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0F5E25-06FE-43FF-8393-767B9BA738A9}"/>
              </a:ext>
            </a:extLst>
          </p:cNvPr>
          <p:cNvSpPr/>
          <p:nvPr/>
        </p:nvSpPr>
        <p:spPr>
          <a:xfrm>
            <a:off x="1309413" y="1154113"/>
            <a:ext cx="9401724" cy="1066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Process</a:t>
            </a:r>
            <a:endParaRPr lang="pl-PL" sz="2400" dirty="0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D0FF94D-4F8B-471F-AAC7-12E161312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193703"/>
              </p:ext>
            </p:extLst>
          </p:nvPr>
        </p:nvGraphicFramePr>
        <p:xfrm>
          <a:off x="1309413" y="3355024"/>
          <a:ext cx="1187322" cy="29889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322">
                  <a:extLst>
                    <a:ext uri="{9D8B030D-6E8A-4147-A177-3AD203B41FA5}">
                      <a16:colId xmlns:a16="http://schemas.microsoft.com/office/drawing/2014/main" val="165492483"/>
                    </a:ext>
                  </a:extLst>
                </a:gridCol>
              </a:tblGrid>
              <a:tr h="3930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1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3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6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0976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41BD8131-CD32-47F2-948F-4C80185F6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04926"/>
              </p:ext>
            </p:extLst>
          </p:nvPr>
        </p:nvGraphicFramePr>
        <p:xfrm>
          <a:off x="9523815" y="3368677"/>
          <a:ext cx="1187322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7322">
                  <a:extLst>
                    <a:ext uri="{9D8B030D-6E8A-4147-A177-3AD203B41FA5}">
                      <a16:colId xmlns:a16="http://schemas.microsoft.com/office/drawing/2014/main" val="165492483"/>
                    </a:ext>
                  </a:extLst>
                </a:gridCol>
              </a:tblGrid>
              <a:tr h="3604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2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0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3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6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0976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3536856-2A52-446D-928B-C3F13350D50D}"/>
              </a:ext>
            </a:extLst>
          </p:cNvPr>
          <p:cNvSpPr/>
          <p:nvPr/>
        </p:nvSpPr>
        <p:spPr>
          <a:xfrm>
            <a:off x="4091226" y="2578026"/>
            <a:ext cx="4009548" cy="16986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Queue&lt;string&gt; log = new Queue()</a:t>
            </a:r>
            <a:endParaRPr lang="pl-PL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D283A28-F86F-4A5A-A75E-984E90C7C709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flipV="1">
            <a:off x="2496735" y="3427338"/>
            <a:ext cx="1594491" cy="142215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77E988D-6671-4AF7-95C1-6A7251977B0C}"/>
              </a:ext>
            </a:extLst>
          </p:cNvPr>
          <p:cNvCxnSpPr>
            <a:cxnSpLocks/>
            <a:stCxn id="17" idx="1"/>
            <a:endCxn id="4" idx="3"/>
          </p:cNvCxnSpPr>
          <p:nvPr/>
        </p:nvCxnSpPr>
        <p:spPr>
          <a:xfrm rot="10800000">
            <a:off x="8100775" y="3427339"/>
            <a:ext cx="1423041" cy="142215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201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347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MULTI-THREADING</vt:lpstr>
      <vt:lpstr>In this course you’ll learn:</vt:lpstr>
      <vt:lpstr>What Is Thread?</vt:lpstr>
      <vt:lpstr>Threads vs. Processes</vt:lpstr>
      <vt:lpstr>Threads vs. Processes</vt:lpstr>
      <vt:lpstr>Scheduling Threads</vt:lpstr>
      <vt:lpstr>Concurrency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</dc:title>
  <dc:creator>Ievgen Ryzhov</dc:creator>
  <cp:lastModifiedBy>Ievgen Ryzhov</cp:lastModifiedBy>
  <cp:revision>2</cp:revision>
  <dcterms:created xsi:type="dcterms:W3CDTF">2020-12-16T11:58:17Z</dcterms:created>
  <dcterms:modified xsi:type="dcterms:W3CDTF">2020-12-16T12:15:24Z</dcterms:modified>
</cp:coreProperties>
</file>