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0" autoAdjust="0"/>
    <p:restoredTop sz="94660"/>
  </p:normalViewPr>
  <p:slideViewPr>
    <p:cSldViewPr snapToGrid="0">
      <p:cViewPr>
        <p:scale>
          <a:sx n="200" d="100"/>
          <a:sy n="200" d="100"/>
        </p:scale>
        <p:origin x="804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ED96-068A-4274-8614-CE8858D45159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735" y="1143000"/>
            <a:ext cx="213653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DBC96-224C-4F47-B1D0-6020CB55D1D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Espace réservé du texte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fr-F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0C000-F47A-4862-94BD-D4C6B79C093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0C000-F47A-4862-94BD-D4C6B79C0935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B89DA-8D2B-4901-92A3-18ABD4C70488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3742" y="-56837"/>
            <a:ext cx="2625725" cy="99123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7933" y="133770"/>
            <a:ext cx="3902044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spc="3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Jean-Marie</a:t>
            </a:r>
            <a:endParaRPr lang="en-US" b="1" spc="3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r>
              <a:rPr lang="en-US" altLang="en-US" sz="4000" b="1" spc="300" dirty="0">
                <a:solidFill>
                  <a:schemeClr val="bg1">
                    <a:lumMod val="75000"/>
                  </a:schemeClr>
                </a:solidFill>
                <a:cs typeface="Arial" panose="020B0604020202020204" pitchFamily="34" charset="0"/>
              </a:rPr>
              <a:t>KOUASSI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7933" y="1057012"/>
            <a:ext cx="3513338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300" dirty="0">
                <a:solidFill>
                  <a:srgbClr val="374976"/>
                </a:solidFill>
                <a:cs typeface="Arial" panose="020B0604020202020204" pitchFamily="34" charset="0"/>
              </a:rPr>
              <a:t>DEVELOPPEUR </a:t>
            </a:r>
            <a:r>
              <a:rPr lang="en-US" sz="1000" spc="300" dirty="0" smtClean="0">
                <a:solidFill>
                  <a:srgbClr val="374976"/>
                </a:solidFill>
                <a:cs typeface="Arial" panose="020B0604020202020204" pitchFamily="34" charset="0"/>
              </a:rPr>
              <a:t>WEB</a:t>
            </a:r>
            <a:endParaRPr lang="en-US" altLang="en-US" sz="1000" spc="300" dirty="0">
              <a:solidFill>
                <a:srgbClr val="374976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7933" y="1497225"/>
            <a:ext cx="39744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Développeur web avec </a:t>
            </a:r>
            <a:r>
              <a:rPr lang="fr-F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deux ans</a:t>
            </a:r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d’expérience, mordu d’informatique, j</a:t>
            </a:r>
            <a:r>
              <a:rPr lang="fr-F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’ai appris à coder très tôt</a:t>
            </a:r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dans divers langages informatiques (Html, CSS, PHP …). </a:t>
            </a:r>
            <a:r>
              <a:rPr lang="fr-F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J’ai créé plusieurs sites internet qui figurent dans mon portfolio. Je suis titulaire d’un BTS et d’une licence en informatique développement application. Aujourd'hui en </a:t>
            </a:r>
            <a:r>
              <a:rPr lang="fr-F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formation en </a:t>
            </a:r>
            <a:r>
              <a:rPr lang="fr-F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Développement </a:t>
            </a:r>
            <a:r>
              <a:rPr lang="fr-F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Web et Web mobile option Cyber-Sécurité </a:t>
            </a:r>
            <a:r>
              <a:rPr lang="fr-F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à </a:t>
            </a:r>
            <a:r>
              <a:rPr lang="fr-F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Adrar </a:t>
            </a:r>
            <a:r>
              <a:rPr lang="fr-F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Pôle Numérique</a:t>
            </a:r>
            <a:r>
              <a:rPr lang="fr-F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, </a:t>
            </a:r>
            <a:r>
              <a:rPr lang="fr-F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je suis à la recherche d'un stage de 2 mois du 18/03/2024 au 24/05/2024 qui me permettrait de monter en compétences.</a:t>
            </a:r>
            <a:r>
              <a:rPr lang="fr-FR" sz="8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lang="fr-F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Pour en savoir plus, je vous invite à scanner le code QR ou de cliquer sur le lien(https://glohndy.github.io/jeanmariekouassi-cv/) pour voir mon CV numérique ainsi que mon portfolio où je présente mes projets déjà conçus</a:t>
            </a:r>
            <a:r>
              <a:rPr lang="fr-F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  <a:endParaRPr lang="fr-FR" altLang="en-US" sz="800" b="1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57667" y="1286420"/>
            <a:ext cx="1474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374976"/>
                </a:solidFill>
                <a:cs typeface="Arial" panose="020B0604020202020204" pitchFamily="34" charset="0"/>
              </a:rPr>
              <a:t>A PROPOS DE MOI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92994" y="1280936"/>
            <a:ext cx="1275732" cy="246953"/>
          </a:xfrm>
          <a:prstGeom prst="rect">
            <a:avLst/>
          </a:prstGeom>
          <a:noFill/>
          <a:ln w="6350">
            <a:solidFill>
              <a:srgbClr val="3749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068726" y="1412937"/>
            <a:ext cx="2522061" cy="366"/>
          </a:xfrm>
          <a:prstGeom prst="line">
            <a:avLst/>
          </a:prstGeom>
          <a:ln w="6350">
            <a:solidFill>
              <a:srgbClr val="374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691627" y="3158919"/>
            <a:ext cx="3833120" cy="248303"/>
            <a:chOff x="2757667" y="2755800"/>
            <a:chExt cx="3833120" cy="248303"/>
          </a:xfrm>
        </p:grpSpPr>
        <p:sp>
          <p:nvSpPr>
            <p:cNvPr id="16" name="TextBox 15"/>
            <p:cNvSpPr txBox="1"/>
            <p:nvPr/>
          </p:nvSpPr>
          <p:spPr>
            <a:xfrm>
              <a:off x="2757667" y="2755800"/>
              <a:ext cx="1241765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EXPERIENCE</a:t>
              </a:r>
              <a:r>
                <a:rPr lang="en-US" alt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92994" y="2757882"/>
              <a:ext cx="1006370" cy="246221"/>
            </a:xfrm>
            <a:prstGeom prst="rect">
              <a:avLst/>
            </a:prstGeom>
            <a:noFill/>
            <a:ln w="6350">
              <a:solidFill>
                <a:srgbClr val="37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7"/>
            <p:cNvCxnSpPr>
              <a:stCxn id="17" idx="3"/>
            </p:cNvCxnSpPr>
            <p:nvPr/>
          </p:nvCxnSpPr>
          <p:spPr>
            <a:xfrm>
              <a:off x="3799364" y="2880993"/>
              <a:ext cx="2791423" cy="0"/>
            </a:xfrm>
            <a:prstGeom prst="line">
              <a:avLst/>
            </a:prstGeom>
            <a:ln w="6350">
              <a:solidFill>
                <a:srgbClr val="374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H="1">
            <a:off x="3669030" y="3430905"/>
            <a:ext cx="635" cy="2493645"/>
          </a:xfrm>
          <a:prstGeom prst="line">
            <a:avLst/>
          </a:prstGeom>
          <a:ln>
            <a:solidFill>
              <a:srgbClr val="374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53867" y="5924920"/>
            <a:ext cx="3833120" cy="253188"/>
            <a:chOff x="2757667" y="2773122"/>
            <a:chExt cx="3833120" cy="253188"/>
          </a:xfrm>
        </p:grpSpPr>
        <p:sp>
          <p:nvSpPr>
            <p:cNvPr id="51" name="TextBox 50"/>
            <p:cNvSpPr txBox="1"/>
            <p:nvPr/>
          </p:nvSpPr>
          <p:spPr>
            <a:xfrm>
              <a:off x="2757667" y="2781200"/>
              <a:ext cx="988679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FORMATION</a:t>
              </a:r>
              <a:r>
                <a:rPr lang="en-US" alt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92994" y="2773122"/>
              <a:ext cx="883267" cy="246221"/>
            </a:xfrm>
            <a:prstGeom prst="rect">
              <a:avLst/>
            </a:prstGeom>
            <a:noFill/>
            <a:ln w="6350">
              <a:solidFill>
                <a:srgbClr val="37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53" name="Straight Connector 52"/>
            <p:cNvCxnSpPr>
              <a:stCxn id="52" idx="3"/>
            </p:cNvCxnSpPr>
            <p:nvPr/>
          </p:nvCxnSpPr>
          <p:spPr>
            <a:xfrm>
              <a:off x="3676261" y="2896868"/>
              <a:ext cx="2914526" cy="0"/>
            </a:xfrm>
            <a:prstGeom prst="line">
              <a:avLst/>
            </a:prstGeom>
            <a:ln w="6350">
              <a:solidFill>
                <a:srgbClr val="374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 flipH="1">
            <a:off x="3658235" y="6436360"/>
            <a:ext cx="15240" cy="3341370"/>
          </a:xfrm>
          <a:prstGeom prst="line">
            <a:avLst/>
          </a:prstGeom>
          <a:ln>
            <a:solidFill>
              <a:srgbClr val="3749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3700405" y="3501536"/>
            <a:ext cx="3005207" cy="337185"/>
            <a:chOff x="3700405" y="3074816"/>
            <a:chExt cx="3005207" cy="337185"/>
          </a:xfrm>
        </p:grpSpPr>
        <p:sp>
          <p:nvSpPr>
            <p:cNvPr id="27" name="TextBox 26"/>
            <p:cNvSpPr txBox="1"/>
            <p:nvPr/>
          </p:nvSpPr>
          <p:spPr>
            <a:xfrm>
              <a:off x="3700405" y="3074816"/>
              <a:ext cx="289115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RADIO DIFFUSION TELEVISION IVOIRIENNE(RTI) |STAGIAIRE</a:t>
              </a:r>
              <a:r>
                <a:rPr lang="en-US" alt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  </a:t>
              </a:r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|</a:t>
              </a:r>
            </a:p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Abidjan Ivory Coast</a:t>
              </a:r>
              <a:endParaRPr lang="en-US" altLang="en-US" sz="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rial" panose="020B06040202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72161" y="3100405"/>
              <a:ext cx="1033451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  <a:p>
              <a:r>
                <a:rPr 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Jun.2018 - Apr.2019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726690" y="3449320"/>
            <a:ext cx="1026160" cy="233045"/>
            <a:chOff x="2792881" y="3127489"/>
            <a:chExt cx="902560" cy="233127"/>
          </a:xfrm>
        </p:grpSpPr>
        <p:sp>
          <p:nvSpPr>
            <p:cNvPr id="65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92881" y="3157873"/>
              <a:ext cx="827957" cy="198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Jun.2018 - Apr.2019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698088" y="3804170"/>
            <a:ext cx="2972030" cy="2244320"/>
            <a:chOff x="3698088" y="4256650"/>
            <a:chExt cx="2972030" cy="2244320"/>
          </a:xfrm>
        </p:grpSpPr>
        <p:sp>
          <p:nvSpPr>
            <p:cNvPr id="69" name="TextBox 68"/>
            <p:cNvSpPr txBox="1"/>
            <p:nvPr/>
          </p:nvSpPr>
          <p:spPr>
            <a:xfrm>
              <a:off x="3698088" y="4256650"/>
              <a:ext cx="2697556" cy="198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DEVELOPPEUR </a:t>
              </a:r>
              <a:r>
                <a:rPr lang="en-US" altLang="en-US" sz="700" b="1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Arial" panose="020B0604020202020204" pitchFamily="34" charset="0"/>
                </a:rPr>
                <a:t>APPLICATION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98088" y="4501355"/>
              <a:ext cx="2972030" cy="1999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7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PHEB</a:t>
              </a:r>
              <a:r>
                <a:rPr 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(Une solution unique pour gérer l’ensemble des processus budgétaires et de suivi des dépenses).</a:t>
              </a:r>
            </a:p>
            <a:p>
              <a:pPr marL="171450" indent="-171450" algn="just">
                <a:buFont typeface="Wingdings" panose="05000000000000000000" charset="0"/>
                <a:buChar char="Ø"/>
              </a:pP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Installation et intervention sur le PHEB chez les utilisateurs à la RTI.</a:t>
              </a:r>
            </a:p>
            <a:p>
              <a:pPr indent="0" algn="just">
                <a:buFont typeface="Wingdings" panose="05000000000000000000" charset="0"/>
                <a:buNone/>
              </a:pPr>
              <a:endPara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8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MISSION ET VOYAGE</a:t>
              </a: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(Une application qui permet de gérer les missions et voyages de la RTI).</a:t>
              </a:r>
            </a:p>
            <a:p>
              <a:pPr marL="171450" indent="-171450" algn="just">
                <a:buFont typeface="Wingdings" panose="05000000000000000000" charset="0"/>
                <a:buChar char="Ø"/>
              </a:pP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Installation et intervention de mission et voyage chez les utilisateurs à la RTI.</a:t>
              </a:r>
            </a:p>
            <a:p>
              <a:pPr indent="0" algn="just">
                <a:buFont typeface="Wingdings" panose="05000000000000000000" charset="0"/>
                <a:buNone/>
              </a:pPr>
              <a:endPara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endParaRPr lang="en-US" sz="70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8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RTI SONDAGE</a:t>
              </a: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(Une application qui permet de connaitre les personnes qui utilisent les applications que la </a:t>
              </a:r>
              <a:r>
                <a:rPr lang="en-US" sz="800" b="1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DIRECTION DES SYSTEMES D’INFORMATION</a:t>
              </a: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déploie pour la RTI).</a:t>
              </a:r>
            </a:p>
            <a:p>
              <a:pPr marL="171450" indent="-171450" algn="just">
                <a:buFont typeface="Wingdings" panose="05000000000000000000" charset="0"/>
                <a:buChar char="Ø"/>
              </a:pP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Création de formulaire RTI SONDAGE.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713354" y="7829550"/>
            <a:ext cx="3029711" cy="487607"/>
            <a:chOff x="3700374" y="6718941"/>
            <a:chExt cx="2972030" cy="487619"/>
          </a:xfrm>
          <a:noFill/>
        </p:grpSpPr>
        <p:sp>
          <p:nvSpPr>
            <p:cNvPr id="83" name="TextBox 82"/>
            <p:cNvSpPr txBox="1"/>
            <p:nvPr/>
          </p:nvSpPr>
          <p:spPr>
            <a:xfrm>
              <a:off x="3700486" y="6718941"/>
              <a:ext cx="2697556" cy="214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Graduate School of Management(GSM) | Abidjan Ivory Coast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700486" y="6862255"/>
              <a:ext cx="1757440" cy="1835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INFORMATIQUE DEVELOPPEU</a:t>
              </a:r>
              <a:r>
                <a:rPr lang="en-US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R</a:t>
              </a:r>
              <a:r>
                <a:rPr 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D’APPLICATION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00374" y="7007800"/>
              <a:ext cx="2972030" cy="1987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just"/>
              <a:r>
                <a:rPr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BREVET TECHNICIEN SUPERIEUR (</a:t>
              </a:r>
              <a:r>
                <a:rPr 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CANDIDAT LIBRE</a:t>
              </a:r>
              <a:r>
                <a:rPr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)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611755" y="8926824"/>
            <a:ext cx="4226560" cy="256540"/>
            <a:chOff x="2744166" y="2757882"/>
            <a:chExt cx="2591035" cy="256540"/>
          </a:xfrm>
          <a:noFill/>
        </p:grpSpPr>
        <p:sp>
          <p:nvSpPr>
            <p:cNvPr id="103" name="TextBox 102"/>
            <p:cNvSpPr txBox="1"/>
            <p:nvPr/>
          </p:nvSpPr>
          <p:spPr>
            <a:xfrm>
              <a:off x="2744166" y="2769312"/>
              <a:ext cx="992185" cy="245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en-US" sz="1000" dirty="0">
                  <a:solidFill>
                    <a:srgbClr val="374976"/>
                  </a:solidFill>
                  <a:cs typeface="Arial" panose="020B0604020202020204" pitchFamily="34" charset="0"/>
                </a:rPr>
                <a:t>CERTIFICATIONS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793117" y="2757882"/>
              <a:ext cx="595356" cy="246380"/>
            </a:xfrm>
            <a:prstGeom prst="rect">
              <a:avLst/>
            </a:prstGeom>
            <a:grpFill/>
            <a:ln w="6350">
              <a:solidFill>
                <a:srgbClr val="3749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05" name="Straight Connector 104"/>
            <p:cNvCxnSpPr>
              <a:stCxn id="104" idx="3"/>
            </p:cNvCxnSpPr>
            <p:nvPr/>
          </p:nvCxnSpPr>
          <p:spPr>
            <a:xfrm>
              <a:off x="3388473" y="2881072"/>
              <a:ext cx="1946728" cy="8890"/>
            </a:xfrm>
            <a:prstGeom prst="line">
              <a:avLst/>
            </a:prstGeom>
            <a:grpFill/>
            <a:ln w="6350">
              <a:solidFill>
                <a:srgbClr val="3749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632075" y="9279568"/>
            <a:ext cx="4226560" cy="5759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CERTIFICAT EN DEVELOPPEMENT WEB Sur UDEMY(Site de formation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en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ligne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) </a:t>
            </a:r>
            <a:r>
              <a:rPr lang="en-US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Jan.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2021 - </a:t>
            </a:r>
            <a:r>
              <a:rPr lang="en-US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Jun.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2021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CERTIFICAT EN HACKER ÉTHIQUE </a:t>
            </a:r>
            <a:r>
              <a:rPr lang="en-US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</a:t>
            </a:r>
            <a:r>
              <a:rPr lang="en-US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Jan.2020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- </a:t>
            </a:r>
            <a:r>
              <a:rPr lang="en-US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DEC.2020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ea typeface="Roboto Slab" pitchFamily="2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CERTIFICAT INTENSIVE ENGLISH TRAINING</a:t>
            </a:r>
            <a:r>
              <a:rPr lang="en-US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  DEC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ea typeface="Roboto Slab" pitchFamily="2" charset="0"/>
                <a:cs typeface="Arial" panose="020B0604020202020204" pitchFamily="34" charset="0"/>
              </a:rPr>
              <a:t> 2015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235686" y="2027865"/>
            <a:ext cx="2265695" cy="251173"/>
            <a:chOff x="2757667" y="2757882"/>
            <a:chExt cx="2265695" cy="251173"/>
          </a:xfrm>
        </p:grpSpPr>
        <p:sp>
          <p:nvSpPr>
            <p:cNvPr id="110" name="TextBox 109"/>
            <p:cNvSpPr txBox="1"/>
            <p:nvPr/>
          </p:nvSpPr>
          <p:spPr>
            <a:xfrm>
              <a:off x="2757667" y="2762834"/>
              <a:ext cx="12417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CONTACT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792994" y="2757882"/>
              <a:ext cx="877047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12" name="Straight Connector 111"/>
            <p:cNvCxnSpPr>
              <a:stCxn id="111" idx="3"/>
            </p:cNvCxnSpPr>
            <p:nvPr/>
          </p:nvCxnSpPr>
          <p:spPr>
            <a:xfrm>
              <a:off x="3670041" y="2880993"/>
              <a:ext cx="1353321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268722" y="2448739"/>
            <a:ext cx="2246812" cy="476522"/>
            <a:chOff x="326455" y="3489898"/>
            <a:chExt cx="2246812" cy="476522"/>
          </a:xfrm>
        </p:grpSpPr>
        <p:sp>
          <p:nvSpPr>
            <p:cNvPr id="119" name="TextBox 16"/>
            <p:cNvSpPr txBox="1"/>
            <p:nvPr/>
          </p:nvSpPr>
          <p:spPr>
            <a:xfrm>
              <a:off x="420865" y="3489898"/>
              <a:ext cx="2152402" cy="22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800" dirty="0" err="1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je</a:t>
              </a:r>
              <a:r>
                <a:rPr lang="en-US" sz="800" dirty="0" err="1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anmariekouassi70@</a:t>
              </a:r>
              <a:r>
                <a:rPr lang="fr-FR" altLang="en-US" sz="800" dirty="0" err="1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gmail.com</a:t>
              </a:r>
              <a:endParaRPr lang="en-US" sz="800" dirty="0" err="1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TextBox 17"/>
            <p:cNvSpPr txBox="1"/>
            <p:nvPr/>
          </p:nvSpPr>
          <p:spPr>
            <a:xfrm>
              <a:off x="420865" y="3745397"/>
              <a:ext cx="2152402" cy="221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fr-FR" altLang="en-US" sz="800" dirty="0" smtClean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Permis</a:t>
              </a:r>
              <a:r>
                <a:rPr lang="fr-FR" altLang="en-US" sz="800" dirty="0">
                  <a:solidFill>
                    <a:schemeClr val="bg1"/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: AM/A1/A2/B1/B</a:t>
              </a:r>
            </a:p>
          </p:txBody>
        </p:sp>
        <p:sp>
          <p:nvSpPr>
            <p:cNvPr id="121" name="Freeform 13"/>
            <p:cNvSpPr>
              <a:spLocks noEditPoints="1"/>
            </p:cNvSpPr>
            <p:nvPr/>
          </p:nvSpPr>
          <p:spPr bwMode="auto">
            <a:xfrm>
              <a:off x="326455" y="3555813"/>
              <a:ext cx="93663" cy="96837"/>
            </a:xfrm>
            <a:custGeom>
              <a:avLst/>
              <a:gdLst>
                <a:gd name="T0" fmla="*/ 23 w 27"/>
                <a:gd name="T1" fmla="*/ 4 h 26"/>
                <a:gd name="T2" fmla="*/ 14 w 27"/>
                <a:gd name="T3" fmla="*/ 0 h 26"/>
                <a:gd name="T4" fmla="*/ 4 w 27"/>
                <a:gd name="T5" fmla="*/ 4 h 26"/>
                <a:gd name="T6" fmla="*/ 0 w 27"/>
                <a:gd name="T7" fmla="*/ 13 h 26"/>
                <a:gd name="T8" fmla="*/ 4 w 27"/>
                <a:gd name="T9" fmla="*/ 23 h 26"/>
                <a:gd name="T10" fmla="*/ 14 w 27"/>
                <a:gd name="T11" fmla="*/ 26 h 26"/>
                <a:gd name="T12" fmla="*/ 23 w 27"/>
                <a:gd name="T13" fmla="*/ 23 h 26"/>
                <a:gd name="T14" fmla="*/ 27 w 27"/>
                <a:gd name="T15" fmla="*/ 13 h 26"/>
                <a:gd name="T16" fmla="*/ 23 w 27"/>
                <a:gd name="T17" fmla="*/ 4 h 26"/>
                <a:gd name="T18" fmla="*/ 23 w 27"/>
                <a:gd name="T19" fmla="*/ 8 h 26"/>
                <a:gd name="T20" fmla="*/ 19 w 27"/>
                <a:gd name="T21" fmla="*/ 8 h 26"/>
                <a:gd name="T22" fmla="*/ 17 w 27"/>
                <a:gd name="T23" fmla="*/ 3 h 26"/>
                <a:gd name="T24" fmla="*/ 23 w 27"/>
                <a:gd name="T25" fmla="*/ 8 h 26"/>
                <a:gd name="T26" fmla="*/ 14 w 27"/>
                <a:gd name="T27" fmla="*/ 3 h 26"/>
                <a:gd name="T28" fmla="*/ 16 w 27"/>
                <a:gd name="T29" fmla="*/ 8 h 26"/>
                <a:gd name="T30" fmla="*/ 11 w 27"/>
                <a:gd name="T31" fmla="*/ 8 h 26"/>
                <a:gd name="T32" fmla="*/ 14 w 27"/>
                <a:gd name="T33" fmla="*/ 3 h 26"/>
                <a:gd name="T34" fmla="*/ 3 w 27"/>
                <a:gd name="T35" fmla="*/ 16 h 26"/>
                <a:gd name="T36" fmla="*/ 3 w 27"/>
                <a:gd name="T37" fmla="*/ 13 h 26"/>
                <a:gd name="T38" fmla="*/ 3 w 27"/>
                <a:gd name="T39" fmla="*/ 10 h 26"/>
                <a:gd name="T40" fmla="*/ 8 w 27"/>
                <a:gd name="T41" fmla="*/ 10 h 26"/>
                <a:gd name="T42" fmla="*/ 8 w 27"/>
                <a:gd name="T43" fmla="*/ 13 h 26"/>
                <a:gd name="T44" fmla="*/ 8 w 27"/>
                <a:gd name="T45" fmla="*/ 16 h 26"/>
                <a:gd name="T46" fmla="*/ 3 w 27"/>
                <a:gd name="T47" fmla="*/ 16 h 26"/>
                <a:gd name="T48" fmla="*/ 4 w 27"/>
                <a:gd name="T49" fmla="*/ 18 h 26"/>
                <a:gd name="T50" fmla="*/ 8 w 27"/>
                <a:gd name="T51" fmla="*/ 18 h 26"/>
                <a:gd name="T52" fmla="*/ 10 w 27"/>
                <a:gd name="T53" fmla="*/ 23 h 26"/>
                <a:gd name="T54" fmla="*/ 4 w 27"/>
                <a:gd name="T55" fmla="*/ 18 h 26"/>
                <a:gd name="T56" fmla="*/ 8 w 27"/>
                <a:gd name="T57" fmla="*/ 8 h 26"/>
                <a:gd name="T58" fmla="*/ 4 w 27"/>
                <a:gd name="T59" fmla="*/ 8 h 26"/>
                <a:gd name="T60" fmla="*/ 10 w 27"/>
                <a:gd name="T61" fmla="*/ 3 h 26"/>
                <a:gd name="T62" fmla="*/ 8 w 27"/>
                <a:gd name="T63" fmla="*/ 8 h 26"/>
                <a:gd name="T64" fmla="*/ 14 w 27"/>
                <a:gd name="T65" fmla="*/ 24 h 26"/>
                <a:gd name="T66" fmla="*/ 11 w 27"/>
                <a:gd name="T67" fmla="*/ 18 h 26"/>
                <a:gd name="T68" fmla="*/ 16 w 27"/>
                <a:gd name="T69" fmla="*/ 18 h 26"/>
                <a:gd name="T70" fmla="*/ 14 w 27"/>
                <a:gd name="T71" fmla="*/ 24 h 26"/>
                <a:gd name="T72" fmla="*/ 17 w 27"/>
                <a:gd name="T73" fmla="*/ 16 h 26"/>
                <a:gd name="T74" fmla="*/ 10 w 27"/>
                <a:gd name="T75" fmla="*/ 16 h 26"/>
                <a:gd name="T76" fmla="*/ 10 w 27"/>
                <a:gd name="T77" fmla="*/ 13 h 26"/>
                <a:gd name="T78" fmla="*/ 10 w 27"/>
                <a:gd name="T79" fmla="*/ 10 h 26"/>
                <a:gd name="T80" fmla="*/ 17 w 27"/>
                <a:gd name="T81" fmla="*/ 10 h 26"/>
                <a:gd name="T82" fmla="*/ 17 w 27"/>
                <a:gd name="T83" fmla="*/ 13 h 26"/>
                <a:gd name="T84" fmla="*/ 17 w 27"/>
                <a:gd name="T85" fmla="*/ 16 h 26"/>
                <a:gd name="T86" fmla="*/ 17 w 27"/>
                <a:gd name="T87" fmla="*/ 23 h 26"/>
                <a:gd name="T88" fmla="*/ 19 w 27"/>
                <a:gd name="T89" fmla="*/ 18 h 26"/>
                <a:gd name="T90" fmla="*/ 23 w 27"/>
                <a:gd name="T91" fmla="*/ 18 h 26"/>
                <a:gd name="T92" fmla="*/ 17 w 27"/>
                <a:gd name="T93" fmla="*/ 23 h 26"/>
                <a:gd name="T94" fmla="*/ 19 w 27"/>
                <a:gd name="T95" fmla="*/ 16 h 26"/>
                <a:gd name="T96" fmla="*/ 20 w 27"/>
                <a:gd name="T97" fmla="*/ 13 h 26"/>
                <a:gd name="T98" fmla="*/ 19 w 27"/>
                <a:gd name="T99" fmla="*/ 10 h 26"/>
                <a:gd name="T100" fmla="*/ 24 w 27"/>
                <a:gd name="T101" fmla="*/ 10 h 26"/>
                <a:gd name="T102" fmla="*/ 24 w 27"/>
                <a:gd name="T103" fmla="*/ 13 h 26"/>
                <a:gd name="T104" fmla="*/ 24 w 27"/>
                <a:gd name="T105" fmla="*/ 16 h 26"/>
                <a:gd name="T106" fmla="*/ 19 w 27"/>
                <a:gd name="T10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" h="26">
                  <a:moveTo>
                    <a:pt x="23" y="4"/>
                  </a:moveTo>
                  <a:cubicBezTo>
                    <a:pt x="20" y="1"/>
                    <a:pt x="17" y="0"/>
                    <a:pt x="14" y="0"/>
                  </a:cubicBezTo>
                  <a:cubicBezTo>
                    <a:pt x="10" y="0"/>
                    <a:pt x="7" y="1"/>
                    <a:pt x="4" y="4"/>
                  </a:cubicBezTo>
                  <a:cubicBezTo>
                    <a:pt x="2" y="6"/>
                    <a:pt x="0" y="9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7" y="25"/>
                    <a:pt x="10" y="26"/>
                    <a:pt x="14" y="26"/>
                  </a:cubicBezTo>
                  <a:cubicBezTo>
                    <a:pt x="17" y="26"/>
                    <a:pt x="20" y="25"/>
                    <a:pt x="23" y="23"/>
                  </a:cubicBezTo>
                  <a:cubicBezTo>
                    <a:pt x="26" y="20"/>
                    <a:pt x="27" y="17"/>
                    <a:pt x="27" y="13"/>
                  </a:cubicBezTo>
                  <a:cubicBezTo>
                    <a:pt x="27" y="9"/>
                    <a:pt x="26" y="6"/>
                    <a:pt x="23" y="4"/>
                  </a:cubicBezTo>
                  <a:close/>
                  <a:moveTo>
                    <a:pt x="23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8" y="6"/>
                    <a:pt x="18" y="5"/>
                    <a:pt x="17" y="3"/>
                  </a:cubicBezTo>
                  <a:cubicBezTo>
                    <a:pt x="20" y="4"/>
                    <a:pt x="22" y="5"/>
                    <a:pt x="23" y="8"/>
                  </a:cubicBezTo>
                  <a:close/>
                  <a:moveTo>
                    <a:pt x="14" y="3"/>
                  </a:moveTo>
                  <a:cubicBezTo>
                    <a:pt x="15" y="4"/>
                    <a:pt x="16" y="6"/>
                    <a:pt x="16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2" y="6"/>
                    <a:pt x="12" y="4"/>
                    <a:pt x="14" y="3"/>
                  </a:cubicBezTo>
                  <a:close/>
                  <a:moveTo>
                    <a:pt x="3" y="16"/>
                  </a:moveTo>
                  <a:cubicBezTo>
                    <a:pt x="3" y="15"/>
                    <a:pt x="3" y="14"/>
                    <a:pt x="3" y="13"/>
                  </a:cubicBezTo>
                  <a:cubicBezTo>
                    <a:pt x="3" y="12"/>
                    <a:pt x="3" y="11"/>
                    <a:pt x="3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8" y="12"/>
                    <a:pt x="8" y="13"/>
                  </a:cubicBezTo>
                  <a:cubicBezTo>
                    <a:pt x="8" y="14"/>
                    <a:pt x="8" y="15"/>
                    <a:pt x="8" y="16"/>
                  </a:cubicBezTo>
                  <a:lnTo>
                    <a:pt x="3" y="16"/>
                  </a:lnTo>
                  <a:close/>
                  <a:moveTo>
                    <a:pt x="4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9" y="20"/>
                    <a:pt x="9" y="22"/>
                    <a:pt x="10" y="23"/>
                  </a:cubicBezTo>
                  <a:cubicBezTo>
                    <a:pt x="8" y="22"/>
                    <a:pt x="6" y="21"/>
                    <a:pt x="4" y="18"/>
                  </a:cubicBezTo>
                  <a:close/>
                  <a:moveTo>
                    <a:pt x="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6" y="5"/>
                    <a:pt x="8" y="4"/>
                    <a:pt x="10" y="3"/>
                  </a:cubicBezTo>
                  <a:cubicBezTo>
                    <a:pt x="9" y="5"/>
                    <a:pt x="9" y="6"/>
                    <a:pt x="8" y="8"/>
                  </a:cubicBezTo>
                  <a:close/>
                  <a:moveTo>
                    <a:pt x="14" y="24"/>
                  </a:moveTo>
                  <a:cubicBezTo>
                    <a:pt x="12" y="22"/>
                    <a:pt x="12" y="20"/>
                    <a:pt x="11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20"/>
                    <a:pt x="15" y="22"/>
                    <a:pt x="14" y="24"/>
                  </a:cubicBezTo>
                  <a:close/>
                  <a:moveTo>
                    <a:pt x="17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10" y="12"/>
                    <a:pt x="10" y="11"/>
                    <a:pt x="10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1"/>
                    <a:pt x="17" y="12"/>
                    <a:pt x="17" y="13"/>
                  </a:cubicBezTo>
                  <a:cubicBezTo>
                    <a:pt x="17" y="14"/>
                    <a:pt x="17" y="15"/>
                    <a:pt x="17" y="16"/>
                  </a:cubicBezTo>
                  <a:close/>
                  <a:moveTo>
                    <a:pt x="17" y="23"/>
                  </a:moveTo>
                  <a:cubicBezTo>
                    <a:pt x="18" y="22"/>
                    <a:pt x="18" y="20"/>
                    <a:pt x="19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2" y="21"/>
                    <a:pt x="20" y="22"/>
                    <a:pt x="17" y="23"/>
                  </a:cubicBezTo>
                  <a:close/>
                  <a:moveTo>
                    <a:pt x="19" y="16"/>
                  </a:moveTo>
                  <a:cubicBezTo>
                    <a:pt x="20" y="15"/>
                    <a:pt x="20" y="14"/>
                    <a:pt x="20" y="13"/>
                  </a:cubicBezTo>
                  <a:cubicBezTo>
                    <a:pt x="20" y="12"/>
                    <a:pt x="20" y="11"/>
                    <a:pt x="19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4" y="12"/>
                    <a:pt x="24" y="13"/>
                  </a:cubicBezTo>
                  <a:cubicBezTo>
                    <a:pt x="24" y="14"/>
                    <a:pt x="24" y="15"/>
                    <a:pt x="24" y="16"/>
                  </a:cubicBezTo>
                  <a:lnTo>
                    <a:pt x="19" y="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cs typeface="Arial" panose="020B0604020202020204" pitchFamily="34" charset="0"/>
              </a:endParaRPr>
            </a:p>
          </p:txBody>
        </p:sp>
      </p:grpSp>
      <p:grpSp>
        <p:nvGrpSpPr>
          <p:cNvPr id="193" name="Group 140"/>
          <p:cNvGrpSpPr/>
          <p:nvPr/>
        </p:nvGrpSpPr>
        <p:grpSpPr>
          <a:xfrm>
            <a:off x="229181" y="3145060"/>
            <a:ext cx="2265695" cy="251173"/>
            <a:chOff x="2757667" y="2757882"/>
            <a:chExt cx="2265695" cy="251173"/>
          </a:xfrm>
        </p:grpSpPr>
        <p:sp>
          <p:nvSpPr>
            <p:cNvPr id="194" name="TextBox 141"/>
            <p:cNvSpPr txBox="1"/>
            <p:nvPr/>
          </p:nvSpPr>
          <p:spPr>
            <a:xfrm>
              <a:off x="2757667" y="2762834"/>
              <a:ext cx="12417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cs typeface="Arial" panose="020B0604020202020204" pitchFamily="34" charset="0"/>
                </a:rPr>
                <a:t>COMPETENCES CLES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2792994" y="2757882"/>
              <a:ext cx="1206438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196" name="Straight Connector 143"/>
            <p:cNvCxnSpPr>
              <a:stCxn id="195" idx="3"/>
            </p:cNvCxnSpPr>
            <p:nvPr/>
          </p:nvCxnSpPr>
          <p:spPr>
            <a:xfrm>
              <a:off x="3999432" y="2880993"/>
              <a:ext cx="102393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84"/>
          <p:cNvSpPr txBox="1"/>
          <p:nvPr/>
        </p:nvSpPr>
        <p:spPr>
          <a:xfrm>
            <a:off x="54676" y="3445405"/>
            <a:ext cx="2448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Concevoir l’arborescence d’un site </a:t>
            </a: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web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800" dirty="0" smtClean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Analyser les besoins du client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Concevoir l’ergonomie de la navigation sur un site web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Présenter une maquette, prototype à un client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Développer un site e-commerce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Développer une interface utilisateur web Dynamique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Assembler des pages en HTML5 et CSS3 à partir de maquettes graphiques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Développer des applications sur un support spécifique (embarqué, web, mobile, internet des objets,,,)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Améliorer le référencement naturel en utilisant les balises selon leur sémantique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Déterminer les phases et procédures de tests techniques et fonctionnels informatiques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Développer une application pour le web ou des périphériques mobiles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Mettre à jour et interroger une base de données relationnelle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Gestion de contenus numériques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Contrôler la conformité du codage des données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Analyser et optimiser l’expérience utilisateur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Vérifier la conformité d’une réalisation avec un cahier des charges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Former un public à l’utilisation d’un équipement </a:t>
            </a:r>
            <a:endParaRPr lang="fr-FR" sz="800" dirty="0" smtClean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800" dirty="0" smtClean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Sécuriser un site </a:t>
            </a: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web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fr-FR" sz="800" dirty="0" smtClean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Assurer l’intégrité et la sécurité des données</a:t>
            </a:r>
            <a:endParaRPr lang="fr-FR" altLang="en-US" sz="80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2" name="Group 140"/>
          <p:cNvGrpSpPr/>
          <p:nvPr/>
        </p:nvGrpSpPr>
        <p:grpSpPr>
          <a:xfrm>
            <a:off x="237989" y="7860282"/>
            <a:ext cx="2265695" cy="246221"/>
            <a:chOff x="2757667" y="3032202"/>
            <a:chExt cx="2265695" cy="246221"/>
          </a:xfrm>
        </p:grpSpPr>
        <p:sp>
          <p:nvSpPr>
            <p:cNvPr id="223" name="TextBox 141"/>
            <p:cNvSpPr txBox="1"/>
            <p:nvPr/>
          </p:nvSpPr>
          <p:spPr>
            <a:xfrm>
              <a:off x="2757667" y="3060014"/>
              <a:ext cx="124176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SOFT SKILLS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792994" y="3032202"/>
              <a:ext cx="1206438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225" name="Straight Connector 143"/>
            <p:cNvCxnSpPr>
              <a:stCxn id="224" idx="3"/>
            </p:cNvCxnSpPr>
            <p:nvPr/>
          </p:nvCxnSpPr>
          <p:spPr>
            <a:xfrm>
              <a:off x="3999432" y="3155313"/>
              <a:ext cx="102393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84"/>
          <p:cNvSpPr txBox="1"/>
          <p:nvPr/>
        </p:nvSpPr>
        <p:spPr>
          <a:xfrm>
            <a:off x="198104" y="8105400"/>
            <a:ext cx="2241751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rPr>
              <a:t>Excellente gestion du temps, respect scrupuleux des délais.</a:t>
            </a:r>
            <a:endParaRPr lang="fr-FR" sz="800" dirty="0" smtClean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>
                <a:solidFill>
                  <a:schemeClr val="bg1"/>
                </a:solidFill>
              </a:rPr>
              <a:t>Enthousiaste et curieux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8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 smtClean="0">
                <a:solidFill>
                  <a:schemeClr val="bg1"/>
                </a:solidFill>
                <a:ea typeface="Open Sans" panose="020B0606030504020204" pitchFamily="34" charset="0"/>
                <a:cs typeface="Arial" panose="020B0604020202020204" pitchFamily="34" charset="0"/>
                <a:sym typeface="+mn-ea"/>
              </a:rPr>
              <a:t>Adaptabilité, capacité à travailler sur des sujets/univers divers.</a:t>
            </a:r>
            <a:endParaRPr lang="fr-FR" sz="800" dirty="0" smtClean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51" name="Group 140"/>
          <p:cNvGrpSpPr/>
          <p:nvPr/>
        </p:nvGrpSpPr>
        <p:grpSpPr>
          <a:xfrm>
            <a:off x="266791" y="9038625"/>
            <a:ext cx="2265695" cy="246221"/>
            <a:chOff x="2757667" y="2757882"/>
            <a:chExt cx="2265695" cy="246221"/>
          </a:xfrm>
        </p:grpSpPr>
        <p:sp>
          <p:nvSpPr>
            <p:cNvPr id="252" name="TextBox 141"/>
            <p:cNvSpPr txBox="1"/>
            <p:nvPr/>
          </p:nvSpPr>
          <p:spPr>
            <a:xfrm>
              <a:off x="2757667" y="2762834"/>
              <a:ext cx="124176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bg1"/>
                  </a:solidFill>
                  <a:cs typeface="Arial" panose="020B0604020202020204" pitchFamily="34" charset="0"/>
                </a:rPr>
                <a:t>LANGUES</a:t>
              </a: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792994" y="2757882"/>
              <a:ext cx="1086372" cy="246221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cxnSp>
          <p:nvCxnSpPr>
            <p:cNvPr id="254" name="Straight Connector 143"/>
            <p:cNvCxnSpPr>
              <a:stCxn id="253" idx="3"/>
            </p:cNvCxnSpPr>
            <p:nvPr/>
          </p:nvCxnSpPr>
          <p:spPr>
            <a:xfrm>
              <a:off x="3879366" y="2880993"/>
              <a:ext cx="1143996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5" name="TextBox 144"/>
          <p:cNvSpPr txBox="1"/>
          <p:nvPr/>
        </p:nvSpPr>
        <p:spPr>
          <a:xfrm>
            <a:off x="202654" y="9406026"/>
            <a:ext cx="118583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altLang="en-US" sz="800" dirty="0" smtClean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Français</a:t>
            </a:r>
            <a:endParaRPr lang="fr-FR" alt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256" name="TextBox 145"/>
          <p:cNvSpPr txBox="1"/>
          <p:nvPr/>
        </p:nvSpPr>
        <p:spPr>
          <a:xfrm>
            <a:off x="202654" y="9616089"/>
            <a:ext cx="118583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800" dirty="0" smtClean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A</a:t>
            </a:r>
            <a:r>
              <a:rPr lang="fr-FR" altLang="en-US" sz="800" dirty="0" smtClean="0">
                <a:solidFill>
                  <a:schemeClr val="bg1"/>
                </a:solidFill>
                <a:ea typeface="Roboto Slab" pitchFamily="2" charset="0"/>
                <a:cs typeface="Arial" panose="020B0604020202020204" pitchFamily="34" charset="0"/>
              </a:rPr>
              <a:t>nglais</a:t>
            </a:r>
            <a:endParaRPr lang="fr-FR" altLang="en-US" sz="800" dirty="0">
              <a:solidFill>
                <a:schemeClr val="bg1"/>
              </a:solidFill>
              <a:ea typeface="Roboto Slab" pitchFamily="2" charset="0"/>
              <a:cs typeface="Arial" panose="020B0604020202020204" pitchFamily="34" charset="0"/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1474470" y="9495155"/>
            <a:ext cx="1043305" cy="53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anose="020B0604020202020204" pitchFamily="34" charset="0"/>
            </a:endParaRPr>
          </a:p>
        </p:txBody>
      </p:sp>
      <p:grpSp>
        <p:nvGrpSpPr>
          <p:cNvPr id="263" name="Group 156"/>
          <p:cNvGrpSpPr/>
          <p:nvPr/>
        </p:nvGrpSpPr>
        <p:grpSpPr>
          <a:xfrm>
            <a:off x="1474470" y="9703435"/>
            <a:ext cx="1044000" cy="54002"/>
            <a:chOff x="1513409" y="5272844"/>
            <a:chExt cx="1043877" cy="14905"/>
          </a:xfrm>
        </p:grpSpPr>
        <p:sp>
          <p:nvSpPr>
            <p:cNvPr id="264" name="Rectangle 263"/>
            <p:cNvSpPr/>
            <p:nvPr/>
          </p:nvSpPr>
          <p:spPr>
            <a:xfrm>
              <a:off x="1513409" y="5272844"/>
              <a:ext cx="1043877" cy="149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Arial" panose="020B0604020202020204" pitchFamily="34" charset="0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513409" y="5272844"/>
              <a:ext cx="393654" cy="14905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" y="788772"/>
            <a:ext cx="2625504" cy="283407"/>
          </a:xfrm>
          <a:prstGeom prst="rect">
            <a:avLst/>
          </a:prstGeom>
          <a:solidFill>
            <a:srgbClr val="3749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Triangle 31"/>
          <p:cNvSpPr/>
          <p:nvPr/>
        </p:nvSpPr>
        <p:spPr>
          <a:xfrm rot="16200000">
            <a:off x="6417723" y="2839"/>
            <a:ext cx="438893" cy="441662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 63"/>
          <p:cNvGrpSpPr/>
          <p:nvPr/>
        </p:nvGrpSpPr>
        <p:grpSpPr>
          <a:xfrm>
            <a:off x="2717800" y="7875270"/>
            <a:ext cx="1037590" cy="233254"/>
            <a:chOff x="2790581" y="3127489"/>
            <a:chExt cx="904860" cy="233127"/>
          </a:xfrm>
        </p:grpSpPr>
        <p:sp>
          <p:nvSpPr>
            <p:cNvPr id="30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3" name="TextBox 65"/>
            <p:cNvSpPr txBox="1"/>
            <p:nvPr/>
          </p:nvSpPr>
          <p:spPr>
            <a:xfrm>
              <a:off x="2790581" y="3157952"/>
              <a:ext cx="830125" cy="1986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Sep.2017 </a:t>
              </a:r>
            </a:p>
          </p:txBody>
        </p:sp>
      </p:grpSp>
      <p:grpSp>
        <p:nvGrpSpPr>
          <p:cNvPr id="34" name="Group 92"/>
          <p:cNvGrpSpPr/>
          <p:nvPr/>
        </p:nvGrpSpPr>
        <p:grpSpPr>
          <a:xfrm>
            <a:off x="3707130" y="7275195"/>
            <a:ext cx="3029585" cy="487637"/>
            <a:chOff x="3700374" y="6718941"/>
            <a:chExt cx="2972030" cy="487598"/>
          </a:xfrm>
        </p:grpSpPr>
        <p:sp>
          <p:nvSpPr>
            <p:cNvPr id="35" name="TextBox 82"/>
            <p:cNvSpPr txBox="1"/>
            <p:nvPr/>
          </p:nvSpPr>
          <p:spPr>
            <a:xfrm>
              <a:off x="3700486" y="6718941"/>
              <a:ext cx="2697556" cy="21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Graduate School of Management(GSM) | Abidjan Ivory Coast</a:t>
              </a:r>
            </a:p>
          </p:txBody>
        </p:sp>
        <p:sp>
          <p:nvSpPr>
            <p:cNvPr id="36" name="TextBox 83"/>
            <p:cNvSpPr txBox="1"/>
            <p:nvPr/>
          </p:nvSpPr>
          <p:spPr>
            <a:xfrm>
              <a:off x="3700486" y="6862255"/>
              <a:ext cx="1757440" cy="183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INFORMATIQUE DEVELOPPEU</a:t>
              </a:r>
              <a:r>
                <a:rPr lang="en-US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R</a:t>
              </a:r>
              <a:r>
                <a:rPr 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 D’APPLICATION</a:t>
              </a:r>
            </a:p>
          </p:txBody>
        </p:sp>
        <p:sp>
          <p:nvSpPr>
            <p:cNvPr id="37" name="TextBox 84"/>
            <p:cNvSpPr txBox="1"/>
            <p:nvPr/>
          </p:nvSpPr>
          <p:spPr>
            <a:xfrm>
              <a:off x="3700374" y="7007800"/>
              <a:ext cx="2972030" cy="198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LICENCE PROFESSIONNELLE </a:t>
              </a:r>
              <a:r>
                <a:rPr lang="en-US" alt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3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8" name="Group 63"/>
          <p:cNvGrpSpPr/>
          <p:nvPr/>
        </p:nvGrpSpPr>
        <p:grpSpPr>
          <a:xfrm>
            <a:off x="2711450" y="7325360"/>
            <a:ext cx="1037590" cy="233254"/>
            <a:chOff x="2790581" y="3127489"/>
            <a:chExt cx="904860" cy="233127"/>
          </a:xfrm>
        </p:grpSpPr>
        <p:sp>
          <p:nvSpPr>
            <p:cNvPr id="39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40" name="TextBox 65"/>
            <p:cNvSpPr txBox="1"/>
            <p:nvPr/>
          </p:nvSpPr>
          <p:spPr>
            <a:xfrm>
              <a:off x="2790581" y="3157952"/>
              <a:ext cx="830125" cy="1986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Oct.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201</a:t>
              </a:r>
              <a:r>
                <a:rPr lang="fr-FR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4</a:t>
              </a:r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 - Nov.2017</a:t>
              </a:r>
            </a:p>
          </p:txBody>
        </p:sp>
      </p:grpSp>
      <p:grpSp>
        <p:nvGrpSpPr>
          <p:cNvPr id="75" name="Group 92"/>
          <p:cNvGrpSpPr/>
          <p:nvPr/>
        </p:nvGrpSpPr>
        <p:grpSpPr>
          <a:xfrm>
            <a:off x="3701415" y="8364855"/>
            <a:ext cx="3029585" cy="487637"/>
            <a:chOff x="3700374" y="6718941"/>
            <a:chExt cx="2972030" cy="487598"/>
          </a:xfrm>
        </p:grpSpPr>
        <p:sp>
          <p:nvSpPr>
            <p:cNvPr id="82" name="TextBox 82"/>
            <p:cNvSpPr txBox="1"/>
            <p:nvPr/>
          </p:nvSpPr>
          <p:spPr>
            <a:xfrm>
              <a:off x="3700486" y="6718941"/>
              <a:ext cx="2697556" cy="21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Commandant Cousteau | Abidjan Ivory Coast</a:t>
              </a:r>
            </a:p>
          </p:txBody>
        </p:sp>
        <p:sp>
          <p:nvSpPr>
            <p:cNvPr id="86" name="TextBox 83"/>
            <p:cNvSpPr txBox="1"/>
            <p:nvPr/>
          </p:nvSpPr>
          <p:spPr>
            <a:xfrm>
              <a:off x="3700486" y="6862255"/>
              <a:ext cx="1757440" cy="183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SERIE D</a:t>
              </a:r>
            </a:p>
          </p:txBody>
        </p:sp>
        <p:sp>
          <p:nvSpPr>
            <p:cNvPr id="87" name="TextBox 84"/>
            <p:cNvSpPr txBox="1"/>
            <p:nvPr/>
          </p:nvSpPr>
          <p:spPr>
            <a:xfrm>
              <a:off x="3700374" y="7007800"/>
              <a:ext cx="2972030" cy="198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BACCALAUREAT</a:t>
              </a:r>
              <a:r>
                <a:rPr lang="fr-FR" alt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SCIENTIFIQUE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88" name="Group 63"/>
          <p:cNvGrpSpPr/>
          <p:nvPr/>
        </p:nvGrpSpPr>
        <p:grpSpPr>
          <a:xfrm>
            <a:off x="2714625" y="8410575"/>
            <a:ext cx="1037590" cy="233254"/>
            <a:chOff x="2790581" y="3127489"/>
            <a:chExt cx="904860" cy="233127"/>
          </a:xfrm>
        </p:grpSpPr>
        <p:sp>
          <p:nvSpPr>
            <p:cNvPr id="92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101" name="TextBox 65"/>
            <p:cNvSpPr txBox="1"/>
            <p:nvPr/>
          </p:nvSpPr>
          <p:spPr>
            <a:xfrm>
              <a:off x="2790581" y="3157952"/>
              <a:ext cx="830125" cy="1986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Jun.2013 - Jul.2014</a:t>
              </a:r>
            </a:p>
          </p:txBody>
        </p:sp>
      </p:grpSp>
      <p:pic>
        <p:nvPicPr>
          <p:cNvPr id="2" name="Image 1" descr="C:\Users\JEAN-MARIE KOUASSI\Desktop\qrcode_glohndy.github.io.pngqrcode_glohndy.github.i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5458" y="155575"/>
            <a:ext cx="1654810" cy="1655445"/>
          </a:xfrm>
          <a:prstGeom prst="rect">
            <a:avLst/>
          </a:prstGeom>
        </p:spPr>
      </p:pic>
      <p:grpSp>
        <p:nvGrpSpPr>
          <p:cNvPr id="3" name="Group 92"/>
          <p:cNvGrpSpPr/>
          <p:nvPr/>
        </p:nvGrpSpPr>
        <p:grpSpPr>
          <a:xfrm>
            <a:off x="3723514" y="6750050"/>
            <a:ext cx="3029711" cy="487607"/>
            <a:chOff x="3700374" y="6718941"/>
            <a:chExt cx="2972030" cy="487619"/>
          </a:xfrm>
        </p:grpSpPr>
        <p:sp>
          <p:nvSpPr>
            <p:cNvPr id="5" name="TextBox 82"/>
            <p:cNvSpPr txBox="1"/>
            <p:nvPr/>
          </p:nvSpPr>
          <p:spPr>
            <a:xfrm>
              <a:off x="3700486" y="6718941"/>
              <a:ext cx="2697556" cy="21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Institu</a:t>
              </a:r>
              <a:r>
                <a:rPr lang="fr-FR" alt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t</a:t>
              </a:r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 Sécurité Informatique Abidjan | Abidjan Ivory Coast</a:t>
              </a:r>
            </a:p>
          </p:txBody>
        </p:sp>
        <p:sp>
          <p:nvSpPr>
            <p:cNvPr id="6" name="TextBox 83"/>
            <p:cNvSpPr txBox="1"/>
            <p:nvPr/>
          </p:nvSpPr>
          <p:spPr>
            <a:xfrm>
              <a:off x="3700486" y="6862255"/>
              <a:ext cx="1757440" cy="183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ECOLE DE SECURITE INFORMATIQUE</a:t>
              </a:r>
            </a:p>
          </p:txBody>
        </p:sp>
        <p:sp>
          <p:nvSpPr>
            <p:cNvPr id="7" name="TextBox 84"/>
            <p:cNvSpPr txBox="1"/>
            <p:nvPr/>
          </p:nvSpPr>
          <p:spPr>
            <a:xfrm>
              <a:off x="3700374" y="7007800"/>
              <a:ext cx="2972030" cy="198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CERTIFICAT</a:t>
              </a:r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13" name="Group 63"/>
          <p:cNvGrpSpPr/>
          <p:nvPr/>
        </p:nvGrpSpPr>
        <p:grpSpPr>
          <a:xfrm>
            <a:off x="2727960" y="6795770"/>
            <a:ext cx="1037590" cy="233254"/>
            <a:chOff x="2790581" y="3127489"/>
            <a:chExt cx="904860" cy="233127"/>
          </a:xfrm>
        </p:grpSpPr>
        <p:sp>
          <p:nvSpPr>
            <p:cNvPr id="15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20" name="TextBox 65"/>
            <p:cNvSpPr txBox="1"/>
            <p:nvPr/>
          </p:nvSpPr>
          <p:spPr>
            <a:xfrm>
              <a:off x="2790581" y="3157952"/>
              <a:ext cx="830125" cy="1986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Jan.2020 - Dec.2020</a:t>
              </a:r>
            </a:p>
          </p:txBody>
        </p:sp>
      </p:grpSp>
      <p:sp>
        <p:nvSpPr>
          <p:cNvPr id="42" name="Zone de texte 41"/>
          <p:cNvSpPr txBox="1"/>
          <p:nvPr/>
        </p:nvSpPr>
        <p:spPr>
          <a:xfrm>
            <a:off x="4758690" y="100450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altLang="en-US"/>
          </a:p>
        </p:txBody>
      </p:sp>
      <p:grpSp>
        <p:nvGrpSpPr>
          <p:cNvPr id="43" name="Group 92"/>
          <p:cNvGrpSpPr/>
          <p:nvPr/>
        </p:nvGrpSpPr>
        <p:grpSpPr>
          <a:xfrm>
            <a:off x="3723514" y="6217918"/>
            <a:ext cx="3029711" cy="507926"/>
            <a:chOff x="3700374" y="6800221"/>
            <a:chExt cx="2972030" cy="507939"/>
          </a:xfrm>
        </p:grpSpPr>
        <p:sp>
          <p:nvSpPr>
            <p:cNvPr id="59" name="TextBox 82"/>
            <p:cNvSpPr txBox="1"/>
            <p:nvPr/>
          </p:nvSpPr>
          <p:spPr>
            <a:xfrm>
              <a:off x="3700486" y="6800221"/>
              <a:ext cx="2697556" cy="214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Formation Adrar Pôle numérique</a:t>
              </a:r>
              <a:r>
                <a:rPr 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 | </a:t>
              </a:r>
              <a:r>
                <a:rPr lang="fr-FR" altLang="en-US" sz="800" dirty="0">
                  <a:solidFill>
                    <a:srgbClr val="374976"/>
                  </a:solidFill>
                  <a:cs typeface="Arial" panose="020B0604020202020204" pitchFamily="34" charset="0"/>
                </a:rPr>
                <a:t>Toulouse-France</a:t>
              </a:r>
            </a:p>
          </p:txBody>
        </p:sp>
        <p:sp>
          <p:nvSpPr>
            <p:cNvPr id="60" name="TextBox 83"/>
            <p:cNvSpPr txBox="1"/>
            <p:nvPr/>
          </p:nvSpPr>
          <p:spPr>
            <a:xfrm>
              <a:off x="3700374" y="6943735"/>
              <a:ext cx="2285459" cy="183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en-US" sz="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DEVELOPPEMENT WEB &amp; WEB MOBILE OPTION CYBER SECURITE</a:t>
              </a:r>
            </a:p>
          </p:txBody>
        </p:sp>
        <p:sp>
          <p:nvSpPr>
            <p:cNvPr id="61" name="TextBox 84"/>
            <p:cNvSpPr txBox="1"/>
            <p:nvPr/>
          </p:nvSpPr>
          <p:spPr>
            <a:xfrm>
              <a:off x="3700374" y="7109400"/>
              <a:ext cx="2972030" cy="198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70" name="Group 63"/>
          <p:cNvGrpSpPr/>
          <p:nvPr/>
        </p:nvGrpSpPr>
        <p:grpSpPr>
          <a:xfrm>
            <a:off x="2727960" y="6252210"/>
            <a:ext cx="1037590" cy="233254"/>
            <a:chOff x="2790581" y="3127489"/>
            <a:chExt cx="904860" cy="233127"/>
          </a:xfrm>
        </p:grpSpPr>
        <p:sp>
          <p:nvSpPr>
            <p:cNvPr id="72" name="Rectangle 23"/>
            <p:cNvSpPr/>
            <p:nvPr/>
          </p:nvSpPr>
          <p:spPr>
            <a:xfrm>
              <a:off x="2818395" y="3127489"/>
              <a:ext cx="877046" cy="233127"/>
            </a:xfrm>
            <a:custGeom>
              <a:avLst/>
              <a:gdLst>
                <a:gd name="connsiteX0" fmla="*/ 0 w 1001339"/>
                <a:gd name="connsiteY0" fmla="*/ 0 h 233127"/>
                <a:gd name="connsiteX1" fmla="*/ 1001339 w 1001339"/>
                <a:gd name="connsiteY1" fmla="*/ 0 h 233127"/>
                <a:gd name="connsiteX2" fmla="*/ 1001339 w 1001339"/>
                <a:gd name="connsiteY2" fmla="*/ 233127 h 233127"/>
                <a:gd name="connsiteX3" fmla="*/ 0 w 1001339"/>
                <a:gd name="connsiteY3" fmla="*/ 233127 h 233127"/>
                <a:gd name="connsiteX4" fmla="*/ 0 w 1001339"/>
                <a:gd name="connsiteY4" fmla="*/ 0 h 233127"/>
                <a:gd name="connsiteX0-1" fmla="*/ 0 w 1001339"/>
                <a:gd name="connsiteY0-2" fmla="*/ 0 h 233127"/>
                <a:gd name="connsiteX1-3" fmla="*/ 1001339 w 1001339"/>
                <a:gd name="connsiteY1-4" fmla="*/ 0 h 233127"/>
                <a:gd name="connsiteX2-5" fmla="*/ 915369 w 1001339"/>
                <a:gd name="connsiteY2-6" fmla="*/ 233127 h 233127"/>
                <a:gd name="connsiteX3-7" fmla="*/ 0 w 1001339"/>
                <a:gd name="connsiteY3-8" fmla="*/ 233127 h 233127"/>
                <a:gd name="connsiteX4-9" fmla="*/ 0 w 1001339"/>
                <a:gd name="connsiteY4-10" fmla="*/ 0 h 2331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1339" h="233127">
                  <a:moveTo>
                    <a:pt x="0" y="0"/>
                  </a:moveTo>
                  <a:lnTo>
                    <a:pt x="1001339" y="0"/>
                  </a:lnTo>
                  <a:lnTo>
                    <a:pt x="915369" y="233127"/>
                  </a:lnTo>
                  <a:lnTo>
                    <a:pt x="0" y="233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73" name="TextBox 65"/>
            <p:cNvSpPr txBox="1"/>
            <p:nvPr/>
          </p:nvSpPr>
          <p:spPr>
            <a:xfrm>
              <a:off x="2790581" y="3157952"/>
              <a:ext cx="830125" cy="1986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en-US" sz="700" dirty="0">
                  <a:solidFill>
                    <a:schemeClr val="bg1"/>
                  </a:solidFill>
                  <a:cs typeface="Arial" panose="020B0604020202020204" pitchFamily="34" charset="0"/>
                </a:rPr>
                <a:t>Juil.2023 - Juin.2024</a:t>
              </a:r>
            </a:p>
          </p:txBody>
        </p:sp>
      </p:grpSp>
      <p:pic>
        <p:nvPicPr>
          <p:cNvPr id="46" name="Image 4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5" y="7463510"/>
            <a:ext cx="348037" cy="28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86" y="7457323"/>
            <a:ext cx="377528" cy="28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0" y="7453891"/>
            <a:ext cx="406994" cy="28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26" y="7456691"/>
            <a:ext cx="415768" cy="28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57" y="7511506"/>
            <a:ext cx="417600" cy="2205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78" y="7463510"/>
            <a:ext cx="417600" cy="281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559</Words>
  <Application>Microsoft Office PowerPoint</Application>
  <PresentationFormat>Format A4 (210 x 297 mm)</PresentationFormat>
  <Paragraphs>83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Roboto Slab</vt:lpstr>
      <vt:lpstr>Wingdings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www.creeruncv.com</dc:creator>
  <cp:lastModifiedBy>CYBERDEV</cp:lastModifiedBy>
  <cp:revision>68</cp:revision>
  <dcterms:created xsi:type="dcterms:W3CDTF">2019-07-04T03:55:00Z</dcterms:created>
  <dcterms:modified xsi:type="dcterms:W3CDTF">2023-12-12T14:37:33Z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C6ED7A162E9C4A9DAF8C9A324288F950</vt:lpwstr>
  </property>
  <property fmtid="{D5CDD505-2E9C-101B-9397-08002B2CF9AE}" pid="3" name="KSOProductBuildVer">
    <vt:lpwstr>1036-11.2.0.11537</vt:lpwstr>
  </property>
</Properties>
</file>