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81" r:id="rId4"/>
    <p:sldId id="284" r:id="rId5"/>
    <p:sldId id="282" r:id="rId6"/>
    <p:sldId id="286" r:id="rId7"/>
    <p:sldId id="285" r:id="rId8"/>
    <p:sldId id="280" r:id="rId9"/>
    <p:sldId id="287" r:id="rId10"/>
    <p:sldId id="288" r:id="rId11"/>
    <p:sldId id="289" r:id="rId12"/>
    <p:sldId id="290" r:id="rId13"/>
    <p:sldId id="291" r:id="rId14"/>
    <p:sldId id="292" r:id="rId15"/>
    <p:sldId id="27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showGuides="1">
      <p:cViewPr varScale="1">
        <p:scale>
          <a:sx n="128" d="100"/>
          <a:sy n="128" d="100"/>
        </p:scale>
        <p:origin x="480" y="176"/>
      </p:cViewPr>
      <p:guideLst>
        <p:guide orient="horz" pos="217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9086AB2-A53F-FB41-A519-C023187B8A9A}" type="datetimeFigureOut">
              <a:rPr kumimoji="1" lang="zh-CN" altLang="en-US" smtClean="0"/>
              <a:t>2020/10/30</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10600" y="6356350"/>
            <a:ext cx="2743200" cy="365125"/>
          </a:xfrm>
          <a:prstGeom prst="rect">
            <a:avLst/>
          </a:prstGeom>
        </p:spPr>
        <p:txBody>
          <a:bodyPr/>
          <a:lstStyle/>
          <a:p>
            <a:fld id="{67BC1A84-E289-E444-9F7C-E28F8472E360}"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p>
        </p:txBody>
      </p:sp>
      <p:sp>
        <p:nvSpPr>
          <p:cNvPr id="3" name="竖排文本占位符 2"/>
          <p:cNvSpPr>
            <a:spLocks noGrp="1"/>
          </p:cNvSpPr>
          <p:nvPr>
            <p:ph type="body" orient="vert" idx="1"/>
          </p:nvPr>
        </p:nvSpPr>
        <p:spPr>
          <a:xfrm>
            <a:off x="838200" y="1825625"/>
            <a:ext cx="10515600" cy="4351338"/>
          </a:xfrm>
          <a:prstGeom prst="rect">
            <a:avLst/>
          </a:prstGeo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9086AB2-A53F-FB41-A519-C023187B8A9A}" type="datetimeFigureOut">
              <a:rPr kumimoji="1" lang="zh-CN" altLang="en-US" smtClean="0"/>
              <a:t>2020/10/30</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10600" y="6356350"/>
            <a:ext cx="2743200" cy="365125"/>
          </a:xfrm>
          <a:prstGeom prst="rect">
            <a:avLst/>
          </a:prstGeom>
        </p:spPr>
        <p:txBody>
          <a:bodyPr/>
          <a:lstStyle/>
          <a:p>
            <a:fld id="{67BC1A84-E289-E444-9F7C-E28F8472E360}"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a:prstGeom prst="rect">
            <a:avLst/>
          </a:prstGeo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9086AB2-A53F-FB41-A519-C023187B8A9A}" type="datetimeFigureOut">
              <a:rPr kumimoji="1" lang="zh-CN" altLang="en-US" smtClean="0"/>
              <a:t>2020/10/30</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10600" y="6356350"/>
            <a:ext cx="2743200" cy="365125"/>
          </a:xfrm>
          <a:prstGeom prst="rect">
            <a:avLst/>
          </a:prstGeom>
        </p:spPr>
        <p:txBody>
          <a:bodyPr/>
          <a:lstStyle/>
          <a:p>
            <a:fld id="{67BC1A84-E289-E444-9F7C-E28F8472E360}"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9086AB2-A53F-FB41-A519-C023187B8A9A}" type="datetimeFigureOut">
              <a:rPr kumimoji="1" lang="zh-CN" altLang="en-US" smtClean="0"/>
              <a:t>2020/10/30</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10600" y="6356350"/>
            <a:ext cx="2743200" cy="365125"/>
          </a:xfrm>
          <a:prstGeom prst="rect">
            <a:avLst/>
          </a:prstGeom>
        </p:spPr>
        <p:txBody>
          <a:bodyPr/>
          <a:lstStyle/>
          <a:p>
            <a:fld id="{67BC1A84-E289-E444-9F7C-E28F8472E360}"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9086AB2-A53F-FB41-A519-C023187B8A9A}" type="datetimeFigureOut">
              <a:rPr kumimoji="1" lang="zh-CN" altLang="en-US" smtClean="0"/>
              <a:t>2020/10/30</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10600" y="6356350"/>
            <a:ext cx="2743200" cy="365125"/>
          </a:xfrm>
          <a:prstGeom prst="rect">
            <a:avLst/>
          </a:prstGeom>
        </p:spPr>
        <p:txBody>
          <a:bodyPr/>
          <a:lstStyle/>
          <a:p>
            <a:fld id="{67BC1A84-E289-E444-9F7C-E28F8472E360}"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9086AB2-A53F-FB41-A519-C023187B8A9A}" type="datetimeFigureOut">
              <a:rPr kumimoji="1" lang="zh-CN" altLang="en-US" smtClean="0"/>
              <a:t>2020/10/30</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10600" y="6356350"/>
            <a:ext cx="2743200" cy="365125"/>
          </a:xfrm>
          <a:prstGeom prst="rect">
            <a:avLst/>
          </a:prstGeom>
        </p:spPr>
        <p:txBody>
          <a:bodyPr/>
          <a:lstStyle/>
          <a:p>
            <a:fld id="{67BC1A84-E289-E444-9F7C-E28F8472E360}"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39086AB2-A53F-FB41-A519-C023187B8A9A}" type="datetimeFigureOut">
              <a:rPr kumimoji="1" lang="zh-CN" altLang="en-US" smtClean="0"/>
              <a:t>2020/10/30</a:t>
            </a:fld>
            <a:endParaRPr kumimoji="1"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9" name="幻灯片编号占位符 8"/>
          <p:cNvSpPr>
            <a:spLocks noGrp="1"/>
          </p:cNvSpPr>
          <p:nvPr>
            <p:ph type="sldNum" sz="quarter" idx="12"/>
          </p:nvPr>
        </p:nvSpPr>
        <p:spPr>
          <a:xfrm>
            <a:off x="8610600" y="6356350"/>
            <a:ext cx="2743200" cy="365125"/>
          </a:xfrm>
          <a:prstGeom prst="rect">
            <a:avLst/>
          </a:prstGeom>
        </p:spPr>
        <p:txBody>
          <a:bodyPr/>
          <a:lstStyle/>
          <a:p>
            <a:fld id="{67BC1A84-E289-E444-9F7C-E28F8472E360}"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39086AB2-A53F-FB41-A519-C023187B8A9A}" type="datetimeFigureOut">
              <a:rPr kumimoji="1" lang="zh-CN" altLang="en-US" smtClean="0"/>
              <a:t>2020/10/30</a:t>
            </a:fld>
            <a:endParaRPr kumimoji="1"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5" name="幻灯片编号占位符 4"/>
          <p:cNvSpPr>
            <a:spLocks noGrp="1"/>
          </p:cNvSpPr>
          <p:nvPr>
            <p:ph type="sldNum" sz="quarter" idx="12"/>
          </p:nvPr>
        </p:nvSpPr>
        <p:spPr>
          <a:xfrm>
            <a:off x="8610600" y="6356350"/>
            <a:ext cx="2743200" cy="365125"/>
          </a:xfrm>
          <a:prstGeom prst="rect">
            <a:avLst/>
          </a:prstGeom>
        </p:spPr>
        <p:txBody>
          <a:bodyPr/>
          <a:lstStyle/>
          <a:p>
            <a:fld id="{67BC1A84-E289-E444-9F7C-E28F8472E360}"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39086AB2-A53F-FB41-A519-C023187B8A9A}" type="datetimeFigureOut">
              <a:rPr kumimoji="1" lang="zh-CN" altLang="en-US" smtClean="0"/>
              <a:t>2020/10/30</a:t>
            </a:fld>
            <a:endParaRPr kumimoji="1"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4" name="幻灯片编号占位符 3"/>
          <p:cNvSpPr>
            <a:spLocks noGrp="1"/>
          </p:cNvSpPr>
          <p:nvPr>
            <p:ph type="sldNum" sz="quarter" idx="12"/>
          </p:nvPr>
        </p:nvSpPr>
        <p:spPr>
          <a:xfrm>
            <a:off x="8610600" y="6356350"/>
            <a:ext cx="2743200" cy="365125"/>
          </a:xfrm>
          <a:prstGeom prst="rect">
            <a:avLst/>
          </a:prstGeom>
        </p:spPr>
        <p:txBody>
          <a:bodyPr/>
          <a:lstStyle/>
          <a:p>
            <a:fld id="{67BC1A84-E289-E444-9F7C-E28F8472E360}"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9086AB2-A53F-FB41-A519-C023187B8A9A}" type="datetimeFigureOut">
              <a:rPr kumimoji="1" lang="zh-CN" altLang="en-US" smtClean="0"/>
              <a:t>2020/10/30</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10600" y="6356350"/>
            <a:ext cx="2743200" cy="365125"/>
          </a:xfrm>
          <a:prstGeom prst="rect">
            <a:avLst/>
          </a:prstGeom>
        </p:spPr>
        <p:txBody>
          <a:bodyPr/>
          <a:lstStyle/>
          <a:p>
            <a:fld id="{67BC1A84-E289-E444-9F7C-E28F8472E360}"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9086AB2-A53F-FB41-A519-C023187B8A9A}" type="datetimeFigureOut">
              <a:rPr kumimoji="1" lang="zh-CN" altLang="en-US" smtClean="0"/>
              <a:t>2020/10/30</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10600" y="6356350"/>
            <a:ext cx="2743200" cy="365125"/>
          </a:xfrm>
          <a:prstGeom prst="rect">
            <a:avLst/>
          </a:prstGeom>
        </p:spPr>
        <p:txBody>
          <a:bodyPr/>
          <a:lstStyle/>
          <a:p>
            <a:fld id="{67BC1A84-E289-E444-9F7C-E28F8472E360}"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13">
            <a:duotone>
              <a:schemeClr val="bg2">
                <a:shade val="45000"/>
                <a:satMod val="135000"/>
              </a:schemeClr>
              <a:prstClr val="white"/>
            </a:duotone>
            <a:extLst>
              <a:ext uri="{28A0092B-C50C-407E-A947-70E740481C1C}">
                <a14:useLocalDpi xmlns:a14="http://schemas.microsoft.com/office/drawing/2010/main" val="0"/>
              </a:ext>
            </a:extLst>
          </a:blip>
          <a:srcRect t="3125" b="3125"/>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95953" y="2180492"/>
            <a:ext cx="6600093" cy="2497016"/>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梯形 6"/>
          <p:cNvSpPr/>
          <p:nvPr/>
        </p:nvSpPr>
        <p:spPr>
          <a:xfrm flipV="1">
            <a:off x="5064209" y="2180491"/>
            <a:ext cx="2063583" cy="269631"/>
          </a:xfrm>
          <a:prstGeom prst="trapezoid">
            <a:avLst>
              <a:gd name="adj" fmla="val 64488"/>
            </a:avLst>
          </a:prstGeom>
          <a:solidFill>
            <a:schemeClr val="tx1">
              <a:lumMod val="75000"/>
              <a:lumOff val="25000"/>
            </a:schemeClr>
          </a:solidFill>
          <a:ln>
            <a:noFill/>
          </a:ln>
          <a:effectLst>
            <a:outerShdw blurRad="279400" dist="76200" dir="5400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3120390" y="3018790"/>
            <a:ext cx="6073775" cy="583565"/>
          </a:xfrm>
          <a:prstGeom prst="rect">
            <a:avLst/>
          </a:prstGeom>
          <a:noFill/>
        </p:spPr>
        <p:txBody>
          <a:bodyPr wrap="square" rtlCol="0">
            <a:spAutoFit/>
          </a:bodyPr>
          <a:lstStyle/>
          <a:p>
            <a:pPr algn="dist"/>
            <a:r>
              <a:rPr kumimoji="1" lang="zh-CN" altLang="en-US" sz="3200" dirty="0">
                <a:latin typeface="Heiti SC Light" charset="-122"/>
                <a:ea typeface="Heiti SC Light" charset="-122"/>
                <a:cs typeface="Heiti SC Light" charset="-122"/>
              </a:rPr>
              <a:t>科学理论的认识和形而上学问题</a:t>
            </a:r>
          </a:p>
        </p:txBody>
      </p:sp>
      <p:sp>
        <p:nvSpPr>
          <p:cNvPr id="9" name="文本框 8"/>
          <p:cNvSpPr txBox="1"/>
          <p:nvPr/>
        </p:nvSpPr>
        <p:spPr>
          <a:xfrm>
            <a:off x="3512301" y="3839253"/>
            <a:ext cx="5289371" cy="4914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kumimoji="1" lang="zh-CN" altLang="en-US" sz="2000" dirty="0">
                <a:latin typeface="Heiti SC Light" charset="-122"/>
                <a:ea typeface="Heiti SC Light" charset="-122"/>
                <a:cs typeface="Heiti SC Light" charset="-122"/>
              </a:rPr>
              <a:t>凌昀</a:t>
            </a:r>
            <a:endParaRPr kumimoji="1" lang="zh-CN" altLang="en-US" sz="2000" dirty="0">
              <a:solidFill>
                <a:schemeClr val="tx1">
                  <a:lumMod val="65000"/>
                  <a:lumOff val="35000"/>
                </a:schemeClr>
              </a:solidFill>
              <a:latin typeface="Heiti SC Light" charset="-122"/>
              <a:ea typeface="Heiti SC Light" charset="-122"/>
              <a:cs typeface="Heiti SC Light"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8247" y="364723"/>
            <a:ext cx="3027680" cy="583565"/>
          </a:xfrm>
          <a:prstGeom prst="rect">
            <a:avLst/>
          </a:prstGeom>
        </p:spPr>
        <p:txBody>
          <a:bodyPr wrap="none">
            <a:spAutoFit/>
          </a:bodyPr>
          <a:lstStyle/>
          <a:p>
            <a:pPr algn="l"/>
            <a:r>
              <a:rPr kumimoji="1" lang="zh-CN" altLang="en-US" sz="3200" dirty="0">
                <a:solidFill>
                  <a:schemeClr val="tx1">
                    <a:lumMod val="75000"/>
                    <a:lumOff val="25000"/>
                  </a:schemeClr>
                </a:solidFill>
                <a:latin typeface="Heiti SC Light" charset="-122"/>
                <a:ea typeface="Heiti SC Light" charset="-122"/>
                <a:cs typeface="Heiti SC Light" charset="-122"/>
              </a:rPr>
              <a:t>理论术语的问题</a:t>
            </a:r>
          </a:p>
        </p:txBody>
      </p:sp>
      <p:sp>
        <p:nvSpPr>
          <p:cNvPr id="6" name="内容占位符 2"/>
          <p:cNvSpPr>
            <a:spLocks noGrp="1"/>
          </p:cNvSpPr>
          <p:nvPr/>
        </p:nvSpPr>
        <p:spPr>
          <a:xfrm>
            <a:off x="738505" y="1198880"/>
            <a:ext cx="10515600" cy="51136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科学的正统的认识论是经验论，所有知识都通过经验的到辩护，但与此同时，科学说明必须超越经验。那么，如何调和经验论和科学说明的不同要求，是科学哲学乃至整个哲学最难解决的问题。</a:t>
            </a: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尝试</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1</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：经验论让位于唯理论。</a:t>
            </a:r>
            <a:r>
              <a:rPr lang="zh-CN" altLang="en-US" sz="2000" u="sng"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那么科学和伪科学说明就毫无区分。</a:t>
            </a: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尝试</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2</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理解理论术语如何可以具有经验内容，尽管它们不是用以描述观察的术语的缩写。每一个术语必须对它所形成的理论的预测或说明能力有所贡献，贡献的效果通过从理论中删除此术语，并看删除后的对理论力量所造成的后果。理论术语要通过</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部分解释</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与观察联系起来，而观察必须不会穷尽这些术语的经验内容。（逻辑经验主义者）</a:t>
            </a:r>
            <a:r>
              <a:rPr lang="zh-CN" altLang="en-US" sz="2000" u="sng"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满足部分解释太容易了，伪科学术语也可以做到。而要求理论术语与观察术语联系起来对预测产生影响，这一要求又太强了，很多新术语将不能通过检验。</a:t>
            </a:r>
          </a:p>
          <a:p>
            <a:pPr marL="0" indent="0">
              <a:lnSpc>
                <a:spcPct val="150000"/>
              </a:lnSpc>
              <a:buNone/>
            </a:pPr>
            <a:endParaRPr lang="zh-CN" altLang="en-US" sz="2000" u="sng"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8247" y="364723"/>
            <a:ext cx="4246880" cy="583565"/>
          </a:xfrm>
          <a:prstGeom prst="rect">
            <a:avLst/>
          </a:prstGeom>
        </p:spPr>
        <p:txBody>
          <a:bodyPr wrap="none">
            <a:spAutoFit/>
          </a:bodyPr>
          <a:lstStyle/>
          <a:p>
            <a:pPr algn="l"/>
            <a:r>
              <a:rPr kumimoji="1" lang="zh-CN" altLang="en-US" sz="3200" dirty="0">
                <a:solidFill>
                  <a:schemeClr val="tx1">
                    <a:lumMod val="75000"/>
                    <a:lumOff val="25000"/>
                  </a:schemeClr>
                </a:solidFill>
                <a:latin typeface="Heiti SC Light" charset="-122"/>
                <a:ea typeface="Heiti SC Light" charset="-122"/>
                <a:cs typeface="Heiti SC Light" charset="-122"/>
              </a:rPr>
              <a:t>科学实在论与反实在论</a:t>
            </a:r>
          </a:p>
        </p:txBody>
      </p:sp>
      <p:sp>
        <p:nvSpPr>
          <p:cNvPr id="6" name="内容占位符 2"/>
          <p:cNvSpPr>
            <a:spLocks noGrp="1"/>
          </p:cNvSpPr>
          <p:nvPr/>
        </p:nvSpPr>
        <p:spPr>
          <a:xfrm>
            <a:off x="738505" y="1198880"/>
            <a:ext cx="10515600" cy="51136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伴随经验论的认识论也有很大问题。</a:t>
            </a: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科学实在论要求科学的理论承诺是真实的，而不是观察主张的（虚假的）缩写，也不是我们创造出来用于组织这些观察的有用虚构。</a:t>
            </a: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科学实在论者的出发点是一个有关科学的事实：其强大而不断增加的预测能力。我们科学地推导出来的期望值与实际的测表读数很好的吻合。这些长期的改进转化为我们日益依赖的技术应用，实际上我们每天都在依靠这些技术应用。科学获得了</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工具性成功</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。对实在论者而言：科学有用，因为它（近似）为真。</a:t>
            </a: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这是一种循环论证。即，科学理论化产生真理的推断之所以是可靠的，是因为科学理论化这种推理形式产生了真理。</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8247" y="364723"/>
            <a:ext cx="4246880" cy="583565"/>
          </a:xfrm>
          <a:prstGeom prst="rect">
            <a:avLst/>
          </a:prstGeom>
        </p:spPr>
        <p:txBody>
          <a:bodyPr wrap="none">
            <a:spAutoFit/>
          </a:bodyPr>
          <a:lstStyle/>
          <a:p>
            <a:pPr algn="l"/>
            <a:r>
              <a:rPr kumimoji="1" lang="zh-CN" altLang="en-US" sz="3200" dirty="0">
                <a:solidFill>
                  <a:schemeClr val="tx1">
                    <a:lumMod val="75000"/>
                    <a:lumOff val="25000"/>
                  </a:schemeClr>
                </a:solidFill>
                <a:latin typeface="Heiti SC Light" charset="-122"/>
                <a:ea typeface="Heiti SC Light" charset="-122"/>
                <a:cs typeface="Heiti SC Light" charset="-122"/>
              </a:rPr>
              <a:t>科学实在论与反实在论</a:t>
            </a:r>
          </a:p>
        </p:txBody>
      </p:sp>
      <p:sp>
        <p:nvSpPr>
          <p:cNvPr id="6" name="内容占位符 2"/>
          <p:cNvSpPr>
            <a:spLocks noGrp="1"/>
          </p:cNvSpPr>
          <p:nvPr/>
        </p:nvSpPr>
        <p:spPr>
          <a:xfrm>
            <a:off x="738505" y="1198880"/>
            <a:ext cx="10515600" cy="51136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过去预测成功的理论，它们的预测能力持续得到改进，最后却被证明在根本上就是错误的。（燃素说）</a:t>
            </a: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对于过去这些案例的归纳，就无法安全的假定我们当下的</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最佳估计</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理论能够免于类似命运。</a:t>
            </a: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科学实在论的知识和经验论的认识论存在冲突。即，实在论认为关于理论实体的（近似）真理性，与经验论认为观察对知识而言是必不可少的相冲突。</a:t>
            </a:r>
          </a:p>
          <a:p>
            <a:pPr>
              <a:lnSpc>
                <a:spcPct val="150000"/>
              </a:lnSpc>
            </a:pP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结构实在论：以预测成功的科学为特征的一系列理论，并不构成连续不断地接近世界上事物的真相，而是接近真实的数学结构。</a:t>
            </a:r>
            <a:r>
              <a:rPr lang="zh-CN" altLang="en-US" sz="2000" u="sng"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数学形式和事实内容无法区分</a:t>
            </a: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8247" y="364723"/>
            <a:ext cx="4246880" cy="583565"/>
          </a:xfrm>
          <a:prstGeom prst="rect">
            <a:avLst/>
          </a:prstGeom>
        </p:spPr>
        <p:txBody>
          <a:bodyPr wrap="none">
            <a:spAutoFit/>
          </a:bodyPr>
          <a:lstStyle/>
          <a:p>
            <a:pPr algn="l"/>
            <a:r>
              <a:rPr kumimoji="1" lang="zh-CN" altLang="en-US" sz="3200" dirty="0">
                <a:solidFill>
                  <a:schemeClr val="tx1">
                    <a:lumMod val="75000"/>
                    <a:lumOff val="25000"/>
                  </a:schemeClr>
                </a:solidFill>
                <a:latin typeface="Heiti SC Light" charset="-122"/>
                <a:ea typeface="Heiti SC Light" charset="-122"/>
                <a:cs typeface="Heiti SC Light" charset="-122"/>
              </a:rPr>
              <a:t>科学实在论与反实在论</a:t>
            </a:r>
          </a:p>
        </p:txBody>
      </p:sp>
      <p:sp>
        <p:nvSpPr>
          <p:cNvPr id="6" name="内容占位符 2"/>
          <p:cNvSpPr>
            <a:spLocks noGrp="1"/>
          </p:cNvSpPr>
          <p:nvPr/>
        </p:nvSpPr>
        <p:spPr>
          <a:xfrm>
            <a:off x="738505" y="948055"/>
            <a:ext cx="10515600" cy="51136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工具主义：科学理论是有用的工具、有启发性的装置、我们用于组织我们的经验的器具，而不是关于它为真或为假的字面上的刻板主张。理论术语更像助记、首字母缩写之类的未解释的符号，科学的牧宝在于改进这种工具的可靠性，而不是担心字面解释时实在是否对应工具。（量子力学）</a:t>
            </a:r>
          </a:p>
          <a:p>
            <a:pPr lvl="1">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工具主义者对实在论才能解释科学成功观点的回应：对任何科学成功的解释，即符合理论所声明的真相，要么提高了我们在经验上的预测能力，要么没有。这一说明加强了科学工具在使经验系统化和预测经验方面的有用性，科学理论是一种有用的工具而非对自然的描述。</a:t>
            </a:r>
            <a:endParaRPr lang="zh-CN" altLang="en-US" sz="1465"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建构经验论：将理论科学所主张的实在论解释与工具主义认识论相结合。科学理论是真、近似真、假、方便的虚构或者其他情况，我们可以是不可知论者。只要它们能够领我们控制和预测现象，我们就能够并应当接受它们，而不是相信它们。科学理论在</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经验上适当的</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，就足够了。</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8247" y="364723"/>
            <a:ext cx="4246880" cy="583565"/>
          </a:xfrm>
          <a:prstGeom prst="rect">
            <a:avLst/>
          </a:prstGeom>
        </p:spPr>
        <p:txBody>
          <a:bodyPr wrap="none">
            <a:spAutoFit/>
          </a:bodyPr>
          <a:lstStyle/>
          <a:p>
            <a:pPr algn="l"/>
            <a:r>
              <a:rPr kumimoji="1" lang="zh-CN" altLang="en-US" sz="3200" dirty="0">
                <a:solidFill>
                  <a:schemeClr val="tx1">
                    <a:lumMod val="75000"/>
                    <a:lumOff val="25000"/>
                  </a:schemeClr>
                </a:solidFill>
                <a:latin typeface="Heiti SC Light" charset="-122"/>
                <a:ea typeface="Heiti SC Light" charset="-122"/>
                <a:cs typeface="Heiti SC Light" charset="-122"/>
              </a:rPr>
              <a:t>科学实在论与反实在论</a:t>
            </a:r>
          </a:p>
        </p:txBody>
      </p:sp>
      <p:sp>
        <p:nvSpPr>
          <p:cNvPr id="6" name="内容占位符 2"/>
          <p:cNvSpPr>
            <a:spLocks noGrp="1"/>
          </p:cNvSpPr>
          <p:nvPr/>
        </p:nvSpPr>
        <p:spPr>
          <a:xfrm>
            <a:off x="738505" y="1198880"/>
            <a:ext cx="10515600" cy="51136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实在论、工具主义、建构经验论在处理理论实体和命名它们的术语时，都采用以下两个假设：我们能够区分两类术语，采用这些术语，科学定律和理论能表述为可观察和不可观察的（理论性的）两类；我们有关可观察事物的知识，检验、证实或证否我们的理论。</a:t>
            </a: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三者认为最终认识论都要诉诸观察，然而，很难通过观察来区分理论和非理论。</a:t>
            </a:r>
          </a:p>
          <a:p>
            <a:pPr>
              <a:lnSpc>
                <a:spcPct val="150000"/>
              </a:lnSpc>
            </a:pP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实在论和反实在论的争端是否可以避免？</a:t>
            </a:r>
          </a:p>
          <a:p>
            <a:pPr>
              <a:lnSpc>
                <a:spcPct val="150000"/>
              </a:lnSpc>
            </a:pP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863547" y="2672433"/>
            <a:ext cx="2464905" cy="598796"/>
          </a:xfrm>
          <a:prstGeom prst="rect">
            <a:avLst/>
          </a:prstGeom>
          <a:noFill/>
        </p:spPr>
        <p:txBody>
          <a:bodyPr wrap="square" rtlCol="0">
            <a:spAutoFit/>
          </a:bodyPr>
          <a:lstStyle/>
          <a:p>
            <a:pPr algn="dist"/>
            <a:r>
              <a:rPr kumimoji="1" lang="en-US" altLang="zh-CN" sz="3200" dirty="0">
                <a:latin typeface="Heiti SC Light" charset="-122"/>
                <a:ea typeface="Heiti SC Light" charset="-122"/>
                <a:cs typeface="Heiti SC Light" charset="-122"/>
              </a:rPr>
              <a:t>THANKS</a:t>
            </a:r>
            <a:endParaRPr kumimoji="1" lang="zh-CN" altLang="en-US" sz="3200" dirty="0">
              <a:latin typeface="Heiti SC Light" charset="-122"/>
              <a:ea typeface="Heiti SC Light" charset="-122"/>
              <a:cs typeface="Heiti SC Light" charset="-122"/>
            </a:endParaRPr>
          </a:p>
        </p:txBody>
      </p:sp>
      <p:cxnSp>
        <p:nvCxnSpPr>
          <p:cNvPr id="3" name="直线连接符 2"/>
          <p:cNvCxnSpPr/>
          <p:nvPr/>
        </p:nvCxnSpPr>
        <p:spPr>
          <a:xfrm>
            <a:off x="3256609" y="3429000"/>
            <a:ext cx="567878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583654" y="869754"/>
            <a:ext cx="2396479" cy="460375"/>
          </a:xfrm>
          <a:prstGeom prst="rect">
            <a:avLst/>
          </a:prstGeom>
          <a:noFill/>
        </p:spPr>
        <p:txBody>
          <a:bodyPr wrap="square" rtlCol="0">
            <a:spAutoFit/>
          </a:bodyPr>
          <a:lstStyle/>
          <a:p>
            <a:pPr algn="dist"/>
            <a:r>
              <a:rPr kumimoji="1" lang="en-US" altLang="zh-CN" sz="2400" dirty="0">
                <a:solidFill>
                  <a:schemeClr val="tx1">
                    <a:lumMod val="75000"/>
                    <a:lumOff val="25000"/>
                  </a:schemeClr>
                </a:solidFill>
                <a:latin typeface="Heiti SC Light" charset="-122"/>
                <a:ea typeface="Heiti SC Light" charset="-122"/>
                <a:cs typeface="Heiti SC Light" charset="-122"/>
              </a:rPr>
              <a:t>OUTLINE</a:t>
            </a:r>
            <a:endParaRPr kumimoji="1" lang="zh-CN" altLang="en-US" sz="2400" dirty="0">
              <a:solidFill>
                <a:schemeClr val="tx1">
                  <a:lumMod val="75000"/>
                  <a:lumOff val="25000"/>
                </a:schemeClr>
              </a:solidFill>
              <a:latin typeface="Heiti SC Light" charset="-122"/>
              <a:ea typeface="Heiti SC Light" charset="-122"/>
              <a:cs typeface="Heiti SC Light" charset="-122"/>
            </a:endParaRPr>
          </a:p>
        </p:txBody>
      </p:sp>
      <p:sp>
        <p:nvSpPr>
          <p:cNvPr id="2" name="矩形 1"/>
          <p:cNvSpPr/>
          <p:nvPr/>
        </p:nvSpPr>
        <p:spPr>
          <a:xfrm>
            <a:off x="4167247" y="745723"/>
            <a:ext cx="1415772" cy="584775"/>
          </a:xfrm>
          <a:prstGeom prst="rect">
            <a:avLst/>
          </a:prstGeom>
        </p:spPr>
        <p:txBody>
          <a:bodyPr wrap="none">
            <a:spAutoFit/>
          </a:bodyPr>
          <a:lstStyle/>
          <a:p>
            <a:r>
              <a:rPr kumimoji="1" lang="zh-CN" altLang="en-US" sz="3200" dirty="0">
                <a:solidFill>
                  <a:schemeClr val="tx1">
                    <a:lumMod val="75000"/>
                    <a:lumOff val="25000"/>
                  </a:schemeClr>
                </a:solidFill>
                <a:latin typeface="Heiti SC Light" charset="-122"/>
                <a:ea typeface="Heiti SC Light" charset="-122"/>
                <a:cs typeface="Heiti SC Light" charset="-122"/>
              </a:rPr>
              <a:t>目录</a:t>
            </a:r>
            <a:r>
              <a:rPr kumimoji="1" lang="en-US" altLang="zh-CN" sz="3200" dirty="0">
                <a:solidFill>
                  <a:schemeClr val="tx1">
                    <a:lumMod val="75000"/>
                    <a:lumOff val="25000"/>
                  </a:schemeClr>
                </a:solidFill>
                <a:latin typeface="Heiti SC Light" charset="-122"/>
                <a:ea typeface="Heiti SC Light" charset="-122"/>
                <a:cs typeface="Heiti SC Light" charset="-122"/>
              </a:rPr>
              <a:t>·</a:t>
            </a:r>
            <a:endParaRPr lang="zh-CN" altLang="en-US" sz="3200" dirty="0"/>
          </a:p>
        </p:txBody>
      </p:sp>
      <p:grpSp>
        <p:nvGrpSpPr>
          <p:cNvPr id="13" name="组 12"/>
          <p:cNvGrpSpPr/>
          <p:nvPr/>
        </p:nvGrpSpPr>
        <p:grpSpPr>
          <a:xfrm>
            <a:off x="4183502" y="2147300"/>
            <a:ext cx="3826118" cy="797342"/>
            <a:chOff x="2120780" y="2799184"/>
            <a:chExt cx="3478289" cy="877077"/>
          </a:xfrm>
        </p:grpSpPr>
        <p:sp>
          <p:nvSpPr>
            <p:cNvPr id="3" name="矩形 2"/>
            <p:cNvSpPr/>
            <p:nvPr/>
          </p:nvSpPr>
          <p:spPr>
            <a:xfrm>
              <a:off x="2120780" y="2799184"/>
              <a:ext cx="3478289" cy="877077"/>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 name="直线连接符 4"/>
            <p:cNvCxnSpPr/>
            <p:nvPr/>
          </p:nvCxnSpPr>
          <p:spPr>
            <a:xfrm flipV="1">
              <a:off x="2655474" y="2799186"/>
              <a:ext cx="337485" cy="8770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4307123" y="2315138"/>
            <a:ext cx="524503" cy="461665"/>
          </a:xfrm>
          <a:prstGeom prst="rect">
            <a:avLst/>
          </a:prstGeom>
          <a:noFill/>
        </p:spPr>
        <p:txBody>
          <a:bodyPr wrap="none" rtlCol="0">
            <a:spAutoFit/>
          </a:bodyPr>
          <a:lstStyle/>
          <a:p>
            <a:r>
              <a:rPr kumimoji="1" lang="en-US" altLang="zh-CN" sz="2400" dirty="0">
                <a:solidFill>
                  <a:schemeClr val="tx1">
                    <a:lumMod val="75000"/>
                    <a:lumOff val="25000"/>
                  </a:schemeClr>
                </a:solidFill>
                <a:latin typeface="Heiti SC Light" charset="-122"/>
                <a:ea typeface="Heiti SC Light" charset="-122"/>
                <a:cs typeface="Heiti SC Light" charset="-122"/>
              </a:rPr>
              <a:t>01</a:t>
            </a:r>
            <a:endParaRPr kumimoji="1" lang="zh-CN" altLang="en-US" sz="2400" dirty="0">
              <a:solidFill>
                <a:schemeClr val="tx1">
                  <a:lumMod val="75000"/>
                  <a:lumOff val="25000"/>
                </a:schemeClr>
              </a:solidFill>
              <a:latin typeface="Heiti SC Light" charset="-122"/>
              <a:ea typeface="Heiti SC Light" charset="-122"/>
              <a:cs typeface="Heiti SC Light" charset="-122"/>
            </a:endParaRPr>
          </a:p>
        </p:txBody>
      </p:sp>
      <p:sp>
        <p:nvSpPr>
          <p:cNvPr id="12" name="文本框 11"/>
          <p:cNvSpPr txBox="1"/>
          <p:nvPr/>
        </p:nvSpPr>
        <p:spPr>
          <a:xfrm>
            <a:off x="5295918" y="2315097"/>
            <a:ext cx="2443877" cy="583565"/>
          </a:xfrm>
          <a:prstGeom prst="rect">
            <a:avLst/>
          </a:prstGeom>
          <a:noFill/>
        </p:spPr>
        <p:txBody>
          <a:bodyPr wrap="square" rtlCol="0">
            <a:spAutoFit/>
          </a:bodyPr>
          <a:lstStyle/>
          <a:p>
            <a:pPr algn="l"/>
            <a:r>
              <a:rPr kumimoji="1" lang="zh-CN" altLang="en-US" sz="1600" spc="300" dirty="0">
                <a:latin typeface="Heiti SC Light" charset="-122"/>
                <a:ea typeface="Heiti SC Light" charset="-122"/>
                <a:cs typeface="Heiti SC Light" charset="-122"/>
              </a:rPr>
              <a:t>还原，代替与科学的进步</a:t>
            </a:r>
          </a:p>
        </p:txBody>
      </p:sp>
      <p:grpSp>
        <p:nvGrpSpPr>
          <p:cNvPr id="19" name="组 18"/>
          <p:cNvGrpSpPr/>
          <p:nvPr/>
        </p:nvGrpSpPr>
        <p:grpSpPr>
          <a:xfrm>
            <a:off x="4193131" y="3727815"/>
            <a:ext cx="3826118" cy="797342"/>
            <a:chOff x="2120780" y="2799184"/>
            <a:chExt cx="3478289" cy="877077"/>
          </a:xfrm>
        </p:grpSpPr>
        <p:sp>
          <p:nvSpPr>
            <p:cNvPr id="20" name="矩形 19"/>
            <p:cNvSpPr/>
            <p:nvPr/>
          </p:nvSpPr>
          <p:spPr>
            <a:xfrm>
              <a:off x="2120780" y="2799184"/>
              <a:ext cx="3478289" cy="877077"/>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1" name="直线连接符 20"/>
            <p:cNvCxnSpPr/>
            <p:nvPr/>
          </p:nvCxnSpPr>
          <p:spPr>
            <a:xfrm flipV="1">
              <a:off x="2655474" y="2799186"/>
              <a:ext cx="337485" cy="8770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2" name="文本框 21"/>
          <p:cNvSpPr txBox="1"/>
          <p:nvPr/>
        </p:nvSpPr>
        <p:spPr>
          <a:xfrm>
            <a:off x="4316752" y="3895653"/>
            <a:ext cx="524503" cy="461665"/>
          </a:xfrm>
          <a:prstGeom prst="rect">
            <a:avLst/>
          </a:prstGeom>
          <a:noFill/>
        </p:spPr>
        <p:txBody>
          <a:bodyPr wrap="none" rtlCol="0">
            <a:spAutoFit/>
          </a:bodyPr>
          <a:lstStyle/>
          <a:p>
            <a:r>
              <a:rPr kumimoji="1" lang="en-US" altLang="zh-CN" sz="2400" dirty="0">
                <a:solidFill>
                  <a:schemeClr val="tx1">
                    <a:lumMod val="75000"/>
                    <a:lumOff val="25000"/>
                  </a:schemeClr>
                </a:solidFill>
                <a:latin typeface="Heiti SC Light" charset="-122"/>
                <a:ea typeface="Heiti SC Light" charset="-122"/>
                <a:cs typeface="Heiti SC Light" charset="-122"/>
              </a:rPr>
              <a:t>02</a:t>
            </a:r>
            <a:endParaRPr kumimoji="1" lang="zh-CN" altLang="en-US" sz="2400" dirty="0">
              <a:solidFill>
                <a:schemeClr val="tx1">
                  <a:lumMod val="75000"/>
                  <a:lumOff val="25000"/>
                </a:schemeClr>
              </a:solidFill>
              <a:latin typeface="Heiti SC Light" charset="-122"/>
              <a:ea typeface="Heiti SC Light" charset="-122"/>
              <a:cs typeface="Heiti SC Light" charset="-122"/>
            </a:endParaRPr>
          </a:p>
        </p:txBody>
      </p:sp>
      <p:sp>
        <p:nvSpPr>
          <p:cNvPr id="23" name="文本框 22"/>
          <p:cNvSpPr txBox="1"/>
          <p:nvPr/>
        </p:nvSpPr>
        <p:spPr>
          <a:xfrm>
            <a:off x="5305547" y="3957207"/>
            <a:ext cx="2443877" cy="337185"/>
          </a:xfrm>
          <a:prstGeom prst="rect">
            <a:avLst/>
          </a:prstGeom>
          <a:noFill/>
        </p:spPr>
        <p:txBody>
          <a:bodyPr wrap="square" rtlCol="0">
            <a:spAutoFit/>
          </a:bodyPr>
          <a:lstStyle/>
          <a:p>
            <a:pPr algn="l"/>
            <a:r>
              <a:rPr kumimoji="1" lang="zh-CN" altLang="en-US" sz="1600" spc="300" dirty="0">
                <a:latin typeface="Heiti SC Light" charset="-122"/>
                <a:ea typeface="Heiti SC Light" charset="-122"/>
                <a:cs typeface="Heiti SC Light" charset="-122"/>
              </a:rPr>
              <a:t>理论术语的问题</a:t>
            </a:r>
          </a:p>
        </p:txBody>
      </p:sp>
      <p:grpSp>
        <p:nvGrpSpPr>
          <p:cNvPr id="24" name="组 23"/>
          <p:cNvGrpSpPr/>
          <p:nvPr/>
        </p:nvGrpSpPr>
        <p:grpSpPr>
          <a:xfrm>
            <a:off x="4183502" y="5308319"/>
            <a:ext cx="3826118" cy="797342"/>
            <a:chOff x="2120780" y="2799184"/>
            <a:chExt cx="3478289" cy="877077"/>
          </a:xfrm>
        </p:grpSpPr>
        <p:sp>
          <p:nvSpPr>
            <p:cNvPr id="25" name="矩形 24"/>
            <p:cNvSpPr/>
            <p:nvPr/>
          </p:nvSpPr>
          <p:spPr>
            <a:xfrm>
              <a:off x="2120780" y="2799184"/>
              <a:ext cx="3478289" cy="877077"/>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6" name="直线连接符 25"/>
            <p:cNvCxnSpPr/>
            <p:nvPr/>
          </p:nvCxnSpPr>
          <p:spPr>
            <a:xfrm flipV="1">
              <a:off x="2655474" y="2799186"/>
              <a:ext cx="337485" cy="8770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4307123" y="5476157"/>
            <a:ext cx="524503" cy="461665"/>
          </a:xfrm>
          <a:prstGeom prst="rect">
            <a:avLst/>
          </a:prstGeom>
          <a:noFill/>
        </p:spPr>
        <p:txBody>
          <a:bodyPr wrap="none" rtlCol="0">
            <a:spAutoFit/>
          </a:bodyPr>
          <a:lstStyle/>
          <a:p>
            <a:r>
              <a:rPr kumimoji="1" lang="en-US" altLang="zh-CN" sz="2400" dirty="0">
                <a:solidFill>
                  <a:schemeClr val="tx1">
                    <a:lumMod val="75000"/>
                    <a:lumOff val="25000"/>
                  </a:schemeClr>
                </a:solidFill>
                <a:latin typeface="Heiti SC Light" charset="-122"/>
                <a:ea typeface="Heiti SC Light" charset="-122"/>
                <a:cs typeface="Heiti SC Light" charset="-122"/>
              </a:rPr>
              <a:t>03</a:t>
            </a:r>
            <a:endParaRPr kumimoji="1" lang="zh-CN" altLang="en-US" sz="2400" dirty="0">
              <a:solidFill>
                <a:schemeClr val="tx1">
                  <a:lumMod val="75000"/>
                  <a:lumOff val="25000"/>
                </a:schemeClr>
              </a:solidFill>
              <a:latin typeface="Heiti SC Light" charset="-122"/>
              <a:ea typeface="Heiti SC Light" charset="-122"/>
              <a:cs typeface="Heiti SC Light" charset="-122"/>
            </a:endParaRPr>
          </a:p>
        </p:txBody>
      </p:sp>
      <p:sp>
        <p:nvSpPr>
          <p:cNvPr id="28" name="文本框 27"/>
          <p:cNvSpPr txBox="1"/>
          <p:nvPr/>
        </p:nvSpPr>
        <p:spPr>
          <a:xfrm>
            <a:off x="5295900" y="5538470"/>
            <a:ext cx="2683510" cy="337185"/>
          </a:xfrm>
          <a:prstGeom prst="rect">
            <a:avLst/>
          </a:prstGeom>
          <a:noFill/>
        </p:spPr>
        <p:txBody>
          <a:bodyPr wrap="square" rtlCol="0">
            <a:spAutoFit/>
          </a:bodyPr>
          <a:lstStyle/>
          <a:p>
            <a:pPr algn="l"/>
            <a:r>
              <a:rPr kumimoji="1" lang="zh-CN" altLang="en-US" sz="1600" spc="300" dirty="0">
                <a:latin typeface="Heiti SC Light" charset="-122"/>
                <a:ea typeface="Heiti SC Light" charset="-122"/>
                <a:cs typeface="Heiti SC Light" charset="-122"/>
              </a:rPr>
              <a:t>科学实在论与反实在论</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63625"/>
            <a:ext cx="10515600" cy="5113655"/>
          </a:xfrm>
        </p:spPr>
        <p:txBody>
          <a:bodyPr/>
          <a:lstStyle/>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一个理论的定律可从另一个理论的定律中推导出出来称为</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理论间的还原</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或简称</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还原</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。越来越多的原本孤立的理论被证明是越来越少的基本理论中的特例。</a:t>
            </a: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pPr marL="742950" lvl="1" indent="-285750">
              <a:lnSpc>
                <a:spcPct val="15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科学变化就是科学进步，这在很大程度上靠还原来衡量。</a:t>
            </a: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pPr marL="742950" lvl="1" indent="-285750">
              <a:lnSpc>
                <a:spcPct val="15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还原也被视为不同学科间的特征关系。（化学</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物理，生物</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化学）</a:t>
            </a: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科学论题的统合使得公理化成为一种具有吸引力的解释理论，它可以通过揭示更一般的潜在机制来进行解释。</a:t>
            </a: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公理化给出的理论结构和理论间关系的承诺，相当于关于实在本性的一种形而上学主张：在实在的底层，事物组成和运作都是简单的，更复杂和更复合的所有复杂性和多样性都是事物底层简单性的结果。</a:t>
            </a: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pPr marL="0" lvl="0" indent="0">
              <a:lnSpc>
                <a:spcPct val="150000"/>
              </a:lnSpc>
              <a:buNone/>
            </a:pP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4" name="矩形 3"/>
          <p:cNvSpPr/>
          <p:nvPr/>
        </p:nvSpPr>
        <p:spPr>
          <a:xfrm>
            <a:off x="738247" y="364723"/>
            <a:ext cx="4653280" cy="583565"/>
          </a:xfrm>
          <a:prstGeom prst="rect">
            <a:avLst/>
          </a:prstGeom>
        </p:spPr>
        <p:txBody>
          <a:bodyPr wrap="none">
            <a:spAutoFit/>
          </a:bodyPr>
          <a:lstStyle/>
          <a:p>
            <a:pPr algn="l"/>
            <a:r>
              <a:rPr kumimoji="1" lang="zh-CN" altLang="en-US" sz="3200" dirty="0">
                <a:solidFill>
                  <a:schemeClr val="tx1">
                    <a:lumMod val="75000"/>
                    <a:lumOff val="25000"/>
                  </a:schemeClr>
                </a:solidFill>
                <a:latin typeface="Heiti SC Light" charset="-122"/>
                <a:ea typeface="Heiti SC Light" charset="-122"/>
                <a:cs typeface="Heiti SC Light" charset="-122"/>
              </a:rPr>
              <a:t>还原，</a:t>
            </a:r>
            <a:r>
              <a:rPr kumimoji="1" lang="zh-CN" altLang="en-US" sz="3200" dirty="0">
                <a:solidFill>
                  <a:schemeClr val="tx1">
                    <a:lumMod val="75000"/>
                    <a:lumOff val="25000"/>
                  </a:schemeClr>
                </a:solidFill>
                <a:latin typeface="Heiti SC Light" charset="-122"/>
                <a:ea typeface="Heiti SC Light" charset="-122"/>
                <a:cs typeface="Heiti SC Light" charset="-122"/>
                <a:sym typeface="+mn-ea"/>
              </a:rPr>
              <a:t>代替与科学的进步</a:t>
            </a:r>
            <a:endParaRPr lang="zh-CN" alt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63625"/>
            <a:ext cx="10515600" cy="5113655"/>
          </a:xfrm>
        </p:spPr>
        <p:txBody>
          <a:bodyPr/>
          <a:lstStyle/>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这种关于科学中理论和学科之间的联系称为</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科学的统合</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。这常常被理解为一种认识论主张：科学获取知识的方式都是相同的（经验手段）。这个观点的强版本增加了一个形而上学组件：科学所探索的现实统合于物理事物和过程。这个版本受到较大争议。</a:t>
            </a: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社会科学、人文学科</a:t>
            </a:r>
          </a:p>
        </p:txBody>
      </p:sp>
      <p:sp>
        <p:nvSpPr>
          <p:cNvPr id="4" name="矩形 3"/>
          <p:cNvSpPr/>
          <p:nvPr/>
        </p:nvSpPr>
        <p:spPr>
          <a:xfrm>
            <a:off x="738247" y="364723"/>
            <a:ext cx="4653280" cy="583565"/>
          </a:xfrm>
          <a:prstGeom prst="rect">
            <a:avLst/>
          </a:prstGeom>
        </p:spPr>
        <p:txBody>
          <a:bodyPr wrap="none">
            <a:spAutoFit/>
          </a:bodyPr>
          <a:lstStyle/>
          <a:p>
            <a:pPr algn="l"/>
            <a:r>
              <a:rPr kumimoji="1" lang="zh-CN" altLang="en-US" sz="3200" dirty="0">
                <a:solidFill>
                  <a:schemeClr val="tx1">
                    <a:lumMod val="75000"/>
                    <a:lumOff val="25000"/>
                  </a:schemeClr>
                </a:solidFill>
                <a:latin typeface="Heiti SC Light" charset="-122"/>
                <a:ea typeface="Heiti SC Light" charset="-122"/>
                <a:cs typeface="Heiti SC Light" charset="-122"/>
              </a:rPr>
              <a:t>还原，</a:t>
            </a:r>
            <a:r>
              <a:rPr kumimoji="1" lang="zh-CN" altLang="en-US" sz="3200" dirty="0">
                <a:solidFill>
                  <a:schemeClr val="tx1">
                    <a:lumMod val="75000"/>
                    <a:lumOff val="25000"/>
                  </a:schemeClr>
                </a:solidFill>
                <a:latin typeface="Heiti SC Light" charset="-122"/>
                <a:ea typeface="Heiti SC Light" charset="-122"/>
                <a:cs typeface="Heiti SC Light" charset="-122"/>
                <a:sym typeface="+mn-ea"/>
              </a:rPr>
              <a:t>代替与科学的进步</a:t>
            </a:r>
            <a:endParaRPr lang="zh-CN" alt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63625"/>
            <a:ext cx="10515600" cy="5113655"/>
          </a:xfrm>
        </p:spPr>
        <p:txBody>
          <a:bodyPr/>
          <a:lstStyle/>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一个理论的定律直接从另一个理论的定律中导出的想法过于简单。科学的进步通过后继理论对某种理论的预测和说明进行修正和改进。还原通常是从更根本性的供还原的理论中推导出理论的一种</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修正</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版本，而不是</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包含</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这种</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修正</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对公理化观点造成挑战。有时，一个理论超越另一个理论，不是通过</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还原</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，而是通过</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代替</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取代</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似乎成了真正的科学的特征。</a:t>
            </a: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与之相对的，当一个理论被还原到更广泛或更基本的理论时，被还原理论的</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本体论</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它所声称的事物种类</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被保留下来时，如果还原是被还原理论的定律从可供还原的理论中演绎出来的过程，那么只有当两个理论的术语相联系时，这种推导才是可能的。</a:t>
            </a: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用还原来描述科学进步的麻烦在于：上述联系的识别越来越困难，或者是不可能的。</a:t>
            </a:r>
          </a:p>
        </p:txBody>
      </p:sp>
      <p:sp>
        <p:nvSpPr>
          <p:cNvPr id="4" name="矩形 3"/>
          <p:cNvSpPr/>
          <p:nvPr/>
        </p:nvSpPr>
        <p:spPr>
          <a:xfrm>
            <a:off x="738247" y="364723"/>
            <a:ext cx="4653280" cy="583565"/>
          </a:xfrm>
          <a:prstGeom prst="rect">
            <a:avLst/>
          </a:prstGeom>
        </p:spPr>
        <p:txBody>
          <a:bodyPr wrap="none">
            <a:spAutoFit/>
          </a:bodyPr>
          <a:lstStyle/>
          <a:p>
            <a:pPr algn="l"/>
            <a:r>
              <a:rPr kumimoji="1" lang="zh-CN" altLang="en-US" sz="3200" dirty="0">
                <a:solidFill>
                  <a:schemeClr val="tx1">
                    <a:lumMod val="75000"/>
                    <a:lumOff val="25000"/>
                  </a:schemeClr>
                </a:solidFill>
                <a:latin typeface="Heiti SC Light" charset="-122"/>
                <a:ea typeface="Heiti SC Light" charset="-122"/>
                <a:cs typeface="Heiti SC Light" charset="-122"/>
              </a:rPr>
              <a:t>还原，</a:t>
            </a:r>
            <a:r>
              <a:rPr kumimoji="1" lang="zh-CN" altLang="en-US" sz="3200" dirty="0">
                <a:solidFill>
                  <a:schemeClr val="tx1">
                    <a:lumMod val="75000"/>
                    <a:lumOff val="25000"/>
                  </a:schemeClr>
                </a:solidFill>
                <a:latin typeface="Heiti SC Light" charset="-122"/>
                <a:ea typeface="Heiti SC Light" charset="-122"/>
                <a:cs typeface="Heiti SC Light" charset="-122"/>
                <a:sym typeface="+mn-ea"/>
              </a:rPr>
              <a:t>代替与科学的进步</a:t>
            </a:r>
            <a:endParaRPr lang="zh-CN" alt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63625"/>
            <a:ext cx="10515600" cy="5113655"/>
          </a:xfrm>
        </p:spPr>
        <p:txBody>
          <a:bodyPr/>
          <a:lstStyle/>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还原论的第一个问题：</a:t>
            </a:r>
          </a:p>
          <a:p>
            <a:pPr lvl="1">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在许多学科中，特别是生命科学和行为科学中，没有普遍规律可循。这些学科的理论有模型构成，而模型描述了有限的案例范围。在这些科学中，没什么是从更基础的定律中衍生出来的。</a:t>
            </a:r>
          </a:p>
          <a:p>
            <a:pPr lvl="2">
              <a:lnSpc>
                <a:spcPct val="150000"/>
              </a:lnSpc>
            </a:pPr>
            <a:r>
              <a:rPr lang="en-US" altLang="zh-CN" sz="1665"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1665"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还原论</a:t>
            </a:r>
            <a:r>
              <a:rPr lang="en-US" altLang="zh-CN" sz="1665"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1665"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这一术语被</a:t>
            </a:r>
            <a:r>
              <a:rPr lang="en-US" altLang="zh-CN" sz="1665"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1665"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机械论</a:t>
            </a:r>
            <a:r>
              <a:rPr lang="en-US" altLang="zh-CN" sz="1665"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1665"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所替代，用以描述方法论或研究策略。</a:t>
            </a:r>
          </a:p>
          <a:p>
            <a:pPr lvl="2">
              <a:lnSpc>
                <a:spcPct val="150000"/>
              </a:lnSpc>
            </a:pPr>
            <a:r>
              <a:rPr lang="en-US" altLang="zh-CN" sz="1665"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1665"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机械论</a:t>
            </a:r>
            <a:r>
              <a:rPr lang="en-US" altLang="zh-CN" sz="1665"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1665"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的拥护者明确表示，目标是构建特定过程的有限模型，而不是普遍定律构成的一般理论。机械论要求将整体还原为部分，而不是将定律还原为更基本的定律。</a:t>
            </a:r>
          </a:p>
          <a:p>
            <a:pPr lvl="2" algn="l">
              <a:lnSpc>
                <a:spcPct val="150000"/>
              </a:lnSpc>
              <a:buClrTx/>
              <a:buSzTx/>
            </a:pPr>
            <a:r>
              <a:rPr lang="en-US" altLang="zh-CN" sz="1665"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机械论的问题：</a:t>
            </a:r>
            <a:r>
              <a:rPr lang="en-US" altLang="zh-CN" sz="1665"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对高层解释的自主性影响。和还原</a:t>
            </a:r>
            <a:r>
              <a:rPr lang="zh-CN" altLang="en-US" sz="1665"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论</a:t>
            </a:r>
            <a:r>
              <a:rPr lang="en-US" altLang="zh-CN" sz="1665"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类似。</a:t>
            </a:r>
            <a:endParaRPr lang="en-US" altLang="zh-CN" sz="1665"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pPr lvl="1" algn="l">
              <a:lnSpc>
                <a:spcPct val="150000"/>
              </a:lnSpc>
              <a:buClrTx/>
              <a:buSzTx/>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结果：要么科学的历史是进步的，这种进步通过理论的还原（但需要一种不同的关于还原的解释，而不是把它看做一种逻辑推导的理论解释）；要么科学的历史进步与还原无关，而是被越来越正确但毫不相关的理论所代替。甚至，科学史并没有进步，而仅仅是更复杂的理论的更替。</a:t>
            </a:r>
          </a:p>
          <a:p>
            <a:pPr lvl="1" algn="l">
              <a:lnSpc>
                <a:spcPct val="150000"/>
              </a:lnSpc>
              <a:buClrTx/>
              <a:buSzTx/>
            </a:pP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pPr lvl="1">
              <a:lnSpc>
                <a:spcPct val="150000"/>
              </a:lnSpc>
            </a:pP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4" name="矩形 3"/>
          <p:cNvSpPr/>
          <p:nvPr/>
        </p:nvSpPr>
        <p:spPr>
          <a:xfrm>
            <a:off x="738247" y="364723"/>
            <a:ext cx="4653280" cy="583565"/>
          </a:xfrm>
          <a:prstGeom prst="rect">
            <a:avLst/>
          </a:prstGeom>
        </p:spPr>
        <p:txBody>
          <a:bodyPr wrap="none">
            <a:spAutoFit/>
          </a:bodyPr>
          <a:lstStyle/>
          <a:p>
            <a:pPr algn="l"/>
            <a:r>
              <a:rPr kumimoji="1" lang="zh-CN" altLang="en-US" sz="3200" dirty="0">
                <a:solidFill>
                  <a:schemeClr val="tx1">
                    <a:lumMod val="75000"/>
                    <a:lumOff val="25000"/>
                  </a:schemeClr>
                </a:solidFill>
                <a:latin typeface="Heiti SC Light" charset="-122"/>
                <a:ea typeface="Heiti SC Light" charset="-122"/>
                <a:cs typeface="Heiti SC Light" charset="-122"/>
              </a:rPr>
              <a:t>还原，</a:t>
            </a:r>
            <a:r>
              <a:rPr kumimoji="1" lang="zh-CN" altLang="en-US" sz="3200" dirty="0">
                <a:solidFill>
                  <a:schemeClr val="tx1">
                    <a:lumMod val="75000"/>
                    <a:lumOff val="25000"/>
                  </a:schemeClr>
                </a:solidFill>
                <a:latin typeface="Heiti SC Light" charset="-122"/>
                <a:ea typeface="Heiti SC Light" charset="-122"/>
                <a:cs typeface="Heiti SC Light" charset="-122"/>
                <a:sym typeface="+mn-ea"/>
              </a:rPr>
              <a:t>代替与科学的进步</a:t>
            </a:r>
            <a:endParaRPr lang="zh-CN" alt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63625"/>
            <a:ext cx="10515600" cy="5113655"/>
          </a:xfrm>
        </p:spPr>
        <p:txBody>
          <a:bodyPr/>
          <a:lstStyle/>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还原论的第二个问题：</a:t>
            </a: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在说明上更基本的概念，在认识论上有问题，我们难以获得关于它们的知识。最基本的概念，首先是如何获得它们的意义的。</a:t>
            </a: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正式的科学认识论是经验论</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我们的知识只能被经验证明，但是它们的说明功能却只能由那些我们无法直接经验的东西来实现。</a:t>
            </a:r>
          </a:p>
          <a:p>
            <a:pPr>
              <a:lnSpc>
                <a:spcPct val="150000"/>
              </a:lnSpc>
            </a:pP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4" name="矩形 3"/>
          <p:cNvSpPr/>
          <p:nvPr/>
        </p:nvSpPr>
        <p:spPr>
          <a:xfrm>
            <a:off x="738247" y="364723"/>
            <a:ext cx="4653280" cy="583565"/>
          </a:xfrm>
          <a:prstGeom prst="rect">
            <a:avLst/>
          </a:prstGeom>
        </p:spPr>
        <p:txBody>
          <a:bodyPr wrap="none">
            <a:spAutoFit/>
          </a:bodyPr>
          <a:lstStyle/>
          <a:p>
            <a:pPr algn="l"/>
            <a:r>
              <a:rPr kumimoji="1" lang="zh-CN" altLang="en-US" sz="3200" dirty="0">
                <a:solidFill>
                  <a:schemeClr val="tx1">
                    <a:lumMod val="75000"/>
                    <a:lumOff val="25000"/>
                  </a:schemeClr>
                </a:solidFill>
                <a:latin typeface="Heiti SC Light" charset="-122"/>
                <a:ea typeface="Heiti SC Light" charset="-122"/>
                <a:cs typeface="Heiti SC Light" charset="-122"/>
              </a:rPr>
              <a:t>还原，</a:t>
            </a:r>
            <a:r>
              <a:rPr kumimoji="1" lang="zh-CN" altLang="en-US" sz="3200" dirty="0">
                <a:solidFill>
                  <a:schemeClr val="tx1">
                    <a:lumMod val="75000"/>
                    <a:lumOff val="25000"/>
                  </a:schemeClr>
                </a:solidFill>
                <a:latin typeface="Heiti SC Light" charset="-122"/>
                <a:ea typeface="Heiti SC Light" charset="-122"/>
                <a:cs typeface="Heiti SC Light" charset="-122"/>
                <a:sym typeface="+mn-ea"/>
              </a:rPr>
              <a:t>代替与科学的进步</a:t>
            </a:r>
            <a:endParaRPr lang="zh-CN" alt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8247" y="364723"/>
            <a:ext cx="3027680" cy="583565"/>
          </a:xfrm>
          <a:prstGeom prst="rect">
            <a:avLst/>
          </a:prstGeom>
        </p:spPr>
        <p:txBody>
          <a:bodyPr wrap="none">
            <a:spAutoFit/>
          </a:bodyPr>
          <a:lstStyle/>
          <a:p>
            <a:pPr algn="l"/>
            <a:r>
              <a:rPr kumimoji="1" lang="zh-CN" altLang="en-US" sz="3200" dirty="0">
                <a:solidFill>
                  <a:schemeClr val="tx1">
                    <a:lumMod val="75000"/>
                    <a:lumOff val="25000"/>
                  </a:schemeClr>
                </a:solidFill>
                <a:latin typeface="Heiti SC Light" charset="-122"/>
                <a:ea typeface="Heiti SC Light" charset="-122"/>
                <a:cs typeface="Heiti SC Light" charset="-122"/>
              </a:rPr>
              <a:t>理论术语的问题</a:t>
            </a:r>
          </a:p>
        </p:txBody>
      </p:sp>
      <p:sp>
        <p:nvSpPr>
          <p:cNvPr id="6" name="内容占位符 2"/>
          <p:cNvSpPr>
            <a:spLocks noGrp="1"/>
          </p:cNvSpPr>
          <p:nvPr/>
        </p:nvSpPr>
        <p:spPr>
          <a:xfrm>
            <a:off x="738505" y="1198880"/>
            <a:ext cx="10515600" cy="51136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科学说明被假定是可检验的，它们有</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经验内容</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。但是科学说明却诉诸一系列不可观察、不可探测的理论实体、过程、事物、事件和性质。</a:t>
            </a: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有些东西时必要但是又不可知的，我们只能通过它们的效果来了解它们，而不能探测它们本身。</a:t>
            </a: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不可观察的事物不是可观察事物的一种缩小的版本，而有自己独特的性质。</a:t>
            </a: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那么，如果我们的知识只是通过的感官经验来证明是合理的，我们如何知道上述结论，并且我们有多大的把握可以认为求助于这些理论实体和性质的理论提供了真是的说明呢？</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8247" y="364723"/>
            <a:ext cx="3027680" cy="583565"/>
          </a:xfrm>
          <a:prstGeom prst="rect">
            <a:avLst/>
          </a:prstGeom>
        </p:spPr>
        <p:txBody>
          <a:bodyPr wrap="none">
            <a:spAutoFit/>
          </a:bodyPr>
          <a:lstStyle/>
          <a:p>
            <a:pPr algn="l"/>
            <a:r>
              <a:rPr kumimoji="1" lang="zh-CN" altLang="en-US" sz="3200" dirty="0">
                <a:solidFill>
                  <a:schemeClr val="tx1">
                    <a:lumMod val="75000"/>
                    <a:lumOff val="25000"/>
                  </a:schemeClr>
                </a:solidFill>
                <a:latin typeface="Heiti SC Light" charset="-122"/>
                <a:ea typeface="Heiti SC Light" charset="-122"/>
                <a:cs typeface="Heiti SC Light" charset="-122"/>
              </a:rPr>
              <a:t>理论术语的问题</a:t>
            </a:r>
          </a:p>
        </p:txBody>
      </p:sp>
      <p:sp>
        <p:nvSpPr>
          <p:cNvPr id="6" name="内容占位符 2"/>
          <p:cNvSpPr>
            <a:spLocks noGrp="1"/>
          </p:cNvSpPr>
          <p:nvPr/>
        </p:nvSpPr>
        <p:spPr>
          <a:xfrm>
            <a:off x="738505" y="1198880"/>
            <a:ext cx="10515600" cy="51136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把上述问题表述为词的意义和语言的可学习性的问题。</a:t>
            </a: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假定我们理解了那些描述我们经验的术语以及描述拥有这些可经验的性质的日常物体的术语（这些词并不是通过其他词来定义的）之后，我们语言的其余部分某种程度上奠基与感官性质的名称以及日常物体的标签名。</a:t>
            </a: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如果这是语言的基础，那么我们语言中的每一个有意义的词，必须最终有一个用这些命名感官性质和日常物体的词语给出的定义。（经验主义观点）</a:t>
            </a:r>
          </a:p>
          <a:p>
            <a:pPr>
              <a:lnSpc>
                <a:spcPct val="150000"/>
              </a:lnSpc>
            </a:pP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如果我们能过通过可观察术语来明确定义理论术语，那么久不会存在理解上的困难。但是显然用以命名不可观测性质、过程、事物、状态或事件的术语很难用可观察的术语去明确定义。因为，如果理论术语仅仅是观察术语的缩写，那么理论陈述也就仅仅是观察陈述的缩写。而这与理论的解释力相悖。</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2075</Words>
  <Application>Microsoft Macintosh PowerPoint</Application>
  <PresentationFormat>宽屏</PresentationFormat>
  <Paragraphs>70</Paragraphs>
  <Slides>15</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DengXian</vt:lpstr>
      <vt:lpstr>DengXian Light</vt:lpstr>
      <vt:lpstr>微软雅黑</vt:lpstr>
      <vt:lpstr>Heiti SC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Donglin Sui</cp:lastModifiedBy>
  <cp:revision>28</cp:revision>
  <dcterms:created xsi:type="dcterms:W3CDTF">2019-01-11T04:30:00Z</dcterms:created>
  <dcterms:modified xsi:type="dcterms:W3CDTF">2020-10-30T04:54:17Z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