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71" r:id="rId4"/>
    <p:sldId id="319" r:id="rId5"/>
    <p:sldId id="258" r:id="rId6"/>
    <p:sldId id="272" r:id="rId7"/>
    <p:sldId id="273" r:id="rId8"/>
    <p:sldId id="274" r:id="rId9"/>
    <p:sldId id="275" r:id="rId10"/>
    <p:sldId id="268" r:id="rId11"/>
    <p:sldId id="269" r:id="rId12"/>
    <p:sldId id="270"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308" r:id="rId35"/>
    <p:sldId id="297" r:id="rId36"/>
    <p:sldId id="298" r:id="rId37"/>
    <p:sldId id="299" r:id="rId38"/>
    <p:sldId id="301" r:id="rId39"/>
    <p:sldId id="304" r:id="rId40"/>
    <p:sldId id="303" r:id="rId41"/>
    <p:sldId id="302" r:id="rId42"/>
    <p:sldId id="305" r:id="rId43"/>
    <p:sldId id="307" r:id="rId44"/>
    <p:sldId id="310" r:id="rId45"/>
    <p:sldId id="311" r:id="rId46"/>
    <p:sldId id="312" r:id="rId47"/>
    <p:sldId id="313" r:id="rId48"/>
    <p:sldId id="314" r:id="rId49"/>
    <p:sldId id="315" r:id="rId50"/>
    <p:sldId id="316" r:id="rId51"/>
    <p:sldId id="317" r:id="rId52"/>
    <p:sldId id="318" r:id="rId53"/>
    <p:sldId id="309" r:id="rId54"/>
    <p:sldId id="306" r:id="rId55"/>
  </p:sldIdLst>
  <p:sldSz cx="9144000" cy="5715000" type="screen16x1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94660"/>
  </p:normalViewPr>
  <p:slideViewPr>
    <p:cSldViewPr>
      <p:cViewPr>
        <p:scale>
          <a:sx n="100" d="100"/>
          <a:sy n="100" d="100"/>
        </p:scale>
        <p:origin x="-576" y="6"/>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D62C10E8-E024-4420-91E6-26B246C5DC3C}" type="datetimeFigureOut">
              <a:rPr lang="zh-CN" altLang="en-US" smtClean="0"/>
              <a:pPr/>
              <a:t>2016-02-02</a:t>
            </a:fld>
            <a:endParaRPr lang="zh-CN" altLang="en-US"/>
          </a:p>
        </p:txBody>
      </p:sp>
      <p:sp>
        <p:nvSpPr>
          <p:cNvPr id="4" name="幻灯片图像占位符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1806C582-307E-4FB7-AE29-61ECF4893090}" type="slidenum">
              <a:rPr lang="zh-CN" altLang="en-US" smtClean="0"/>
              <a:pPr/>
              <a:t>‹#›</a:t>
            </a:fld>
            <a:endParaRPr lang="zh-CN" altLang="en-US"/>
          </a:p>
        </p:txBody>
      </p:sp>
    </p:spTree>
    <p:extLst>
      <p:ext uri="{BB962C8B-B14F-4D97-AF65-F5344CB8AC3E}">
        <p14:creationId xmlns:p14="http://schemas.microsoft.com/office/powerpoint/2010/main" val="241520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39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49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50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51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52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53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54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19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1806C582-307E-4FB7-AE29-61ECF4893090}"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2016-02-02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2016-02-02</a:t>
            </a:fld>
            <a:endParaRPr lang="zh-CN" altLang="en-US"/>
          </a:p>
        </p:txBody>
      </p:sp>
      <p:sp>
        <p:nvSpPr>
          <p:cNvPr id="5" name="页脚占位符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0" name="组合 19"/>
          <p:cNvGrpSpPr/>
          <p:nvPr/>
        </p:nvGrpSpPr>
        <p:grpSpPr>
          <a:xfrm>
            <a:off x="3472186" y="1740352"/>
            <a:ext cx="5671814" cy="3974648"/>
            <a:chOff x="3472186" y="1740352"/>
            <a:chExt cx="5671814" cy="3974648"/>
          </a:xfrm>
        </p:grpSpPr>
        <p:pic>
          <p:nvPicPr>
            <p:cNvPr id="1027" name="Picture 3"/>
            <p:cNvPicPr>
              <a:picLocks noChangeAspect="1" noChangeArrowheads="1"/>
            </p:cNvPicPr>
            <p:nvPr/>
          </p:nvPicPr>
          <p:blipFill>
            <a:blip r:embed="rId3"/>
            <a:srcRect l="1577" t="4268" r="4026" b="16061"/>
            <a:stretch>
              <a:fillRect/>
            </a:stretch>
          </p:blipFill>
          <p:spPr bwMode="auto">
            <a:xfrm>
              <a:off x="4000496" y="2643186"/>
              <a:ext cx="5143504" cy="3071814"/>
            </a:xfrm>
            <a:prstGeom prst="rect">
              <a:avLst/>
            </a:prstGeom>
            <a:noFill/>
            <a:ln w="9525">
              <a:noFill/>
              <a:miter lim="800000"/>
              <a:headEnd/>
              <a:tailEnd/>
            </a:ln>
            <a:effectLst/>
          </p:spPr>
        </p:pic>
        <p:sp>
          <p:nvSpPr>
            <p:cNvPr id="18" name="矩形 17"/>
            <p:cNvSpPr/>
            <p:nvPr/>
          </p:nvSpPr>
          <p:spPr>
            <a:xfrm rot="17713296">
              <a:off x="2778554" y="2433984"/>
              <a:ext cx="3671154" cy="22838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p:nvSpPr>
          <p:spPr>
            <a:xfrm>
              <a:off x="3786182" y="5214954"/>
              <a:ext cx="1071570" cy="500046"/>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2"/>
          <p:cNvPicPr>
            <a:picLocks noChangeAspect="1" noChangeArrowheads="1"/>
          </p:cNvPicPr>
          <p:nvPr/>
        </p:nvPicPr>
        <p:blipFill>
          <a:blip r:embed="rId4"/>
          <a:srcRect/>
          <a:stretch>
            <a:fillRect/>
          </a:stretch>
        </p:blipFill>
        <p:spPr bwMode="auto">
          <a:xfrm>
            <a:off x="7215206" y="4572013"/>
            <a:ext cx="1000132" cy="271464"/>
          </a:xfrm>
          <a:prstGeom prst="rect">
            <a:avLst/>
          </a:prstGeom>
          <a:noFill/>
          <a:ln w="9525">
            <a:noFill/>
            <a:miter lim="800000"/>
            <a:headEnd/>
            <a:tailEnd/>
          </a:ln>
          <a:effectLst/>
        </p:spPr>
      </p:pic>
      <p:sp>
        <p:nvSpPr>
          <p:cNvPr id="44" name="TextBox 43"/>
          <p:cNvSpPr txBox="1"/>
          <p:nvPr/>
        </p:nvSpPr>
        <p:spPr>
          <a:xfrm>
            <a:off x="642878" y="1428740"/>
            <a:ext cx="7715336" cy="830997"/>
          </a:xfrm>
          <a:prstGeom prst="rect">
            <a:avLst/>
          </a:prstGeom>
          <a:noFill/>
        </p:spPr>
        <p:txBody>
          <a:bodyPr wrap="square" rtlCol="0">
            <a:spAutoFit/>
          </a:bodyPr>
          <a:lstStyle/>
          <a:p>
            <a:r>
              <a:rPr lang="zh-CN" altLang="en-US" sz="4800" dirty="0" smtClean="0">
                <a:latin typeface="方正兰亭中粗黑简体" pitchFamily="2" charset="-122"/>
                <a:ea typeface="方正兰亭中粗黑简体" pitchFamily="2" charset="-122"/>
              </a:rPr>
              <a:t>新</a:t>
            </a:r>
            <a:r>
              <a:rPr lang="en-US" altLang="zh-CN" sz="4800" dirty="0" smtClean="0">
                <a:latin typeface="方正兰亭中粗黑简体" pitchFamily="2" charset="-122"/>
                <a:ea typeface="方正兰亭中粗黑简体" pitchFamily="2" charset="-122"/>
              </a:rPr>
              <a:t>MES</a:t>
            </a:r>
            <a:r>
              <a:rPr lang="zh-CN" altLang="en-US" sz="4800" dirty="0" smtClean="0">
                <a:latin typeface="方正兰亭中粗黑简体" pitchFamily="2" charset="-122"/>
                <a:ea typeface="方正兰亭中粗黑简体" pitchFamily="2" charset="-122"/>
              </a:rPr>
              <a:t>系统</a:t>
            </a:r>
            <a:r>
              <a:rPr lang="zh-CN" altLang="en-US" sz="4800" dirty="0" smtClean="0">
                <a:solidFill>
                  <a:srgbClr val="00B0F0"/>
                </a:solidFill>
                <a:latin typeface="方正兰亭中粗黑简体" pitchFamily="2" charset="-122"/>
                <a:ea typeface="方正兰亭中粗黑简体" pitchFamily="2" charset="-122"/>
              </a:rPr>
              <a:t>组装操作教程</a:t>
            </a:r>
            <a:endParaRPr lang="zh-CN" altLang="en-US" sz="4800" dirty="0">
              <a:solidFill>
                <a:srgbClr val="00B0F0"/>
              </a:solidFill>
              <a:latin typeface="方正兰亭中粗黑简体" pitchFamily="2" charset="-122"/>
              <a:ea typeface="方正兰亭中粗黑简体" pitchFamily="2" charset="-122"/>
            </a:endParaRPr>
          </a:p>
        </p:txBody>
      </p:sp>
      <p:cxnSp>
        <p:nvCxnSpPr>
          <p:cNvPr id="22" name="直接连接符 21"/>
          <p:cNvCxnSpPr/>
          <p:nvPr/>
        </p:nvCxnSpPr>
        <p:spPr>
          <a:xfrm>
            <a:off x="714348" y="2285996"/>
            <a:ext cx="550072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5976" y="2242866"/>
            <a:ext cx="5929354" cy="769441"/>
          </a:xfrm>
          <a:prstGeom prst="rect">
            <a:avLst/>
          </a:prstGeom>
          <a:noFill/>
        </p:spPr>
        <p:txBody>
          <a:bodyPr wrap="square" rtlCol="0">
            <a:spAutoFit/>
          </a:bodyPr>
          <a:lstStyle/>
          <a:p>
            <a:r>
              <a:rPr lang="en-US" sz="2400" dirty="0" smtClean="0">
                <a:solidFill>
                  <a:srgbClr val="00B0F0"/>
                </a:solidFill>
              </a:rPr>
              <a:t>New</a:t>
            </a:r>
            <a:r>
              <a:rPr lang="en-US" sz="2400" dirty="0" smtClean="0"/>
              <a:t> </a:t>
            </a:r>
            <a:r>
              <a:rPr lang="en-US" sz="2400" dirty="0" smtClean="0">
                <a:solidFill>
                  <a:srgbClr val="00B0F0"/>
                </a:solidFill>
              </a:rPr>
              <a:t>MES</a:t>
            </a:r>
            <a:r>
              <a:rPr lang="en-US" sz="2400" dirty="0" smtClean="0"/>
              <a:t> </a:t>
            </a:r>
            <a:r>
              <a:rPr lang="en-US" sz="2400" dirty="0" smtClean="0">
                <a:solidFill>
                  <a:srgbClr val="00B0F0"/>
                </a:solidFill>
              </a:rPr>
              <a:t>system</a:t>
            </a:r>
            <a:r>
              <a:rPr lang="en-US" sz="2400" dirty="0" smtClean="0"/>
              <a:t> assembly operation tutorial</a:t>
            </a:r>
          </a:p>
          <a:p>
            <a:endParaRPr lang="zh-CN" altLang="en-US" sz="2000" dirty="0"/>
          </a:p>
        </p:txBody>
      </p:sp>
      <p:cxnSp>
        <p:nvCxnSpPr>
          <p:cNvPr id="10" name="直接连接符 9"/>
          <p:cNvCxnSpPr/>
          <p:nvPr/>
        </p:nvCxnSpPr>
        <p:spPr>
          <a:xfrm rot="5400000">
            <a:off x="6159259" y="2393153"/>
            <a:ext cx="357190" cy="15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06608" y="2285996"/>
            <a:ext cx="1714512" cy="369332"/>
          </a:xfrm>
          <a:prstGeom prst="rect">
            <a:avLst/>
          </a:prstGeom>
          <a:noFill/>
        </p:spPr>
        <p:txBody>
          <a:bodyPr wrap="square" rtlCol="0">
            <a:spAutoFit/>
          </a:bodyPr>
          <a:lstStyle/>
          <a:p>
            <a:r>
              <a:rPr lang="zh-CN" altLang="en-US" b="1" dirty="0" smtClean="0"/>
              <a:t>讲师：黄延德</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2</a:t>
              </a:r>
              <a:r>
                <a:rPr lang="zh-CN" altLang="en-US" dirty="0" smtClean="0">
                  <a:latin typeface="方正兰亭准黑简体" pitchFamily="2" charset="-122"/>
                  <a:ea typeface="方正兰亭准黑简体" pitchFamily="2" charset="-122"/>
                </a:rPr>
                <a:t>、制造命令挂生产方案</a:t>
              </a:r>
              <a:r>
                <a:rPr lang="en-US" altLang="zh-CN" dirty="0" smtClean="0">
                  <a:latin typeface="方正兰亭准黑简体" pitchFamily="2" charset="-122"/>
                  <a:ea typeface="方正兰亭准黑简体" pitchFamily="2" charset="-122"/>
                </a:rPr>
                <a:t>(1/3)</a:t>
              </a:r>
              <a:endParaRPr lang="zh-CN" altLang="en-US" dirty="0">
                <a:latin typeface="方正兰亭准黑简体" pitchFamily="2" charset="-122"/>
                <a:ea typeface="方正兰亭准黑简体" pitchFamily="2" charset="-122"/>
              </a:endParaRPr>
            </a:p>
          </p:txBody>
        </p:sp>
      </p:grpSp>
      <p:grpSp>
        <p:nvGrpSpPr>
          <p:cNvPr id="30" name="组合 29"/>
          <p:cNvGrpSpPr/>
          <p:nvPr/>
        </p:nvGrpSpPr>
        <p:grpSpPr>
          <a:xfrm>
            <a:off x="571472" y="1500178"/>
            <a:ext cx="4500594" cy="3143272"/>
            <a:chOff x="565976" y="1285864"/>
            <a:chExt cx="7620053" cy="3824876"/>
          </a:xfrm>
        </p:grpSpPr>
        <p:pic>
          <p:nvPicPr>
            <p:cNvPr id="2050" name="Picture 2"/>
            <p:cNvPicPr>
              <a:picLocks noChangeAspect="1" noChangeArrowheads="1"/>
            </p:cNvPicPr>
            <p:nvPr/>
          </p:nvPicPr>
          <p:blipFill>
            <a:blip r:embed="rId2"/>
            <a:srcRect r="4762"/>
            <a:stretch>
              <a:fillRect/>
            </a:stretch>
          </p:blipFill>
          <p:spPr bwMode="auto">
            <a:xfrm>
              <a:off x="565976" y="1285864"/>
              <a:ext cx="7620053" cy="3824876"/>
            </a:xfrm>
            <a:prstGeom prst="rect">
              <a:avLst/>
            </a:prstGeom>
            <a:noFill/>
            <a:ln w="9525">
              <a:noFill/>
              <a:miter lim="800000"/>
              <a:headEnd/>
              <a:tailEnd/>
            </a:ln>
            <a:effectLst/>
          </p:spPr>
        </p:pic>
        <p:sp>
          <p:nvSpPr>
            <p:cNvPr id="16" name="圆角矩形 15"/>
            <p:cNvSpPr/>
            <p:nvPr/>
          </p:nvSpPr>
          <p:spPr>
            <a:xfrm>
              <a:off x="1714480" y="1500178"/>
              <a:ext cx="1928826"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786182" y="2909888"/>
              <a:ext cx="1143008"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3829743">
              <a:off x="3115727" y="2033237"/>
              <a:ext cx="598480" cy="1133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614599" y="1357302"/>
              <a:ext cx="1214446" cy="1428760"/>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5572132" y="2500310"/>
            <a:ext cx="2928958" cy="1169551"/>
          </a:xfrm>
          <a:prstGeom prst="rect">
            <a:avLst/>
          </a:prstGeom>
          <a:noFill/>
        </p:spPr>
        <p:txBody>
          <a:bodyPr wrap="square" rtlCol="0">
            <a:spAutoFit/>
          </a:bodyPr>
          <a:lstStyle/>
          <a:p>
            <a:r>
              <a:rPr lang="zh-CN" altLang="en-US" sz="1400" b="1" dirty="0" smtClean="0"/>
              <a:t>使用岗位：</a:t>
            </a:r>
            <a:r>
              <a:rPr lang="en-US" altLang="zh-CN" sz="1400" dirty="0" smtClean="0"/>
              <a:t>PE</a:t>
            </a:r>
            <a:r>
              <a:rPr lang="zh-CN" altLang="en-US" sz="1400" dirty="0" smtClean="0"/>
              <a:t>、班长、组长</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在菜单的选项中点击“组装</a:t>
            </a:r>
            <a:r>
              <a:rPr lang="en-US" altLang="zh-CN" sz="1400" dirty="0" smtClean="0"/>
              <a:t>—</a:t>
            </a:r>
            <a:r>
              <a:rPr lang="zh-CN" altLang="en-US" sz="1400" dirty="0" smtClean="0"/>
              <a:t>组装设置</a:t>
            </a:r>
            <a:r>
              <a:rPr lang="en-US" altLang="zh-CN" sz="1400" dirty="0" smtClean="0"/>
              <a:t>—</a:t>
            </a:r>
            <a:r>
              <a:rPr lang="zh-CN" altLang="en-US" sz="1400" dirty="0" smtClean="0"/>
              <a:t>制造命令</a:t>
            </a:r>
            <a:r>
              <a:rPr lang="en-US" altLang="zh-CN" sz="1400" dirty="0" smtClean="0"/>
              <a:t>-</a:t>
            </a:r>
            <a:r>
              <a:rPr lang="zh-CN" altLang="en-US" sz="1400" dirty="0" smtClean="0"/>
              <a:t>生产方案绑定”。</a:t>
            </a:r>
            <a:endParaRPr lang="en-US" altLang="zh-CN" sz="1400" dirty="0" smtClean="0"/>
          </a:p>
        </p:txBody>
      </p:sp>
      <p:sp>
        <p:nvSpPr>
          <p:cNvPr id="32" name="椭圆 31"/>
          <p:cNvSpPr/>
          <p:nvPr/>
        </p:nvSpPr>
        <p:spPr>
          <a:xfrm>
            <a:off x="785786" y="164305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4572032"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2</a:t>
              </a:r>
              <a:r>
                <a:rPr lang="zh-CN" altLang="en-US" dirty="0" smtClean="0">
                  <a:latin typeface="方正兰亭准黑简体" pitchFamily="2" charset="-122"/>
                  <a:ea typeface="方正兰亭准黑简体" pitchFamily="2" charset="-122"/>
                </a:rPr>
                <a:t>、制造命令挂生产方案</a:t>
              </a:r>
              <a:r>
                <a:rPr lang="en-US" altLang="zh-CN" dirty="0" smtClean="0">
                  <a:latin typeface="方正兰亭准黑简体" pitchFamily="2" charset="-122"/>
                  <a:ea typeface="方正兰亭准黑简体" pitchFamily="2" charset="-122"/>
                </a:rPr>
                <a:t>(2/3)</a:t>
              </a:r>
              <a:endParaRPr lang="zh-CN" altLang="en-US" dirty="0">
                <a:latin typeface="方正兰亭准黑简体" pitchFamily="2" charset="-122"/>
                <a:ea typeface="方正兰亭准黑简体" pitchFamily="2" charset="-122"/>
              </a:endParaRPr>
            </a:p>
          </p:txBody>
        </p:sp>
      </p:grpSp>
      <p:grpSp>
        <p:nvGrpSpPr>
          <p:cNvPr id="24" name="组合 23"/>
          <p:cNvGrpSpPr/>
          <p:nvPr/>
        </p:nvGrpSpPr>
        <p:grpSpPr>
          <a:xfrm>
            <a:off x="571472" y="1357301"/>
            <a:ext cx="4368010" cy="3357587"/>
            <a:chOff x="571472" y="1142987"/>
            <a:chExt cx="7929618" cy="4102351"/>
          </a:xfrm>
        </p:grpSpPr>
        <p:pic>
          <p:nvPicPr>
            <p:cNvPr id="3074" name="Picture 2"/>
            <p:cNvPicPr>
              <a:picLocks noChangeAspect="1" noChangeArrowheads="1"/>
            </p:cNvPicPr>
            <p:nvPr/>
          </p:nvPicPr>
          <p:blipFill>
            <a:blip r:embed="rId2"/>
            <a:srcRect/>
            <a:stretch>
              <a:fillRect/>
            </a:stretch>
          </p:blipFill>
          <p:spPr bwMode="auto">
            <a:xfrm>
              <a:off x="571472" y="1142987"/>
              <a:ext cx="7929618" cy="4102351"/>
            </a:xfrm>
            <a:prstGeom prst="rect">
              <a:avLst/>
            </a:prstGeom>
            <a:noFill/>
            <a:ln w="9525">
              <a:noFill/>
              <a:miter lim="800000"/>
              <a:headEnd/>
              <a:tailEnd/>
            </a:ln>
            <a:effectLst/>
          </p:spPr>
        </p:pic>
        <p:sp>
          <p:nvSpPr>
            <p:cNvPr id="29" name="矩形 28"/>
            <p:cNvSpPr/>
            <p:nvPr/>
          </p:nvSpPr>
          <p:spPr>
            <a:xfrm>
              <a:off x="6643702" y="1776405"/>
              <a:ext cx="1857388" cy="114300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5" name="矩形 14"/>
            <p:cNvSpPr/>
            <p:nvPr/>
          </p:nvSpPr>
          <p:spPr>
            <a:xfrm>
              <a:off x="3995220" y="3301814"/>
              <a:ext cx="518752" cy="34913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20" name="矩形 19"/>
            <p:cNvSpPr/>
            <p:nvPr/>
          </p:nvSpPr>
          <p:spPr>
            <a:xfrm>
              <a:off x="3943346" y="4197930"/>
              <a:ext cx="518752" cy="349136"/>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grpSp>
      <p:sp>
        <p:nvSpPr>
          <p:cNvPr id="25" name="TextBox 24"/>
          <p:cNvSpPr txBox="1"/>
          <p:nvPr/>
        </p:nvSpPr>
        <p:spPr>
          <a:xfrm>
            <a:off x="5572132" y="1318334"/>
            <a:ext cx="2928958" cy="3539430"/>
          </a:xfrm>
          <a:prstGeom prst="rect">
            <a:avLst/>
          </a:prstGeom>
          <a:noFill/>
        </p:spPr>
        <p:txBody>
          <a:bodyPr wrap="square" rtlCol="0">
            <a:spAutoFit/>
          </a:bodyPr>
          <a:lstStyle/>
          <a:p>
            <a:r>
              <a:rPr lang="en-US" altLang="zh-CN" sz="1400" dirty="0" smtClean="0"/>
              <a:t>2.</a:t>
            </a:r>
            <a:r>
              <a:rPr lang="zh-CN" altLang="en-US" sz="1400" dirty="0" smtClean="0"/>
              <a:t>在查询模块（</a:t>
            </a:r>
            <a:r>
              <a:rPr lang="en-US" altLang="zh-CN" sz="1400" dirty="0" smtClean="0"/>
              <a:t>2</a:t>
            </a:r>
            <a:r>
              <a:rPr lang="zh-CN" altLang="en-US" sz="1400" dirty="0" smtClean="0"/>
              <a:t>）位置，可根据“区域、制造命令、物料代码、生产类型、计划开始日期”等条件进行查询出相应的制造命令；</a:t>
            </a:r>
            <a:endParaRPr lang="en-US" altLang="zh-CN" sz="1400" dirty="0" smtClean="0"/>
          </a:p>
          <a:p>
            <a:endParaRPr lang="en-US" altLang="zh-CN" sz="1400" dirty="0" smtClean="0"/>
          </a:p>
          <a:p>
            <a:r>
              <a:rPr lang="en-US" altLang="zh-CN" sz="1400" dirty="0" smtClean="0"/>
              <a:t>3.</a:t>
            </a:r>
            <a:r>
              <a:rPr lang="zh-CN" altLang="en-US" sz="1400" dirty="0" smtClean="0"/>
              <a:t>在（</a:t>
            </a:r>
            <a:r>
              <a:rPr lang="en-US" altLang="zh-CN" sz="1400" dirty="0" smtClean="0"/>
              <a:t>3</a:t>
            </a:r>
            <a:r>
              <a:rPr lang="zh-CN" altLang="en-US" sz="1400" dirty="0" smtClean="0"/>
              <a:t>）显示框中选中目标制造命令后，系统会自动带出该机型对应的所有生产方案，如（</a:t>
            </a:r>
            <a:r>
              <a:rPr lang="en-US" altLang="zh-CN" sz="1400" dirty="0" smtClean="0"/>
              <a:t>4</a:t>
            </a:r>
            <a:r>
              <a:rPr lang="zh-CN" altLang="en-US" sz="1400" dirty="0" smtClean="0"/>
              <a:t>）显示框中所示；</a:t>
            </a:r>
            <a:endParaRPr lang="en-US" altLang="zh-CN" sz="1400" dirty="0" smtClean="0"/>
          </a:p>
          <a:p>
            <a:endParaRPr lang="en-US" altLang="zh-CN" sz="1400" dirty="0" smtClean="0"/>
          </a:p>
          <a:p>
            <a:r>
              <a:rPr lang="en-US" altLang="zh-CN" sz="1400" dirty="0" smtClean="0"/>
              <a:t>4.</a:t>
            </a:r>
            <a:r>
              <a:rPr lang="zh-CN" altLang="en-US" sz="1400" dirty="0" smtClean="0"/>
              <a:t>在显示框选中目标生产方案后，点击（</a:t>
            </a:r>
            <a:r>
              <a:rPr lang="en-US" altLang="zh-CN" sz="1400" dirty="0" smtClean="0"/>
              <a:t>5</a:t>
            </a:r>
            <a:r>
              <a:rPr lang="zh-CN" altLang="en-US" sz="1400" dirty="0" smtClean="0"/>
              <a:t>）位置的左方向添加按钮，显示如（</a:t>
            </a:r>
            <a:r>
              <a:rPr lang="en-US" altLang="zh-CN" sz="1400" dirty="0" smtClean="0"/>
              <a:t>6</a:t>
            </a:r>
            <a:r>
              <a:rPr lang="zh-CN" altLang="en-US" sz="1400" dirty="0" smtClean="0"/>
              <a:t>）位置所示，即可完成方案绑定。</a:t>
            </a:r>
            <a:endParaRPr lang="en-US" altLang="zh-CN" sz="1400" dirty="0" smtClean="0"/>
          </a:p>
          <a:p>
            <a:endParaRPr lang="en-US" altLang="zh-CN" sz="1400" dirty="0" smtClean="0"/>
          </a:p>
          <a:p>
            <a:endParaRPr lang="en-US" altLang="zh-CN" sz="1400" dirty="0" smtClean="0"/>
          </a:p>
        </p:txBody>
      </p:sp>
      <p:sp>
        <p:nvSpPr>
          <p:cNvPr id="26" name="椭圆 25"/>
          <p:cNvSpPr/>
          <p:nvPr/>
        </p:nvSpPr>
        <p:spPr>
          <a:xfrm>
            <a:off x="4214810" y="20002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7" name="椭圆 26"/>
          <p:cNvSpPr/>
          <p:nvPr/>
        </p:nvSpPr>
        <p:spPr>
          <a:xfrm>
            <a:off x="4143372" y="364331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8" name="椭圆 27"/>
          <p:cNvSpPr/>
          <p:nvPr/>
        </p:nvSpPr>
        <p:spPr>
          <a:xfrm>
            <a:off x="3143240" y="271462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1" name="椭圆 30"/>
          <p:cNvSpPr/>
          <p:nvPr/>
        </p:nvSpPr>
        <p:spPr>
          <a:xfrm>
            <a:off x="2285984" y="285750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5" name="椭圆 34"/>
          <p:cNvSpPr/>
          <p:nvPr/>
        </p:nvSpPr>
        <p:spPr>
          <a:xfrm>
            <a:off x="1500166" y="278606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38" name="椭圆 37"/>
          <p:cNvSpPr/>
          <p:nvPr/>
        </p:nvSpPr>
        <p:spPr>
          <a:xfrm>
            <a:off x="2428860" y="414338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4786346"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2</a:t>
              </a:r>
              <a:r>
                <a:rPr lang="zh-CN" altLang="en-US" dirty="0" smtClean="0">
                  <a:latin typeface="方正兰亭准黑简体" pitchFamily="2" charset="-122"/>
                  <a:ea typeface="方正兰亭准黑简体" pitchFamily="2" charset="-122"/>
                </a:rPr>
                <a:t>、制造命令挂生产方案</a:t>
              </a:r>
              <a:r>
                <a:rPr lang="en-US" altLang="zh-CN" dirty="0" smtClean="0">
                  <a:latin typeface="方正兰亭准黑简体" pitchFamily="2" charset="-122"/>
                  <a:ea typeface="方正兰亭准黑简体" pitchFamily="2" charset="-122"/>
                </a:rPr>
                <a:t>(3/3)</a:t>
              </a:r>
              <a:endParaRPr lang="zh-CN" altLang="en-US" dirty="0">
                <a:latin typeface="方正兰亭准黑简体" pitchFamily="2" charset="-122"/>
                <a:ea typeface="方正兰亭准黑简体" pitchFamily="2" charset="-122"/>
              </a:endParaRPr>
            </a:p>
          </p:txBody>
        </p:sp>
      </p:grpSp>
      <p:grpSp>
        <p:nvGrpSpPr>
          <p:cNvPr id="3" name="组合 23"/>
          <p:cNvGrpSpPr/>
          <p:nvPr/>
        </p:nvGrpSpPr>
        <p:grpSpPr>
          <a:xfrm>
            <a:off x="571472" y="1357301"/>
            <a:ext cx="4368010" cy="3357587"/>
            <a:chOff x="571472" y="1142987"/>
            <a:chExt cx="7929618" cy="4102351"/>
          </a:xfrm>
        </p:grpSpPr>
        <p:pic>
          <p:nvPicPr>
            <p:cNvPr id="3074" name="Picture 2"/>
            <p:cNvPicPr>
              <a:picLocks noChangeAspect="1" noChangeArrowheads="1"/>
            </p:cNvPicPr>
            <p:nvPr/>
          </p:nvPicPr>
          <p:blipFill>
            <a:blip r:embed="rId2"/>
            <a:srcRect/>
            <a:stretch>
              <a:fillRect/>
            </a:stretch>
          </p:blipFill>
          <p:spPr bwMode="auto">
            <a:xfrm>
              <a:off x="571472" y="1142987"/>
              <a:ext cx="7929618" cy="4102351"/>
            </a:xfrm>
            <a:prstGeom prst="rect">
              <a:avLst/>
            </a:prstGeom>
            <a:noFill/>
            <a:ln w="9525">
              <a:noFill/>
              <a:miter lim="800000"/>
              <a:headEnd/>
              <a:tailEnd/>
            </a:ln>
            <a:effectLst/>
          </p:spPr>
        </p:pic>
        <p:sp>
          <p:nvSpPr>
            <p:cNvPr id="29" name="矩形 28"/>
            <p:cNvSpPr/>
            <p:nvPr/>
          </p:nvSpPr>
          <p:spPr>
            <a:xfrm>
              <a:off x="6643702" y="1776405"/>
              <a:ext cx="1857388" cy="114300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grpSp>
      <p:sp>
        <p:nvSpPr>
          <p:cNvPr id="25" name="TextBox 24"/>
          <p:cNvSpPr txBox="1"/>
          <p:nvPr/>
        </p:nvSpPr>
        <p:spPr>
          <a:xfrm>
            <a:off x="5572132" y="1057300"/>
            <a:ext cx="2928958" cy="4185761"/>
          </a:xfrm>
          <a:prstGeom prst="rect">
            <a:avLst/>
          </a:prstGeom>
          <a:noFill/>
        </p:spPr>
        <p:txBody>
          <a:bodyPr wrap="square" rtlCol="0">
            <a:spAutoFit/>
          </a:bodyPr>
          <a:lstStyle/>
          <a:p>
            <a:r>
              <a:rPr lang="zh-CN" altLang="en-US" sz="1400" b="1" dirty="0" smtClean="0"/>
              <a:t>注意事项：</a:t>
            </a:r>
            <a:endParaRPr lang="en-US" altLang="zh-CN" sz="1400" b="1" dirty="0" smtClean="0"/>
          </a:p>
          <a:p>
            <a:r>
              <a:rPr lang="en-US" altLang="zh-CN" sz="1400" dirty="0" smtClean="0">
                <a:solidFill>
                  <a:srgbClr val="FF0000"/>
                </a:solidFill>
              </a:rPr>
              <a:t>1.</a:t>
            </a:r>
            <a:r>
              <a:rPr lang="zh-CN" altLang="en-US" sz="1400" dirty="0">
                <a:solidFill>
                  <a:srgbClr val="FF0000"/>
                </a:solidFill>
              </a:rPr>
              <a:t>总装开的制造命令的父项代码只能是整机代码，不可开手机代码，否则无法正常生产。</a:t>
            </a:r>
            <a:endParaRPr lang="en-US" altLang="zh-CN" sz="1400" dirty="0">
              <a:solidFill>
                <a:srgbClr val="FF0000"/>
              </a:solidFill>
            </a:endParaRPr>
          </a:p>
          <a:p>
            <a:endParaRPr lang="en-US" altLang="zh-CN" sz="1400" dirty="0" smtClean="0"/>
          </a:p>
          <a:p>
            <a:r>
              <a:rPr lang="en-US" altLang="zh-CN" sz="1400" dirty="0" smtClean="0"/>
              <a:t>2.</a:t>
            </a:r>
            <a:r>
              <a:rPr lang="zh-CN" altLang="en-US" sz="1400" dirty="0"/>
              <a:t>创</a:t>
            </a:r>
            <a:r>
              <a:rPr lang="zh-CN" altLang="en-US" sz="1400" dirty="0" smtClean="0"/>
              <a:t>建制造命令的前提必须是有工单，可以是</a:t>
            </a:r>
            <a:r>
              <a:rPr lang="en-US" altLang="zh-CN" sz="1400" dirty="0" smtClean="0"/>
              <a:t>PC</a:t>
            </a:r>
            <a:r>
              <a:rPr lang="zh-CN" altLang="en-US" sz="1400" dirty="0" smtClean="0"/>
              <a:t>开的或者产线自己创建的“非</a:t>
            </a:r>
            <a:r>
              <a:rPr lang="en-US" altLang="zh-CN" sz="1400" dirty="0" smtClean="0"/>
              <a:t>ERP</a:t>
            </a:r>
            <a:r>
              <a:rPr lang="zh-CN" altLang="en-US" sz="1400" dirty="0" smtClean="0"/>
              <a:t>工单”。</a:t>
            </a:r>
            <a:endParaRPr lang="en-US" altLang="zh-CN" sz="1400" dirty="0" smtClean="0"/>
          </a:p>
          <a:p>
            <a:endParaRPr lang="en-US" altLang="zh-CN" sz="1400" dirty="0" smtClean="0"/>
          </a:p>
          <a:p>
            <a:r>
              <a:rPr lang="en-US" altLang="zh-CN" sz="1400" dirty="0" smtClean="0"/>
              <a:t>3.</a:t>
            </a:r>
            <a:r>
              <a:rPr lang="zh-CN" altLang="en-US" sz="1400" dirty="0" smtClean="0"/>
              <a:t>若</a:t>
            </a:r>
            <a:r>
              <a:rPr lang="zh-CN" altLang="en-US" sz="1400" dirty="0" smtClean="0"/>
              <a:t>生产过程中，出现制造命令的方案变更，仍可重复</a:t>
            </a:r>
            <a:r>
              <a:rPr lang="en-US" altLang="zh-CN" sz="1400" dirty="0" smtClean="0"/>
              <a:t>2-4</a:t>
            </a:r>
            <a:r>
              <a:rPr lang="zh-CN" altLang="en-US" sz="1400" dirty="0" smtClean="0"/>
              <a:t>步骤进行添加方案，并使用位置（</a:t>
            </a:r>
            <a:r>
              <a:rPr lang="en-US" altLang="zh-CN" sz="1400" dirty="0" smtClean="0"/>
              <a:t>7</a:t>
            </a:r>
            <a:r>
              <a:rPr lang="zh-CN" altLang="en-US" sz="1400" dirty="0" smtClean="0"/>
              <a:t>）的上下方向按钮来调整目标方案的优先级，越往上位置优先级别越高，反之亦然。</a:t>
            </a:r>
            <a:endParaRPr lang="en-US" altLang="zh-CN" sz="1400" dirty="0" smtClean="0"/>
          </a:p>
          <a:p>
            <a:endParaRPr lang="en-US" altLang="zh-CN" sz="1400" dirty="0" smtClean="0"/>
          </a:p>
          <a:p>
            <a:r>
              <a:rPr lang="en-US" altLang="zh-CN" sz="1400" dirty="0" smtClean="0"/>
              <a:t>3.</a:t>
            </a:r>
            <a:r>
              <a:rPr lang="zh-CN" altLang="en-US" sz="1400" dirty="0" smtClean="0"/>
              <a:t>生产过程中会按照方案的优先级来管控投板，可进入投板生产的需为符合优先级别最高生产方案</a:t>
            </a:r>
            <a:r>
              <a:rPr lang="zh-CN" altLang="en-US" sz="1400" dirty="0" smtClean="0"/>
              <a:t>。</a:t>
            </a:r>
            <a:endParaRPr lang="en-US" altLang="zh-CN" sz="1400" dirty="0"/>
          </a:p>
        </p:txBody>
      </p:sp>
      <p:sp>
        <p:nvSpPr>
          <p:cNvPr id="11" name="矩形 10"/>
          <p:cNvSpPr/>
          <p:nvPr/>
        </p:nvSpPr>
        <p:spPr>
          <a:xfrm>
            <a:off x="2428860" y="3857632"/>
            <a:ext cx="285753" cy="28575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10" name="椭圆 9"/>
          <p:cNvSpPr/>
          <p:nvPr/>
        </p:nvSpPr>
        <p:spPr>
          <a:xfrm>
            <a:off x="2428860" y="414338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srcRect/>
          <a:stretch>
            <a:fillRect/>
          </a:stretch>
        </p:blipFill>
        <p:spPr bwMode="auto">
          <a:xfrm>
            <a:off x="571472" y="1500179"/>
            <a:ext cx="4500594" cy="316855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3</a:t>
              </a:r>
              <a:r>
                <a:rPr lang="zh-CN" altLang="en-US" dirty="0" smtClean="0">
                  <a:latin typeface="方正兰亭准黑简体" pitchFamily="2" charset="-122"/>
                  <a:ea typeface="方正兰亭准黑简体" pitchFamily="2" charset="-122"/>
                </a:rPr>
                <a:t>、拉线上卸治具</a:t>
              </a:r>
              <a:r>
                <a:rPr lang="en-US" altLang="zh-CN" dirty="0" smtClean="0">
                  <a:latin typeface="方正兰亭准黑简体" pitchFamily="2" charset="-122"/>
                  <a:ea typeface="方正兰亭准黑简体" pitchFamily="2" charset="-122"/>
                </a:rPr>
                <a:t>(1/3)</a:t>
              </a:r>
              <a:endParaRPr lang="zh-CN" altLang="en-US" dirty="0">
                <a:latin typeface="方正兰亭准黑简体" pitchFamily="2" charset="-122"/>
                <a:ea typeface="方正兰亭准黑简体" pitchFamily="2" charset="-122"/>
              </a:endParaRPr>
            </a:p>
          </p:txBody>
        </p:sp>
      </p:grpSp>
      <p:sp>
        <p:nvSpPr>
          <p:cNvPr id="16" name="圆角矩形 15"/>
          <p:cNvSpPr/>
          <p:nvPr/>
        </p:nvSpPr>
        <p:spPr>
          <a:xfrm>
            <a:off x="1428728" y="1785931"/>
            <a:ext cx="500066" cy="714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2000232" y="2143120"/>
            <a:ext cx="1571636"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2581615">
            <a:off x="2027271" y="1873718"/>
            <a:ext cx="491829" cy="6373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5572132" y="2357434"/>
            <a:ext cx="2928958" cy="1384995"/>
          </a:xfrm>
          <a:prstGeom prst="rect">
            <a:avLst/>
          </a:prstGeom>
          <a:noFill/>
        </p:spPr>
        <p:txBody>
          <a:bodyPr wrap="square" rtlCol="0">
            <a:spAutoFit/>
          </a:bodyPr>
          <a:lstStyle/>
          <a:p>
            <a:r>
              <a:rPr lang="zh-CN" altLang="en-US" sz="1400" b="1" dirty="0" smtClean="0"/>
              <a:t>使用岗位：</a:t>
            </a:r>
            <a:r>
              <a:rPr lang="zh-CN" altLang="en-US" sz="1400" dirty="0" smtClean="0"/>
              <a:t>设备员、班长、组长、拉头外观维修工</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进入路径为：“菜单</a:t>
            </a:r>
            <a:r>
              <a:rPr lang="en-US" altLang="zh-CN" sz="1400" dirty="0" smtClean="0"/>
              <a:t>—</a:t>
            </a:r>
            <a:r>
              <a:rPr lang="zh-CN" altLang="en-US" sz="1400" dirty="0" smtClean="0"/>
              <a:t>组装</a:t>
            </a:r>
            <a:r>
              <a:rPr lang="en-US" altLang="zh-CN" sz="1400" dirty="0" smtClean="0"/>
              <a:t>—</a:t>
            </a:r>
            <a:r>
              <a:rPr lang="zh-CN" altLang="en-US" sz="1400" dirty="0" smtClean="0"/>
              <a:t>组装事务</a:t>
            </a:r>
            <a:r>
              <a:rPr lang="en-US" altLang="zh-CN" sz="1400" dirty="0" smtClean="0"/>
              <a:t>—</a:t>
            </a:r>
            <a:r>
              <a:rPr lang="zh-CN" altLang="en-US" sz="1400" dirty="0" smtClean="0"/>
              <a:t>拉线上卸治具”。</a:t>
            </a:r>
            <a:endParaRPr lang="en-US" altLang="zh-CN" sz="1400" dirty="0" smtClean="0"/>
          </a:p>
        </p:txBody>
      </p:sp>
      <p:sp>
        <p:nvSpPr>
          <p:cNvPr id="32" name="椭圆 31"/>
          <p:cNvSpPr/>
          <p:nvPr/>
        </p:nvSpPr>
        <p:spPr>
          <a:xfrm>
            <a:off x="785786" y="164305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1571616"/>
            <a:ext cx="4500594" cy="321471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3</a:t>
              </a:r>
              <a:r>
                <a:rPr lang="zh-CN" altLang="en-US" dirty="0" smtClean="0">
                  <a:latin typeface="方正兰亭准黑简体" pitchFamily="2" charset="-122"/>
                  <a:ea typeface="方正兰亭准黑简体" pitchFamily="2" charset="-122"/>
                </a:rPr>
                <a:t>、拉线上卸治具</a:t>
              </a:r>
              <a:r>
                <a:rPr lang="en-US" altLang="zh-CN" dirty="0" smtClean="0">
                  <a:latin typeface="方正兰亭准黑简体" pitchFamily="2" charset="-122"/>
                  <a:ea typeface="方正兰亭准黑简体" pitchFamily="2" charset="-122"/>
                </a:rPr>
                <a:t>(2/3)</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34907"/>
            <a:ext cx="2928958" cy="3108543"/>
          </a:xfrm>
          <a:prstGeom prst="rect">
            <a:avLst/>
          </a:prstGeom>
          <a:noFill/>
        </p:spPr>
        <p:txBody>
          <a:bodyPr wrap="square" rtlCol="0">
            <a:spAutoFit/>
          </a:bodyPr>
          <a:lstStyle/>
          <a:p>
            <a:r>
              <a:rPr lang="en-US" altLang="zh-CN" sz="1400" dirty="0" smtClean="0"/>
              <a:t>2.</a:t>
            </a:r>
            <a:r>
              <a:rPr lang="zh-CN" altLang="en-US" sz="1400" dirty="0" smtClean="0"/>
              <a:t> 在（</a:t>
            </a:r>
            <a:r>
              <a:rPr lang="en-US" altLang="zh-CN" sz="1400" dirty="0" smtClean="0"/>
              <a:t>2</a:t>
            </a:r>
            <a:r>
              <a:rPr lang="zh-CN" altLang="en-US" sz="1400" dirty="0" smtClean="0"/>
              <a:t>）输入机型后，系统自动带出“该机型”的治具清单，显示在（</a:t>
            </a:r>
            <a:r>
              <a:rPr lang="en-US" altLang="zh-CN" sz="1400" dirty="0" smtClean="0"/>
              <a:t>3</a:t>
            </a:r>
            <a:r>
              <a:rPr lang="zh-CN" altLang="en-US" sz="1400" dirty="0" smtClean="0"/>
              <a:t>）处；再在（</a:t>
            </a:r>
            <a:r>
              <a:rPr lang="en-US" altLang="zh-CN" sz="1400" dirty="0" smtClean="0"/>
              <a:t>4</a:t>
            </a:r>
            <a:r>
              <a:rPr lang="zh-CN" altLang="en-US" sz="1400" dirty="0" smtClean="0"/>
              <a:t>）处选择拉线后，便可将该拉线已上的治具明细一同带出；</a:t>
            </a:r>
            <a:endParaRPr lang="en-US" altLang="zh-CN" sz="1400" dirty="0" smtClean="0"/>
          </a:p>
          <a:p>
            <a:endParaRPr lang="en-US" altLang="zh-CN" sz="1400" dirty="0" smtClean="0"/>
          </a:p>
          <a:p>
            <a:r>
              <a:rPr lang="en-US" altLang="zh-CN" sz="1400" dirty="0" smtClean="0"/>
              <a:t>3.</a:t>
            </a:r>
            <a:r>
              <a:rPr lang="zh-CN" altLang="en-US" sz="1400" dirty="0" smtClean="0"/>
              <a:t>根据需求，在（</a:t>
            </a:r>
            <a:r>
              <a:rPr lang="en-US" altLang="zh-CN" sz="1400" dirty="0" smtClean="0"/>
              <a:t>6</a:t>
            </a:r>
            <a:r>
              <a:rPr lang="zh-CN" altLang="en-US" sz="1400" dirty="0" smtClean="0"/>
              <a:t>）位置的操作类型中选择“拉线上治具”或“拉线卸治具”；</a:t>
            </a:r>
            <a:endParaRPr lang="en-US" altLang="zh-CN" sz="1400" dirty="0" smtClean="0"/>
          </a:p>
          <a:p>
            <a:endParaRPr lang="en-US" altLang="zh-CN" sz="1400" dirty="0" smtClean="0"/>
          </a:p>
          <a:p>
            <a:r>
              <a:rPr lang="en-US" altLang="zh-CN" sz="1400" dirty="0" smtClean="0"/>
              <a:t>4.</a:t>
            </a:r>
            <a:r>
              <a:rPr lang="zh-CN" altLang="en-US" sz="1400" dirty="0" smtClean="0"/>
              <a:t>将鼠标光标放入（</a:t>
            </a:r>
            <a:r>
              <a:rPr lang="en-US" altLang="zh-CN" sz="1400" dirty="0" smtClean="0"/>
              <a:t>7</a:t>
            </a:r>
            <a:r>
              <a:rPr lang="zh-CN" altLang="en-US" sz="1400" dirty="0" smtClean="0"/>
              <a:t>）位置的“治具条码”输入框内，再用扫描枪扫描治具上的条码，便可完成上治具或卸载治具操作；</a:t>
            </a:r>
            <a:endParaRPr lang="en-US" altLang="zh-CN" sz="1400" dirty="0" smtClean="0"/>
          </a:p>
        </p:txBody>
      </p:sp>
      <p:sp>
        <p:nvSpPr>
          <p:cNvPr id="32" name="椭圆 31"/>
          <p:cNvSpPr/>
          <p:nvPr/>
        </p:nvSpPr>
        <p:spPr>
          <a:xfrm>
            <a:off x="1000100" y="164305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1214414" y="285750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0" name="椭圆 19"/>
          <p:cNvSpPr/>
          <p:nvPr/>
        </p:nvSpPr>
        <p:spPr>
          <a:xfrm>
            <a:off x="3000364" y="171449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1" name="椭圆 20"/>
          <p:cNvSpPr/>
          <p:nvPr/>
        </p:nvSpPr>
        <p:spPr>
          <a:xfrm>
            <a:off x="2357422" y="271462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2" name="椭圆 21"/>
          <p:cNvSpPr/>
          <p:nvPr/>
        </p:nvSpPr>
        <p:spPr>
          <a:xfrm>
            <a:off x="1142976" y="20716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4" name="椭圆 23"/>
          <p:cNvSpPr/>
          <p:nvPr/>
        </p:nvSpPr>
        <p:spPr>
          <a:xfrm>
            <a:off x="2357422" y="20716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srcRect/>
          <a:stretch>
            <a:fillRect/>
          </a:stretch>
        </p:blipFill>
        <p:spPr bwMode="auto">
          <a:xfrm>
            <a:off x="571472" y="1571616"/>
            <a:ext cx="4500594" cy="321471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3</a:t>
              </a:r>
              <a:r>
                <a:rPr lang="zh-CN" altLang="en-US" dirty="0" smtClean="0">
                  <a:latin typeface="方正兰亭准黑简体" pitchFamily="2" charset="-122"/>
                  <a:ea typeface="方正兰亭准黑简体" pitchFamily="2" charset="-122"/>
                </a:rPr>
                <a:t>、拉线上卸治具</a:t>
              </a:r>
              <a:r>
                <a:rPr lang="en-US" altLang="zh-CN" dirty="0" smtClean="0">
                  <a:latin typeface="方正兰亭准黑简体" pitchFamily="2" charset="-122"/>
                  <a:ea typeface="方正兰亭准黑简体" pitchFamily="2" charset="-122"/>
                </a:rPr>
                <a:t>(3/3)</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000244"/>
            <a:ext cx="2928958" cy="2031325"/>
          </a:xfrm>
          <a:prstGeom prst="rect">
            <a:avLst/>
          </a:prstGeom>
          <a:noFill/>
        </p:spPr>
        <p:txBody>
          <a:bodyPr wrap="square" rtlCol="0">
            <a:spAutoFit/>
          </a:bodyPr>
          <a:lstStyle/>
          <a:p>
            <a:r>
              <a:rPr lang="zh-CN" altLang="en-US" sz="1400" b="1" dirty="0" smtClean="0"/>
              <a:t>注意事项：</a:t>
            </a:r>
            <a:endParaRPr lang="en-US" altLang="zh-CN" sz="1400" b="1" dirty="0" smtClean="0"/>
          </a:p>
          <a:p>
            <a:r>
              <a:rPr lang="en-US" altLang="zh-CN" sz="1400" dirty="0" smtClean="0"/>
              <a:t>1.</a:t>
            </a:r>
            <a:r>
              <a:rPr lang="zh-CN" altLang="en-US" sz="1400" dirty="0" smtClean="0"/>
              <a:t>若需要快速卸载治具，则在选择完“机型”及“拉线”之后，直接点击（</a:t>
            </a:r>
            <a:r>
              <a:rPr lang="en-US" altLang="zh-CN" sz="1400" dirty="0" smtClean="0"/>
              <a:t>8</a:t>
            </a:r>
            <a:r>
              <a:rPr lang="zh-CN" altLang="en-US" sz="1400" dirty="0" smtClean="0"/>
              <a:t>）处的“卸载所有”按钮，便可完成按机型一键卸载治具；</a:t>
            </a:r>
            <a:endParaRPr lang="en-US" altLang="zh-CN" sz="1400" dirty="0" smtClean="0"/>
          </a:p>
          <a:p>
            <a:endParaRPr lang="en-US" altLang="zh-CN" sz="1400" dirty="0" smtClean="0"/>
          </a:p>
          <a:p>
            <a:r>
              <a:rPr lang="en-US" altLang="zh-CN" sz="1400" dirty="0" smtClean="0"/>
              <a:t>2.</a:t>
            </a:r>
            <a:r>
              <a:rPr lang="zh-CN" altLang="en-US" sz="1400" dirty="0" smtClean="0"/>
              <a:t>图中（</a:t>
            </a:r>
            <a:r>
              <a:rPr lang="en-US" altLang="zh-CN" sz="1400" dirty="0" smtClean="0"/>
              <a:t>9</a:t>
            </a:r>
            <a:r>
              <a:rPr lang="zh-CN" altLang="en-US" sz="1400" dirty="0" smtClean="0"/>
              <a:t>）处属于查询模块，用于检查对应拉线当前所挂载治具的机型情况。</a:t>
            </a:r>
            <a:endParaRPr lang="en-US" altLang="zh-CN" sz="1400" dirty="0" smtClean="0"/>
          </a:p>
        </p:txBody>
      </p:sp>
      <p:sp>
        <p:nvSpPr>
          <p:cNvPr id="11" name="椭圆 10"/>
          <p:cNvSpPr/>
          <p:nvPr/>
        </p:nvSpPr>
        <p:spPr>
          <a:xfrm>
            <a:off x="3071802" y="271462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cxnSp>
        <p:nvCxnSpPr>
          <p:cNvPr id="12" name="直接连接符 11"/>
          <p:cNvCxnSpPr/>
          <p:nvPr/>
        </p:nvCxnSpPr>
        <p:spPr>
          <a:xfrm rot="5400000">
            <a:off x="3071802" y="2428872"/>
            <a:ext cx="500066" cy="71438"/>
          </a:xfrm>
          <a:prstGeom prst="line">
            <a:avLst/>
          </a:prstGeom>
          <a:ln w="19050">
            <a:solidFill>
              <a:srgbClr val="00925F"/>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3542051" y="1714492"/>
            <a:ext cx="1500198" cy="3000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14744" y="164305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l="25000" b="47812"/>
          <a:stretch>
            <a:fillRect/>
          </a:stretch>
        </p:blipFill>
        <p:spPr bwMode="auto">
          <a:xfrm>
            <a:off x="635226" y="1285864"/>
            <a:ext cx="4429156" cy="1643074"/>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4</a:t>
              </a:r>
              <a:r>
                <a:rPr lang="zh-CN" altLang="en-US" dirty="0" smtClean="0">
                  <a:latin typeface="方正兰亭准黑简体" pitchFamily="2" charset="-122"/>
                  <a:ea typeface="方正兰亭准黑简体" pitchFamily="2" charset="-122"/>
                </a:rPr>
                <a:t>、拉线备料</a:t>
              </a:r>
              <a:r>
                <a:rPr lang="en-US" altLang="zh-CN" dirty="0" smtClean="0">
                  <a:latin typeface="方正兰亭准黑简体" pitchFamily="2" charset="-122"/>
                  <a:ea typeface="方正兰亭准黑简体" pitchFamily="2" charset="-122"/>
                </a:rPr>
                <a:t> (1/2)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257194"/>
            <a:ext cx="2928958" cy="1600438"/>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方法</a:t>
            </a:r>
            <a:r>
              <a:rPr lang="en-US" altLang="zh-CN" sz="1400" dirty="0" smtClean="0"/>
              <a:t>1</a:t>
            </a:r>
            <a:r>
              <a:rPr lang="zh-CN" altLang="en-US" sz="1400" dirty="0" smtClean="0"/>
              <a:t>：在菜单的选项中点击“</a:t>
            </a:r>
            <a:r>
              <a:rPr lang="en-US" altLang="zh-CN" sz="1400" dirty="0" smtClean="0"/>
              <a:t>OPC—</a:t>
            </a:r>
            <a:r>
              <a:rPr lang="zh-CN" altLang="en-US" sz="1400" dirty="0" smtClean="0"/>
              <a:t>按拉线叫料”进入操作界面。</a:t>
            </a:r>
            <a:endParaRPr lang="en-US" altLang="zh-CN" sz="1400" dirty="0" smtClean="0"/>
          </a:p>
        </p:txBody>
      </p:sp>
      <p:pic>
        <p:nvPicPr>
          <p:cNvPr id="4099" name="Picture 3"/>
          <p:cNvPicPr>
            <a:picLocks noChangeAspect="1" noChangeArrowheads="1"/>
          </p:cNvPicPr>
          <p:nvPr/>
        </p:nvPicPr>
        <p:blipFill>
          <a:blip r:embed="rId4"/>
          <a:srcRect/>
          <a:stretch>
            <a:fillRect/>
          </a:stretch>
        </p:blipFill>
        <p:spPr bwMode="auto">
          <a:xfrm>
            <a:off x="642911" y="2928939"/>
            <a:ext cx="4429155" cy="2143140"/>
          </a:xfrm>
          <a:prstGeom prst="rect">
            <a:avLst/>
          </a:prstGeom>
          <a:noFill/>
          <a:ln w="9525">
            <a:noFill/>
            <a:miter lim="800000"/>
            <a:headEnd/>
            <a:tailEnd/>
          </a:ln>
          <a:effectLst/>
        </p:spPr>
      </p:pic>
      <p:sp>
        <p:nvSpPr>
          <p:cNvPr id="14" name="圆角矩形 13"/>
          <p:cNvSpPr/>
          <p:nvPr/>
        </p:nvSpPr>
        <p:spPr>
          <a:xfrm>
            <a:off x="4500562" y="2928938"/>
            <a:ext cx="285752"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3643306" y="1285864"/>
            <a:ext cx="642942"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rot="5400000">
            <a:off x="3178958" y="2250279"/>
            <a:ext cx="1428761" cy="714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3500430" y="3714756"/>
            <a:ext cx="135732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357554" y="150017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6" name="右箭头 15"/>
          <p:cNvSpPr/>
          <p:nvPr/>
        </p:nvSpPr>
        <p:spPr>
          <a:xfrm rot="5400000">
            <a:off x="4495800" y="3433766"/>
            <a:ext cx="366714" cy="7143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571472" y="1554363"/>
            <a:ext cx="4500594" cy="3269338"/>
            <a:chOff x="571472" y="1554363"/>
            <a:chExt cx="4500594" cy="3269338"/>
          </a:xfrm>
        </p:grpSpPr>
        <p:pic>
          <p:nvPicPr>
            <p:cNvPr id="5122" name="Picture 2"/>
            <p:cNvPicPr>
              <a:picLocks noChangeAspect="1" noChangeArrowheads="1"/>
            </p:cNvPicPr>
            <p:nvPr/>
          </p:nvPicPr>
          <p:blipFill>
            <a:blip r:embed="rId3"/>
            <a:srcRect/>
            <a:stretch>
              <a:fillRect/>
            </a:stretch>
          </p:blipFill>
          <p:spPr bwMode="auto">
            <a:xfrm>
              <a:off x="571472" y="1554363"/>
              <a:ext cx="4500594" cy="1517451"/>
            </a:xfrm>
            <a:prstGeom prst="rect">
              <a:avLst/>
            </a:prstGeom>
            <a:ln>
              <a:noFill/>
            </a:ln>
            <a:effectLst>
              <a:outerShdw blurRad="190500" algn="tl" rotWithShape="0">
                <a:srgbClr val="000000">
                  <a:alpha val="70000"/>
                </a:srgbClr>
              </a:outerShdw>
            </a:effectLst>
          </p:spPr>
        </p:pic>
        <p:pic>
          <p:nvPicPr>
            <p:cNvPr id="5123" name="Picture 3"/>
            <p:cNvPicPr>
              <a:picLocks noChangeAspect="1" noChangeArrowheads="1"/>
            </p:cNvPicPr>
            <p:nvPr/>
          </p:nvPicPr>
          <p:blipFill>
            <a:blip r:embed="rId4"/>
            <a:srcRect/>
            <a:stretch>
              <a:fillRect/>
            </a:stretch>
          </p:blipFill>
          <p:spPr bwMode="auto">
            <a:xfrm>
              <a:off x="571472" y="3071814"/>
              <a:ext cx="4500594" cy="1751887"/>
            </a:xfrm>
            <a:prstGeom prst="rect">
              <a:avLst/>
            </a:prstGeom>
            <a:ln>
              <a:noFill/>
            </a:ln>
            <a:effectLst>
              <a:outerShdw blurRad="190500" algn="tl" rotWithShape="0">
                <a:srgbClr val="000000">
                  <a:alpha val="70000"/>
                </a:srgbClr>
              </a:outerShdw>
            </a:effectLst>
          </p:spPr>
        </p:pic>
      </p:grpSp>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 4</a:t>
              </a:r>
              <a:r>
                <a:rPr lang="zh-CN" altLang="en-US" dirty="0" smtClean="0">
                  <a:latin typeface="方正兰亭准黑简体" pitchFamily="2" charset="-122"/>
                  <a:ea typeface="方正兰亭准黑简体" pitchFamily="2" charset="-122"/>
                </a:rPr>
                <a:t>、拉线备料</a:t>
              </a:r>
              <a:r>
                <a:rPr lang="en-US" altLang="zh-CN" dirty="0" smtClean="0">
                  <a:latin typeface="方正兰亭准黑简体" pitchFamily="2" charset="-122"/>
                  <a:ea typeface="方正兰亭准黑简体" pitchFamily="2" charset="-122"/>
                </a:rPr>
                <a:t> (2/2)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606345"/>
            <a:ext cx="2928958" cy="3108543"/>
          </a:xfrm>
          <a:prstGeom prst="rect">
            <a:avLst/>
          </a:prstGeom>
          <a:noFill/>
        </p:spPr>
        <p:txBody>
          <a:bodyPr wrap="square" rtlCol="0">
            <a:spAutoFit/>
          </a:bodyPr>
          <a:lstStyle/>
          <a:p>
            <a:r>
              <a:rPr lang="en-US" altLang="zh-CN" sz="1400" dirty="0" smtClean="0"/>
              <a:t>2.</a:t>
            </a:r>
            <a:r>
              <a:rPr lang="zh-CN" altLang="en-US" sz="1400" dirty="0" smtClean="0"/>
              <a:t>在（</a:t>
            </a:r>
            <a:r>
              <a:rPr lang="en-US" altLang="zh-CN" sz="1400" dirty="0" smtClean="0"/>
              <a:t>2</a:t>
            </a:r>
            <a:r>
              <a:rPr lang="zh-CN" altLang="en-US" sz="1400" dirty="0" smtClean="0"/>
              <a:t>）选择备料拉线。大区域作为缩小选择拉线的范围只用；</a:t>
            </a:r>
            <a:endParaRPr lang="en-US" altLang="zh-CN" sz="1400" dirty="0" smtClean="0"/>
          </a:p>
          <a:p>
            <a:endParaRPr lang="en-US" altLang="zh-CN" sz="1400" dirty="0" smtClean="0"/>
          </a:p>
          <a:p>
            <a:r>
              <a:rPr lang="en-US" altLang="zh-CN" sz="1400" dirty="0" smtClean="0"/>
              <a:t>3.</a:t>
            </a:r>
            <a:r>
              <a:rPr lang="zh-CN" altLang="en-US" sz="1400" dirty="0" smtClean="0"/>
              <a:t>在（</a:t>
            </a:r>
            <a:r>
              <a:rPr lang="en-US" altLang="zh-CN" sz="1400" dirty="0" smtClean="0"/>
              <a:t>3</a:t>
            </a:r>
            <a:r>
              <a:rPr lang="zh-CN" altLang="en-US" sz="1400" dirty="0" smtClean="0"/>
              <a:t>）选择需要备料的物料类型，有“普通材料”、“包材材料”两种。</a:t>
            </a:r>
            <a:endParaRPr lang="en-US" altLang="zh-CN" sz="1400" dirty="0" smtClean="0"/>
          </a:p>
          <a:p>
            <a:endParaRPr lang="en-US" altLang="zh-CN" sz="1400" dirty="0" smtClean="0"/>
          </a:p>
          <a:p>
            <a:r>
              <a:rPr lang="en-US" altLang="zh-CN" sz="1400" dirty="0" smtClean="0"/>
              <a:t>4.</a:t>
            </a:r>
            <a:r>
              <a:rPr lang="zh-CN" altLang="en-US" sz="1400" dirty="0" smtClean="0"/>
              <a:t>在（</a:t>
            </a:r>
            <a:r>
              <a:rPr lang="en-US" altLang="zh-CN" sz="1400" dirty="0" smtClean="0"/>
              <a:t>4</a:t>
            </a:r>
            <a:r>
              <a:rPr lang="zh-CN" altLang="en-US" sz="1400" dirty="0" smtClean="0"/>
              <a:t>）请求类型当中选“备料请求”后，到（</a:t>
            </a:r>
            <a:r>
              <a:rPr lang="en-US" altLang="zh-CN" sz="1400" dirty="0" smtClean="0"/>
              <a:t>5</a:t>
            </a:r>
            <a:r>
              <a:rPr lang="zh-CN" altLang="en-US" sz="1400" dirty="0" smtClean="0"/>
              <a:t>）的备料请求信息模块中“制造命令”选项内选择正确的制造命令，并确认请求物料的套数，操作无误后点击（</a:t>
            </a:r>
            <a:r>
              <a:rPr lang="en-US" altLang="zh-CN" sz="1400" dirty="0" smtClean="0"/>
              <a:t>6</a:t>
            </a:r>
            <a:r>
              <a:rPr lang="zh-CN" altLang="en-US" sz="1400" dirty="0" smtClean="0"/>
              <a:t>）位置当中的“执行”按钮，信息提示“操作成功”则备料完成。</a:t>
            </a:r>
            <a:endParaRPr lang="en-US" altLang="zh-CN" sz="1400" dirty="0" smtClean="0"/>
          </a:p>
        </p:txBody>
      </p:sp>
      <p:sp>
        <p:nvSpPr>
          <p:cNvPr id="12" name="圆角矩形 11"/>
          <p:cNvSpPr/>
          <p:nvPr/>
        </p:nvSpPr>
        <p:spPr>
          <a:xfrm>
            <a:off x="571472" y="1714492"/>
            <a:ext cx="4429156"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71472" y="2143120"/>
            <a:ext cx="3357586"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72000" y="20002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786182" y="442913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2" name="椭圆 21"/>
          <p:cNvSpPr/>
          <p:nvPr/>
        </p:nvSpPr>
        <p:spPr>
          <a:xfrm>
            <a:off x="207167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6" name="圆角矩形 25"/>
          <p:cNvSpPr/>
          <p:nvPr/>
        </p:nvSpPr>
        <p:spPr>
          <a:xfrm>
            <a:off x="571472" y="3143252"/>
            <a:ext cx="4429156" cy="11430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143372" y="4500574"/>
            <a:ext cx="857256"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428860" y="392907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0" name="椭圆 29"/>
          <p:cNvSpPr/>
          <p:nvPr/>
        </p:nvSpPr>
        <p:spPr>
          <a:xfrm>
            <a:off x="2786050" y="20716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9" name="椭圆 18"/>
          <p:cNvSpPr/>
          <p:nvPr/>
        </p:nvSpPr>
        <p:spPr>
          <a:xfrm>
            <a:off x="1785918"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571472" y="1554363"/>
            <a:ext cx="4500594" cy="3269338"/>
            <a:chOff x="571472" y="1554363"/>
            <a:chExt cx="4500594" cy="3269338"/>
          </a:xfrm>
        </p:grpSpPr>
        <p:pic>
          <p:nvPicPr>
            <p:cNvPr id="5122" name="Picture 2"/>
            <p:cNvPicPr>
              <a:picLocks noChangeAspect="1" noChangeArrowheads="1"/>
            </p:cNvPicPr>
            <p:nvPr/>
          </p:nvPicPr>
          <p:blipFill>
            <a:blip r:embed="rId3"/>
            <a:srcRect/>
            <a:stretch>
              <a:fillRect/>
            </a:stretch>
          </p:blipFill>
          <p:spPr bwMode="auto">
            <a:xfrm>
              <a:off x="571472" y="1554363"/>
              <a:ext cx="4500594" cy="1517451"/>
            </a:xfrm>
            <a:prstGeom prst="rect">
              <a:avLst/>
            </a:prstGeom>
            <a:ln>
              <a:noFill/>
            </a:ln>
            <a:effectLst>
              <a:outerShdw blurRad="190500" algn="tl" rotWithShape="0">
                <a:srgbClr val="000000">
                  <a:alpha val="70000"/>
                </a:srgbClr>
              </a:outerShdw>
            </a:effectLst>
          </p:spPr>
        </p:pic>
        <p:pic>
          <p:nvPicPr>
            <p:cNvPr id="5123" name="Picture 3"/>
            <p:cNvPicPr>
              <a:picLocks noChangeAspect="1" noChangeArrowheads="1"/>
            </p:cNvPicPr>
            <p:nvPr/>
          </p:nvPicPr>
          <p:blipFill>
            <a:blip r:embed="rId4"/>
            <a:srcRect/>
            <a:stretch>
              <a:fillRect/>
            </a:stretch>
          </p:blipFill>
          <p:spPr bwMode="auto">
            <a:xfrm>
              <a:off x="571472" y="3071814"/>
              <a:ext cx="4500594" cy="1751887"/>
            </a:xfrm>
            <a:prstGeom prst="rect">
              <a:avLst/>
            </a:prstGeom>
            <a:ln>
              <a:noFill/>
            </a:ln>
            <a:effectLst>
              <a:outerShdw blurRad="190500" algn="tl" rotWithShape="0">
                <a:srgbClr val="000000">
                  <a:alpha val="70000"/>
                </a:srgbClr>
              </a:outerShdw>
            </a:effectLst>
          </p:spPr>
        </p:pic>
      </p:grpSp>
      <p:grpSp>
        <p:nvGrpSpPr>
          <p:cNvPr id="3"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 5</a:t>
              </a:r>
              <a:r>
                <a:rPr lang="zh-CN" altLang="en-US" dirty="0" smtClean="0">
                  <a:latin typeface="方正兰亭准黑简体" pitchFamily="2" charset="-122"/>
                  <a:ea typeface="方正兰亭准黑简体" pitchFamily="2" charset="-122"/>
                </a:rPr>
                <a:t>、拉线叫料</a:t>
              </a:r>
              <a:r>
                <a:rPr lang="en-US" altLang="zh-CN" dirty="0" smtClean="0">
                  <a:latin typeface="方正兰亭准黑简体" pitchFamily="2" charset="-122"/>
                  <a:ea typeface="方正兰亭准黑简体" pitchFamily="2" charset="-122"/>
                </a:rPr>
                <a:t>(1/2)</a:t>
              </a:r>
              <a:endParaRPr lang="zh-CN" altLang="en-US" dirty="0" smtClean="0">
                <a:latin typeface="方正兰亭准黑简体" pitchFamily="2" charset="-122"/>
                <a:ea typeface="方正兰亭准黑简体" pitchFamily="2" charset="-122"/>
              </a:endParaRPr>
            </a:p>
          </p:txBody>
        </p:sp>
      </p:grpSp>
      <p:sp>
        <p:nvSpPr>
          <p:cNvPr id="29" name="TextBox 28"/>
          <p:cNvSpPr txBox="1"/>
          <p:nvPr/>
        </p:nvSpPr>
        <p:spPr>
          <a:xfrm>
            <a:off x="5572132" y="1071550"/>
            <a:ext cx="2928958" cy="4401205"/>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在菜单的选项中点击“</a:t>
            </a:r>
            <a:r>
              <a:rPr lang="en-US" altLang="zh-CN" sz="1400" dirty="0" smtClean="0"/>
              <a:t>OPC—</a:t>
            </a:r>
            <a:r>
              <a:rPr lang="zh-CN" altLang="en-US" sz="1400" dirty="0" smtClean="0"/>
              <a:t>按拉线叫料”进入操作界面。具体图片操作指示与“拉线备料”进入为同一界面。</a:t>
            </a:r>
            <a:endParaRPr lang="en-US" altLang="zh-CN" sz="1400" dirty="0" smtClean="0"/>
          </a:p>
          <a:p>
            <a:endParaRPr lang="en-US" altLang="zh-CN" sz="1400" dirty="0" smtClean="0"/>
          </a:p>
          <a:p>
            <a:r>
              <a:rPr lang="en-US" altLang="zh-CN" sz="1400" dirty="0" smtClean="0"/>
              <a:t>2.</a:t>
            </a:r>
            <a:r>
              <a:rPr lang="zh-CN" altLang="en-US" sz="1400" dirty="0" smtClean="0"/>
              <a:t>在（</a:t>
            </a:r>
            <a:r>
              <a:rPr lang="en-US" altLang="zh-CN" sz="1400" dirty="0" smtClean="0"/>
              <a:t>2</a:t>
            </a:r>
            <a:r>
              <a:rPr lang="zh-CN" altLang="en-US" sz="1400" dirty="0" smtClean="0"/>
              <a:t>）位置选对区域和拉线后，选择需要叫物料类型，之后再在（</a:t>
            </a:r>
            <a:r>
              <a:rPr lang="en-US" altLang="zh-CN" sz="1400" dirty="0" smtClean="0"/>
              <a:t>4</a:t>
            </a:r>
            <a:r>
              <a:rPr lang="zh-CN" altLang="en-US" sz="1400" dirty="0" smtClean="0"/>
              <a:t>）号位置的“请求类型”中选择“发料请求”项；</a:t>
            </a:r>
            <a:endParaRPr lang="en-US" altLang="zh-CN" sz="1400" dirty="0" smtClean="0"/>
          </a:p>
          <a:p>
            <a:endParaRPr lang="en-US" altLang="zh-CN" sz="1400" dirty="0" smtClean="0"/>
          </a:p>
          <a:p>
            <a:r>
              <a:rPr lang="en-US" altLang="zh-CN" sz="1400" dirty="0" smtClean="0"/>
              <a:t>3.</a:t>
            </a:r>
            <a:r>
              <a:rPr lang="zh-CN" altLang="en-US" sz="1400" dirty="0" smtClean="0"/>
              <a:t>以上动作完成后，若仓库备好产线所需套料，则对应的请料单号会显示出来，组装作业员将该单号选中并在（</a:t>
            </a:r>
            <a:r>
              <a:rPr lang="en-US" altLang="zh-CN" sz="1400" dirty="0" smtClean="0"/>
              <a:t>6</a:t>
            </a:r>
            <a:r>
              <a:rPr lang="zh-CN" altLang="en-US" sz="1400" dirty="0" smtClean="0"/>
              <a:t>）位置点击“执行”按钮，（</a:t>
            </a:r>
            <a:r>
              <a:rPr lang="en-US" altLang="zh-CN" sz="1400" dirty="0" smtClean="0"/>
              <a:t>7</a:t>
            </a:r>
            <a:r>
              <a:rPr lang="zh-CN" altLang="en-US" sz="1400" dirty="0" smtClean="0"/>
              <a:t>）位置单号消失即操作成功</a:t>
            </a:r>
            <a:endParaRPr lang="en-US" altLang="zh-CN" sz="1400" dirty="0" smtClean="0"/>
          </a:p>
        </p:txBody>
      </p:sp>
      <p:sp>
        <p:nvSpPr>
          <p:cNvPr id="12" name="圆角矩形 11"/>
          <p:cNvSpPr/>
          <p:nvPr/>
        </p:nvSpPr>
        <p:spPr>
          <a:xfrm>
            <a:off x="571472" y="1714492"/>
            <a:ext cx="4429156"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71472" y="2143120"/>
            <a:ext cx="3357586"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72000" y="20002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786182" y="442913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2" name="椭圆 21"/>
          <p:cNvSpPr/>
          <p:nvPr/>
        </p:nvSpPr>
        <p:spPr>
          <a:xfrm>
            <a:off x="207167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6" name="圆角矩形 25"/>
          <p:cNvSpPr/>
          <p:nvPr/>
        </p:nvSpPr>
        <p:spPr>
          <a:xfrm>
            <a:off x="571472" y="3143252"/>
            <a:ext cx="4429156" cy="11430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143372" y="4500574"/>
            <a:ext cx="857256"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428860" y="392907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0" name="椭圆 29"/>
          <p:cNvSpPr/>
          <p:nvPr/>
        </p:nvSpPr>
        <p:spPr>
          <a:xfrm>
            <a:off x="2786050" y="20716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9" name="椭圆 18"/>
          <p:cNvSpPr/>
          <p:nvPr/>
        </p:nvSpPr>
        <p:spPr>
          <a:xfrm>
            <a:off x="1785918"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571472" y="1554363"/>
            <a:ext cx="4500594" cy="3269338"/>
            <a:chOff x="571472" y="1554363"/>
            <a:chExt cx="4500594" cy="3269338"/>
          </a:xfrm>
        </p:grpSpPr>
        <p:pic>
          <p:nvPicPr>
            <p:cNvPr id="5122" name="Picture 2"/>
            <p:cNvPicPr>
              <a:picLocks noChangeAspect="1" noChangeArrowheads="1"/>
            </p:cNvPicPr>
            <p:nvPr/>
          </p:nvPicPr>
          <p:blipFill>
            <a:blip r:embed="rId3"/>
            <a:srcRect/>
            <a:stretch>
              <a:fillRect/>
            </a:stretch>
          </p:blipFill>
          <p:spPr bwMode="auto">
            <a:xfrm>
              <a:off x="571472" y="1554363"/>
              <a:ext cx="4500594" cy="1517451"/>
            </a:xfrm>
            <a:prstGeom prst="rect">
              <a:avLst/>
            </a:prstGeom>
            <a:ln>
              <a:noFill/>
            </a:ln>
            <a:effectLst>
              <a:outerShdw blurRad="190500" algn="tl" rotWithShape="0">
                <a:srgbClr val="000000">
                  <a:alpha val="70000"/>
                </a:srgbClr>
              </a:outerShdw>
            </a:effectLst>
          </p:spPr>
        </p:pic>
        <p:pic>
          <p:nvPicPr>
            <p:cNvPr id="5123" name="Picture 3"/>
            <p:cNvPicPr>
              <a:picLocks noChangeAspect="1" noChangeArrowheads="1"/>
            </p:cNvPicPr>
            <p:nvPr/>
          </p:nvPicPr>
          <p:blipFill>
            <a:blip r:embed="rId4"/>
            <a:srcRect/>
            <a:stretch>
              <a:fillRect/>
            </a:stretch>
          </p:blipFill>
          <p:spPr bwMode="auto">
            <a:xfrm>
              <a:off x="571472" y="3071814"/>
              <a:ext cx="4500594" cy="1751887"/>
            </a:xfrm>
            <a:prstGeom prst="rect">
              <a:avLst/>
            </a:prstGeom>
            <a:ln>
              <a:noFill/>
            </a:ln>
            <a:effectLst>
              <a:outerShdw blurRad="190500" algn="tl" rotWithShape="0">
                <a:srgbClr val="000000">
                  <a:alpha val="70000"/>
                </a:srgbClr>
              </a:outerShdw>
            </a:effectLst>
          </p:spPr>
        </p:pic>
      </p:grpSp>
      <p:grpSp>
        <p:nvGrpSpPr>
          <p:cNvPr id="3"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 5</a:t>
              </a:r>
              <a:r>
                <a:rPr lang="zh-CN" altLang="en-US" dirty="0" smtClean="0">
                  <a:latin typeface="方正兰亭准黑简体" pitchFamily="2" charset="-122"/>
                  <a:ea typeface="方正兰亭准黑简体" pitchFamily="2" charset="-122"/>
                </a:rPr>
                <a:t>、拉线叫料</a:t>
              </a:r>
              <a:r>
                <a:rPr lang="en-US" altLang="zh-CN" dirty="0" smtClean="0">
                  <a:latin typeface="方正兰亭准黑简体" pitchFamily="2" charset="-122"/>
                  <a:ea typeface="方正兰亭准黑简体" pitchFamily="2" charset="-122"/>
                </a:rPr>
                <a:t>(2/2)</a:t>
              </a:r>
              <a:endParaRPr lang="zh-CN" altLang="en-US" dirty="0" smtClean="0">
                <a:latin typeface="方正兰亭准黑简体" pitchFamily="2" charset="-122"/>
                <a:ea typeface="方正兰亭准黑简体" pitchFamily="2" charset="-122"/>
              </a:endParaRPr>
            </a:p>
          </p:txBody>
        </p:sp>
      </p:grpSp>
      <p:sp>
        <p:nvSpPr>
          <p:cNvPr id="29" name="TextBox 28"/>
          <p:cNvSpPr txBox="1"/>
          <p:nvPr/>
        </p:nvSpPr>
        <p:spPr>
          <a:xfrm>
            <a:off x="5572132" y="1357302"/>
            <a:ext cx="2928958" cy="3754874"/>
          </a:xfrm>
          <a:prstGeom prst="rect">
            <a:avLst/>
          </a:prstGeom>
          <a:noFill/>
        </p:spPr>
        <p:txBody>
          <a:bodyPr wrap="square" rtlCol="0">
            <a:spAutoFit/>
          </a:bodyPr>
          <a:lstStyle/>
          <a:p>
            <a:r>
              <a:rPr lang="zh-CN" altLang="en-US" sz="1400" b="1" dirty="0" smtClean="0"/>
              <a:t>注意事项：</a:t>
            </a:r>
            <a:endParaRPr lang="en-US" altLang="zh-CN" sz="1400" b="1" dirty="0" smtClean="0"/>
          </a:p>
          <a:p>
            <a:r>
              <a:rPr lang="en-US" altLang="zh-CN" sz="1400" dirty="0" smtClean="0"/>
              <a:t>1.</a:t>
            </a:r>
            <a:r>
              <a:rPr lang="zh-CN" altLang="en-US" sz="1400" dirty="0" smtClean="0"/>
              <a:t>产线若是已有第一次备料记录的，且需要叫料并同时备下一批料以作下次叫料作准备，即可在（</a:t>
            </a:r>
            <a:r>
              <a:rPr lang="en-US" altLang="zh-CN" sz="1400" dirty="0" smtClean="0"/>
              <a:t>4</a:t>
            </a:r>
            <a:r>
              <a:rPr lang="zh-CN" altLang="en-US" sz="1400" dirty="0" smtClean="0"/>
              <a:t>）位置的“请求类型”中选择“发料</a:t>
            </a:r>
            <a:r>
              <a:rPr lang="en-US" altLang="zh-CN" sz="1400" dirty="0" smtClean="0"/>
              <a:t>+</a:t>
            </a:r>
            <a:r>
              <a:rPr lang="zh-CN" altLang="en-US" sz="1400" dirty="0" smtClean="0"/>
              <a:t>备料请求”这一选项；操作方法是将请料单号选中，且编辑好备料信息，最终点击“执行”按钮，便可实现。</a:t>
            </a:r>
            <a:endParaRPr lang="en-US" altLang="zh-CN" sz="1400" dirty="0" smtClean="0"/>
          </a:p>
          <a:p>
            <a:endParaRPr lang="en-US" altLang="zh-CN" sz="1400" dirty="0" smtClean="0"/>
          </a:p>
          <a:p>
            <a:r>
              <a:rPr lang="en-US" altLang="zh-CN" sz="1400" dirty="0" smtClean="0"/>
              <a:t>2.</a:t>
            </a:r>
            <a:r>
              <a:rPr lang="zh-CN" altLang="en-US" sz="1400" dirty="0" smtClean="0"/>
              <a:t>若遇到产线突然转产等异常情况需要及时取消备料，点击（</a:t>
            </a:r>
            <a:r>
              <a:rPr lang="en-US" altLang="zh-CN" sz="1400" dirty="0" smtClean="0"/>
              <a:t>6</a:t>
            </a:r>
            <a:r>
              <a:rPr lang="zh-CN" altLang="en-US" sz="1400" dirty="0" smtClean="0"/>
              <a:t>）位置的“取消请求”按钮，会弹出（</a:t>
            </a:r>
            <a:r>
              <a:rPr lang="en-US" altLang="zh-CN" sz="1400" dirty="0" smtClean="0"/>
              <a:t>8</a:t>
            </a:r>
            <a:r>
              <a:rPr lang="zh-CN" altLang="en-US" sz="1400" dirty="0" smtClean="0"/>
              <a:t>）对话框，按要求输入取消信息后，点击“执行”按钮，便可将将“取消请求”的信号传给仓库执行（最好加上电话通知，确保无误）</a:t>
            </a:r>
            <a:endParaRPr lang="en-US" altLang="zh-CN" sz="1400" dirty="0" smtClean="0"/>
          </a:p>
        </p:txBody>
      </p:sp>
      <p:sp>
        <p:nvSpPr>
          <p:cNvPr id="12" name="圆角矩形 11"/>
          <p:cNvSpPr/>
          <p:nvPr/>
        </p:nvSpPr>
        <p:spPr>
          <a:xfrm>
            <a:off x="571472" y="1714492"/>
            <a:ext cx="4429156"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571472" y="2143120"/>
            <a:ext cx="3357586"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572000" y="20002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786182" y="442913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2" name="椭圆 21"/>
          <p:cNvSpPr/>
          <p:nvPr/>
        </p:nvSpPr>
        <p:spPr>
          <a:xfrm>
            <a:off x="207167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6" name="圆角矩形 25"/>
          <p:cNvSpPr/>
          <p:nvPr/>
        </p:nvSpPr>
        <p:spPr>
          <a:xfrm>
            <a:off x="571472" y="3143252"/>
            <a:ext cx="4429156" cy="114300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4143372" y="4500574"/>
            <a:ext cx="857256"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428860" y="392907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0" name="椭圆 29"/>
          <p:cNvSpPr/>
          <p:nvPr/>
        </p:nvSpPr>
        <p:spPr>
          <a:xfrm>
            <a:off x="2786050" y="20716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19" name="椭圆 18"/>
          <p:cNvSpPr/>
          <p:nvPr/>
        </p:nvSpPr>
        <p:spPr>
          <a:xfrm>
            <a:off x="1785918"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pic>
        <p:nvPicPr>
          <p:cNvPr id="6146" name="Picture 2"/>
          <p:cNvPicPr>
            <a:picLocks noChangeAspect="1" noChangeArrowheads="1"/>
          </p:cNvPicPr>
          <p:nvPr/>
        </p:nvPicPr>
        <p:blipFill>
          <a:blip r:embed="rId5"/>
          <a:srcRect/>
          <a:stretch>
            <a:fillRect/>
          </a:stretch>
        </p:blipFill>
        <p:spPr bwMode="auto">
          <a:xfrm>
            <a:off x="2071670" y="3000376"/>
            <a:ext cx="2162170" cy="1385363"/>
          </a:xfrm>
          <a:prstGeom prst="rect">
            <a:avLst/>
          </a:prstGeom>
          <a:noFill/>
          <a:ln w="9525">
            <a:noFill/>
            <a:miter lim="800000"/>
            <a:headEnd/>
            <a:tailEnd/>
          </a:ln>
          <a:effectLst/>
        </p:spPr>
      </p:pic>
      <p:cxnSp>
        <p:nvCxnSpPr>
          <p:cNvPr id="24" name="直接连接符 23"/>
          <p:cNvCxnSpPr/>
          <p:nvPr/>
        </p:nvCxnSpPr>
        <p:spPr>
          <a:xfrm rot="16200000" flipV="1">
            <a:off x="4071934" y="4286260"/>
            <a:ext cx="428628" cy="14287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86050" y="300037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214282" y="415832"/>
            <a:ext cx="3000396" cy="400110"/>
          </a:xfrm>
          <a:prstGeom prst="rect">
            <a:avLst/>
          </a:prstGeom>
          <a:noFill/>
        </p:spPr>
        <p:txBody>
          <a:bodyPr wrap="square" rtlCol="0">
            <a:spAutoFit/>
          </a:bodyPr>
          <a:lstStyle/>
          <a:p>
            <a:r>
              <a:rPr lang="en-US" altLang="zh-CN" sz="2000" dirty="0" smtClean="0"/>
              <a:t>C</a:t>
            </a:r>
            <a:r>
              <a:rPr lang="en-US" sz="2000" dirty="0" smtClean="0"/>
              <a:t>ontents</a:t>
            </a:r>
            <a:endParaRPr lang="zh-CN" altLang="en-US" sz="2000" dirty="0">
              <a:latin typeface="方正兰亭准黑简体" pitchFamily="2" charset="-122"/>
              <a:ea typeface="方正兰亭准黑简体" pitchFamily="2" charset="-122"/>
            </a:endParaRPr>
          </a:p>
        </p:txBody>
      </p:sp>
      <p:grpSp>
        <p:nvGrpSpPr>
          <p:cNvPr id="102" name="组合 101"/>
          <p:cNvGrpSpPr/>
          <p:nvPr/>
        </p:nvGrpSpPr>
        <p:grpSpPr>
          <a:xfrm>
            <a:off x="642910" y="1214427"/>
            <a:ext cx="7374151" cy="3929089"/>
            <a:chOff x="500034" y="1214426"/>
            <a:chExt cx="7957381" cy="4321507"/>
          </a:xfrm>
        </p:grpSpPr>
        <p:grpSp>
          <p:nvGrpSpPr>
            <p:cNvPr id="69" name="组合 37"/>
            <p:cNvGrpSpPr/>
            <p:nvPr/>
          </p:nvGrpSpPr>
          <p:grpSpPr>
            <a:xfrm>
              <a:off x="4839308" y="1214426"/>
              <a:ext cx="1432540" cy="1440609"/>
              <a:chOff x="2197754" y="1650806"/>
              <a:chExt cx="3382963" cy="3402013"/>
            </a:xfrm>
          </p:grpSpPr>
          <p:sp>
            <p:nvSpPr>
              <p:cNvPr id="70" name="同心圆 69"/>
              <p:cNvSpPr/>
              <p:nvPr/>
            </p:nvSpPr>
            <p:spPr>
              <a:xfrm>
                <a:off x="2312054" y="1784156"/>
                <a:ext cx="3268663" cy="3268663"/>
              </a:xfrm>
              <a:prstGeom prst="donut">
                <a:avLst>
                  <a:gd name="adj" fmla="val 14466"/>
                </a:avLst>
              </a:prstGeom>
              <a:solidFill>
                <a:schemeClr val="bg1">
                  <a:lumMod val="65000"/>
                </a:schemeClr>
              </a:solidFill>
              <a:ln>
                <a:noFill/>
              </a:ln>
              <a:scene3d>
                <a:camera prst="orthographicFront"/>
                <a:lightRig rig="threePt" dir="t">
                  <a:rot lat="0" lon="0" rev="2154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同心圆 70"/>
              <p:cNvSpPr/>
              <p:nvPr/>
            </p:nvSpPr>
            <p:spPr>
              <a:xfrm>
                <a:off x="2197754" y="1650806"/>
                <a:ext cx="3268663" cy="3268663"/>
              </a:xfrm>
              <a:prstGeom prst="donut">
                <a:avLst>
                  <a:gd name="adj" fmla="val 14466"/>
                </a:avLst>
              </a:prstGeom>
              <a:solidFill>
                <a:srgbClr val="FFFFFF"/>
              </a:solidFill>
              <a:ln>
                <a:noFill/>
              </a:ln>
              <a:effectLst>
                <a:softEdge rad="76200"/>
              </a:effectLst>
              <a:scene3d>
                <a:camera prst="orthographicFront"/>
                <a:lightRig rig="threePt" dir="t">
                  <a:rot lat="0" lon="0" rev="2154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2" name="组合 71"/>
            <p:cNvGrpSpPr/>
            <p:nvPr/>
          </p:nvGrpSpPr>
          <p:grpSpPr>
            <a:xfrm>
              <a:off x="4942776" y="2473162"/>
              <a:ext cx="664198" cy="558611"/>
              <a:chOff x="5065095" y="4588160"/>
              <a:chExt cx="1678605" cy="1411758"/>
            </a:xfrm>
          </p:grpSpPr>
          <p:sp>
            <p:nvSpPr>
              <p:cNvPr id="73" name="椭圆 72"/>
              <p:cNvSpPr/>
              <p:nvPr/>
            </p:nvSpPr>
            <p:spPr>
              <a:xfrm>
                <a:off x="5452004" y="5546738"/>
                <a:ext cx="1291696" cy="453180"/>
              </a:xfrm>
              <a:prstGeom prst="ellipse">
                <a:avLst/>
              </a:prstGeom>
              <a:gradFill flip="none" rotWithShape="1">
                <a:gsLst>
                  <a:gs pos="0">
                    <a:schemeClr val="bg2">
                      <a:lumMod val="90000"/>
                    </a:schemeClr>
                  </a:gs>
                  <a:gs pos="100000">
                    <a:srgbClr val="FF7300">
                      <a:alpha val="0"/>
                      <a:lumMod val="0"/>
                      <a:lumOff val="100000"/>
                    </a:srgbClr>
                  </a:gs>
                </a:gsLst>
                <a:path path="circle">
                  <a:fillToRect l="50000" t="50000" r="50000" b="50000"/>
                </a:path>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5133690" y="4677060"/>
                <a:ext cx="1095660" cy="10956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rot="20187750">
                <a:off x="5065095" y="4588160"/>
                <a:ext cx="891205" cy="614871"/>
              </a:xfrm>
              <a:prstGeom prst="ellipse">
                <a:avLst/>
              </a:prstGeom>
              <a:gradFill flip="none" rotWithShape="1">
                <a:gsLst>
                  <a:gs pos="0">
                    <a:schemeClr val="accent1">
                      <a:lumMod val="0"/>
                      <a:lumOff val="100000"/>
                    </a:schemeClr>
                  </a:gs>
                  <a:gs pos="100000">
                    <a:srgbClr val="FF7300">
                      <a:alpha val="0"/>
                      <a:lumMod val="0"/>
                      <a:lumOff val="100000"/>
                    </a:srgbClr>
                  </a:gs>
                </a:gsLst>
                <a:path path="circle">
                  <a:fillToRect l="50000" t="50000" r="50000" b="50000"/>
                </a:path>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p:cNvGrpSpPr/>
            <p:nvPr/>
          </p:nvGrpSpPr>
          <p:grpSpPr>
            <a:xfrm>
              <a:off x="2881571" y="1271249"/>
              <a:ext cx="2652431" cy="2368960"/>
              <a:chOff x="4632184" y="1359309"/>
              <a:chExt cx="2652431" cy="2368960"/>
            </a:xfrm>
          </p:grpSpPr>
          <p:pic>
            <p:nvPicPr>
              <p:cNvPr id="77" name="图片 7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139977">
                <a:off x="4921025" y="1635999"/>
                <a:ext cx="1658731" cy="1658731"/>
              </a:xfrm>
              <a:prstGeom prst="ellipse">
                <a:avLst/>
              </a:prstGeom>
              <a:ln>
                <a:noFill/>
              </a:ln>
              <a:effectLst>
                <a:softEdge rad="112500"/>
              </a:effectLst>
            </p:spPr>
          </p:pic>
          <p:grpSp>
            <p:nvGrpSpPr>
              <p:cNvPr id="78" name="组合 22"/>
              <p:cNvGrpSpPr/>
              <p:nvPr/>
            </p:nvGrpSpPr>
            <p:grpSpPr>
              <a:xfrm>
                <a:off x="4632182" y="1359308"/>
                <a:ext cx="2652430" cy="2368959"/>
                <a:chOff x="5223668" y="1918494"/>
                <a:chExt cx="3002929" cy="2682000"/>
              </a:xfrm>
            </p:grpSpPr>
            <p:sp>
              <p:nvSpPr>
                <p:cNvPr id="79" name="椭圆 78"/>
                <p:cNvSpPr/>
                <p:nvPr/>
              </p:nvSpPr>
              <p:spPr>
                <a:xfrm>
                  <a:off x="6017589" y="4019124"/>
                  <a:ext cx="2209008" cy="581370"/>
                </a:xfrm>
                <a:prstGeom prst="ellipse">
                  <a:avLst/>
                </a:prstGeom>
                <a:gradFill flip="none" rotWithShape="1">
                  <a:gsLst>
                    <a:gs pos="0">
                      <a:schemeClr val="bg2">
                        <a:lumMod val="90000"/>
                      </a:schemeClr>
                    </a:gs>
                    <a:gs pos="100000">
                      <a:srgbClr val="FF7300">
                        <a:alpha val="0"/>
                        <a:lumMod val="0"/>
                        <a:lumOff val="100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0" name="组合 12"/>
                <p:cNvGrpSpPr/>
                <p:nvPr/>
              </p:nvGrpSpPr>
              <p:grpSpPr>
                <a:xfrm>
                  <a:off x="5223668" y="1918494"/>
                  <a:ext cx="2458245" cy="2472088"/>
                  <a:chOff x="2197754" y="1650806"/>
                  <a:chExt cx="3382963" cy="3402013"/>
                </a:xfrm>
              </p:grpSpPr>
              <p:sp>
                <p:nvSpPr>
                  <p:cNvPr id="81" name="同心圆 80"/>
                  <p:cNvSpPr/>
                  <p:nvPr/>
                </p:nvSpPr>
                <p:spPr>
                  <a:xfrm>
                    <a:off x="2312054" y="1784156"/>
                    <a:ext cx="3268663" cy="3268663"/>
                  </a:xfrm>
                  <a:prstGeom prst="donut">
                    <a:avLst>
                      <a:gd name="adj" fmla="val 14466"/>
                    </a:avLst>
                  </a:prstGeom>
                  <a:solidFill>
                    <a:schemeClr val="bg1">
                      <a:lumMod val="65000"/>
                    </a:schemeClr>
                  </a:solidFill>
                  <a:ln>
                    <a:noFill/>
                  </a:ln>
                  <a:scene3d>
                    <a:camera prst="orthographicFront"/>
                    <a:lightRig rig="threePt" dir="t">
                      <a:rot lat="0" lon="0" rev="2154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同心圆 14"/>
                  <p:cNvSpPr/>
                  <p:nvPr/>
                </p:nvSpPr>
                <p:spPr>
                  <a:xfrm>
                    <a:off x="2197754" y="1650806"/>
                    <a:ext cx="3268663" cy="3268663"/>
                  </a:xfrm>
                  <a:prstGeom prst="donut">
                    <a:avLst>
                      <a:gd name="adj" fmla="val 14466"/>
                    </a:avLst>
                  </a:prstGeom>
                  <a:solidFill>
                    <a:srgbClr val="FFFFFF"/>
                  </a:solidFill>
                  <a:ln>
                    <a:noFill/>
                  </a:ln>
                  <a:effectLst>
                    <a:softEdge rad="127000"/>
                  </a:effectLst>
                  <a:scene3d>
                    <a:camera prst="orthographicFront"/>
                    <a:lightRig rig="threePt" dir="t">
                      <a:rot lat="0" lon="0" rev="2154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grpSp>
          <p:nvGrpSpPr>
            <p:cNvPr id="83" name="组合 82"/>
            <p:cNvGrpSpPr/>
            <p:nvPr/>
          </p:nvGrpSpPr>
          <p:grpSpPr>
            <a:xfrm>
              <a:off x="3287845" y="3214022"/>
              <a:ext cx="1006734" cy="846694"/>
              <a:chOff x="5065095" y="4588160"/>
              <a:chExt cx="1678605" cy="1411758"/>
            </a:xfrm>
          </p:grpSpPr>
          <p:sp>
            <p:nvSpPr>
              <p:cNvPr id="84" name="椭圆 16"/>
              <p:cNvSpPr/>
              <p:nvPr/>
            </p:nvSpPr>
            <p:spPr>
              <a:xfrm>
                <a:off x="5452004" y="5546738"/>
                <a:ext cx="1291696" cy="453180"/>
              </a:xfrm>
              <a:prstGeom prst="ellipse">
                <a:avLst/>
              </a:prstGeom>
              <a:gradFill flip="none" rotWithShape="1">
                <a:gsLst>
                  <a:gs pos="0">
                    <a:schemeClr val="bg2">
                      <a:lumMod val="90000"/>
                    </a:schemeClr>
                  </a:gs>
                  <a:gs pos="100000">
                    <a:srgbClr val="FF7300">
                      <a:alpha val="0"/>
                      <a:lumMod val="0"/>
                      <a:lumOff val="100000"/>
                    </a:srgbClr>
                  </a:gs>
                </a:gsLst>
                <a:path path="circle">
                  <a:fillToRect l="50000" t="50000" r="50000" b="50000"/>
                </a:path>
                <a:tileRect/>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5133690" y="4677060"/>
                <a:ext cx="1095660" cy="10956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rot="20187750">
                <a:off x="5065095" y="4588160"/>
                <a:ext cx="891205" cy="614871"/>
              </a:xfrm>
              <a:prstGeom prst="ellipse">
                <a:avLst/>
              </a:prstGeom>
              <a:gradFill flip="none" rotWithShape="1">
                <a:gsLst>
                  <a:gs pos="0">
                    <a:schemeClr val="accent1">
                      <a:lumMod val="0"/>
                      <a:lumOff val="100000"/>
                    </a:schemeClr>
                  </a:gs>
                  <a:gs pos="100000">
                    <a:srgbClr val="FF7300">
                      <a:alpha val="0"/>
                      <a:lumMod val="0"/>
                      <a:lumOff val="100000"/>
                    </a:srgbClr>
                  </a:gs>
                </a:gsLst>
                <a:path path="circle">
                  <a:fillToRect l="50000" t="50000" r="50000" b="50000"/>
                </a:path>
                <a:tileRect/>
              </a:gra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500034" y="1573258"/>
              <a:ext cx="3456822" cy="3321390"/>
              <a:chOff x="2250647" y="1661318"/>
              <a:chExt cx="3456822" cy="3321390"/>
            </a:xfrm>
          </p:grpSpPr>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7806" y="2122801"/>
                <a:ext cx="2149766" cy="2237887"/>
              </a:xfrm>
              <a:prstGeom prst="ellipse">
                <a:avLst/>
              </a:prstGeom>
              <a:ln>
                <a:noFill/>
              </a:ln>
              <a:effectLst>
                <a:softEdge rad="112500"/>
              </a:effectLst>
            </p:spPr>
          </p:pic>
          <p:grpSp>
            <p:nvGrpSpPr>
              <p:cNvPr id="89" name="组合 23"/>
              <p:cNvGrpSpPr/>
              <p:nvPr/>
            </p:nvGrpSpPr>
            <p:grpSpPr>
              <a:xfrm>
                <a:off x="2250647" y="1661318"/>
                <a:ext cx="3456822" cy="3321390"/>
                <a:chOff x="2250647" y="1661318"/>
                <a:chExt cx="3913615" cy="3760286"/>
              </a:xfrm>
            </p:grpSpPr>
            <p:sp>
              <p:nvSpPr>
                <p:cNvPr id="90" name="椭圆 89"/>
                <p:cNvSpPr/>
                <p:nvPr/>
              </p:nvSpPr>
              <p:spPr>
                <a:xfrm>
                  <a:off x="2776537" y="4620491"/>
                  <a:ext cx="3387725" cy="801113"/>
                </a:xfrm>
                <a:prstGeom prst="ellipse">
                  <a:avLst/>
                </a:prstGeom>
                <a:gradFill flip="none" rotWithShape="1">
                  <a:gsLst>
                    <a:gs pos="0">
                      <a:schemeClr val="bg2">
                        <a:lumMod val="90000"/>
                      </a:schemeClr>
                    </a:gs>
                    <a:gs pos="100000">
                      <a:srgbClr val="FF7300">
                        <a:alpha val="0"/>
                        <a:lumMod val="0"/>
                        <a:lumOff val="100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1" name="组合 4"/>
                <p:cNvGrpSpPr/>
                <p:nvPr/>
              </p:nvGrpSpPr>
              <p:grpSpPr>
                <a:xfrm>
                  <a:off x="2250647" y="1661318"/>
                  <a:ext cx="3382963" cy="3402013"/>
                  <a:chOff x="2197754" y="1650806"/>
                  <a:chExt cx="3382963" cy="3402013"/>
                </a:xfrm>
              </p:grpSpPr>
              <p:sp>
                <p:nvSpPr>
                  <p:cNvPr id="92" name="同心圆 2"/>
                  <p:cNvSpPr/>
                  <p:nvPr/>
                </p:nvSpPr>
                <p:spPr>
                  <a:xfrm>
                    <a:off x="2312054" y="1784156"/>
                    <a:ext cx="3268663" cy="3268663"/>
                  </a:xfrm>
                  <a:prstGeom prst="donut">
                    <a:avLst>
                      <a:gd name="adj" fmla="val 14466"/>
                    </a:avLst>
                  </a:prstGeom>
                  <a:solidFill>
                    <a:schemeClr val="bg1">
                      <a:lumMod val="65000"/>
                    </a:schemeClr>
                  </a:solidFill>
                  <a:ln>
                    <a:noFill/>
                  </a:ln>
                  <a:scene3d>
                    <a:camera prst="orthographicFront"/>
                    <a:lightRig rig="threePt" dir="t">
                      <a:rot lat="0" lon="0" rev="2154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同心圆 3"/>
                  <p:cNvSpPr/>
                  <p:nvPr/>
                </p:nvSpPr>
                <p:spPr>
                  <a:xfrm>
                    <a:off x="2197754" y="1650806"/>
                    <a:ext cx="3268663" cy="3268663"/>
                  </a:xfrm>
                  <a:prstGeom prst="donut">
                    <a:avLst>
                      <a:gd name="adj" fmla="val 14466"/>
                    </a:avLst>
                  </a:prstGeom>
                  <a:solidFill>
                    <a:srgbClr val="FFFFFF"/>
                  </a:solidFill>
                  <a:ln>
                    <a:noFill/>
                  </a:ln>
                  <a:effectLst>
                    <a:softEdge rad="165100"/>
                  </a:effectLst>
                  <a:scene3d>
                    <a:camera prst="orthographicFront"/>
                    <a:lightRig rig="threePt" dir="t">
                      <a:rot lat="0" lon="0" rev="2154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grpSp>
          <p:nvGrpSpPr>
            <p:cNvPr id="94" name="组合 93"/>
            <p:cNvGrpSpPr/>
            <p:nvPr/>
          </p:nvGrpSpPr>
          <p:grpSpPr>
            <a:xfrm>
              <a:off x="1295489" y="4288954"/>
              <a:ext cx="1482680" cy="1246979"/>
              <a:chOff x="5065095" y="4588160"/>
              <a:chExt cx="1678605" cy="1411758"/>
            </a:xfrm>
          </p:grpSpPr>
          <p:sp>
            <p:nvSpPr>
              <p:cNvPr id="95" name="椭圆 94"/>
              <p:cNvSpPr/>
              <p:nvPr/>
            </p:nvSpPr>
            <p:spPr>
              <a:xfrm>
                <a:off x="5452004" y="5546738"/>
                <a:ext cx="1291696" cy="453180"/>
              </a:xfrm>
              <a:prstGeom prst="ellipse">
                <a:avLst/>
              </a:prstGeom>
              <a:gradFill flip="none" rotWithShape="1">
                <a:gsLst>
                  <a:gs pos="0">
                    <a:schemeClr val="bg2">
                      <a:lumMod val="90000"/>
                    </a:schemeClr>
                  </a:gs>
                  <a:gs pos="100000">
                    <a:srgbClr val="FF7300">
                      <a:alpha val="0"/>
                      <a:lumMod val="0"/>
                      <a:lumOff val="100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5133690" y="4677060"/>
                <a:ext cx="1095660" cy="109566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rot="20187750">
                <a:off x="5065095" y="4588160"/>
                <a:ext cx="891205" cy="614871"/>
              </a:xfrm>
              <a:prstGeom prst="ellipse">
                <a:avLst/>
              </a:prstGeom>
              <a:gradFill flip="none" rotWithShape="1">
                <a:gsLst>
                  <a:gs pos="0">
                    <a:schemeClr val="accent1">
                      <a:lumMod val="0"/>
                      <a:lumOff val="100000"/>
                    </a:schemeClr>
                  </a:gs>
                  <a:gs pos="100000">
                    <a:srgbClr val="FF7300">
                      <a:alpha val="0"/>
                      <a:lumMod val="0"/>
                      <a:lumOff val="100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线形标注 1(带边框和强调线) 97"/>
            <p:cNvSpPr/>
            <p:nvPr/>
          </p:nvSpPr>
          <p:spPr>
            <a:xfrm>
              <a:off x="4558683" y="4569627"/>
              <a:ext cx="3898732" cy="685632"/>
            </a:xfrm>
            <a:prstGeom prst="accentBorderCallout1">
              <a:avLst>
                <a:gd name="adj1" fmla="val 50533"/>
                <a:gd name="adj2" fmla="val -2999"/>
                <a:gd name="adj3" fmla="val 50128"/>
                <a:gd name="adj4" fmla="val -57542"/>
              </a:avLst>
            </a:prstGeom>
            <a:solidFill>
              <a:schemeClr val="bg1">
                <a:lumMod val="65000"/>
              </a:schemeClr>
            </a:solidFill>
            <a:ln>
              <a:solidFill>
                <a:schemeClr val="bg1">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mj-ea"/>
                  <a:ea typeface="+mj-ea"/>
                </a:rPr>
                <a:t>   二、功能操作步骤</a:t>
              </a:r>
              <a:r>
                <a:rPr lang="en-US" altLang="zh-CN" sz="2000" dirty="0" smtClean="0">
                  <a:solidFill>
                    <a:schemeClr val="bg1"/>
                  </a:solidFill>
                  <a:latin typeface="+mj-ea"/>
                  <a:ea typeface="+mj-ea"/>
                </a:rPr>
                <a:t>/</a:t>
              </a:r>
              <a:r>
                <a:rPr lang="zh-CN" altLang="en-US" sz="2000" dirty="0" smtClean="0">
                  <a:solidFill>
                    <a:schemeClr val="bg1"/>
                  </a:solidFill>
                  <a:latin typeface="+mj-ea"/>
                  <a:ea typeface="+mj-ea"/>
                </a:rPr>
                <a:t>说明</a:t>
              </a:r>
              <a:endParaRPr lang="zh-CN" altLang="en-US" sz="2000" dirty="0">
                <a:solidFill>
                  <a:schemeClr val="bg1"/>
                </a:solidFill>
                <a:latin typeface="+mj-ea"/>
                <a:ea typeface="+mj-ea"/>
              </a:endParaRPr>
            </a:p>
          </p:txBody>
        </p:sp>
        <p:sp>
          <p:nvSpPr>
            <p:cNvPr id="99" name="线形标注 1(带边框和强调线) 98"/>
            <p:cNvSpPr/>
            <p:nvPr/>
          </p:nvSpPr>
          <p:spPr>
            <a:xfrm>
              <a:off x="5577415" y="3367369"/>
              <a:ext cx="2880000" cy="540000"/>
            </a:xfrm>
            <a:prstGeom prst="accentBorderCallout1">
              <a:avLst>
                <a:gd name="adj1" fmla="val 50533"/>
                <a:gd name="adj2" fmla="val -2999"/>
                <a:gd name="adj3" fmla="val 48364"/>
                <a:gd name="adj4" fmla="val -55227"/>
              </a:avLst>
            </a:prstGeom>
            <a:solidFill>
              <a:schemeClr val="bg1">
                <a:lumMod val="65000"/>
              </a:schemeClr>
            </a:solidFill>
            <a:ln>
              <a:solidFill>
                <a:schemeClr val="bg1">
                  <a:lumMod val="75000"/>
                </a:schemeClr>
              </a:solid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solidFill>
                  <a:latin typeface="+mj-ea"/>
                  <a:ea typeface="+mj-ea"/>
                </a:rPr>
                <a:t>一、</a:t>
              </a:r>
              <a:r>
                <a:rPr lang="zh-CN" altLang="en-US" sz="1400" dirty="0" smtClean="0">
                  <a:latin typeface="方正兰亭准黑简体" pitchFamily="2" charset="-122"/>
                  <a:ea typeface="方正兰亭准黑简体" pitchFamily="2" charset="-122"/>
                </a:rPr>
                <a:t>组装段业务操作流程</a:t>
              </a:r>
            </a:p>
          </p:txBody>
        </p:sp>
        <p:sp>
          <p:nvSpPr>
            <p:cNvPr id="101" name="文本框 51"/>
            <p:cNvSpPr txBox="1"/>
            <p:nvPr/>
          </p:nvSpPr>
          <p:spPr>
            <a:xfrm>
              <a:off x="4123175" y="1524989"/>
              <a:ext cx="2010494" cy="710883"/>
            </a:xfrm>
            <a:prstGeom prst="rect">
              <a:avLst/>
            </a:prstGeom>
            <a:noFill/>
          </p:spPr>
          <p:txBody>
            <a:bodyPr wrap="square" rtlCol="0">
              <a:spAutoFit/>
            </a:bodyPr>
            <a:lstStyle/>
            <a:p>
              <a:pPr algn="r"/>
              <a:r>
                <a:rPr lang="zh-CN" altLang="en-US" sz="3600" b="1" dirty="0" smtClean="0">
                  <a:latin typeface="+mj-ea"/>
                  <a:ea typeface="+mj-ea"/>
                </a:rPr>
                <a:t>目录</a:t>
              </a:r>
              <a:endParaRPr lang="zh-CN" altLang="en-US" sz="3600" b="1" dirty="0">
                <a:latin typeface="+mj-ea"/>
                <a:ea typeface="+mj-ea"/>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642910" y="1582672"/>
            <a:ext cx="4500594" cy="3180708"/>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6</a:t>
              </a:r>
              <a:r>
                <a:rPr lang="zh-CN" altLang="en-US" dirty="0" smtClean="0">
                  <a:latin typeface="方正兰亭准黑简体" pitchFamily="2" charset="-122"/>
                  <a:ea typeface="方正兰亭准黑简体" pitchFamily="2" charset="-122"/>
                </a:rPr>
                <a:t>、物料接料</a:t>
              </a:r>
              <a:r>
                <a:rPr lang="en-US" altLang="zh-CN" dirty="0" smtClean="0">
                  <a:latin typeface="方正兰亭准黑简体" pitchFamily="2" charset="-122"/>
                  <a:ea typeface="方正兰亭准黑简体" pitchFamily="2" charset="-122"/>
                </a:rPr>
                <a:t>(1/2)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258323"/>
            <a:ext cx="2928958" cy="1384995"/>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路径为： “菜单</a:t>
            </a:r>
            <a:r>
              <a:rPr lang="en-US" altLang="zh-CN" sz="1400" dirty="0" smtClean="0"/>
              <a:t>—</a:t>
            </a:r>
            <a:r>
              <a:rPr lang="zh-CN" altLang="en-US" sz="1400" dirty="0" smtClean="0"/>
              <a:t>组装</a:t>
            </a:r>
            <a:r>
              <a:rPr lang="en-US" altLang="zh-CN" sz="1400" dirty="0" smtClean="0"/>
              <a:t>—</a:t>
            </a:r>
            <a:r>
              <a:rPr lang="zh-CN" altLang="en-US" sz="1400" dirty="0" smtClean="0"/>
              <a:t>组装事务</a:t>
            </a:r>
            <a:r>
              <a:rPr lang="en-US" altLang="zh-CN" sz="1400" dirty="0" smtClean="0"/>
              <a:t>—</a:t>
            </a:r>
            <a:r>
              <a:rPr lang="zh-CN" altLang="en-US" sz="1400" dirty="0" smtClean="0"/>
              <a:t>物料接收”进入操作界面。</a:t>
            </a:r>
            <a:endParaRPr lang="en-US" altLang="zh-CN" sz="1400" dirty="0" smtClean="0"/>
          </a:p>
        </p:txBody>
      </p:sp>
      <p:sp>
        <p:nvSpPr>
          <p:cNvPr id="14" name="圆角矩形 13"/>
          <p:cNvSpPr/>
          <p:nvPr/>
        </p:nvSpPr>
        <p:spPr>
          <a:xfrm>
            <a:off x="2928926" y="2143120"/>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928662" y="1571616"/>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rot="4822763">
            <a:off x="1569932" y="1737304"/>
            <a:ext cx="230132" cy="4610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2910" y="178593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6" name="圆角矩形 15"/>
          <p:cNvSpPr/>
          <p:nvPr/>
        </p:nvSpPr>
        <p:spPr>
          <a:xfrm>
            <a:off x="928662" y="1928806"/>
            <a:ext cx="2000264"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642910" y="1526056"/>
            <a:ext cx="4500594" cy="3260270"/>
            <a:chOff x="571472" y="1142988"/>
            <a:chExt cx="8001056" cy="4380348"/>
          </a:xfrm>
        </p:grpSpPr>
        <p:pic>
          <p:nvPicPr>
            <p:cNvPr id="13" name="Picture 2"/>
            <p:cNvPicPr>
              <a:picLocks noChangeAspect="1" noChangeArrowheads="1"/>
            </p:cNvPicPr>
            <p:nvPr/>
          </p:nvPicPr>
          <p:blipFill>
            <a:blip r:embed="rId3"/>
            <a:srcRect/>
            <a:stretch>
              <a:fillRect/>
            </a:stretch>
          </p:blipFill>
          <p:spPr bwMode="auto">
            <a:xfrm>
              <a:off x="571472" y="1142988"/>
              <a:ext cx="8001056" cy="4380348"/>
            </a:xfrm>
            <a:prstGeom prst="rect">
              <a:avLst/>
            </a:prstGeom>
            <a:noFill/>
            <a:ln w="9525">
              <a:noFill/>
              <a:miter lim="800000"/>
              <a:headEnd/>
              <a:tailEnd/>
            </a:ln>
            <a:effectLst/>
          </p:spPr>
        </p:pic>
        <p:sp>
          <p:nvSpPr>
            <p:cNvPr id="18" name="矩形 17"/>
            <p:cNvSpPr/>
            <p:nvPr/>
          </p:nvSpPr>
          <p:spPr>
            <a:xfrm>
              <a:off x="785786" y="3071814"/>
              <a:ext cx="7572428" cy="71438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6</a:t>
              </a:r>
              <a:r>
                <a:rPr lang="zh-CN" altLang="en-US" dirty="0" smtClean="0">
                  <a:latin typeface="方正兰亭准黑简体" pitchFamily="2" charset="-122"/>
                  <a:ea typeface="方正兰亭准黑简体" pitchFamily="2" charset="-122"/>
                </a:rPr>
                <a:t>、物料接料</a:t>
              </a:r>
              <a:r>
                <a:rPr lang="en-US" altLang="zh-CN" dirty="0" smtClean="0">
                  <a:latin typeface="方正兰亭准黑简体" pitchFamily="2" charset="-122"/>
                  <a:ea typeface="方正兰亭准黑简体" pitchFamily="2" charset="-122"/>
                </a:rPr>
                <a:t>(2/2)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895485"/>
            <a:ext cx="2928958" cy="2462213"/>
          </a:xfrm>
          <a:prstGeom prst="rect">
            <a:avLst/>
          </a:prstGeom>
          <a:noFill/>
        </p:spPr>
        <p:txBody>
          <a:bodyPr wrap="square" rtlCol="0">
            <a:spAutoFit/>
          </a:bodyPr>
          <a:lstStyle/>
          <a:p>
            <a:r>
              <a:rPr lang="en-US" altLang="zh-CN" sz="1400" dirty="0" smtClean="0"/>
              <a:t>2.</a:t>
            </a:r>
            <a:r>
              <a:rPr lang="zh-CN" altLang="en-US" sz="1400" dirty="0" smtClean="0"/>
              <a:t> 进入到物料的接收界面后，将备料单号手动输入（</a:t>
            </a:r>
            <a:r>
              <a:rPr lang="en-US" altLang="zh-CN" sz="1400" dirty="0" smtClean="0"/>
              <a:t>2</a:t>
            </a:r>
            <a:r>
              <a:rPr lang="zh-CN" altLang="en-US" sz="1400" dirty="0" smtClean="0"/>
              <a:t>）位置的输入框后按回车键或在输入框内用扫描枪扫描备料单号条码；</a:t>
            </a:r>
            <a:endParaRPr lang="en-US" altLang="zh-CN" sz="1400" dirty="0" smtClean="0"/>
          </a:p>
          <a:p>
            <a:endParaRPr lang="en-US" altLang="zh-CN" sz="1400" dirty="0" smtClean="0"/>
          </a:p>
          <a:p>
            <a:r>
              <a:rPr lang="en-US" altLang="zh-CN" sz="1400" dirty="0" smtClean="0"/>
              <a:t>3.</a:t>
            </a:r>
            <a:r>
              <a:rPr lang="zh-CN" altLang="en-US" sz="1400" dirty="0" smtClean="0"/>
              <a:t>备料单后会将物料清单显示在图中（</a:t>
            </a:r>
            <a:r>
              <a:rPr lang="en-US" altLang="zh-CN" sz="1400" dirty="0" smtClean="0"/>
              <a:t>3</a:t>
            </a:r>
            <a:r>
              <a:rPr lang="zh-CN" altLang="en-US" sz="1400" dirty="0" smtClean="0"/>
              <a:t>）位置的物料接收清单显示窗口中，作业完需要核实；</a:t>
            </a:r>
            <a:endParaRPr lang="en-US" altLang="zh-CN" sz="1400" dirty="0" smtClean="0"/>
          </a:p>
          <a:p>
            <a:endParaRPr lang="en-US" altLang="zh-CN" sz="1400" dirty="0" smtClean="0"/>
          </a:p>
          <a:p>
            <a:r>
              <a:rPr lang="en-US" altLang="zh-CN" sz="1400" dirty="0" smtClean="0"/>
              <a:t>4.</a:t>
            </a:r>
            <a:r>
              <a:rPr lang="zh-CN" altLang="en-US" sz="1400" dirty="0" smtClean="0"/>
              <a:t>核实确认无误后，单击（</a:t>
            </a:r>
            <a:r>
              <a:rPr lang="en-US" altLang="zh-CN" sz="1400" dirty="0" smtClean="0"/>
              <a:t>4</a:t>
            </a:r>
            <a:r>
              <a:rPr lang="zh-CN" altLang="en-US" sz="1400" dirty="0" smtClean="0"/>
              <a:t>）位置的“执行”按钮，物料接收完成；</a:t>
            </a:r>
            <a:endParaRPr lang="en-US" altLang="zh-CN" sz="1400" dirty="0" smtClean="0"/>
          </a:p>
        </p:txBody>
      </p:sp>
      <p:sp>
        <p:nvSpPr>
          <p:cNvPr id="15" name="圆角矩形 14"/>
          <p:cNvSpPr/>
          <p:nvPr/>
        </p:nvSpPr>
        <p:spPr>
          <a:xfrm>
            <a:off x="1214414" y="1785930"/>
            <a:ext cx="1143008"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571604" y="150017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2500298" y="307181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4429124" y="435769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571472" y="1571616"/>
            <a:ext cx="4500594"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7</a:t>
              </a:r>
              <a:r>
                <a:rPr lang="zh-CN" altLang="en-US" dirty="0" smtClean="0">
                  <a:latin typeface="方正兰亭准黑简体" pitchFamily="2" charset="-122"/>
                  <a:ea typeface="方正兰亭准黑简体" pitchFamily="2" charset="-122"/>
                </a:rPr>
                <a:t>、上料</a:t>
              </a:r>
              <a:r>
                <a:rPr lang="en-US" altLang="zh-CN" dirty="0" smtClean="0">
                  <a:latin typeface="方正兰亭准黑简体" pitchFamily="2" charset="-122"/>
                  <a:ea typeface="方正兰亭准黑简体" pitchFamily="2" charset="-122"/>
                </a:rPr>
                <a:t>(1/2)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37166"/>
            <a:ext cx="2928958" cy="3108543"/>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在菜单的选项中点击“</a:t>
            </a:r>
            <a:r>
              <a:rPr lang="en-US" altLang="zh-CN" sz="1400" dirty="0" smtClean="0"/>
              <a:t>OPC—</a:t>
            </a:r>
            <a:r>
              <a:rPr lang="zh-CN" altLang="en-US" sz="1400" dirty="0" smtClean="0"/>
              <a:t>上料”进入操作界面。</a:t>
            </a:r>
            <a:endParaRPr lang="en-US" altLang="zh-CN" sz="1400" dirty="0" smtClean="0"/>
          </a:p>
          <a:p>
            <a:endParaRPr lang="en-US" altLang="zh-CN" sz="1400" dirty="0" smtClean="0"/>
          </a:p>
          <a:p>
            <a:r>
              <a:rPr lang="en-US" altLang="zh-CN" sz="1400" dirty="0" smtClean="0"/>
              <a:t>2.</a:t>
            </a:r>
            <a:r>
              <a:rPr lang="zh-CN" altLang="en-US" sz="1400" dirty="0" smtClean="0"/>
              <a:t>在“选项”模块选择目标“拉线”、“制造命令” ，“站别”；</a:t>
            </a:r>
            <a:endParaRPr lang="en-US" altLang="zh-CN" sz="1400" dirty="0" smtClean="0"/>
          </a:p>
          <a:p>
            <a:endParaRPr lang="en-US" altLang="zh-CN" sz="1400" dirty="0" smtClean="0"/>
          </a:p>
          <a:p>
            <a:r>
              <a:rPr lang="en-US" altLang="zh-CN" sz="1400" dirty="0" smtClean="0"/>
              <a:t>3.</a:t>
            </a:r>
            <a:r>
              <a:rPr lang="zh-CN" altLang="en-US" sz="1400" dirty="0" smtClean="0"/>
              <a:t>将需要上料的物料</a:t>
            </a:r>
            <a:r>
              <a:rPr lang="en-US" altLang="zh-CN" sz="1400" dirty="0" smtClean="0"/>
              <a:t>UPN</a:t>
            </a:r>
            <a:r>
              <a:rPr lang="zh-CN" altLang="en-US" sz="1400" dirty="0" smtClean="0"/>
              <a:t>条码输入或扫描入</a:t>
            </a:r>
            <a:r>
              <a:rPr lang="en-US" altLang="zh-CN" sz="1400" dirty="0" smtClean="0"/>
              <a:t>UPN</a:t>
            </a:r>
            <a:r>
              <a:rPr lang="zh-CN" altLang="en-US" sz="1400" dirty="0" smtClean="0"/>
              <a:t>输入框中，再按“回车键”即可将物料</a:t>
            </a:r>
            <a:r>
              <a:rPr lang="en-US" altLang="zh-CN" sz="1400" dirty="0" smtClean="0"/>
              <a:t>UPN</a:t>
            </a:r>
            <a:r>
              <a:rPr lang="zh-CN" altLang="en-US" sz="1400" dirty="0" smtClean="0"/>
              <a:t>上到制造命令上。</a:t>
            </a:r>
            <a:endParaRPr lang="en-US" altLang="zh-CN" sz="1400" dirty="0" smtClean="0"/>
          </a:p>
        </p:txBody>
      </p:sp>
      <p:sp>
        <p:nvSpPr>
          <p:cNvPr id="20" name="椭圆 19"/>
          <p:cNvSpPr/>
          <p:nvPr/>
        </p:nvSpPr>
        <p:spPr>
          <a:xfrm>
            <a:off x="242886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3" name="矩形 12"/>
          <p:cNvSpPr/>
          <p:nvPr/>
        </p:nvSpPr>
        <p:spPr>
          <a:xfrm>
            <a:off x="642910" y="1785930"/>
            <a:ext cx="4259491" cy="6429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35729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1928794"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500430"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571472" y="1571616"/>
            <a:ext cx="4500594"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7</a:t>
              </a:r>
              <a:r>
                <a:rPr lang="zh-CN" altLang="en-US" dirty="0" smtClean="0">
                  <a:latin typeface="方正兰亭准黑简体" pitchFamily="2" charset="-122"/>
                  <a:ea typeface="方正兰亭准黑简体" pitchFamily="2" charset="-122"/>
                </a:rPr>
                <a:t>、上料</a:t>
              </a:r>
              <a:r>
                <a:rPr lang="en-US" altLang="zh-CN" dirty="0" smtClean="0">
                  <a:latin typeface="方正兰亭准黑简体" pitchFamily="2" charset="-122"/>
                  <a:ea typeface="方正兰亭准黑简体" pitchFamily="2" charset="-122"/>
                </a:rPr>
                <a:t>(2/2)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895485"/>
            <a:ext cx="2928958" cy="2462213"/>
          </a:xfrm>
          <a:prstGeom prst="rect">
            <a:avLst/>
          </a:prstGeom>
          <a:noFill/>
        </p:spPr>
        <p:txBody>
          <a:bodyPr wrap="square" rtlCol="0">
            <a:spAutoFit/>
          </a:bodyPr>
          <a:lstStyle/>
          <a:p>
            <a:r>
              <a:rPr lang="zh-CN" altLang="en-US" sz="1400" b="1" dirty="0" smtClean="0"/>
              <a:t>注意事项：</a:t>
            </a:r>
            <a:endParaRPr lang="en-US" altLang="zh-CN" sz="1400" b="1" dirty="0" smtClean="0"/>
          </a:p>
          <a:p>
            <a:r>
              <a:rPr lang="en-US" altLang="zh-CN" sz="1400" b="1" dirty="0" smtClean="0"/>
              <a:t>1.</a:t>
            </a:r>
            <a:r>
              <a:rPr lang="zh-CN" altLang="en-US" sz="1400" dirty="0" smtClean="0"/>
              <a:t>位置（</a:t>
            </a:r>
            <a:r>
              <a:rPr lang="en-US" altLang="zh-CN" sz="1400" dirty="0" smtClean="0"/>
              <a:t>3</a:t>
            </a:r>
            <a:r>
              <a:rPr lang="zh-CN" altLang="en-US" sz="1400" dirty="0" smtClean="0"/>
              <a:t>）为对应站别需要上料的物料清单显示窗口；不同站别的物料不可以在同一站别上料；</a:t>
            </a:r>
            <a:endParaRPr lang="en-US" altLang="zh-CN" sz="1400" dirty="0" smtClean="0"/>
          </a:p>
          <a:p>
            <a:endParaRPr lang="en-US" altLang="zh-CN" sz="1400" dirty="0" smtClean="0"/>
          </a:p>
          <a:p>
            <a:r>
              <a:rPr lang="en-US" altLang="zh-CN" sz="1400" dirty="0" smtClean="0"/>
              <a:t>2.</a:t>
            </a:r>
            <a:r>
              <a:rPr lang="zh-CN" altLang="en-US" sz="1400" dirty="0" smtClean="0"/>
              <a:t>当在（</a:t>
            </a:r>
            <a:r>
              <a:rPr lang="en-US" altLang="zh-CN" sz="1400" dirty="0" smtClean="0"/>
              <a:t>3</a:t>
            </a:r>
            <a:r>
              <a:rPr lang="zh-CN" altLang="en-US" sz="1400" dirty="0" smtClean="0"/>
              <a:t>）显示窗口中选中一个物料，则可在（</a:t>
            </a:r>
            <a:r>
              <a:rPr lang="en-US" altLang="zh-CN" sz="1400" dirty="0" smtClean="0"/>
              <a:t>4</a:t>
            </a:r>
            <a:r>
              <a:rPr lang="zh-CN" altLang="en-US" sz="1400" dirty="0" smtClean="0"/>
              <a:t>）位置显示此物料的上料</a:t>
            </a:r>
            <a:r>
              <a:rPr lang="en-US" altLang="zh-CN" sz="1400" dirty="0" smtClean="0"/>
              <a:t>UPN</a:t>
            </a:r>
            <a:r>
              <a:rPr lang="zh-CN" altLang="en-US" sz="1400" dirty="0" smtClean="0"/>
              <a:t>明细；</a:t>
            </a:r>
            <a:endParaRPr lang="en-US" altLang="zh-CN" sz="1400" dirty="0" smtClean="0"/>
          </a:p>
          <a:p>
            <a:endParaRPr lang="en-US" altLang="zh-CN" sz="1400" dirty="0" smtClean="0"/>
          </a:p>
          <a:p>
            <a:r>
              <a:rPr lang="en-US" altLang="zh-CN" sz="1400" dirty="0" smtClean="0"/>
              <a:t>3.</a:t>
            </a:r>
            <a:r>
              <a:rPr lang="zh-CN" altLang="en-US" sz="1400" dirty="0" smtClean="0"/>
              <a:t>位置（</a:t>
            </a:r>
            <a:r>
              <a:rPr lang="en-US" altLang="zh-CN" sz="1400" dirty="0" smtClean="0"/>
              <a:t>2</a:t>
            </a:r>
            <a:r>
              <a:rPr lang="zh-CN" altLang="en-US" sz="1400" dirty="0" smtClean="0"/>
              <a:t>）的输入框内可满足手动输入以及扫描输入两种输入方式；</a:t>
            </a:r>
            <a:endParaRPr lang="en-US" altLang="zh-CN" sz="1400" dirty="0" smtClean="0"/>
          </a:p>
        </p:txBody>
      </p:sp>
      <p:sp>
        <p:nvSpPr>
          <p:cNvPr id="20" name="椭圆 19"/>
          <p:cNvSpPr/>
          <p:nvPr/>
        </p:nvSpPr>
        <p:spPr>
          <a:xfrm>
            <a:off x="242886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3" name="矩形 12"/>
          <p:cNvSpPr/>
          <p:nvPr/>
        </p:nvSpPr>
        <p:spPr>
          <a:xfrm>
            <a:off x="642910" y="1785930"/>
            <a:ext cx="4259491" cy="6429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35729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1928794"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500430"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586267" y="1571616"/>
            <a:ext cx="4485800" cy="313379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8</a:t>
              </a:r>
              <a:r>
                <a:rPr lang="zh-CN" altLang="en-US" dirty="0" smtClean="0">
                  <a:latin typeface="方正兰亭准黑简体" pitchFamily="2" charset="-122"/>
                  <a:ea typeface="方正兰亭准黑简体" pitchFamily="2" charset="-122"/>
                </a:rPr>
                <a:t>、卸料</a:t>
              </a:r>
              <a:r>
                <a:rPr lang="en-US" altLang="zh-CN" dirty="0" smtClean="0">
                  <a:latin typeface="方正兰亭准黑简体" pitchFamily="2" charset="-122"/>
                  <a:ea typeface="方正兰亭准黑简体" pitchFamily="2" charset="-122"/>
                </a:rPr>
                <a:t>(1/2)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00178"/>
            <a:ext cx="2928958" cy="3539430"/>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路径：“菜单</a:t>
            </a:r>
            <a:r>
              <a:rPr lang="en-US" altLang="zh-CN" sz="1400" dirty="0" smtClean="0"/>
              <a:t>—OPC—</a:t>
            </a:r>
            <a:r>
              <a:rPr lang="zh-CN" altLang="en-US" sz="1400" dirty="0" smtClean="0"/>
              <a:t>卸料”进入操作界面。</a:t>
            </a:r>
            <a:endParaRPr lang="en-US" altLang="zh-CN" sz="1400" dirty="0" smtClean="0"/>
          </a:p>
          <a:p>
            <a:endParaRPr lang="en-US" altLang="zh-CN" sz="1400" dirty="0" smtClean="0"/>
          </a:p>
          <a:p>
            <a:r>
              <a:rPr lang="en-US" altLang="zh-CN" sz="1400" dirty="0" smtClean="0"/>
              <a:t>2.</a:t>
            </a:r>
            <a:r>
              <a:rPr lang="zh-CN" altLang="en-US" sz="1400" dirty="0" smtClean="0"/>
              <a:t>在（</a:t>
            </a:r>
            <a:r>
              <a:rPr lang="en-US" altLang="zh-CN" sz="1400" dirty="0" smtClean="0"/>
              <a:t>1</a:t>
            </a:r>
            <a:r>
              <a:rPr lang="zh-CN" altLang="en-US" sz="1400" dirty="0" smtClean="0"/>
              <a:t>）位置的“选项”模块中选择目标“拉线”、“制造命令” ，“站别”；</a:t>
            </a:r>
            <a:endParaRPr lang="en-US" altLang="zh-CN" sz="1400" dirty="0" smtClean="0"/>
          </a:p>
          <a:p>
            <a:endParaRPr lang="en-US" altLang="zh-CN" sz="1400" dirty="0" smtClean="0"/>
          </a:p>
          <a:p>
            <a:r>
              <a:rPr lang="en-US" altLang="zh-CN" sz="1400" dirty="0" smtClean="0"/>
              <a:t>3.</a:t>
            </a:r>
            <a:r>
              <a:rPr lang="zh-CN" altLang="en-US" sz="1400" dirty="0" smtClean="0"/>
              <a:t>将需要卸载的物料</a:t>
            </a:r>
            <a:r>
              <a:rPr lang="en-US" altLang="zh-CN" sz="1400" dirty="0" smtClean="0"/>
              <a:t>UPN</a:t>
            </a:r>
            <a:r>
              <a:rPr lang="zh-CN" altLang="en-US" sz="1400" dirty="0" smtClean="0"/>
              <a:t>条码输入或扫描入</a:t>
            </a:r>
            <a:r>
              <a:rPr lang="en-US" altLang="zh-CN" sz="1400" dirty="0" smtClean="0"/>
              <a:t>UPN</a:t>
            </a:r>
            <a:r>
              <a:rPr lang="zh-CN" altLang="en-US" sz="1400" dirty="0" smtClean="0"/>
              <a:t>输入框中，如图（</a:t>
            </a:r>
            <a:r>
              <a:rPr lang="en-US" altLang="zh-CN" sz="1400" dirty="0" smtClean="0"/>
              <a:t>2</a:t>
            </a:r>
            <a:r>
              <a:rPr lang="zh-CN" altLang="en-US" sz="1400" dirty="0" smtClean="0"/>
              <a:t>）位置，再单击界面上的“执行”按钮，即可将此</a:t>
            </a:r>
            <a:r>
              <a:rPr lang="en-US" altLang="zh-CN" sz="1400" dirty="0" smtClean="0"/>
              <a:t>UPN</a:t>
            </a:r>
            <a:r>
              <a:rPr lang="zh-CN" altLang="en-US" sz="1400" dirty="0" smtClean="0"/>
              <a:t>与制造命令解除绑定</a:t>
            </a:r>
            <a:endParaRPr lang="en-US" altLang="zh-CN" sz="1400" dirty="0" smtClean="0"/>
          </a:p>
        </p:txBody>
      </p:sp>
      <p:sp>
        <p:nvSpPr>
          <p:cNvPr id="20" name="椭圆 19"/>
          <p:cNvSpPr/>
          <p:nvPr/>
        </p:nvSpPr>
        <p:spPr>
          <a:xfrm>
            <a:off x="242886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3" name="矩形 12"/>
          <p:cNvSpPr/>
          <p:nvPr/>
        </p:nvSpPr>
        <p:spPr>
          <a:xfrm>
            <a:off x="642910" y="1785930"/>
            <a:ext cx="4259491" cy="6429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35729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1928794"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714744" y="371475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15" name="直接连接符 14"/>
          <p:cNvCxnSpPr/>
          <p:nvPr/>
        </p:nvCxnSpPr>
        <p:spPr>
          <a:xfrm rot="5400000" flipH="1" flipV="1">
            <a:off x="3729539" y="3485647"/>
            <a:ext cx="399038" cy="142876"/>
          </a:xfrm>
          <a:prstGeom prst="line">
            <a:avLst/>
          </a:prstGeom>
          <a:ln w="12700">
            <a:solidFill>
              <a:srgbClr val="00925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714876" y="371475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cxnSp>
        <p:nvCxnSpPr>
          <p:cNvPr id="30" name="直接连接符 29"/>
          <p:cNvCxnSpPr>
            <a:endCxn id="28" idx="3"/>
          </p:cNvCxnSpPr>
          <p:nvPr/>
        </p:nvCxnSpPr>
        <p:spPr>
          <a:xfrm rot="5400000" flipH="1" flipV="1">
            <a:off x="4551076" y="3979586"/>
            <a:ext cx="226571" cy="184723"/>
          </a:xfrm>
          <a:prstGeom prst="line">
            <a:avLst/>
          </a:prstGeom>
          <a:ln w="12700">
            <a:solidFill>
              <a:srgbClr val="00925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a:stretch>
            <a:fillRect/>
          </a:stretch>
        </p:blipFill>
        <p:spPr bwMode="auto">
          <a:xfrm>
            <a:off x="586267" y="1571616"/>
            <a:ext cx="4485800" cy="313379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8</a:t>
              </a:r>
              <a:r>
                <a:rPr lang="zh-CN" altLang="en-US" dirty="0" smtClean="0">
                  <a:latin typeface="方正兰亭准黑简体" pitchFamily="2" charset="-122"/>
                  <a:ea typeface="方正兰亭准黑简体" pitchFamily="2" charset="-122"/>
                </a:rPr>
                <a:t>、卸料</a:t>
              </a:r>
              <a:r>
                <a:rPr lang="en-US" altLang="zh-CN" dirty="0" smtClean="0">
                  <a:latin typeface="方正兰亭准黑简体" pitchFamily="2" charset="-122"/>
                  <a:ea typeface="方正兰亭准黑简体" pitchFamily="2" charset="-122"/>
                </a:rPr>
                <a:t>(2/2)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317204"/>
            <a:ext cx="2928958" cy="3754874"/>
          </a:xfrm>
          <a:prstGeom prst="rect">
            <a:avLst/>
          </a:prstGeom>
          <a:noFill/>
        </p:spPr>
        <p:txBody>
          <a:bodyPr wrap="square" rtlCol="0">
            <a:spAutoFit/>
          </a:bodyPr>
          <a:lstStyle/>
          <a:p>
            <a:r>
              <a:rPr lang="zh-CN" altLang="en-US" sz="1400" b="1" dirty="0" smtClean="0"/>
              <a:t>注意事项：</a:t>
            </a:r>
            <a:endParaRPr lang="en-US" altLang="zh-CN" sz="1400" dirty="0" smtClean="0"/>
          </a:p>
          <a:p>
            <a:r>
              <a:rPr lang="en-US" altLang="zh-CN" sz="1400" dirty="0" smtClean="0"/>
              <a:t>1.</a:t>
            </a:r>
            <a:r>
              <a:rPr lang="zh-CN" altLang="en-US" sz="1400" dirty="0" smtClean="0"/>
              <a:t>位置（</a:t>
            </a:r>
            <a:r>
              <a:rPr lang="en-US" altLang="zh-CN" sz="1400" dirty="0" smtClean="0"/>
              <a:t>3</a:t>
            </a:r>
            <a:r>
              <a:rPr lang="zh-CN" altLang="en-US" sz="1400" dirty="0" smtClean="0"/>
              <a:t>）为对应站别需要上料的物料清单显示窗口；</a:t>
            </a:r>
            <a:endParaRPr lang="en-US" altLang="zh-CN" sz="1400" dirty="0" smtClean="0"/>
          </a:p>
          <a:p>
            <a:endParaRPr lang="en-US" altLang="zh-CN" sz="1400" dirty="0" smtClean="0"/>
          </a:p>
          <a:p>
            <a:r>
              <a:rPr lang="en-US" altLang="zh-CN" sz="1400" dirty="0" smtClean="0"/>
              <a:t>2.</a:t>
            </a:r>
            <a:r>
              <a:rPr lang="zh-CN" altLang="en-US" sz="1400" dirty="0" smtClean="0"/>
              <a:t>当在（</a:t>
            </a:r>
            <a:r>
              <a:rPr lang="en-US" altLang="zh-CN" sz="1400" dirty="0" smtClean="0"/>
              <a:t>3</a:t>
            </a:r>
            <a:r>
              <a:rPr lang="zh-CN" altLang="en-US" sz="1400" dirty="0" smtClean="0"/>
              <a:t>）显示窗口中选中一个物料，则可在（</a:t>
            </a:r>
            <a:r>
              <a:rPr lang="en-US" altLang="zh-CN" sz="1400" dirty="0" smtClean="0"/>
              <a:t>4</a:t>
            </a:r>
            <a:r>
              <a:rPr lang="zh-CN" altLang="en-US" sz="1400" dirty="0" smtClean="0"/>
              <a:t>）位置显示此物料的上料</a:t>
            </a:r>
            <a:r>
              <a:rPr lang="en-US" altLang="zh-CN" sz="1400" dirty="0" smtClean="0"/>
              <a:t>UPN</a:t>
            </a:r>
            <a:r>
              <a:rPr lang="zh-CN" altLang="en-US" sz="1400" dirty="0" smtClean="0"/>
              <a:t>明细，可以确认是否有物料可卸载；</a:t>
            </a:r>
            <a:endParaRPr lang="en-US" altLang="zh-CN" sz="1400" dirty="0" smtClean="0"/>
          </a:p>
          <a:p>
            <a:endParaRPr lang="en-US" altLang="zh-CN" sz="1400" dirty="0" smtClean="0"/>
          </a:p>
          <a:p>
            <a:r>
              <a:rPr lang="en-US" altLang="zh-CN" sz="1400" dirty="0" smtClean="0"/>
              <a:t>3.</a:t>
            </a:r>
            <a:r>
              <a:rPr lang="zh-CN" altLang="en-US" sz="1400" dirty="0" smtClean="0"/>
              <a:t>此卸料界面设置有</a:t>
            </a:r>
            <a:r>
              <a:rPr lang="en-US" altLang="zh-CN" sz="1400" dirty="0" smtClean="0"/>
              <a:t>UPN</a:t>
            </a:r>
            <a:r>
              <a:rPr lang="zh-CN" altLang="en-US" sz="1400" dirty="0" smtClean="0"/>
              <a:t>补印功能，是为预防产线上料生产后原条码丢失，当转产或退仓时无条码退料使用。正确的补印方法是：在上料明细中选中需要卸载的</a:t>
            </a:r>
            <a:r>
              <a:rPr lang="en-US" altLang="zh-CN" sz="1400" dirty="0" smtClean="0"/>
              <a:t>UPN</a:t>
            </a:r>
            <a:r>
              <a:rPr lang="zh-CN" altLang="en-US" sz="1400" dirty="0" smtClean="0"/>
              <a:t>条码后，单击“补印”按钮便可。注：必须先补印才可卸料，否则卸料后无法再此界面进行补印</a:t>
            </a:r>
            <a:r>
              <a:rPr lang="en-US" altLang="zh-CN" sz="1400" dirty="0" smtClean="0"/>
              <a:t>UPN</a:t>
            </a:r>
            <a:r>
              <a:rPr lang="zh-CN" altLang="en-US" sz="1400" dirty="0" smtClean="0"/>
              <a:t>条码。</a:t>
            </a:r>
            <a:endParaRPr lang="en-US" altLang="zh-CN" sz="1400" dirty="0" smtClean="0"/>
          </a:p>
        </p:txBody>
      </p:sp>
      <p:sp>
        <p:nvSpPr>
          <p:cNvPr id="20" name="椭圆 19"/>
          <p:cNvSpPr/>
          <p:nvPr/>
        </p:nvSpPr>
        <p:spPr>
          <a:xfrm>
            <a:off x="242886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3" name="矩形 12"/>
          <p:cNvSpPr/>
          <p:nvPr/>
        </p:nvSpPr>
        <p:spPr>
          <a:xfrm>
            <a:off x="642910" y="1785930"/>
            <a:ext cx="4259491" cy="6429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35729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9" name="椭圆 18"/>
          <p:cNvSpPr/>
          <p:nvPr/>
        </p:nvSpPr>
        <p:spPr>
          <a:xfrm>
            <a:off x="1928794"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1" name="椭圆 20"/>
          <p:cNvSpPr/>
          <p:nvPr/>
        </p:nvSpPr>
        <p:spPr>
          <a:xfrm>
            <a:off x="3714744" y="371475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15" name="直接连接符 14"/>
          <p:cNvCxnSpPr/>
          <p:nvPr/>
        </p:nvCxnSpPr>
        <p:spPr>
          <a:xfrm rot="5400000" flipH="1" flipV="1">
            <a:off x="3729539" y="3485647"/>
            <a:ext cx="399038" cy="142876"/>
          </a:xfrm>
          <a:prstGeom prst="line">
            <a:avLst/>
          </a:prstGeom>
          <a:ln w="12700">
            <a:solidFill>
              <a:srgbClr val="00925F"/>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714876" y="371475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cxnSp>
        <p:nvCxnSpPr>
          <p:cNvPr id="30" name="直接连接符 29"/>
          <p:cNvCxnSpPr>
            <a:endCxn id="28" idx="3"/>
          </p:cNvCxnSpPr>
          <p:nvPr/>
        </p:nvCxnSpPr>
        <p:spPr>
          <a:xfrm rot="5400000" flipH="1" flipV="1">
            <a:off x="4551076" y="3979586"/>
            <a:ext cx="226571" cy="184723"/>
          </a:xfrm>
          <a:prstGeom prst="line">
            <a:avLst/>
          </a:prstGeom>
          <a:ln w="12700">
            <a:solidFill>
              <a:srgbClr val="00925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srcRect/>
          <a:stretch>
            <a:fillRect/>
          </a:stretch>
        </p:blipFill>
        <p:spPr bwMode="auto">
          <a:xfrm>
            <a:off x="595748" y="1571616"/>
            <a:ext cx="4476318"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9</a:t>
              </a:r>
              <a:r>
                <a:rPr lang="zh-CN" altLang="en-US" dirty="0" smtClean="0">
                  <a:latin typeface="方正兰亭准黑简体" pitchFamily="2" charset="-122"/>
                  <a:ea typeface="方正兰亭准黑简体" pitchFamily="2" charset="-122"/>
                </a:rPr>
                <a:t>、制造命令状态查询</a:t>
              </a:r>
              <a:r>
                <a:rPr lang="en-US" altLang="zh-CN" dirty="0" smtClean="0">
                  <a:latin typeface="方正兰亭准黑简体" pitchFamily="2" charset="-122"/>
                  <a:ea typeface="方正兰亭准黑简体" pitchFamily="2" charset="-122"/>
                </a:rPr>
                <a:t>(1/2)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285996"/>
            <a:ext cx="2928958" cy="1815882"/>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在菜单的选项中点击“组装</a:t>
            </a:r>
            <a:r>
              <a:rPr lang="en-US" altLang="zh-CN" sz="1400" dirty="0" smtClean="0"/>
              <a:t>—</a:t>
            </a:r>
            <a:r>
              <a:rPr lang="zh-CN" altLang="en-US" sz="1400" dirty="0" smtClean="0"/>
              <a:t>组装查询</a:t>
            </a:r>
            <a:r>
              <a:rPr lang="en-US" altLang="zh-CN" sz="1400" dirty="0" smtClean="0"/>
              <a:t>—</a:t>
            </a:r>
            <a:r>
              <a:rPr lang="zh-CN" altLang="en-US" sz="1400" dirty="0" smtClean="0"/>
              <a:t>制造命令准备查询”进入操作界面。</a:t>
            </a:r>
            <a:endParaRPr lang="en-US" altLang="zh-CN" sz="1400" dirty="0" smtClean="0"/>
          </a:p>
          <a:p>
            <a:endParaRPr lang="en-US" altLang="zh-CN" sz="1400" dirty="0" smtClean="0"/>
          </a:p>
        </p:txBody>
      </p:sp>
      <p:sp>
        <p:nvSpPr>
          <p:cNvPr id="20" name="椭圆 19"/>
          <p:cNvSpPr/>
          <p:nvPr/>
        </p:nvSpPr>
        <p:spPr>
          <a:xfrm>
            <a:off x="242886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6" name="圆角矩形 15"/>
          <p:cNvSpPr/>
          <p:nvPr/>
        </p:nvSpPr>
        <p:spPr>
          <a:xfrm>
            <a:off x="3214678" y="2786062"/>
            <a:ext cx="100013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928662" y="1714492"/>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933415" flipV="1">
            <a:off x="1853955" y="2166947"/>
            <a:ext cx="926956"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928662" y="2214558"/>
            <a:ext cx="928694"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857356" y="2587932"/>
            <a:ext cx="1357322" cy="1819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590928" y="1571616"/>
            <a:ext cx="4481138" cy="321471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9</a:t>
              </a:r>
              <a:r>
                <a:rPr lang="zh-CN" altLang="en-US" dirty="0" smtClean="0">
                  <a:latin typeface="方正兰亭准黑简体" pitchFamily="2" charset="-122"/>
                  <a:ea typeface="方正兰亭准黑简体" pitchFamily="2" charset="-122"/>
                </a:rPr>
                <a:t>、制造命令准备查询</a:t>
              </a:r>
              <a:r>
                <a:rPr lang="en-US" altLang="zh-CN" dirty="0" smtClean="0">
                  <a:latin typeface="方正兰亭准黑简体" pitchFamily="2" charset="-122"/>
                  <a:ea typeface="方正兰亭准黑简体" pitchFamily="2" charset="-122"/>
                </a:rPr>
                <a:t>(2/2)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00178"/>
            <a:ext cx="2928958" cy="3539430"/>
          </a:xfrm>
          <a:prstGeom prst="rect">
            <a:avLst/>
          </a:prstGeom>
          <a:noFill/>
        </p:spPr>
        <p:txBody>
          <a:bodyPr wrap="square" rtlCol="0">
            <a:spAutoFit/>
          </a:bodyPr>
          <a:lstStyle/>
          <a:p>
            <a:r>
              <a:rPr lang="en-US" altLang="zh-CN" sz="1400" dirty="0" smtClean="0"/>
              <a:t>2.</a:t>
            </a:r>
            <a:r>
              <a:rPr lang="zh-CN" altLang="en-US" sz="1400" dirty="0" smtClean="0"/>
              <a:t> 进入操作界面，需要在（</a:t>
            </a:r>
            <a:r>
              <a:rPr lang="en-US" altLang="zh-CN" sz="1400" dirty="0" smtClean="0"/>
              <a:t>2</a:t>
            </a:r>
            <a:r>
              <a:rPr lang="zh-CN" altLang="en-US" sz="1400" dirty="0" smtClean="0"/>
              <a:t>）号位置的查询模块上“拉线、制造命令、物料代码”这三个查询条件的一个输入框中输入查询的信息。点击“查询”按钮快速筛选出符合条件的相应制造命令，结果显示在（</a:t>
            </a:r>
            <a:r>
              <a:rPr lang="en-US" altLang="zh-CN" sz="1400" dirty="0" smtClean="0"/>
              <a:t>3</a:t>
            </a:r>
            <a:r>
              <a:rPr lang="zh-CN" altLang="en-US" sz="1400" dirty="0" smtClean="0"/>
              <a:t>）位置的显示窗口；</a:t>
            </a:r>
            <a:endParaRPr lang="en-US" altLang="zh-CN" sz="1400" dirty="0" smtClean="0"/>
          </a:p>
          <a:p>
            <a:endParaRPr lang="en-US" altLang="zh-CN" sz="1400" dirty="0" smtClean="0"/>
          </a:p>
          <a:p>
            <a:r>
              <a:rPr lang="en-US" altLang="zh-CN" sz="1400" dirty="0" smtClean="0"/>
              <a:t>3.</a:t>
            </a:r>
            <a:r>
              <a:rPr lang="zh-CN" altLang="en-US" sz="1400" dirty="0" smtClean="0"/>
              <a:t>在显示窗口内，选中目标制造命令，该制造命令的创建信息，以及状态明细会自动带出显示在（</a:t>
            </a:r>
            <a:r>
              <a:rPr lang="en-US" altLang="zh-CN" sz="1400" dirty="0" smtClean="0"/>
              <a:t>4</a:t>
            </a:r>
            <a:r>
              <a:rPr lang="zh-CN" altLang="en-US" sz="1400" dirty="0" smtClean="0"/>
              <a:t>）位置的显示栏；作业员需要确认目标制造命令的上料状态以及治具状态是否都已准备</a:t>
            </a:r>
            <a:r>
              <a:rPr lang="en-US" altLang="zh-CN" sz="1400" dirty="0" smtClean="0"/>
              <a:t>OK</a:t>
            </a:r>
            <a:r>
              <a:rPr lang="zh-CN" altLang="en-US" sz="1400" dirty="0" smtClean="0"/>
              <a:t>，可以进入投入生产；</a:t>
            </a:r>
            <a:endParaRPr lang="en-US" altLang="zh-CN" sz="1400" dirty="0" smtClean="0"/>
          </a:p>
          <a:p>
            <a:endParaRPr lang="en-US" altLang="zh-CN" sz="1400" dirty="0" smtClean="0"/>
          </a:p>
        </p:txBody>
      </p:sp>
      <p:sp>
        <p:nvSpPr>
          <p:cNvPr id="21" name="椭圆 20"/>
          <p:cNvSpPr/>
          <p:nvPr/>
        </p:nvSpPr>
        <p:spPr>
          <a:xfrm>
            <a:off x="4214810" y="192880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8" name="椭圆 27"/>
          <p:cNvSpPr/>
          <p:nvPr/>
        </p:nvSpPr>
        <p:spPr>
          <a:xfrm>
            <a:off x="4143372" y="328612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5" name="圆角矩形 24"/>
          <p:cNvSpPr/>
          <p:nvPr/>
        </p:nvSpPr>
        <p:spPr>
          <a:xfrm>
            <a:off x="3500430" y="1785930"/>
            <a:ext cx="1532724" cy="642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642910" y="1714492"/>
            <a:ext cx="2857520" cy="12144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714480" y="221455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571472" y="1571616"/>
            <a:ext cx="4500594"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10</a:t>
              </a:r>
              <a:r>
                <a:rPr lang="zh-CN" altLang="en-US" dirty="0" smtClean="0">
                  <a:latin typeface="方正兰亭准黑简体" pitchFamily="2" charset="-122"/>
                  <a:ea typeface="方正兰亭准黑简体" pitchFamily="2" charset="-122"/>
                </a:rPr>
                <a:t>、组装投板过站</a:t>
              </a:r>
              <a:r>
                <a:rPr lang="en-US" altLang="zh-CN" dirty="0" smtClean="0">
                  <a:latin typeface="方正兰亭准黑简体" pitchFamily="2" charset="-122"/>
                  <a:ea typeface="方正兰亭准黑简体" pitchFamily="2" charset="-122"/>
                </a:rPr>
                <a:t>(1/2)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00178"/>
            <a:ext cx="2928958" cy="3539430"/>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班长、组长、拉头外观维修工、物料员、作业员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在菜单的选项中点击“</a:t>
            </a:r>
            <a:r>
              <a:rPr lang="en-US" altLang="zh-CN" sz="1400" dirty="0" smtClean="0"/>
              <a:t>DEV—OPC—</a:t>
            </a:r>
            <a:r>
              <a:rPr lang="zh-CN" altLang="en-US" sz="1400" dirty="0" smtClean="0"/>
              <a:t>终止</a:t>
            </a:r>
            <a:r>
              <a:rPr lang="en-US" altLang="zh-CN" sz="1400" dirty="0" smtClean="0"/>
              <a:t>Lot</a:t>
            </a:r>
            <a:r>
              <a:rPr lang="zh-CN" altLang="en-US" sz="1400" dirty="0" smtClean="0"/>
              <a:t>”进入操作界面。</a:t>
            </a:r>
            <a:endParaRPr lang="en-US" altLang="zh-CN" sz="1400" dirty="0" smtClean="0"/>
          </a:p>
          <a:p>
            <a:endParaRPr lang="en-US" altLang="zh-CN" sz="1400" dirty="0" smtClean="0"/>
          </a:p>
          <a:p>
            <a:r>
              <a:rPr lang="en-US" altLang="zh-CN" sz="1400" dirty="0" smtClean="0"/>
              <a:t>2.</a:t>
            </a:r>
            <a:r>
              <a:rPr lang="zh-CN" altLang="en-US" sz="1400" dirty="0" smtClean="0"/>
              <a:t>依照秩序依次选择拉线、制造命令、站别、班次后，检查该制造命令显示的产品信息是否与生产方案一致，显示信息如（</a:t>
            </a:r>
            <a:r>
              <a:rPr lang="en-US" altLang="zh-CN" sz="1400" dirty="0" smtClean="0"/>
              <a:t>2</a:t>
            </a:r>
            <a:r>
              <a:rPr lang="zh-CN" altLang="en-US" sz="1400" dirty="0" smtClean="0"/>
              <a:t>）位置所示；</a:t>
            </a:r>
            <a:endParaRPr lang="en-US" altLang="zh-CN" sz="1400" dirty="0" smtClean="0"/>
          </a:p>
          <a:p>
            <a:r>
              <a:rPr lang="zh-CN" altLang="en-US" sz="1400" dirty="0" smtClean="0"/>
              <a:t>若无异常则点击“初始化”按钮，图中（</a:t>
            </a:r>
            <a:r>
              <a:rPr lang="en-US" altLang="zh-CN" sz="1400" dirty="0" smtClean="0"/>
              <a:t>3</a:t>
            </a:r>
            <a:r>
              <a:rPr lang="zh-CN" altLang="en-US" sz="1400" dirty="0" smtClean="0"/>
              <a:t>）位置；</a:t>
            </a:r>
            <a:endParaRPr lang="en-US" altLang="zh-CN" sz="1400" dirty="0" smtClean="0"/>
          </a:p>
          <a:p>
            <a:endParaRPr lang="en-US" altLang="zh-CN" sz="1400" dirty="0" smtClean="0"/>
          </a:p>
          <a:p>
            <a:r>
              <a:rPr lang="en-US" altLang="zh-CN" sz="1400" dirty="0" smtClean="0"/>
              <a:t>3.</a:t>
            </a:r>
            <a:r>
              <a:rPr lang="zh-CN" altLang="en-US" sz="1400" dirty="0" smtClean="0"/>
              <a:t>初始化完成后，作业员可以进入（</a:t>
            </a:r>
            <a:r>
              <a:rPr lang="en-US" altLang="zh-CN" sz="1400" dirty="0" smtClean="0"/>
              <a:t>4</a:t>
            </a:r>
            <a:r>
              <a:rPr lang="zh-CN" altLang="en-US" sz="1400" dirty="0" smtClean="0"/>
              <a:t>）位置进行扫描投板生产。</a:t>
            </a:r>
            <a:endParaRPr lang="en-US" altLang="zh-CN" sz="1400" dirty="0" smtClean="0"/>
          </a:p>
        </p:txBody>
      </p:sp>
      <p:sp>
        <p:nvSpPr>
          <p:cNvPr id="20" name="椭圆 19"/>
          <p:cNvSpPr/>
          <p:nvPr/>
        </p:nvSpPr>
        <p:spPr>
          <a:xfrm>
            <a:off x="2500298"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3" name="矩形 12"/>
          <p:cNvSpPr/>
          <p:nvPr/>
        </p:nvSpPr>
        <p:spPr>
          <a:xfrm>
            <a:off x="642910" y="1785930"/>
            <a:ext cx="4259491" cy="42862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071802" y="228599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4" name="椭圆 23"/>
          <p:cNvSpPr/>
          <p:nvPr/>
        </p:nvSpPr>
        <p:spPr>
          <a:xfrm>
            <a:off x="4286248" y="442913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5" name="椭圆 24"/>
          <p:cNvSpPr/>
          <p:nvPr/>
        </p:nvSpPr>
        <p:spPr>
          <a:xfrm>
            <a:off x="1285852" y="278606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srcRect/>
          <a:stretch>
            <a:fillRect/>
          </a:stretch>
        </p:blipFill>
        <p:spPr bwMode="auto">
          <a:xfrm>
            <a:off x="571472" y="1571616"/>
            <a:ext cx="4500594"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10</a:t>
              </a:r>
              <a:r>
                <a:rPr lang="zh-CN" altLang="en-US" dirty="0" smtClean="0">
                  <a:latin typeface="方正兰亭准黑简体" pitchFamily="2" charset="-122"/>
                  <a:ea typeface="方正兰亭准黑简体" pitchFamily="2" charset="-122"/>
                </a:rPr>
                <a:t>、组装投板过站</a:t>
              </a:r>
              <a:r>
                <a:rPr lang="en-US" altLang="zh-CN" dirty="0" smtClean="0">
                  <a:latin typeface="方正兰亭准黑简体" pitchFamily="2" charset="-122"/>
                  <a:ea typeface="方正兰亭准黑简体" pitchFamily="2" charset="-122"/>
                </a:rPr>
                <a:t>(2/2)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182367"/>
            <a:ext cx="2928958" cy="2246769"/>
          </a:xfrm>
          <a:prstGeom prst="rect">
            <a:avLst/>
          </a:prstGeom>
          <a:noFill/>
        </p:spPr>
        <p:txBody>
          <a:bodyPr wrap="square" rtlCol="0">
            <a:spAutoFit/>
          </a:bodyPr>
          <a:lstStyle/>
          <a:p>
            <a:r>
              <a:rPr lang="zh-CN" altLang="en-US" sz="1400" b="1" dirty="0" smtClean="0"/>
              <a:t>注意事项：</a:t>
            </a:r>
            <a:endParaRPr lang="en-US" altLang="zh-CN" sz="1400" b="1" dirty="0" smtClean="0"/>
          </a:p>
          <a:p>
            <a:r>
              <a:rPr lang="en-US" altLang="zh-CN" sz="1400" dirty="0" smtClean="0"/>
              <a:t>1.</a:t>
            </a:r>
            <a:r>
              <a:rPr lang="zh-CN" altLang="en-US" sz="1400" dirty="0" smtClean="0"/>
              <a:t> 扫描投板前，需要确认（</a:t>
            </a:r>
            <a:r>
              <a:rPr lang="en-US" altLang="zh-CN" sz="1400" dirty="0" smtClean="0"/>
              <a:t>5</a:t>
            </a:r>
            <a:r>
              <a:rPr lang="zh-CN" altLang="en-US" sz="1400" dirty="0" smtClean="0"/>
              <a:t>）位置各项的方框内是都已打“√”，都则无法生产；</a:t>
            </a:r>
            <a:endParaRPr lang="en-US" altLang="zh-CN" sz="1400" dirty="0" smtClean="0"/>
          </a:p>
          <a:p>
            <a:endParaRPr lang="en-US" altLang="zh-CN" sz="1400" dirty="0" smtClean="0"/>
          </a:p>
          <a:p>
            <a:r>
              <a:rPr lang="en-US" altLang="zh-CN" sz="1400" dirty="0" smtClean="0"/>
              <a:t>2.</a:t>
            </a:r>
            <a:r>
              <a:rPr lang="zh-CN" altLang="en-US" sz="1400" dirty="0" smtClean="0"/>
              <a:t>投板成功时在（</a:t>
            </a:r>
            <a:r>
              <a:rPr lang="en-US" altLang="zh-CN" sz="1400" dirty="0" smtClean="0"/>
              <a:t>6</a:t>
            </a:r>
            <a:r>
              <a:rPr lang="zh-CN" altLang="en-US" sz="1400" dirty="0" smtClean="0"/>
              <a:t>）显示框内要有相应</a:t>
            </a:r>
            <a:r>
              <a:rPr lang="en-US" altLang="zh-CN" sz="1400" dirty="0" smtClean="0"/>
              <a:t>PCBA</a:t>
            </a:r>
            <a:r>
              <a:rPr lang="zh-CN" altLang="en-US" sz="1400" dirty="0" smtClean="0"/>
              <a:t>号并提示操作成功；</a:t>
            </a:r>
            <a:endParaRPr lang="en-US" altLang="zh-CN" sz="1400" dirty="0" smtClean="0"/>
          </a:p>
          <a:p>
            <a:endParaRPr lang="en-US" altLang="zh-CN" sz="1400" dirty="0" smtClean="0"/>
          </a:p>
          <a:p>
            <a:r>
              <a:rPr lang="en-US" altLang="zh-CN" sz="1400" dirty="0" smtClean="0"/>
              <a:t>3.</a:t>
            </a:r>
            <a:r>
              <a:rPr lang="zh-CN" altLang="en-US" sz="1400" dirty="0" smtClean="0"/>
              <a:t>物料的</a:t>
            </a:r>
            <a:r>
              <a:rPr lang="en-US" altLang="zh-CN" sz="1400" dirty="0" smtClean="0"/>
              <a:t>UPN</a:t>
            </a:r>
            <a:r>
              <a:rPr lang="zh-CN" altLang="en-US" sz="1400" dirty="0" smtClean="0"/>
              <a:t>数量会相应减少，如（</a:t>
            </a:r>
            <a:r>
              <a:rPr lang="en-US" altLang="zh-CN" sz="1400" dirty="0" smtClean="0"/>
              <a:t>7</a:t>
            </a:r>
            <a:r>
              <a:rPr lang="zh-CN" altLang="en-US" sz="1400" dirty="0" smtClean="0"/>
              <a:t>）位置显示。</a:t>
            </a:r>
            <a:endParaRPr lang="en-US" altLang="zh-CN" sz="1400" dirty="0" smtClean="0"/>
          </a:p>
        </p:txBody>
      </p:sp>
      <p:sp>
        <p:nvSpPr>
          <p:cNvPr id="13" name="矩形 12"/>
          <p:cNvSpPr/>
          <p:nvPr/>
        </p:nvSpPr>
        <p:spPr>
          <a:xfrm>
            <a:off x="566707" y="2651652"/>
            <a:ext cx="4259491" cy="134409"/>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214810" y="257174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4" name="椭圆 23"/>
          <p:cNvSpPr/>
          <p:nvPr/>
        </p:nvSpPr>
        <p:spPr>
          <a:xfrm>
            <a:off x="4071934" y="350044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
        <p:nvSpPr>
          <p:cNvPr id="25" name="椭圆 24"/>
          <p:cNvSpPr/>
          <p:nvPr/>
        </p:nvSpPr>
        <p:spPr>
          <a:xfrm>
            <a:off x="1285852" y="342900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p:cNvSpPr>
            <a:spLocks noChangeArrowheads="1"/>
          </p:cNvSpPr>
          <p:nvPr/>
        </p:nvSpPr>
        <p:spPr bwMode="auto">
          <a:xfrm>
            <a:off x="3160440" y="1809775"/>
            <a:ext cx="781050" cy="514350"/>
          </a:xfrm>
          <a:prstGeom prst="roundRect">
            <a:avLst>
              <a:gd name="adj" fmla="val 16667"/>
            </a:avLst>
          </a:prstGeom>
          <a:solidFill>
            <a:schemeClr val="tx2">
              <a:lumMod val="20000"/>
              <a:lumOff val="80000"/>
            </a:schemeClr>
          </a:solidFill>
          <a:ln w="9525">
            <a:noFill/>
            <a:round/>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创建制造命令</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27" name="Rectangle 3"/>
          <p:cNvSpPr>
            <a:spLocks noChangeArrowheads="1"/>
          </p:cNvSpPr>
          <p:nvPr/>
        </p:nvSpPr>
        <p:spPr bwMode="auto">
          <a:xfrm>
            <a:off x="4112940" y="1066825"/>
            <a:ext cx="1019175"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smtClean="0">
                <a:ln>
                  <a:noFill/>
                </a:ln>
                <a:solidFill>
                  <a:schemeClr val="tx1"/>
                </a:solidFill>
                <a:effectLst/>
                <a:latin typeface="方正兰亭准黑简体" pitchFamily="2" charset="-122"/>
                <a:ea typeface="方正兰亭准黑简体" pitchFamily="2" charset="-122"/>
              </a:rPr>
              <a:t>工程维护好生产方案</a:t>
            </a:r>
            <a:endParaRPr kumimoji="0" lang="zh-CN" i="0" u="none" strike="noStrike" cap="none" normalizeH="0" baseline="0" smtClean="0">
              <a:ln>
                <a:noFill/>
              </a:ln>
              <a:solidFill>
                <a:schemeClr val="tx1"/>
              </a:solidFill>
              <a:effectLst/>
              <a:latin typeface="方正兰亭准黑简体" pitchFamily="2" charset="-122"/>
              <a:ea typeface="方正兰亭准黑简体" pitchFamily="2" charset="-122"/>
            </a:endParaRPr>
          </a:p>
        </p:txBody>
      </p:sp>
      <p:sp>
        <p:nvSpPr>
          <p:cNvPr id="1028" name="Rectangle 4"/>
          <p:cNvSpPr>
            <a:spLocks noChangeArrowheads="1"/>
          </p:cNvSpPr>
          <p:nvPr/>
        </p:nvSpPr>
        <p:spPr bwMode="auto">
          <a:xfrm>
            <a:off x="4112940" y="1809775"/>
            <a:ext cx="1019175"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制造命令与生产方案绑定</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29" name="Rectangle 5"/>
          <p:cNvSpPr>
            <a:spLocks noChangeArrowheads="1"/>
          </p:cNvSpPr>
          <p:nvPr/>
        </p:nvSpPr>
        <p:spPr bwMode="auto">
          <a:xfrm>
            <a:off x="5398815" y="1057300"/>
            <a:ext cx="1009650" cy="52387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i="0" u="none" strike="noStrike" cap="none" normalizeH="0" baseline="0" smtClean="0">
                <a:ln>
                  <a:noFill/>
                </a:ln>
                <a:solidFill>
                  <a:schemeClr val="tx1"/>
                </a:solidFill>
                <a:effectLst/>
                <a:latin typeface="方正兰亭准黑简体" pitchFamily="2" charset="-122"/>
                <a:ea typeface="方正兰亭准黑简体" pitchFamily="2" charset="-122"/>
              </a:rPr>
              <a:t>ME</a:t>
            </a:r>
            <a:r>
              <a:rPr kumimoji="0" lang="zh-CN" altLang="en-US" sz="1000" i="0" u="none" strike="noStrike" cap="none" normalizeH="0" baseline="0" smtClean="0">
                <a:ln>
                  <a:noFill/>
                </a:ln>
                <a:solidFill>
                  <a:schemeClr val="tx1"/>
                </a:solidFill>
                <a:effectLst/>
                <a:latin typeface="方正兰亭准黑简体" pitchFamily="2" charset="-122"/>
                <a:ea typeface="方正兰亭准黑简体" pitchFamily="2" charset="-122"/>
              </a:rPr>
              <a:t>维护机型治具清单</a:t>
            </a:r>
            <a:endParaRPr kumimoji="0" lang="zh-CN" i="0" u="none" strike="noStrike" cap="none" normalizeH="0" baseline="0" smtClean="0">
              <a:ln>
                <a:noFill/>
              </a:ln>
              <a:solidFill>
                <a:schemeClr val="tx1"/>
              </a:solidFill>
              <a:effectLst/>
              <a:latin typeface="方正兰亭准黑简体" pitchFamily="2" charset="-122"/>
              <a:ea typeface="方正兰亭准黑简体" pitchFamily="2" charset="-122"/>
            </a:endParaRPr>
          </a:p>
        </p:txBody>
      </p:sp>
      <p:sp>
        <p:nvSpPr>
          <p:cNvPr id="1030" name="Rectangle 6"/>
          <p:cNvSpPr>
            <a:spLocks noChangeArrowheads="1"/>
          </p:cNvSpPr>
          <p:nvPr/>
        </p:nvSpPr>
        <p:spPr bwMode="auto">
          <a:xfrm>
            <a:off x="5398815" y="1800250"/>
            <a:ext cx="1009650"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smtClean="0">
                <a:ln>
                  <a:noFill/>
                </a:ln>
                <a:solidFill>
                  <a:schemeClr val="tx1"/>
                </a:solidFill>
                <a:effectLst/>
                <a:latin typeface="方正兰亭准黑简体" pitchFamily="2" charset="-122"/>
                <a:ea typeface="方正兰亭准黑简体" pitchFamily="2" charset="-122"/>
              </a:rPr>
              <a:t>治具上到产线</a:t>
            </a:r>
            <a:endParaRPr kumimoji="0" lang="zh-CN" i="0" u="none" strike="noStrike" cap="none" normalizeH="0" baseline="0" smtClean="0">
              <a:ln>
                <a:noFill/>
              </a:ln>
              <a:solidFill>
                <a:schemeClr val="tx1"/>
              </a:solidFill>
              <a:effectLst/>
              <a:latin typeface="方正兰亭准黑简体" pitchFamily="2" charset="-122"/>
              <a:ea typeface="方正兰亭准黑简体" pitchFamily="2" charset="-122"/>
            </a:endParaRPr>
          </a:p>
        </p:txBody>
      </p:sp>
      <p:sp>
        <p:nvSpPr>
          <p:cNvPr id="1031" name="Rectangle 7"/>
          <p:cNvSpPr>
            <a:spLocks noChangeArrowheads="1"/>
          </p:cNvSpPr>
          <p:nvPr/>
        </p:nvSpPr>
        <p:spPr bwMode="auto">
          <a:xfrm>
            <a:off x="270767" y="1888311"/>
            <a:ext cx="781050"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smtClean="0">
                <a:ln>
                  <a:noFill/>
                </a:ln>
                <a:solidFill>
                  <a:schemeClr val="tx1"/>
                </a:solidFill>
                <a:effectLst/>
                <a:latin typeface="方正兰亭准黑简体" pitchFamily="2" charset="-122"/>
                <a:ea typeface="方正兰亭准黑简体" pitchFamily="2" charset="-122"/>
              </a:rPr>
              <a:t>产品工程维护好上料清单</a:t>
            </a:r>
            <a:endParaRPr kumimoji="0" lang="zh-CN" i="0" u="none" strike="noStrike" cap="none" normalizeH="0" baseline="0" smtClean="0">
              <a:ln>
                <a:noFill/>
              </a:ln>
              <a:solidFill>
                <a:schemeClr val="tx1"/>
              </a:solidFill>
              <a:effectLst/>
              <a:latin typeface="方正兰亭准黑简体" pitchFamily="2" charset="-122"/>
              <a:ea typeface="方正兰亭准黑简体" pitchFamily="2" charset="-122"/>
            </a:endParaRPr>
          </a:p>
        </p:txBody>
      </p:sp>
      <p:sp>
        <p:nvSpPr>
          <p:cNvPr id="1032" name="Rectangle 8"/>
          <p:cNvSpPr>
            <a:spLocks noChangeArrowheads="1"/>
          </p:cNvSpPr>
          <p:nvPr/>
        </p:nvSpPr>
        <p:spPr bwMode="auto">
          <a:xfrm>
            <a:off x="374409" y="2818609"/>
            <a:ext cx="571504"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组装备料请求</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3" name="Rectangle 9"/>
          <p:cNvSpPr>
            <a:spLocks noChangeArrowheads="1"/>
          </p:cNvSpPr>
          <p:nvPr/>
        </p:nvSpPr>
        <p:spPr bwMode="auto">
          <a:xfrm>
            <a:off x="1920063" y="2818609"/>
            <a:ext cx="533400"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组装线叫料</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4" name="Rectangle 10"/>
          <p:cNvSpPr>
            <a:spLocks noChangeArrowheads="1"/>
          </p:cNvSpPr>
          <p:nvPr/>
        </p:nvSpPr>
        <p:spPr bwMode="auto">
          <a:xfrm>
            <a:off x="3426142" y="2818609"/>
            <a:ext cx="785818"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物料接收并能上料到产线</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5" name="Rectangle 11"/>
          <p:cNvSpPr>
            <a:spLocks noChangeArrowheads="1"/>
          </p:cNvSpPr>
          <p:nvPr/>
        </p:nvSpPr>
        <p:spPr bwMode="auto">
          <a:xfrm>
            <a:off x="6460453" y="2820711"/>
            <a:ext cx="632281" cy="695325"/>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屏组件集中扫描绑定</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6" name="Rectangle 12"/>
          <p:cNvSpPr>
            <a:spLocks noChangeArrowheads="1"/>
          </p:cNvSpPr>
          <p:nvPr/>
        </p:nvSpPr>
        <p:spPr bwMode="auto">
          <a:xfrm>
            <a:off x="5659272" y="2816291"/>
            <a:ext cx="523875"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1000" dirty="0">
                <a:latin typeface="方正兰亭准黑简体" pitchFamily="2" charset="-122"/>
                <a:ea typeface="方正兰亭准黑简体" pitchFamily="2" charset="-122"/>
              </a:rPr>
              <a:t>电</a:t>
            </a:r>
            <a:r>
              <a:rPr lang="zh-CN" altLang="en-US" sz="1000" dirty="0" smtClean="0">
                <a:latin typeface="方正兰亭准黑简体" pitchFamily="2" charset="-122"/>
                <a:ea typeface="方正兰亭准黑简体" pitchFamily="2" charset="-122"/>
              </a:rPr>
              <a:t>流测</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试</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7" name="Rectangle 13"/>
          <p:cNvSpPr>
            <a:spLocks noChangeArrowheads="1"/>
          </p:cNvSpPr>
          <p:nvPr/>
        </p:nvSpPr>
        <p:spPr bwMode="auto">
          <a:xfrm>
            <a:off x="8190371" y="2824152"/>
            <a:ext cx="504825"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smtClean="0">
                <a:ln>
                  <a:noFill/>
                </a:ln>
                <a:solidFill>
                  <a:schemeClr val="tx1"/>
                </a:solidFill>
                <a:effectLst/>
                <a:latin typeface="方正兰亭准黑简体" pitchFamily="2" charset="-122"/>
                <a:ea typeface="方正兰亭准黑简体" pitchFamily="2" charset="-122"/>
              </a:rPr>
              <a:t>天线测试</a:t>
            </a:r>
            <a:endParaRPr kumimoji="0" lang="zh-CN" i="0" u="none" strike="noStrike" cap="none" normalizeH="0" baseline="0" smtClean="0">
              <a:ln>
                <a:noFill/>
              </a:ln>
              <a:solidFill>
                <a:schemeClr val="tx1"/>
              </a:solidFill>
              <a:effectLst/>
              <a:latin typeface="方正兰亭准黑简体" pitchFamily="2" charset="-122"/>
              <a:ea typeface="方正兰亭准黑简体" pitchFamily="2" charset="-122"/>
            </a:endParaRPr>
          </a:p>
        </p:txBody>
      </p:sp>
      <p:sp>
        <p:nvSpPr>
          <p:cNvPr id="1038" name="Rectangle 14"/>
          <p:cNvSpPr>
            <a:spLocks noChangeArrowheads="1"/>
          </p:cNvSpPr>
          <p:nvPr/>
        </p:nvSpPr>
        <p:spPr bwMode="auto">
          <a:xfrm>
            <a:off x="7409309" y="3910002"/>
            <a:ext cx="742950"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写入</a:t>
            </a: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IMEI</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号</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9" name="Rectangle 15"/>
          <p:cNvSpPr>
            <a:spLocks noChangeArrowheads="1"/>
          </p:cNvSpPr>
          <p:nvPr/>
        </p:nvSpPr>
        <p:spPr bwMode="auto">
          <a:xfrm>
            <a:off x="4597157" y="3910002"/>
            <a:ext cx="819150"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绑定扰码</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40" name="Rectangle 16"/>
          <p:cNvSpPr>
            <a:spLocks noChangeArrowheads="1"/>
          </p:cNvSpPr>
          <p:nvPr/>
        </p:nvSpPr>
        <p:spPr bwMode="auto">
          <a:xfrm>
            <a:off x="2074218" y="3910002"/>
            <a:ext cx="771525"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FQC</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批次抽检</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1041" name="AutoShape 17"/>
          <p:cNvCxnSpPr>
            <a:cxnSpLocks noChangeShapeType="1"/>
          </p:cNvCxnSpPr>
          <p:nvPr/>
        </p:nvCxnSpPr>
        <p:spPr bwMode="auto">
          <a:xfrm flipH="1">
            <a:off x="1550343" y="4157652"/>
            <a:ext cx="523875" cy="0"/>
          </a:xfrm>
          <a:prstGeom prst="straightConnector1">
            <a:avLst/>
          </a:prstGeom>
          <a:noFill/>
          <a:ln w="9525">
            <a:solidFill>
              <a:srgbClr val="000000"/>
            </a:solidFill>
            <a:round/>
            <a:headEnd/>
            <a:tailEnd type="triangle" w="med" len="med"/>
          </a:ln>
        </p:spPr>
      </p:cxnSp>
      <p:cxnSp>
        <p:nvCxnSpPr>
          <p:cNvPr id="1042" name="AutoShape 18"/>
          <p:cNvCxnSpPr>
            <a:cxnSpLocks noChangeShapeType="1"/>
          </p:cNvCxnSpPr>
          <p:nvPr/>
        </p:nvCxnSpPr>
        <p:spPr bwMode="auto">
          <a:xfrm>
            <a:off x="4636815" y="1581175"/>
            <a:ext cx="0" cy="228600"/>
          </a:xfrm>
          <a:prstGeom prst="straightConnector1">
            <a:avLst/>
          </a:prstGeom>
          <a:noFill/>
          <a:ln w="9525">
            <a:solidFill>
              <a:srgbClr val="000000"/>
            </a:solidFill>
            <a:round/>
            <a:headEnd/>
            <a:tailEnd type="triangle" w="med" len="med"/>
          </a:ln>
        </p:spPr>
      </p:cxnSp>
      <p:cxnSp>
        <p:nvCxnSpPr>
          <p:cNvPr id="1044" name="AutoShape 20"/>
          <p:cNvCxnSpPr>
            <a:cxnSpLocks noChangeShapeType="1"/>
          </p:cNvCxnSpPr>
          <p:nvPr/>
        </p:nvCxnSpPr>
        <p:spPr bwMode="auto">
          <a:xfrm>
            <a:off x="5856015" y="1581175"/>
            <a:ext cx="0" cy="219075"/>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a:off x="5386389" y="3171814"/>
            <a:ext cx="250731" cy="0"/>
          </a:xfrm>
          <a:prstGeom prst="straightConnector1">
            <a:avLst/>
          </a:prstGeom>
          <a:noFill/>
          <a:ln w="9525">
            <a:solidFill>
              <a:srgbClr val="000000"/>
            </a:solidFill>
            <a:round/>
            <a:headEnd/>
            <a:tailEnd type="triangle" w="med" len="med"/>
          </a:ln>
        </p:spPr>
      </p:cxnSp>
      <p:cxnSp>
        <p:nvCxnSpPr>
          <p:cNvPr id="1046" name="AutoShape 22"/>
          <p:cNvCxnSpPr>
            <a:cxnSpLocks noChangeShapeType="1"/>
          </p:cNvCxnSpPr>
          <p:nvPr/>
        </p:nvCxnSpPr>
        <p:spPr bwMode="auto">
          <a:xfrm>
            <a:off x="3941490" y="2076475"/>
            <a:ext cx="171450" cy="9525"/>
          </a:xfrm>
          <a:prstGeom prst="straightConnector1">
            <a:avLst/>
          </a:prstGeom>
          <a:noFill/>
          <a:ln w="9525">
            <a:solidFill>
              <a:srgbClr val="000000"/>
            </a:solidFill>
            <a:round/>
            <a:headEnd/>
            <a:tailEnd type="triangle" w="med" len="med"/>
          </a:ln>
        </p:spPr>
      </p:cxnSp>
      <p:cxnSp>
        <p:nvCxnSpPr>
          <p:cNvPr id="1048" name="AutoShape 24"/>
          <p:cNvCxnSpPr>
            <a:cxnSpLocks noChangeShapeType="1"/>
          </p:cNvCxnSpPr>
          <p:nvPr/>
        </p:nvCxnSpPr>
        <p:spPr bwMode="auto">
          <a:xfrm>
            <a:off x="943817" y="3163954"/>
            <a:ext cx="216000" cy="0"/>
          </a:xfrm>
          <a:prstGeom prst="straightConnector1">
            <a:avLst/>
          </a:prstGeom>
          <a:noFill/>
          <a:ln w="9525">
            <a:solidFill>
              <a:srgbClr val="000000"/>
            </a:solidFill>
            <a:round/>
            <a:headEnd/>
            <a:tailEnd type="triangle" w="med" len="med"/>
          </a:ln>
        </p:spPr>
      </p:cxnSp>
      <p:cxnSp>
        <p:nvCxnSpPr>
          <p:cNvPr id="1049" name="AutoShape 25"/>
          <p:cNvCxnSpPr>
            <a:cxnSpLocks noChangeShapeType="1"/>
          </p:cNvCxnSpPr>
          <p:nvPr/>
        </p:nvCxnSpPr>
        <p:spPr bwMode="auto">
          <a:xfrm>
            <a:off x="2463511" y="3163954"/>
            <a:ext cx="216000" cy="0"/>
          </a:xfrm>
          <a:prstGeom prst="straightConnector1">
            <a:avLst/>
          </a:prstGeom>
          <a:noFill/>
          <a:ln w="9525">
            <a:solidFill>
              <a:srgbClr val="000000"/>
            </a:solidFill>
            <a:round/>
            <a:headEnd/>
            <a:tailEnd type="triangle" w="med" len="med"/>
          </a:ln>
        </p:spPr>
      </p:cxnSp>
      <p:cxnSp>
        <p:nvCxnSpPr>
          <p:cNvPr id="1051" name="AutoShape 27"/>
          <p:cNvCxnSpPr>
            <a:cxnSpLocks noChangeShapeType="1"/>
          </p:cNvCxnSpPr>
          <p:nvPr/>
        </p:nvCxnSpPr>
        <p:spPr bwMode="auto">
          <a:xfrm>
            <a:off x="6184751" y="3157527"/>
            <a:ext cx="252000" cy="0"/>
          </a:xfrm>
          <a:prstGeom prst="straightConnector1">
            <a:avLst/>
          </a:prstGeom>
          <a:noFill/>
          <a:ln w="9525">
            <a:solidFill>
              <a:srgbClr val="000000"/>
            </a:solidFill>
            <a:round/>
            <a:headEnd/>
            <a:tailEnd type="triangle" w="med" len="med"/>
          </a:ln>
        </p:spPr>
      </p:cxnSp>
      <p:cxnSp>
        <p:nvCxnSpPr>
          <p:cNvPr id="1052" name="AutoShape 28"/>
          <p:cNvCxnSpPr>
            <a:cxnSpLocks noChangeShapeType="1"/>
          </p:cNvCxnSpPr>
          <p:nvPr/>
        </p:nvCxnSpPr>
        <p:spPr bwMode="auto">
          <a:xfrm>
            <a:off x="7866521" y="3157527"/>
            <a:ext cx="324000" cy="0"/>
          </a:xfrm>
          <a:prstGeom prst="straightConnector1">
            <a:avLst/>
          </a:prstGeom>
          <a:noFill/>
          <a:ln w="9525">
            <a:solidFill>
              <a:srgbClr val="000000"/>
            </a:solidFill>
            <a:round/>
            <a:headEnd/>
            <a:tailEnd type="triangle" w="med" len="med"/>
          </a:ln>
        </p:spPr>
      </p:cxnSp>
      <p:cxnSp>
        <p:nvCxnSpPr>
          <p:cNvPr id="1053" name="AutoShape 29"/>
          <p:cNvCxnSpPr>
            <a:cxnSpLocks noChangeShapeType="1"/>
          </p:cNvCxnSpPr>
          <p:nvPr/>
        </p:nvCxnSpPr>
        <p:spPr bwMode="auto">
          <a:xfrm flipH="1">
            <a:off x="4101857" y="4157652"/>
            <a:ext cx="495300" cy="0"/>
          </a:xfrm>
          <a:prstGeom prst="straightConnector1">
            <a:avLst/>
          </a:prstGeom>
          <a:noFill/>
          <a:ln w="9525">
            <a:solidFill>
              <a:srgbClr val="000000"/>
            </a:solidFill>
            <a:round/>
            <a:headEnd/>
            <a:tailEnd type="triangle" w="med" len="med"/>
          </a:ln>
        </p:spPr>
      </p:cxnSp>
      <p:cxnSp>
        <p:nvCxnSpPr>
          <p:cNvPr id="1054" name="AutoShape 30"/>
          <p:cNvCxnSpPr>
            <a:cxnSpLocks noChangeShapeType="1"/>
            <a:stCxn id="1038" idx="1"/>
            <a:endCxn id="1039" idx="3"/>
          </p:cNvCxnSpPr>
          <p:nvPr/>
        </p:nvCxnSpPr>
        <p:spPr bwMode="auto">
          <a:xfrm flipH="1">
            <a:off x="5416307" y="4167177"/>
            <a:ext cx="1993002" cy="0"/>
          </a:xfrm>
          <a:prstGeom prst="straightConnector1">
            <a:avLst/>
          </a:prstGeom>
          <a:noFill/>
          <a:ln w="9525">
            <a:solidFill>
              <a:srgbClr val="000000"/>
            </a:solidFill>
            <a:round/>
            <a:headEnd/>
            <a:tailEnd type="triangle" w="med" len="med"/>
          </a:ln>
        </p:spPr>
      </p:cxnSp>
      <p:cxnSp>
        <p:nvCxnSpPr>
          <p:cNvPr id="1055" name="AutoShape 31"/>
          <p:cNvCxnSpPr>
            <a:cxnSpLocks noChangeShapeType="1"/>
          </p:cNvCxnSpPr>
          <p:nvPr/>
        </p:nvCxnSpPr>
        <p:spPr bwMode="auto">
          <a:xfrm>
            <a:off x="8476109" y="3519477"/>
            <a:ext cx="0" cy="638175"/>
          </a:xfrm>
          <a:prstGeom prst="straightConnector1">
            <a:avLst/>
          </a:prstGeom>
          <a:noFill/>
          <a:ln w="9525">
            <a:solidFill>
              <a:srgbClr val="000000"/>
            </a:solidFill>
            <a:round/>
            <a:headEnd/>
            <a:tailEnd/>
          </a:ln>
        </p:spPr>
      </p:cxnSp>
      <p:cxnSp>
        <p:nvCxnSpPr>
          <p:cNvPr id="1056" name="AutoShape 32"/>
          <p:cNvCxnSpPr>
            <a:cxnSpLocks noChangeShapeType="1"/>
          </p:cNvCxnSpPr>
          <p:nvPr/>
        </p:nvCxnSpPr>
        <p:spPr bwMode="auto">
          <a:xfrm flipH="1">
            <a:off x="8152259" y="4157652"/>
            <a:ext cx="324000" cy="0"/>
          </a:xfrm>
          <a:prstGeom prst="straightConnector1">
            <a:avLst/>
          </a:prstGeom>
          <a:noFill/>
          <a:ln w="9525">
            <a:solidFill>
              <a:srgbClr val="000000"/>
            </a:solidFill>
            <a:round/>
            <a:headEnd/>
            <a:tailEnd type="triangle" w="med" len="med"/>
          </a:ln>
        </p:spPr>
      </p:cxnSp>
      <p:sp>
        <p:nvSpPr>
          <p:cNvPr id="1057" name="AutoShape 33"/>
          <p:cNvSpPr>
            <a:spLocks noChangeArrowheads="1"/>
          </p:cNvSpPr>
          <p:nvPr/>
        </p:nvSpPr>
        <p:spPr bwMode="auto">
          <a:xfrm>
            <a:off x="1331640" y="1800250"/>
            <a:ext cx="695325" cy="514350"/>
          </a:xfrm>
          <a:prstGeom prst="roundRect">
            <a:avLst>
              <a:gd name="adj" fmla="val 16667"/>
            </a:avLst>
          </a:prstGeom>
          <a:solidFill>
            <a:schemeClr val="tx2">
              <a:lumMod val="20000"/>
              <a:lumOff val="80000"/>
            </a:schemeClr>
          </a:solidFill>
          <a:ln w="9525">
            <a:noFill/>
            <a:round/>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BOM</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工单下达</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58" name="AutoShape 34"/>
          <p:cNvSpPr>
            <a:spLocks noChangeArrowheads="1"/>
          </p:cNvSpPr>
          <p:nvPr/>
        </p:nvSpPr>
        <p:spPr bwMode="auto">
          <a:xfrm>
            <a:off x="2284140" y="1809775"/>
            <a:ext cx="657225" cy="504825"/>
          </a:xfrm>
          <a:prstGeom prst="roundRect">
            <a:avLst>
              <a:gd name="adj" fmla="val 16667"/>
            </a:avLst>
          </a:prstGeom>
          <a:solidFill>
            <a:schemeClr val="tx2">
              <a:lumMod val="20000"/>
              <a:lumOff val="80000"/>
            </a:schemeClr>
          </a:solidFill>
          <a:ln w="9525">
            <a:noFill/>
            <a:round/>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工序上料设置</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1059" name="AutoShape 35"/>
          <p:cNvCxnSpPr>
            <a:cxnSpLocks noChangeShapeType="1"/>
          </p:cNvCxnSpPr>
          <p:nvPr/>
        </p:nvCxnSpPr>
        <p:spPr bwMode="auto">
          <a:xfrm>
            <a:off x="2026965" y="2076475"/>
            <a:ext cx="257175" cy="0"/>
          </a:xfrm>
          <a:prstGeom prst="straightConnector1">
            <a:avLst/>
          </a:prstGeom>
          <a:noFill/>
          <a:ln w="9525">
            <a:solidFill>
              <a:srgbClr val="000000"/>
            </a:solidFill>
            <a:round/>
            <a:headEnd/>
            <a:tailEnd type="triangle" w="med" len="med"/>
          </a:ln>
        </p:spPr>
      </p:cxnSp>
      <p:cxnSp>
        <p:nvCxnSpPr>
          <p:cNvPr id="1060" name="AutoShape 36"/>
          <p:cNvCxnSpPr>
            <a:cxnSpLocks noChangeShapeType="1"/>
          </p:cNvCxnSpPr>
          <p:nvPr/>
        </p:nvCxnSpPr>
        <p:spPr bwMode="auto">
          <a:xfrm>
            <a:off x="2941365" y="2076475"/>
            <a:ext cx="219075" cy="0"/>
          </a:xfrm>
          <a:prstGeom prst="straightConnector1">
            <a:avLst/>
          </a:prstGeom>
          <a:noFill/>
          <a:ln w="9525">
            <a:solidFill>
              <a:srgbClr val="000000"/>
            </a:solidFill>
            <a:round/>
            <a:headEnd/>
            <a:tailEnd type="triangle" w="med" len="med"/>
          </a:ln>
        </p:spPr>
      </p:cxnSp>
      <p:sp>
        <p:nvSpPr>
          <p:cNvPr id="1061" name="AutoShape 37"/>
          <p:cNvSpPr>
            <a:spLocks noChangeArrowheads="1"/>
          </p:cNvSpPr>
          <p:nvPr/>
        </p:nvSpPr>
        <p:spPr bwMode="auto">
          <a:xfrm rot="5400000">
            <a:off x="905818" y="3716327"/>
            <a:ext cx="422275" cy="866775"/>
          </a:xfrm>
          <a:prstGeom prst="flowChartOffpageConnector">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43" name="TextBox 42"/>
          <p:cNvSpPr txBox="1"/>
          <p:nvPr/>
        </p:nvSpPr>
        <p:spPr>
          <a:xfrm>
            <a:off x="893141" y="4035255"/>
            <a:ext cx="571504" cy="246221"/>
          </a:xfrm>
          <a:prstGeom prst="rect">
            <a:avLst/>
          </a:prstGeom>
          <a:solidFill>
            <a:schemeClr val="tx2">
              <a:lumMod val="20000"/>
              <a:lumOff val="80000"/>
            </a:schemeClr>
          </a:solidFill>
        </p:spPr>
        <p:txBody>
          <a:bodyPr wrap="square" rtlCol="0" anchor="ctr">
            <a:spAutoFit/>
          </a:bodyPr>
          <a:lstStyle/>
          <a:p>
            <a:r>
              <a:rPr lang="zh-CN" altLang="en-US" sz="1000" dirty="0" smtClean="0">
                <a:latin typeface="方正兰亭准黑简体" pitchFamily="2" charset="-122"/>
                <a:ea typeface="方正兰亭准黑简体" pitchFamily="2" charset="-122"/>
              </a:rPr>
              <a:t>包装段</a:t>
            </a:r>
            <a:endParaRPr lang="zh-CN" altLang="en-US" sz="1000" dirty="0">
              <a:latin typeface="方正兰亭准黑简体" pitchFamily="2" charset="-122"/>
              <a:ea typeface="方正兰亭准黑简体" pitchFamily="2" charset="-122"/>
            </a:endParaRPr>
          </a:p>
        </p:txBody>
      </p:sp>
      <p:sp>
        <p:nvSpPr>
          <p:cNvPr id="39" name="矩形 38"/>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214282" y="416466"/>
            <a:ext cx="3000396"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组装段业务操作流程</a:t>
            </a:r>
            <a:endParaRPr lang="zh-CN" altLang="en-US" dirty="0">
              <a:latin typeface="方正兰亭准黑简体" pitchFamily="2" charset="-122"/>
              <a:ea typeface="方正兰亭准黑简体" pitchFamily="2" charset="-122"/>
            </a:endParaRPr>
          </a:p>
        </p:txBody>
      </p:sp>
      <p:sp>
        <p:nvSpPr>
          <p:cNvPr id="50" name="TextBox 49"/>
          <p:cNvSpPr txBox="1"/>
          <p:nvPr/>
        </p:nvSpPr>
        <p:spPr>
          <a:xfrm>
            <a:off x="3284291" y="1598660"/>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①</a:t>
            </a:r>
            <a:endParaRPr lang="zh-CN" altLang="en-US" dirty="0">
              <a:latin typeface="微软雅黑" pitchFamily="34" charset="-122"/>
              <a:ea typeface="微软雅黑" pitchFamily="34" charset="-122"/>
            </a:endParaRPr>
          </a:p>
        </p:txBody>
      </p:sp>
      <p:sp>
        <p:nvSpPr>
          <p:cNvPr id="51" name="TextBox 50"/>
          <p:cNvSpPr txBox="1"/>
          <p:nvPr/>
        </p:nvSpPr>
        <p:spPr>
          <a:xfrm>
            <a:off x="4141547" y="1598660"/>
            <a:ext cx="42862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②</a:t>
            </a:r>
            <a:endParaRPr lang="zh-CN" altLang="en-US" dirty="0">
              <a:latin typeface="微软雅黑" pitchFamily="34" charset="-122"/>
              <a:ea typeface="微软雅黑" pitchFamily="34" charset="-122"/>
            </a:endParaRPr>
          </a:p>
        </p:txBody>
      </p:sp>
      <p:sp>
        <p:nvSpPr>
          <p:cNvPr id="52" name="TextBox 51"/>
          <p:cNvSpPr txBox="1"/>
          <p:nvPr/>
        </p:nvSpPr>
        <p:spPr>
          <a:xfrm>
            <a:off x="5427431" y="1608708"/>
            <a:ext cx="428628"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③</a:t>
            </a:r>
            <a:endParaRPr lang="zh-CN" altLang="en-US" dirty="0">
              <a:latin typeface="微软雅黑" pitchFamily="34" charset="-122"/>
              <a:ea typeface="微软雅黑" pitchFamily="34" charset="-122"/>
            </a:endParaRPr>
          </a:p>
        </p:txBody>
      </p:sp>
      <p:sp>
        <p:nvSpPr>
          <p:cNvPr id="53" name="TextBox 52"/>
          <p:cNvSpPr txBox="1"/>
          <p:nvPr/>
        </p:nvSpPr>
        <p:spPr>
          <a:xfrm>
            <a:off x="166365" y="2625501"/>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④</a:t>
            </a:r>
            <a:endParaRPr lang="zh-CN" altLang="en-US" dirty="0">
              <a:latin typeface="微软雅黑" pitchFamily="34" charset="-122"/>
              <a:ea typeface="微软雅黑" pitchFamily="34" charset="-122"/>
            </a:endParaRPr>
          </a:p>
        </p:txBody>
      </p:sp>
      <p:sp>
        <p:nvSpPr>
          <p:cNvPr id="54" name="TextBox 53"/>
          <p:cNvSpPr txBox="1"/>
          <p:nvPr/>
        </p:nvSpPr>
        <p:spPr>
          <a:xfrm>
            <a:off x="1933793" y="2625501"/>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⑤</a:t>
            </a:r>
            <a:endParaRPr lang="zh-CN" altLang="en-US" dirty="0">
              <a:latin typeface="微软雅黑" pitchFamily="34" charset="-122"/>
              <a:ea typeface="微软雅黑" pitchFamily="34" charset="-122"/>
            </a:endParaRPr>
          </a:p>
        </p:txBody>
      </p:sp>
      <p:sp>
        <p:nvSpPr>
          <p:cNvPr id="55" name="TextBox 54"/>
          <p:cNvSpPr txBox="1"/>
          <p:nvPr/>
        </p:nvSpPr>
        <p:spPr>
          <a:xfrm>
            <a:off x="3567921" y="2625501"/>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⑥</a:t>
            </a:r>
            <a:endParaRPr lang="zh-CN" altLang="en-US" dirty="0">
              <a:latin typeface="微软雅黑" pitchFamily="34" charset="-122"/>
              <a:ea typeface="微软雅黑" pitchFamily="34" charset="-122"/>
            </a:endParaRPr>
          </a:p>
        </p:txBody>
      </p:sp>
      <p:cxnSp>
        <p:nvCxnSpPr>
          <p:cNvPr id="61" name="直接连接符 60"/>
          <p:cNvCxnSpPr/>
          <p:nvPr/>
        </p:nvCxnSpPr>
        <p:spPr>
          <a:xfrm rot="5400000">
            <a:off x="2091923" y="4165318"/>
            <a:ext cx="1044000" cy="1588"/>
          </a:xfrm>
          <a:prstGeom prst="line">
            <a:avLst/>
          </a:prstGeom>
          <a:ln w="19050">
            <a:solidFill>
              <a:srgbClr val="00925F"/>
            </a:solidFill>
            <a:prstDash val="dash"/>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160227" y="2811765"/>
            <a:ext cx="500066" cy="69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方正兰亭纤黑简体" pitchFamily="2" charset="-122"/>
                <a:ea typeface="方正兰亭纤黑简体" pitchFamily="2" charset="-122"/>
              </a:rPr>
              <a:t>仓库备料</a:t>
            </a:r>
            <a:endParaRPr lang="zh-CN" altLang="en-US" sz="1000" dirty="0">
              <a:solidFill>
                <a:schemeClr val="tx1"/>
              </a:solidFill>
              <a:latin typeface="方正兰亭纤黑简体" pitchFamily="2" charset="-122"/>
              <a:ea typeface="方正兰亭纤黑简体" pitchFamily="2" charset="-122"/>
            </a:endParaRPr>
          </a:p>
        </p:txBody>
      </p:sp>
      <p:sp>
        <p:nvSpPr>
          <p:cNvPr id="65" name="矩形 64"/>
          <p:cNvSpPr/>
          <p:nvPr/>
        </p:nvSpPr>
        <p:spPr>
          <a:xfrm>
            <a:off x="2692768" y="2820711"/>
            <a:ext cx="500066" cy="69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方正兰亭纤黑简体" pitchFamily="2" charset="-122"/>
                <a:ea typeface="方正兰亭纤黑简体" pitchFamily="2" charset="-122"/>
              </a:rPr>
              <a:t>仓库送料</a:t>
            </a:r>
            <a:endParaRPr lang="zh-CN" altLang="en-US" sz="1000" dirty="0">
              <a:solidFill>
                <a:schemeClr val="tx1"/>
              </a:solidFill>
              <a:latin typeface="方正兰亭纤黑简体" pitchFamily="2" charset="-122"/>
              <a:ea typeface="方正兰亭纤黑简体" pitchFamily="2" charset="-122"/>
            </a:endParaRPr>
          </a:p>
        </p:txBody>
      </p:sp>
      <p:cxnSp>
        <p:nvCxnSpPr>
          <p:cNvPr id="66" name="AutoShape 25"/>
          <p:cNvCxnSpPr>
            <a:cxnSpLocks noChangeShapeType="1"/>
          </p:cNvCxnSpPr>
          <p:nvPr/>
        </p:nvCxnSpPr>
        <p:spPr bwMode="auto">
          <a:xfrm>
            <a:off x="1680389" y="3149679"/>
            <a:ext cx="216000" cy="0"/>
          </a:xfrm>
          <a:prstGeom prst="straightConnector1">
            <a:avLst/>
          </a:prstGeom>
          <a:noFill/>
          <a:ln w="9525">
            <a:solidFill>
              <a:srgbClr val="000000"/>
            </a:solidFill>
            <a:round/>
            <a:headEnd/>
            <a:tailEnd type="triangle" w="med" len="med"/>
          </a:ln>
        </p:spPr>
      </p:cxnSp>
      <p:cxnSp>
        <p:nvCxnSpPr>
          <p:cNvPr id="69" name="AutoShape 25"/>
          <p:cNvCxnSpPr>
            <a:cxnSpLocks noChangeShapeType="1"/>
          </p:cNvCxnSpPr>
          <p:nvPr/>
        </p:nvCxnSpPr>
        <p:spPr bwMode="auto">
          <a:xfrm>
            <a:off x="3210731" y="3149679"/>
            <a:ext cx="216000" cy="0"/>
          </a:xfrm>
          <a:prstGeom prst="straightConnector1">
            <a:avLst/>
          </a:prstGeom>
          <a:noFill/>
          <a:ln w="9525">
            <a:solidFill>
              <a:srgbClr val="000000"/>
            </a:solidFill>
            <a:round/>
            <a:headEnd/>
            <a:tailEnd type="triangle" w="med" len="med"/>
          </a:ln>
        </p:spPr>
      </p:cxnSp>
      <p:sp>
        <p:nvSpPr>
          <p:cNvPr id="70" name="圆角矩形 69"/>
          <p:cNvSpPr/>
          <p:nvPr/>
        </p:nvSpPr>
        <p:spPr>
          <a:xfrm>
            <a:off x="5599020" y="2643186"/>
            <a:ext cx="3149722" cy="1857388"/>
          </a:xfrm>
          <a:prstGeom prst="roundRect">
            <a:avLst/>
          </a:prstGeom>
          <a:noFill/>
          <a:ln w="19050">
            <a:solidFill>
              <a:srgbClr val="009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7226356" y="3590874"/>
            <a:ext cx="1274734" cy="276999"/>
          </a:xfrm>
          <a:prstGeom prst="rect">
            <a:avLst/>
          </a:prstGeom>
          <a:noFill/>
        </p:spPr>
        <p:txBody>
          <a:bodyPr wrap="square" rtlCol="0">
            <a:spAutoFit/>
          </a:bodyPr>
          <a:lstStyle/>
          <a:p>
            <a:pPr algn="ctr"/>
            <a:r>
              <a:rPr lang="zh-CN" altLang="en-US" sz="1200" b="1" dirty="0" smtClean="0">
                <a:solidFill>
                  <a:srgbClr val="00925F"/>
                </a:solidFill>
              </a:rPr>
              <a:t>用现有测试程序</a:t>
            </a:r>
            <a:endParaRPr lang="zh-CN" altLang="en-US" sz="1200" b="1" dirty="0">
              <a:solidFill>
                <a:srgbClr val="00925F"/>
              </a:solidFill>
            </a:endParaRPr>
          </a:p>
        </p:txBody>
      </p:sp>
      <p:cxnSp>
        <p:nvCxnSpPr>
          <p:cNvPr id="73" name="直接连接符 72"/>
          <p:cNvCxnSpPr/>
          <p:nvPr/>
        </p:nvCxnSpPr>
        <p:spPr>
          <a:xfrm rot="5400000">
            <a:off x="7410793" y="4574281"/>
            <a:ext cx="3240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16"/>
          <p:cNvSpPr>
            <a:spLocks noChangeArrowheads="1"/>
          </p:cNvSpPr>
          <p:nvPr/>
        </p:nvSpPr>
        <p:spPr bwMode="auto">
          <a:xfrm>
            <a:off x="7786710" y="4572012"/>
            <a:ext cx="771525" cy="35719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i="0" u="none" strike="noStrike" cap="none" normalizeH="0" baseline="0" dirty="0" smtClean="0">
                <a:ln>
                  <a:noFill/>
                </a:ln>
                <a:solidFill>
                  <a:schemeClr val="tx1"/>
                </a:solidFill>
                <a:effectLst/>
                <a:latin typeface="方正兰亭准黑简体" pitchFamily="2" charset="-122"/>
                <a:ea typeface="方正兰亭准黑简体" pitchFamily="2" charset="-122"/>
              </a:rPr>
              <a:t>IMEI</a:t>
            </a:r>
            <a:r>
              <a:rPr lang="zh-CN" altLang="en-US" sz="900" dirty="0" smtClean="0">
                <a:latin typeface="方正兰亭准黑简体" pitchFamily="2" charset="-122"/>
                <a:ea typeface="方正兰亭准黑简体" pitchFamily="2" charset="-122"/>
              </a:rPr>
              <a:t>分配到拉线</a:t>
            </a:r>
            <a:endParaRPr kumimoji="0" lang="zh-CN" sz="900"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77" name="Rectangle 16"/>
          <p:cNvSpPr>
            <a:spLocks noChangeArrowheads="1"/>
          </p:cNvSpPr>
          <p:nvPr/>
        </p:nvSpPr>
        <p:spPr bwMode="auto">
          <a:xfrm>
            <a:off x="7786710" y="5072078"/>
            <a:ext cx="771525" cy="35719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i="0" u="none" strike="noStrike" cap="none" normalizeH="0" baseline="0" dirty="0" smtClean="0">
                <a:ln>
                  <a:noFill/>
                </a:ln>
                <a:solidFill>
                  <a:schemeClr val="tx1"/>
                </a:solidFill>
                <a:effectLst/>
                <a:latin typeface="方正兰亭准黑简体" pitchFamily="2" charset="-122"/>
                <a:ea typeface="方正兰亭准黑简体" pitchFamily="2" charset="-122"/>
              </a:rPr>
              <a:t>IMEI</a:t>
            </a:r>
            <a:r>
              <a:rPr kumimoji="0" lang="zh-CN" altLang="en-US" sz="900" i="0" u="none" strike="noStrike" cap="none" normalizeH="0" baseline="0" dirty="0" smtClean="0">
                <a:ln>
                  <a:noFill/>
                </a:ln>
                <a:solidFill>
                  <a:schemeClr val="tx1"/>
                </a:solidFill>
                <a:effectLst/>
                <a:latin typeface="方正兰亭准黑简体" pitchFamily="2" charset="-122"/>
                <a:ea typeface="方正兰亭准黑简体" pitchFamily="2" charset="-122"/>
              </a:rPr>
              <a:t>集中打印</a:t>
            </a:r>
            <a:endParaRPr kumimoji="0" lang="zh-CN" sz="900"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83" name="直接箭头连接符 82"/>
          <p:cNvCxnSpPr/>
          <p:nvPr/>
        </p:nvCxnSpPr>
        <p:spPr>
          <a:xfrm rot="10800000">
            <a:off x="7572396" y="4739177"/>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7" idx="0"/>
            <a:endCxn id="75" idx="2"/>
          </p:cNvCxnSpPr>
          <p:nvPr/>
        </p:nvCxnSpPr>
        <p:spPr>
          <a:xfrm rot="5400000" flipH="1" flipV="1">
            <a:off x="8101035" y="5000640"/>
            <a:ext cx="14287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8429652" y="5000640"/>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⑧</a:t>
            </a:r>
            <a:endParaRPr lang="zh-CN" altLang="en-US" dirty="0">
              <a:latin typeface="微软雅黑" pitchFamily="34" charset="-122"/>
              <a:ea typeface="微软雅黑" pitchFamily="34" charset="-122"/>
            </a:endParaRPr>
          </a:p>
        </p:txBody>
      </p:sp>
      <p:sp>
        <p:nvSpPr>
          <p:cNvPr id="90" name="TextBox 89"/>
          <p:cNvSpPr txBox="1"/>
          <p:nvPr/>
        </p:nvSpPr>
        <p:spPr>
          <a:xfrm>
            <a:off x="8429652" y="4572012"/>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⑨</a:t>
            </a:r>
            <a:endParaRPr lang="zh-CN" altLang="en-US" dirty="0">
              <a:latin typeface="微软雅黑" pitchFamily="34" charset="-122"/>
              <a:ea typeface="微软雅黑" pitchFamily="34" charset="-122"/>
            </a:endParaRPr>
          </a:p>
        </p:txBody>
      </p:sp>
      <p:sp>
        <p:nvSpPr>
          <p:cNvPr id="91" name="TextBox 90"/>
          <p:cNvSpPr txBox="1"/>
          <p:nvPr/>
        </p:nvSpPr>
        <p:spPr>
          <a:xfrm>
            <a:off x="4631693" y="3714756"/>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⑩</a:t>
            </a:r>
            <a:endParaRPr lang="zh-CN" altLang="en-US" dirty="0">
              <a:latin typeface="微软雅黑" pitchFamily="34" charset="-122"/>
              <a:ea typeface="微软雅黑" pitchFamily="34" charset="-122"/>
            </a:endParaRPr>
          </a:p>
        </p:txBody>
      </p:sp>
      <p:sp>
        <p:nvSpPr>
          <p:cNvPr id="63" name="Rectangle 16"/>
          <p:cNvSpPr>
            <a:spLocks noChangeArrowheads="1"/>
          </p:cNvSpPr>
          <p:nvPr/>
        </p:nvSpPr>
        <p:spPr bwMode="auto">
          <a:xfrm>
            <a:off x="3345809" y="3900495"/>
            <a:ext cx="771525"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just" fontAlgn="base">
              <a:spcBef>
                <a:spcPct val="0"/>
              </a:spcBef>
              <a:spcAft>
                <a:spcPct val="0"/>
              </a:spcAft>
            </a:pPr>
            <a:r>
              <a:rPr lang="zh-CN" altLang="en-US" sz="1000" dirty="0" smtClean="0">
                <a:latin typeface="方正兰亭准黑简体" pitchFamily="2" charset="-122"/>
                <a:ea typeface="方正兰亭准黑简体" pitchFamily="2" charset="-122"/>
              </a:rPr>
              <a:t>外观批次收集</a:t>
            </a:r>
          </a:p>
        </p:txBody>
      </p:sp>
      <p:cxnSp>
        <p:nvCxnSpPr>
          <p:cNvPr id="67" name="AutoShape 29"/>
          <p:cNvCxnSpPr>
            <a:cxnSpLocks noChangeShapeType="1"/>
          </p:cNvCxnSpPr>
          <p:nvPr/>
        </p:nvCxnSpPr>
        <p:spPr bwMode="auto">
          <a:xfrm flipH="1">
            <a:off x="2845743" y="4143384"/>
            <a:ext cx="495300" cy="0"/>
          </a:xfrm>
          <a:prstGeom prst="straightConnector1">
            <a:avLst/>
          </a:prstGeom>
          <a:noFill/>
          <a:ln w="9525">
            <a:solidFill>
              <a:srgbClr val="000000"/>
            </a:solidFill>
            <a:round/>
            <a:headEnd/>
            <a:tailEnd type="triangle" w="med" len="med"/>
          </a:ln>
        </p:spPr>
      </p:cxnSp>
      <p:grpSp>
        <p:nvGrpSpPr>
          <p:cNvPr id="76" name="组合 75"/>
          <p:cNvGrpSpPr/>
          <p:nvPr/>
        </p:nvGrpSpPr>
        <p:grpSpPr>
          <a:xfrm>
            <a:off x="3345809" y="3781761"/>
            <a:ext cx="428628" cy="261610"/>
            <a:chOff x="4867277" y="3781761"/>
            <a:chExt cx="428628" cy="261610"/>
          </a:xfrm>
        </p:grpSpPr>
        <p:sp>
          <p:nvSpPr>
            <p:cNvPr id="72" name="椭圆 71"/>
            <p:cNvSpPr/>
            <p:nvPr/>
          </p:nvSpPr>
          <p:spPr>
            <a:xfrm>
              <a:off x="4929190" y="3786194"/>
              <a:ext cx="214314" cy="21431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4867277" y="3781761"/>
              <a:ext cx="428628" cy="261610"/>
            </a:xfrm>
            <a:prstGeom prst="rect">
              <a:avLst/>
            </a:prstGeom>
            <a:noFill/>
          </p:spPr>
          <p:txBody>
            <a:bodyPr wrap="square" rtlCol="0">
              <a:spAutoFit/>
            </a:bodyPr>
            <a:lstStyle/>
            <a:p>
              <a:r>
                <a:rPr lang="en-US" altLang="zh-CN" sz="1100" dirty="0" smtClean="0">
                  <a:latin typeface="方正兰亭准黑简体" pitchFamily="2" charset="-122"/>
                  <a:ea typeface="方正兰亭准黑简体" pitchFamily="2" charset="-122"/>
                </a:rPr>
                <a:t>11</a:t>
              </a:r>
              <a:endParaRPr lang="zh-CN" altLang="en-US" sz="1100" dirty="0">
                <a:latin typeface="方正兰亭准黑简体" pitchFamily="2" charset="-122"/>
                <a:ea typeface="方正兰亭准黑简体" pitchFamily="2" charset="-122"/>
              </a:endParaRPr>
            </a:p>
          </p:txBody>
        </p:sp>
      </p:grpSp>
      <p:cxnSp>
        <p:nvCxnSpPr>
          <p:cNvPr id="78" name="AutoShape 24"/>
          <p:cNvCxnSpPr>
            <a:cxnSpLocks noChangeShapeType="1"/>
          </p:cNvCxnSpPr>
          <p:nvPr/>
        </p:nvCxnSpPr>
        <p:spPr bwMode="auto">
          <a:xfrm>
            <a:off x="664099" y="2565125"/>
            <a:ext cx="2096" cy="245042"/>
          </a:xfrm>
          <a:prstGeom prst="straightConnector1">
            <a:avLst/>
          </a:prstGeom>
          <a:noFill/>
          <a:ln w="9525">
            <a:solidFill>
              <a:srgbClr val="000000"/>
            </a:solidFill>
            <a:round/>
            <a:headEnd/>
            <a:tailEnd type="triangle" w="med" len="med"/>
          </a:ln>
        </p:spPr>
      </p:cxnSp>
      <p:sp>
        <p:nvSpPr>
          <p:cNvPr id="79" name="Rectangle 11"/>
          <p:cNvSpPr>
            <a:spLocks noChangeArrowheads="1"/>
          </p:cNvSpPr>
          <p:nvPr/>
        </p:nvSpPr>
        <p:spPr bwMode="auto">
          <a:xfrm>
            <a:off x="4526268" y="2824152"/>
            <a:ext cx="837638" cy="695325"/>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投板</a:t>
            </a: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a:t>
            </a:r>
            <a:r>
              <a:rPr lang="zh-CN" altLang="en-US" sz="1000" dirty="0">
                <a:latin typeface="方正兰亭准黑简体" pitchFamily="2" charset="-122"/>
                <a:ea typeface="方正兰亭准黑简体" pitchFamily="2" charset="-122"/>
              </a:rPr>
              <a:t>前</a:t>
            </a:r>
            <a:r>
              <a:rPr lang="zh-CN" altLang="en-US" sz="1000" dirty="0" smtClean="0">
                <a:latin typeface="方正兰亭准黑简体" pitchFamily="2" charset="-122"/>
                <a:ea typeface="方正兰亭准黑简体" pitchFamily="2" charset="-122"/>
              </a:rPr>
              <a:t>置摄像头</a:t>
            </a: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80" name="Rectangle 12"/>
          <p:cNvSpPr>
            <a:spLocks noChangeArrowheads="1"/>
          </p:cNvSpPr>
          <p:nvPr/>
        </p:nvSpPr>
        <p:spPr bwMode="auto">
          <a:xfrm>
            <a:off x="7339848" y="2824152"/>
            <a:ext cx="523875" cy="695325"/>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1000" dirty="0" smtClean="0">
                <a:latin typeface="方正兰亭准黑简体" pitchFamily="2" charset="-122"/>
                <a:ea typeface="方正兰亭准黑简体" pitchFamily="2" charset="-122"/>
              </a:rPr>
              <a:t>电池盖消耗绑定</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81" name="AutoShape 27"/>
          <p:cNvCxnSpPr>
            <a:cxnSpLocks noChangeShapeType="1"/>
          </p:cNvCxnSpPr>
          <p:nvPr/>
        </p:nvCxnSpPr>
        <p:spPr bwMode="auto">
          <a:xfrm>
            <a:off x="7087848" y="3157527"/>
            <a:ext cx="252000" cy="0"/>
          </a:xfrm>
          <a:prstGeom prst="straightConnector1">
            <a:avLst/>
          </a:prstGeom>
          <a:noFill/>
          <a:ln w="9525">
            <a:solidFill>
              <a:srgbClr val="000000"/>
            </a:solidFill>
            <a:round/>
            <a:headEnd/>
            <a:tailEnd type="triangle" w="med" len="med"/>
          </a:ln>
        </p:spPr>
      </p:cxnSp>
      <p:cxnSp>
        <p:nvCxnSpPr>
          <p:cNvPr id="87" name="AutoShape 21"/>
          <p:cNvCxnSpPr>
            <a:cxnSpLocks noChangeShapeType="1"/>
          </p:cNvCxnSpPr>
          <p:nvPr/>
        </p:nvCxnSpPr>
        <p:spPr bwMode="auto">
          <a:xfrm>
            <a:off x="4211960" y="3156195"/>
            <a:ext cx="306345" cy="0"/>
          </a:xfrm>
          <a:prstGeom prst="straightConnector1">
            <a:avLst/>
          </a:prstGeom>
          <a:noFill/>
          <a:ln w="9525">
            <a:solidFill>
              <a:srgbClr val="000000"/>
            </a:solidFill>
            <a:round/>
            <a:headEnd/>
            <a:tailEnd type="triangle" w="med" len="med"/>
          </a:ln>
        </p:spPr>
      </p:cxnSp>
      <p:sp>
        <p:nvSpPr>
          <p:cNvPr id="18" name="圆角矩形 17"/>
          <p:cNvSpPr/>
          <p:nvPr/>
        </p:nvSpPr>
        <p:spPr>
          <a:xfrm>
            <a:off x="4365132" y="2774143"/>
            <a:ext cx="3595694" cy="780707"/>
          </a:xfrm>
          <a:prstGeom prst="roundRect">
            <a:avLst/>
          </a:prstGeom>
          <a:noFill/>
          <a:ln w="12700">
            <a:solidFill>
              <a:srgbClr val="009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5148064" y="2592428"/>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⑦</a:t>
            </a:r>
            <a:endParaRPr lang="zh-CN" altLang="en-US" dirty="0">
              <a:latin typeface="微软雅黑" pitchFamily="34" charset="-122"/>
              <a:ea typeface="微软雅黑" pitchFamily="34" charset="-122"/>
            </a:endParaRPr>
          </a:p>
        </p:txBody>
      </p:sp>
      <p:sp>
        <p:nvSpPr>
          <p:cNvPr id="19" name="TextBox 18"/>
          <p:cNvSpPr txBox="1"/>
          <p:nvPr/>
        </p:nvSpPr>
        <p:spPr>
          <a:xfrm>
            <a:off x="433947" y="4574678"/>
            <a:ext cx="6374905" cy="1046440"/>
          </a:xfrm>
          <a:prstGeom prst="rect">
            <a:avLst/>
          </a:prstGeom>
          <a:noFill/>
        </p:spPr>
        <p:txBody>
          <a:bodyPr wrap="square" rtlCol="0">
            <a:spAutoFit/>
          </a:bodyPr>
          <a:lstStyle/>
          <a:p>
            <a:r>
              <a:rPr lang="zh-CN" altLang="en-US" sz="1400" dirty="0" smtClean="0">
                <a:latin typeface="方正兰亭准黑简体" pitchFamily="2" charset="-122"/>
                <a:ea typeface="方正兰亭准黑简体" pitchFamily="2" charset="-122"/>
              </a:rPr>
              <a:t>备注：</a:t>
            </a:r>
            <a:endParaRPr lang="en-US" altLang="zh-CN" sz="1400" dirty="0" smtClean="0">
              <a:latin typeface="方正兰亭准黑简体" pitchFamily="2" charset="-122"/>
              <a:ea typeface="方正兰亭准黑简体" pitchFamily="2" charset="-122"/>
            </a:endParaRPr>
          </a:p>
          <a:p>
            <a:pPr lvl="0"/>
            <a:r>
              <a:rPr lang="en-US" altLang="zh-CN" sz="1200" dirty="0">
                <a:latin typeface="方正兰亭准黑简体" pitchFamily="2" charset="-122"/>
                <a:ea typeface="方正兰亭准黑简体" pitchFamily="2" charset="-122"/>
              </a:rPr>
              <a:t> </a:t>
            </a:r>
            <a:r>
              <a:rPr lang="en-US" altLang="zh-CN" sz="1200" dirty="0" smtClean="0">
                <a:latin typeface="方正兰亭准黑简体" pitchFamily="2" charset="-122"/>
                <a:ea typeface="方正兰亭准黑简体" pitchFamily="2" charset="-122"/>
              </a:rPr>
              <a:t>       1.</a:t>
            </a:r>
            <a:r>
              <a:rPr lang="zh-CN" altLang="en-US" sz="1200" dirty="0">
                <a:latin typeface="方正兰亭准黑简体" pitchFamily="2" charset="-122"/>
                <a:ea typeface="方正兰亭准黑简体" pitchFamily="2" charset="-122"/>
              </a:rPr>
              <a:t>投</a:t>
            </a:r>
            <a:r>
              <a:rPr lang="zh-CN" altLang="en-US" sz="1200" dirty="0" smtClean="0">
                <a:latin typeface="方正兰亭准黑简体" pitchFamily="2" charset="-122"/>
                <a:ea typeface="方正兰亭准黑简体" pitchFamily="2" charset="-122"/>
              </a:rPr>
              <a:t>板：包含扫描主板、前置摄像头；</a:t>
            </a:r>
            <a:endParaRPr lang="en-US" altLang="zh-CN" sz="1200" dirty="0" smtClean="0">
              <a:latin typeface="方正兰亭准黑简体" pitchFamily="2" charset="-122"/>
              <a:ea typeface="方正兰亭准黑简体" pitchFamily="2" charset="-122"/>
            </a:endParaRPr>
          </a:p>
          <a:p>
            <a:pPr lvl="0"/>
            <a:r>
              <a:rPr lang="en-US" altLang="zh-CN" sz="1200" dirty="0">
                <a:latin typeface="方正兰亭准黑简体" pitchFamily="2" charset="-122"/>
                <a:ea typeface="方正兰亭准黑简体" pitchFamily="2" charset="-122"/>
              </a:rPr>
              <a:t> </a:t>
            </a:r>
            <a:r>
              <a:rPr lang="en-US" altLang="zh-CN" sz="1200" dirty="0" smtClean="0">
                <a:latin typeface="方正兰亭准黑简体" pitchFamily="2" charset="-122"/>
                <a:ea typeface="方正兰亭准黑简体" pitchFamily="2" charset="-122"/>
              </a:rPr>
              <a:t>       2.</a:t>
            </a:r>
            <a:r>
              <a:rPr lang="zh-CN" altLang="en-US" sz="1200" dirty="0">
                <a:latin typeface="方正兰亭准黑简体" pitchFamily="2" charset="-122"/>
                <a:ea typeface="方正兰亭准黑简体" pitchFamily="2" charset="-122"/>
              </a:rPr>
              <a:t>屏组件集中扫描绑定：包含扫描主板、后置摄像头、天线</a:t>
            </a:r>
            <a:r>
              <a:rPr lang="en-US" altLang="zh-CN" sz="1200" dirty="0">
                <a:latin typeface="方正兰亭准黑简体" pitchFamily="2" charset="-122"/>
                <a:ea typeface="方正兰亭准黑简体" pitchFamily="2" charset="-122"/>
              </a:rPr>
              <a:t>FPC</a:t>
            </a:r>
            <a:r>
              <a:rPr lang="zh-CN" altLang="en-US" sz="1200" dirty="0">
                <a:latin typeface="方正兰亭准黑简体" pitchFamily="2" charset="-122"/>
                <a:ea typeface="方正兰亭准黑简体" pitchFamily="2" charset="-122"/>
              </a:rPr>
              <a:t>、屏</a:t>
            </a:r>
            <a:r>
              <a:rPr lang="en-US" altLang="zh-CN" sz="1200" dirty="0">
                <a:latin typeface="方正兰亭准黑简体" pitchFamily="2" charset="-122"/>
                <a:ea typeface="方正兰亭准黑简体" pitchFamily="2" charset="-122"/>
              </a:rPr>
              <a:t>/L</a:t>
            </a:r>
            <a:r>
              <a:rPr lang="zh-CN" altLang="en-US" sz="1200" dirty="0">
                <a:latin typeface="方正兰亭准黑简体" pitchFamily="2" charset="-122"/>
                <a:ea typeface="方正兰亭准黑简体" pitchFamily="2" charset="-122"/>
              </a:rPr>
              <a:t>板、</a:t>
            </a:r>
            <a:r>
              <a:rPr lang="en-US" altLang="zh-CN" sz="1200" dirty="0">
                <a:latin typeface="方正兰亭准黑简体" pitchFamily="2" charset="-122"/>
                <a:ea typeface="方正兰亭准黑简体" pitchFamily="2" charset="-122"/>
              </a:rPr>
              <a:t>BOX </a:t>
            </a:r>
            <a:r>
              <a:rPr lang="zh-CN" altLang="en-US" sz="1200" dirty="0" smtClean="0">
                <a:latin typeface="方正兰亭准黑简体" pitchFamily="2" charset="-122"/>
                <a:ea typeface="方正兰亭准黑简体" pitchFamily="2" charset="-122"/>
              </a:rPr>
              <a:t>；</a:t>
            </a:r>
            <a:endParaRPr lang="en-US" altLang="zh-CN" sz="1200" dirty="0" smtClean="0">
              <a:latin typeface="方正兰亭准黑简体" pitchFamily="2" charset="-122"/>
              <a:ea typeface="方正兰亭准黑简体" pitchFamily="2" charset="-122"/>
            </a:endParaRPr>
          </a:p>
          <a:p>
            <a:pPr lvl="0"/>
            <a:r>
              <a:rPr lang="en-US" altLang="zh-CN" sz="1200" dirty="0" smtClean="0">
                <a:latin typeface="方正兰亭准黑简体" pitchFamily="2" charset="-122"/>
                <a:ea typeface="方正兰亭准黑简体" pitchFamily="2" charset="-122"/>
              </a:rPr>
              <a:t>        3.</a:t>
            </a:r>
            <a:r>
              <a:rPr lang="zh-CN" altLang="en-US" sz="1200" dirty="0" smtClean="0">
                <a:latin typeface="方正兰亭准黑简体" pitchFamily="2" charset="-122"/>
                <a:ea typeface="方正兰亭准黑简体" pitchFamily="2" charset="-122"/>
              </a:rPr>
              <a:t>电池盖消耗绑</a:t>
            </a:r>
            <a:r>
              <a:rPr lang="zh-CN" altLang="en-US" sz="1200" dirty="0">
                <a:latin typeface="方正兰亭准黑简体" pitchFamily="2" charset="-122"/>
                <a:ea typeface="方正兰亭准黑简体" pitchFamily="2" charset="-122"/>
              </a:rPr>
              <a:t>定：主</a:t>
            </a:r>
            <a:r>
              <a:rPr lang="zh-CN" altLang="en-US" sz="1200" dirty="0" smtClean="0">
                <a:latin typeface="方正兰亭准黑简体" pitchFamily="2" charset="-122"/>
                <a:ea typeface="方正兰亭准黑简体" pitchFamily="2" charset="-122"/>
              </a:rPr>
              <a:t>板、</a:t>
            </a:r>
            <a:r>
              <a:rPr lang="zh-CN" altLang="en-US" sz="1200" dirty="0">
                <a:latin typeface="方正兰亭准黑简体" pitchFamily="2" charset="-122"/>
                <a:ea typeface="方正兰亭准黑简体" pitchFamily="2" charset="-122"/>
              </a:rPr>
              <a:t>电池</a:t>
            </a:r>
            <a:r>
              <a:rPr lang="zh-CN" altLang="en-US" sz="1200" dirty="0" smtClean="0">
                <a:latin typeface="方正兰亭准黑简体" pitchFamily="2" charset="-122"/>
                <a:ea typeface="方正兰亭准黑简体" pitchFamily="2" charset="-122"/>
              </a:rPr>
              <a:t>盖</a:t>
            </a:r>
            <a:r>
              <a:rPr lang="zh-CN" altLang="en-US" sz="1200" dirty="0" smtClean="0">
                <a:latin typeface="方正兰亭准黑简体" pitchFamily="2" charset="-122"/>
                <a:ea typeface="方正兰亭准黑简体" pitchFamily="2" charset="-122"/>
              </a:rPr>
              <a:t>。</a:t>
            </a:r>
            <a:endParaRPr lang="zh-CN" altLang="zh-CN" sz="1200" dirty="0">
              <a:latin typeface="方正兰亭准黑简体" pitchFamily="2" charset="-122"/>
              <a:ea typeface="方正兰亭准黑简体" pitchFamily="2" charset="-122"/>
            </a:endParaRPr>
          </a:p>
          <a:p>
            <a:endParaRPr lang="zh-CN" altLang="en-US" sz="1200" dirty="0">
              <a:latin typeface="方正兰亭纤黑简体" pitchFamily="2" charset="-122"/>
              <a:ea typeface="方正兰亭纤黑简体" pitchFamily="2" charset="-122"/>
            </a:endParaRPr>
          </a:p>
        </p:txBody>
      </p:sp>
      <p:cxnSp>
        <p:nvCxnSpPr>
          <p:cNvPr id="21" name="肘形连接符 20"/>
          <p:cNvCxnSpPr>
            <a:stCxn id="1028" idx="2"/>
            <a:endCxn id="79" idx="0"/>
          </p:cNvCxnSpPr>
          <p:nvPr/>
        </p:nvCxnSpPr>
        <p:spPr>
          <a:xfrm rot="16200000" flipH="1">
            <a:off x="4533794" y="2412858"/>
            <a:ext cx="500027" cy="322559"/>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030" idx="2"/>
          </p:cNvCxnSpPr>
          <p:nvPr/>
        </p:nvCxnSpPr>
        <p:spPr>
          <a:xfrm rot="5400000">
            <a:off x="5285449" y="1974239"/>
            <a:ext cx="277830" cy="95855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00575" y="1571616"/>
            <a:ext cx="4471491"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11</a:t>
              </a:r>
              <a:r>
                <a:rPr lang="zh-CN" altLang="en-US" dirty="0" smtClean="0">
                  <a:latin typeface="方正兰亭准黑简体" pitchFamily="2" charset="-122"/>
                  <a:ea typeface="方正兰亭准黑简体" pitchFamily="2" charset="-122"/>
                </a:rPr>
                <a:t>、</a:t>
              </a:r>
              <a:r>
                <a:rPr lang="en-US" altLang="zh-CN" dirty="0" smtClean="0">
                  <a:latin typeface="方正兰亭准黑简体" pitchFamily="2" charset="-122"/>
                  <a:ea typeface="方正兰亭准黑简体" pitchFamily="2" charset="-122"/>
                </a:rPr>
                <a:t>IMEI</a:t>
              </a:r>
              <a:r>
                <a:rPr lang="zh-CN" altLang="en-US" dirty="0" smtClean="0">
                  <a:latin typeface="方正兰亭准黑简体" pitchFamily="2" charset="-122"/>
                  <a:ea typeface="方正兰亭准黑简体" pitchFamily="2" charset="-122"/>
                </a:rPr>
                <a:t>号集中打印</a:t>
              </a:r>
              <a:r>
                <a:rPr lang="en-US" altLang="zh-CN" dirty="0" smtClean="0">
                  <a:latin typeface="方正兰亭准黑简体" pitchFamily="2" charset="-122"/>
                  <a:ea typeface="方正兰亭准黑简体" pitchFamily="2" charset="-122"/>
                </a:rPr>
                <a:t>(1/2)</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357434"/>
            <a:ext cx="2928958" cy="1600438"/>
          </a:xfrm>
          <a:prstGeom prst="rect">
            <a:avLst/>
          </a:prstGeom>
          <a:noFill/>
        </p:spPr>
        <p:txBody>
          <a:bodyPr wrap="square" rtlCol="0">
            <a:spAutoFit/>
          </a:bodyPr>
          <a:lstStyle/>
          <a:p>
            <a:r>
              <a:rPr lang="zh-CN" altLang="en-US" sz="1400" b="1" dirty="0" smtClean="0"/>
              <a:t>使用岗位：</a:t>
            </a:r>
            <a:r>
              <a:rPr lang="zh-CN" altLang="en-US" sz="1400" dirty="0" smtClean="0"/>
              <a:t>班长、组长</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 在菜单的选项中点击“组装</a:t>
            </a:r>
            <a:r>
              <a:rPr lang="en-US" altLang="zh-CN" sz="1400" dirty="0" smtClean="0"/>
              <a:t>—</a:t>
            </a:r>
            <a:r>
              <a:rPr lang="zh-CN" altLang="en-US" sz="1400" dirty="0" smtClean="0"/>
              <a:t>组装事务</a:t>
            </a:r>
            <a:r>
              <a:rPr lang="en-US" altLang="zh-CN" sz="1400" dirty="0" smtClean="0"/>
              <a:t>—IMEI</a:t>
            </a:r>
            <a:r>
              <a:rPr lang="zh-CN" altLang="en-US" sz="1400" dirty="0" smtClean="0"/>
              <a:t>号集中打印 ”进入操作界面。</a:t>
            </a:r>
            <a:endParaRPr lang="en-US" altLang="zh-CN" sz="1400" dirty="0" smtClean="0"/>
          </a:p>
          <a:p>
            <a:endParaRPr lang="en-US" altLang="zh-CN" sz="1400" dirty="0" smtClean="0"/>
          </a:p>
        </p:txBody>
      </p:sp>
      <p:sp>
        <p:nvSpPr>
          <p:cNvPr id="20" name="椭圆 19"/>
          <p:cNvSpPr/>
          <p:nvPr/>
        </p:nvSpPr>
        <p:spPr>
          <a:xfrm>
            <a:off x="1571604"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6" name="圆角矩形 15"/>
          <p:cNvSpPr/>
          <p:nvPr/>
        </p:nvSpPr>
        <p:spPr>
          <a:xfrm>
            <a:off x="2928926" y="3071814"/>
            <a:ext cx="928694"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819654" y="1714492"/>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952652">
            <a:off x="1286719" y="2252311"/>
            <a:ext cx="282363"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 23"/>
          <p:cNvSpPr/>
          <p:nvPr/>
        </p:nvSpPr>
        <p:spPr>
          <a:xfrm>
            <a:off x="819654" y="2000244"/>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1643042" y="2143120"/>
            <a:ext cx="1357322" cy="18194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3221166" flipV="1">
            <a:off x="3080700" y="2579522"/>
            <a:ext cx="397059"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571472" y="1571616"/>
            <a:ext cx="4572032"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11</a:t>
              </a:r>
              <a:r>
                <a:rPr lang="zh-CN" altLang="en-US" dirty="0" smtClean="0">
                  <a:latin typeface="方正兰亭准黑简体" pitchFamily="2" charset="-122"/>
                  <a:ea typeface="方正兰亭准黑简体" pitchFamily="2" charset="-122"/>
                </a:rPr>
                <a:t>、</a:t>
              </a:r>
              <a:r>
                <a:rPr lang="en-US" altLang="zh-CN" dirty="0" smtClean="0">
                  <a:latin typeface="方正兰亭准黑简体" pitchFamily="2" charset="-122"/>
                  <a:ea typeface="方正兰亭准黑简体" pitchFamily="2" charset="-122"/>
                </a:rPr>
                <a:t>IMEI</a:t>
              </a:r>
              <a:r>
                <a:rPr lang="zh-CN" altLang="en-US" dirty="0" smtClean="0">
                  <a:latin typeface="方正兰亭准黑简体" pitchFamily="2" charset="-122"/>
                  <a:ea typeface="方正兰亭准黑简体" pitchFamily="2" charset="-122"/>
                </a:rPr>
                <a:t>号集中打印</a:t>
              </a:r>
              <a:r>
                <a:rPr lang="en-US" altLang="zh-CN" dirty="0" smtClean="0">
                  <a:latin typeface="方正兰亭准黑简体" pitchFamily="2" charset="-122"/>
                  <a:ea typeface="方正兰亭准黑简体" pitchFamily="2" charset="-122"/>
                </a:rPr>
                <a:t>(2/3)</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34907"/>
            <a:ext cx="2928958" cy="3108543"/>
          </a:xfrm>
          <a:prstGeom prst="rect">
            <a:avLst/>
          </a:prstGeom>
          <a:noFill/>
        </p:spPr>
        <p:txBody>
          <a:bodyPr wrap="square" rtlCol="0">
            <a:spAutoFit/>
          </a:bodyPr>
          <a:lstStyle/>
          <a:p>
            <a:r>
              <a:rPr lang="en-US" altLang="zh-CN" sz="1400" dirty="0" smtClean="0"/>
              <a:t>2.</a:t>
            </a:r>
            <a:r>
              <a:rPr lang="zh-CN" altLang="en-US" sz="1400" dirty="0" smtClean="0"/>
              <a:t> 集中打印</a:t>
            </a:r>
            <a:r>
              <a:rPr lang="en-US" altLang="zh-CN" sz="1400" dirty="0" smtClean="0"/>
              <a:t>IMEI</a:t>
            </a:r>
            <a:r>
              <a:rPr lang="zh-CN" altLang="en-US" sz="1400" dirty="0" smtClean="0"/>
              <a:t>，要先在（</a:t>
            </a:r>
            <a:r>
              <a:rPr lang="en-US" altLang="zh-CN" sz="1400" dirty="0" smtClean="0"/>
              <a:t>2</a:t>
            </a:r>
            <a:r>
              <a:rPr lang="zh-CN" altLang="en-US" sz="1400" dirty="0" smtClean="0"/>
              <a:t>）选择机型，在选择对应的专案号，如（</a:t>
            </a:r>
            <a:r>
              <a:rPr lang="en-US" altLang="zh-CN" sz="1400" dirty="0" smtClean="0"/>
              <a:t>3</a:t>
            </a:r>
            <a:r>
              <a:rPr lang="zh-CN" altLang="en-US" sz="1400" dirty="0" smtClean="0"/>
              <a:t>）所示；</a:t>
            </a:r>
            <a:endParaRPr lang="en-US" altLang="zh-CN" sz="1400" dirty="0" smtClean="0"/>
          </a:p>
          <a:p>
            <a:endParaRPr lang="en-US" altLang="zh-CN" sz="1400" dirty="0" smtClean="0"/>
          </a:p>
          <a:p>
            <a:r>
              <a:rPr lang="en-US" altLang="zh-CN" sz="1400" dirty="0" smtClean="0"/>
              <a:t>3.</a:t>
            </a:r>
            <a:r>
              <a:rPr lang="zh-CN" altLang="en-US" sz="1400" dirty="0" smtClean="0"/>
              <a:t>需要在“生产类型”图中（</a:t>
            </a:r>
            <a:r>
              <a:rPr lang="en-US" altLang="zh-CN" sz="1400" dirty="0" smtClean="0"/>
              <a:t>4</a:t>
            </a:r>
            <a:r>
              <a:rPr lang="zh-CN" altLang="en-US" sz="1400" dirty="0" smtClean="0"/>
              <a:t>）位置，其包含“内销”和“试产”两类型；“生产类型”选择完成后系统会自动带出其产品工信资料；</a:t>
            </a:r>
            <a:endParaRPr lang="en-US" altLang="zh-CN" sz="1400" dirty="0" smtClean="0"/>
          </a:p>
          <a:p>
            <a:endParaRPr lang="en-US" altLang="zh-CN" sz="1400" dirty="0" smtClean="0"/>
          </a:p>
          <a:p>
            <a:r>
              <a:rPr lang="en-US" altLang="zh-CN" sz="1400" dirty="0" smtClean="0"/>
              <a:t>4.</a:t>
            </a:r>
            <a:r>
              <a:rPr lang="zh-CN" altLang="en-US" sz="1400" dirty="0" smtClean="0"/>
              <a:t>在（</a:t>
            </a:r>
            <a:r>
              <a:rPr lang="en-US" altLang="zh-CN" sz="1400" dirty="0" smtClean="0"/>
              <a:t>6</a:t>
            </a:r>
            <a:r>
              <a:rPr lang="zh-CN" altLang="en-US" sz="1400" dirty="0" smtClean="0"/>
              <a:t>）数量输入栏内输入批量打印数量，并点击（</a:t>
            </a:r>
            <a:r>
              <a:rPr lang="en-US" altLang="zh-CN" sz="1400" dirty="0" smtClean="0"/>
              <a:t>7</a:t>
            </a:r>
            <a:r>
              <a:rPr lang="zh-CN" altLang="en-US" sz="1400" dirty="0" smtClean="0"/>
              <a:t>）位置处的“打印”按钮，系统则分配</a:t>
            </a:r>
            <a:r>
              <a:rPr lang="en-US" altLang="zh-CN" sz="1400" dirty="0" smtClean="0"/>
              <a:t>IMEI</a:t>
            </a:r>
            <a:r>
              <a:rPr lang="zh-CN" altLang="en-US" sz="1400" dirty="0" smtClean="0"/>
              <a:t>号进行打印；</a:t>
            </a:r>
            <a:endParaRPr lang="en-US" altLang="zh-CN" sz="1400" dirty="0" smtClean="0"/>
          </a:p>
          <a:p>
            <a:endParaRPr lang="en-US" altLang="zh-CN" sz="1400" dirty="0" smtClean="0"/>
          </a:p>
        </p:txBody>
      </p:sp>
      <p:sp>
        <p:nvSpPr>
          <p:cNvPr id="20" name="椭圆 19"/>
          <p:cNvSpPr/>
          <p:nvPr/>
        </p:nvSpPr>
        <p:spPr>
          <a:xfrm>
            <a:off x="1571604"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5" name="圆角矩形 24"/>
          <p:cNvSpPr/>
          <p:nvPr/>
        </p:nvSpPr>
        <p:spPr>
          <a:xfrm>
            <a:off x="571472" y="2428872"/>
            <a:ext cx="2857520" cy="5000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285984" y="178593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8" name="椭圆 17"/>
          <p:cNvSpPr/>
          <p:nvPr/>
        </p:nvSpPr>
        <p:spPr>
          <a:xfrm>
            <a:off x="357158" y="20716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1" name="椭圆 20"/>
          <p:cNvSpPr/>
          <p:nvPr/>
        </p:nvSpPr>
        <p:spPr>
          <a:xfrm>
            <a:off x="2714612" y="228599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6" name="椭圆 25"/>
          <p:cNvSpPr/>
          <p:nvPr/>
        </p:nvSpPr>
        <p:spPr>
          <a:xfrm>
            <a:off x="1285852" y="307181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cxnSp>
        <p:nvCxnSpPr>
          <p:cNvPr id="28" name="直接连接符 27"/>
          <p:cNvCxnSpPr>
            <a:stCxn id="15" idx="2"/>
          </p:cNvCxnSpPr>
          <p:nvPr/>
        </p:nvCxnSpPr>
        <p:spPr>
          <a:xfrm rot="10800000" flipV="1">
            <a:off x="1714480" y="1928806"/>
            <a:ext cx="571504" cy="71438"/>
          </a:xfrm>
          <a:prstGeom prst="line">
            <a:avLst/>
          </a:prstGeom>
          <a:ln w="12700">
            <a:solidFill>
              <a:srgbClr val="00925F"/>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928794"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571472" y="1571616"/>
            <a:ext cx="4572032"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11</a:t>
              </a:r>
              <a:r>
                <a:rPr lang="zh-CN" altLang="en-US" dirty="0" smtClean="0">
                  <a:latin typeface="方正兰亭准黑简体" pitchFamily="2" charset="-122"/>
                  <a:ea typeface="方正兰亭准黑简体" pitchFamily="2" charset="-122"/>
                </a:rPr>
                <a:t>、</a:t>
              </a:r>
              <a:r>
                <a:rPr lang="en-US" altLang="zh-CN" dirty="0" smtClean="0">
                  <a:latin typeface="方正兰亭准黑简体" pitchFamily="2" charset="-122"/>
                  <a:ea typeface="方正兰亭准黑简体" pitchFamily="2" charset="-122"/>
                </a:rPr>
                <a:t>IMEI</a:t>
              </a:r>
              <a:r>
                <a:rPr lang="zh-CN" altLang="en-US" dirty="0" smtClean="0">
                  <a:latin typeface="方正兰亭准黑简体" pitchFamily="2" charset="-122"/>
                  <a:ea typeface="方正兰亭准黑简体" pitchFamily="2" charset="-122"/>
                </a:rPr>
                <a:t>号集中打印</a:t>
              </a:r>
              <a:r>
                <a:rPr lang="en-US" altLang="zh-CN" dirty="0" smtClean="0">
                  <a:latin typeface="方正兰亭准黑简体" pitchFamily="2" charset="-122"/>
                  <a:ea typeface="方正兰亭准黑简体" pitchFamily="2" charset="-122"/>
                </a:rPr>
                <a:t>(3/3)</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357302"/>
            <a:ext cx="2928958" cy="3539430"/>
          </a:xfrm>
          <a:prstGeom prst="rect">
            <a:avLst/>
          </a:prstGeom>
          <a:noFill/>
        </p:spPr>
        <p:txBody>
          <a:bodyPr wrap="square" rtlCol="0">
            <a:spAutoFit/>
          </a:bodyPr>
          <a:lstStyle/>
          <a:p>
            <a:r>
              <a:rPr lang="zh-CN" altLang="en-US" sz="1400" b="1" dirty="0" smtClean="0"/>
              <a:t>注意事项：</a:t>
            </a:r>
            <a:endParaRPr lang="en-US" altLang="zh-CN" sz="1400" b="1" dirty="0" smtClean="0"/>
          </a:p>
          <a:p>
            <a:r>
              <a:rPr lang="en-US" altLang="zh-CN" sz="1400" dirty="0" smtClean="0"/>
              <a:t>1.</a:t>
            </a:r>
            <a:r>
              <a:rPr lang="zh-CN" altLang="en-US" sz="1400" dirty="0" smtClean="0"/>
              <a:t> 若发现操作时，发现机型、专案号、以及生产类型选择错误了，或要转打别的机型的</a:t>
            </a:r>
            <a:r>
              <a:rPr lang="en-US" altLang="zh-CN" sz="1400" dirty="0" smtClean="0"/>
              <a:t>IMEI</a:t>
            </a:r>
            <a:r>
              <a:rPr lang="zh-CN" altLang="en-US" sz="1400" dirty="0" smtClean="0"/>
              <a:t>号，有不想关闭几面重新打开，则可以使用（</a:t>
            </a:r>
            <a:r>
              <a:rPr lang="en-US" altLang="zh-CN" sz="1400" dirty="0" smtClean="0"/>
              <a:t>8</a:t>
            </a:r>
            <a:r>
              <a:rPr lang="zh-CN" altLang="en-US" sz="1400" dirty="0" smtClean="0"/>
              <a:t>）位置的“重置”按钮清空选项。</a:t>
            </a:r>
            <a:endParaRPr lang="en-US" altLang="zh-CN" sz="1400" dirty="0" smtClean="0"/>
          </a:p>
          <a:p>
            <a:endParaRPr lang="en-US" altLang="zh-CN" sz="1400" dirty="0" smtClean="0"/>
          </a:p>
          <a:p>
            <a:r>
              <a:rPr lang="en-US" altLang="zh-CN" sz="1400" dirty="0" smtClean="0"/>
              <a:t>2.</a:t>
            </a:r>
            <a:r>
              <a:rPr lang="zh-CN" altLang="en-US" sz="1400" dirty="0" smtClean="0"/>
              <a:t>当发现打印出来的</a:t>
            </a:r>
            <a:r>
              <a:rPr lang="en-US" altLang="zh-CN" sz="1400" dirty="0" smtClean="0"/>
              <a:t>IMEI</a:t>
            </a:r>
            <a:r>
              <a:rPr lang="zh-CN" altLang="en-US" sz="1400" dirty="0" smtClean="0"/>
              <a:t>有脏污、褶皱或破损等情况，可在（</a:t>
            </a:r>
            <a:r>
              <a:rPr lang="en-US" altLang="zh-CN" sz="1400" dirty="0" smtClean="0"/>
              <a:t>9</a:t>
            </a:r>
            <a:r>
              <a:rPr lang="zh-CN" altLang="en-US" sz="1400" dirty="0" smtClean="0"/>
              <a:t>）位置的</a:t>
            </a:r>
            <a:r>
              <a:rPr lang="en-US" altLang="zh-CN" sz="1400" dirty="0" smtClean="0"/>
              <a:t>IMEI</a:t>
            </a:r>
            <a:r>
              <a:rPr lang="zh-CN" altLang="en-US" sz="1400" dirty="0" smtClean="0"/>
              <a:t>号补印的选框中打“√”，并将需要补印的</a:t>
            </a:r>
            <a:r>
              <a:rPr lang="en-US" altLang="zh-CN" sz="1400" dirty="0" smtClean="0"/>
              <a:t>IMEI</a:t>
            </a:r>
            <a:r>
              <a:rPr lang="zh-CN" altLang="en-US" sz="1400" dirty="0" smtClean="0"/>
              <a:t>号输入补印栏内，再点击“打印”按钮便可。</a:t>
            </a:r>
            <a:endParaRPr lang="en-US" altLang="zh-CN" sz="1400" dirty="0" smtClean="0"/>
          </a:p>
          <a:p>
            <a:endParaRPr lang="en-US" altLang="zh-CN" sz="1400" dirty="0" smtClean="0"/>
          </a:p>
          <a:p>
            <a:r>
              <a:rPr lang="en-US" altLang="zh-CN" sz="1400" dirty="0" smtClean="0"/>
              <a:t>3.</a:t>
            </a:r>
            <a:r>
              <a:rPr lang="zh-CN" altLang="en-US" sz="1400" dirty="0" smtClean="0"/>
              <a:t>打印或补印的</a:t>
            </a:r>
            <a:r>
              <a:rPr lang="en-US" altLang="zh-CN" sz="1400" dirty="0" smtClean="0"/>
              <a:t>IMEI</a:t>
            </a:r>
            <a:r>
              <a:rPr lang="zh-CN" altLang="en-US" sz="1400" dirty="0" smtClean="0"/>
              <a:t>号信息都会显示在（</a:t>
            </a:r>
            <a:r>
              <a:rPr lang="en-US" altLang="zh-CN" sz="1400" dirty="0" smtClean="0"/>
              <a:t>10</a:t>
            </a:r>
            <a:r>
              <a:rPr lang="zh-CN" altLang="en-US" sz="1400" dirty="0" smtClean="0"/>
              <a:t>）位置的显示框内。</a:t>
            </a:r>
            <a:endParaRPr lang="en-US" altLang="zh-CN" sz="1400" dirty="0" smtClean="0"/>
          </a:p>
        </p:txBody>
      </p:sp>
      <p:sp>
        <p:nvSpPr>
          <p:cNvPr id="21" name="椭圆 20"/>
          <p:cNvSpPr/>
          <p:nvPr/>
        </p:nvSpPr>
        <p:spPr>
          <a:xfrm>
            <a:off x="1857356" y="314325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9</a:t>
            </a:r>
            <a:endParaRPr lang="zh-CN" altLang="en-US" dirty="0"/>
          </a:p>
        </p:txBody>
      </p:sp>
      <p:sp>
        <p:nvSpPr>
          <p:cNvPr id="26" name="椭圆 25"/>
          <p:cNvSpPr/>
          <p:nvPr/>
        </p:nvSpPr>
        <p:spPr>
          <a:xfrm>
            <a:off x="4786314" y="20002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cxnSp>
        <p:nvCxnSpPr>
          <p:cNvPr id="14" name="直接连接符 13"/>
          <p:cNvCxnSpPr>
            <a:stCxn id="21" idx="3"/>
          </p:cNvCxnSpPr>
          <p:nvPr/>
        </p:nvCxnSpPr>
        <p:spPr>
          <a:xfrm rot="5400000">
            <a:off x="1750200" y="3422876"/>
            <a:ext cx="184723" cy="113285"/>
          </a:xfrm>
          <a:prstGeom prst="line">
            <a:avLst/>
          </a:prstGeom>
          <a:ln w="12700">
            <a:solidFill>
              <a:srgbClr val="00925F"/>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3743847" y="3269194"/>
            <a:ext cx="428628" cy="307777"/>
            <a:chOff x="3743847" y="3269194"/>
            <a:chExt cx="428628" cy="307777"/>
          </a:xfrm>
        </p:grpSpPr>
        <p:sp>
          <p:nvSpPr>
            <p:cNvPr id="15" name="椭圆 14"/>
            <p:cNvSpPr/>
            <p:nvPr/>
          </p:nvSpPr>
          <p:spPr>
            <a:xfrm>
              <a:off x="3786182" y="328612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00" dirty="0"/>
            </a:p>
          </p:txBody>
        </p:sp>
        <p:sp>
          <p:nvSpPr>
            <p:cNvPr id="17" name="TextBox 16"/>
            <p:cNvSpPr txBox="1"/>
            <p:nvPr/>
          </p:nvSpPr>
          <p:spPr>
            <a:xfrm>
              <a:off x="3743847" y="3269194"/>
              <a:ext cx="428628" cy="307777"/>
            </a:xfrm>
            <a:prstGeom prst="rect">
              <a:avLst/>
            </a:prstGeom>
            <a:noFill/>
          </p:spPr>
          <p:txBody>
            <a:bodyPr wrap="square" rtlCol="0">
              <a:spAutoFit/>
            </a:bodyPr>
            <a:lstStyle/>
            <a:p>
              <a:r>
                <a:rPr lang="en-US" altLang="zh-CN" sz="1400" dirty="0" smtClean="0">
                  <a:solidFill>
                    <a:schemeClr val="bg1"/>
                  </a:solidFill>
                </a:rPr>
                <a:t>10</a:t>
              </a:r>
              <a:endParaRPr lang="zh-CN" altLang="en-US" sz="1400" dirty="0">
                <a:solidFill>
                  <a:schemeClr val="bg1"/>
                </a:solidFil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604811" y="1576379"/>
            <a:ext cx="4467255" cy="3138509"/>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12</a:t>
              </a:r>
              <a:r>
                <a:rPr lang="zh-CN" altLang="en-US" dirty="0" smtClean="0">
                  <a:latin typeface="方正兰亭准黑简体" pitchFamily="2" charset="-122"/>
                  <a:ea typeface="方正兰亭准黑简体" pitchFamily="2" charset="-122"/>
                </a:rPr>
                <a:t>、</a:t>
              </a:r>
              <a:r>
                <a:rPr lang="en-US" altLang="zh-CN" dirty="0" smtClean="0">
                  <a:latin typeface="方正兰亭准黑简体" pitchFamily="2" charset="-122"/>
                  <a:ea typeface="方正兰亭准黑简体" pitchFamily="2" charset="-122"/>
                </a:rPr>
                <a:t>IMEI</a:t>
              </a:r>
              <a:r>
                <a:rPr lang="zh-CN" altLang="en-US" dirty="0" smtClean="0">
                  <a:latin typeface="方正兰亭准黑简体" pitchFamily="2" charset="-122"/>
                  <a:ea typeface="方正兰亭准黑简体" pitchFamily="2" charset="-122"/>
                </a:rPr>
                <a:t>分配到产线</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00178"/>
            <a:ext cx="2928958" cy="3539430"/>
          </a:xfrm>
          <a:prstGeom prst="rect">
            <a:avLst/>
          </a:prstGeom>
          <a:noFill/>
        </p:spPr>
        <p:txBody>
          <a:bodyPr wrap="square" rtlCol="0">
            <a:spAutoFit/>
          </a:bodyPr>
          <a:lstStyle/>
          <a:p>
            <a:r>
              <a:rPr lang="zh-CN" altLang="en-US" sz="1400" b="1" dirty="0" smtClean="0"/>
              <a:t>使用岗位：</a:t>
            </a:r>
            <a:r>
              <a:rPr lang="zh-CN" altLang="en-US" sz="1400" dirty="0" smtClean="0"/>
              <a:t>班长、组长</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在菜单的选项中点击“</a:t>
            </a:r>
            <a:r>
              <a:rPr lang="en-US" altLang="zh-CN" sz="1400" dirty="0" smtClean="0"/>
              <a:t>OPC—IMEI</a:t>
            </a:r>
            <a:r>
              <a:rPr lang="zh-CN" altLang="en-US" sz="1400" dirty="0" smtClean="0"/>
              <a:t>分配到产线”进入操作界面。</a:t>
            </a:r>
            <a:endParaRPr lang="en-US" altLang="zh-CN" sz="1400" dirty="0" smtClean="0"/>
          </a:p>
          <a:p>
            <a:endParaRPr lang="en-US" altLang="zh-CN" sz="1400" dirty="0" smtClean="0"/>
          </a:p>
          <a:p>
            <a:r>
              <a:rPr lang="en-US" altLang="zh-CN" sz="1400" dirty="0" smtClean="0"/>
              <a:t>2.</a:t>
            </a:r>
            <a:r>
              <a:rPr lang="zh-CN" altLang="en-US" sz="1400" dirty="0" smtClean="0"/>
              <a:t>先需要在（</a:t>
            </a:r>
            <a:r>
              <a:rPr lang="en-US" altLang="zh-CN" sz="1400" dirty="0" smtClean="0"/>
              <a:t>1</a:t>
            </a:r>
            <a:r>
              <a:rPr lang="zh-CN" altLang="en-US" sz="1400" dirty="0" smtClean="0"/>
              <a:t>）位置选择需要分配的拉线选中，再将需要分配给该拉线那一批的</a:t>
            </a:r>
            <a:r>
              <a:rPr lang="en-US" altLang="zh-CN" sz="1400" dirty="0" smtClean="0"/>
              <a:t>IMEI</a:t>
            </a:r>
            <a:r>
              <a:rPr lang="zh-CN" altLang="en-US" sz="1400" dirty="0" smtClean="0"/>
              <a:t>批次号输入（</a:t>
            </a:r>
            <a:r>
              <a:rPr lang="en-US" altLang="zh-CN" sz="1400" dirty="0" smtClean="0"/>
              <a:t>2</a:t>
            </a:r>
            <a:r>
              <a:rPr lang="zh-CN" altLang="en-US" sz="1400" dirty="0" smtClean="0"/>
              <a:t>）位置的输入框内后，点击（</a:t>
            </a:r>
            <a:r>
              <a:rPr lang="en-US" altLang="zh-CN" sz="1400" dirty="0" smtClean="0"/>
              <a:t>3</a:t>
            </a:r>
            <a:r>
              <a:rPr lang="zh-CN" altLang="en-US" sz="1400" dirty="0" smtClean="0"/>
              <a:t>）位置的“执行”按钮，完成分配操作。</a:t>
            </a:r>
            <a:endParaRPr lang="en-US" altLang="zh-CN" sz="1400" dirty="0" smtClean="0"/>
          </a:p>
          <a:p>
            <a:endParaRPr lang="en-US" altLang="zh-CN" sz="1400" dirty="0" smtClean="0"/>
          </a:p>
          <a:p>
            <a:r>
              <a:rPr lang="zh-CN" altLang="en-US" sz="1400" b="1" dirty="0" smtClean="0"/>
              <a:t>注意事项：</a:t>
            </a:r>
            <a:endParaRPr lang="en-US" altLang="zh-CN" sz="1400" b="1" dirty="0" smtClean="0"/>
          </a:p>
          <a:p>
            <a:r>
              <a:rPr lang="en-US" altLang="zh-CN" sz="1400" dirty="0" smtClean="0"/>
              <a:t>1.</a:t>
            </a:r>
            <a:r>
              <a:rPr lang="zh-CN" altLang="en-US" sz="1400" dirty="0" smtClean="0"/>
              <a:t>若要取消分配，增执行（</a:t>
            </a:r>
            <a:r>
              <a:rPr lang="en-US" altLang="zh-CN" sz="1400" dirty="0" smtClean="0"/>
              <a:t>4</a:t>
            </a:r>
            <a:r>
              <a:rPr lang="zh-CN" altLang="en-US" sz="1400" dirty="0" smtClean="0"/>
              <a:t>）的“取消请求”按钮的操作。</a:t>
            </a:r>
            <a:endParaRPr lang="en-US" altLang="zh-CN" sz="1400" dirty="0" smtClean="0"/>
          </a:p>
          <a:p>
            <a:endParaRPr lang="en-US" altLang="zh-CN" sz="1400" dirty="0" smtClean="0"/>
          </a:p>
        </p:txBody>
      </p:sp>
      <p:sp>
        <p:nvSpPr>
          <p:cNvPr id="20" name="椭圆 19"/>
          <p:cNvSpPr/>
          <p:nvPr/>
        </p:nvSpPr>
        <p:spPr>
          <a:xfrm>
            <a:off x="3357554" y="178593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5" name="椭圆 14"/>
          <p:cNvSpPr/>
          <p:nvPr/>
        </p:nvSpPr>
        <p:spPr>
          <a:xfrm>
            <a:off x="1857356" y="20002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8" name="椭圆 17"/>
          <p:cNvSpPr/>
          <p:nvPr/>
        </p:nvSpPr>
        <p:spPr>
          <a:xfrm>
            <a:off x="4429124" y="400050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9" name="椭圆 18"/>
          <p:cNvSpPr/>
          <p:nvPr/>
        </p:nvSpPr>
        <p:spPr>
          <a:xfrm>
            <a:off x="3929058" y="400050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571471" y="1571616"/>
            <a:ext cx="4521995"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13</a:t>
              </a:r>
              <a:r>
                <a:rPr lang="zh-CN" altLang="en-US" dirty="0" smtClean="0">
                  <a:latin typeface="方正兰亭准黑简体" pitchFamily="2" charset="-122"/>
                  <a:ea typeface="方正兰亭准黑简体" pitchFamily="2" charset="-122"/>
                </a:rPr>
                <a:t>、绑定扰码</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285864"/>
            <a:ext cx="2928958" cy="3970318"/>
          </a:xfrm>
          <a:prstGeom prst="rect">
            <a:avLst/>
          </a:prstGeom>
          <a:noFill/>
        </p:spPr>
        <p:txBody>
          <a:bodyPr wrap="square" rtlCol="0">
            <a:spAutoFit/>
          </a:bodyPr>
          <a:lstStyle/>
          <a:p>
            <a:r>
              <a:rPr lang="zh-CN" altLang="en-US" sz="1400" b="1" dirty="0" smtClean="0"/>
              <a:t>使用岗位：</a:t>
            </a:r>
            <a:r>
              <a:rPr lang="zh-CN" altLang="en-US" sz="1400" dirty="0" smtClean="0"/>
              <a:t>班长、组长、作业员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在菜单的选项中点击“</a:t>
            </a:r>
            <a:r>
              <a:rPr lang="en-US" altLang="zh-CN" sz="1400" dirty="0" smtClean="0"/>
              <a:t>OPC—</a:t>
            </a:r>
            <a:r>
              <a:rPr lang="zh-CN" altLang="en-US" sz="1400" dirty="0" smtClean="0"/>
              <a:t>终止</a:t>
            </a:r>
            <a:r>
              <a:rPr lang="en-US" altLang="zh-CN" sz="1400" dirty="0" smtClean="0"/>
              <a:t>Lot</a:t>
            </a:r>
            <a:r>
              <a:rPr lang="zh-CN" altLang="en-US" sz="1400" dirty="0" smtClean="0"/>
              <a:t>（组装</a:t>
            </a:r>
            <a:r>
              <a:rPr lang="en-US" altLang="zh-CN" sz="1400" dirty="0" smtClean="0"/>
              <a:t>IMEI-NAL Mapping</a:t>
            </a:r>
            <a:r>
              <a:rPr lang="zh-CN" altLang="en-US" sz="1400" dirty="0" smtClean="0"/>
              <a:t>）”进入操作界面。</a:t>
            </a:r>
            <a:endParaRPr lang="en-US" altLang="zh-CN" sz="1400" dirty="0" smtClean="0"/>
          </a:p>
          <a:p>
            <a:endParaRPr lang="en-US" altLang="zh-CN" sz="1400" dirty="0" smtClean="0"/>
          </a:p>
          <a:p>
            <a:r>
              <a:rPr lang="en-US" altLang="zh-CN" sz="1400" dirty="0" smtClean="0"/>
              <a:t>2.</a:t>
            </a:r>
            <a:r>
              <a:rPr lang="zh-CN" altLang="en-US" sz="1400" dirty="0" smtClean="0"/>
              <a:t>先需要在（</a:t>
            </a:r>
            <a:r>
              <a:rPr lang="en-US" altLang="zh-CN" sz="1400" dirty="0" smtClean="0"/>
              <a:t>1</a:t>
            </a:r>
            <a:r>
              <a:rPr lang="zh-CN" altLang="en-US" sz="1400" dirty="0" smtClean="0"/>
              <a:t>）位置选择需要分配的拉线选中，对应的制造命令，以及正确站别。</a:t>
            </a:r>
            <a:endParaRPr lang="en-US" altLang="zh-CN" sz="1400" dirty="0" smtClean="0"/>
          </a:p>
          <a:p>
            <a:endParaRPr lang="en-US" altLang="zh-CN" sz="1400" dirty="0" smtClean="0"/>
          </a:p>
          <a:p>
            <a:r>
              <a:rPr lang="en-US" altLang="zh-CN" sz="1400" dirty="0" smtClean="0"/>
              <a:t>3.</a:t>
            </a:r>
            <a:r>
              <a:rPr lang="zh-CN" altLang="en-US" sz="1400" dirty="0" smtClean="0"/>
              <a:t>在（</a:t>
            </a:r>
            <a:r>
              <a:rPr lang="en-US" altLang="zh-CN" sz="1400" dirty="0" smtClean="0"/>
              <a:t>2</a:t>
            </a:r>
            <a:r>
              <a:rPr lang="zh-CN" altLang="en-US" sz="1400" dirty="0" smtClean="0"/>
              <a:t>）输入主板</a:t>
            </a:r>
            <a:r>
              <a:rPr lang="en-US" altLang="zh-CN" sz="1400" dirty="0" smtClean="0"/>
              <a:t>SN</a:t>
            </a:r>
            <a:r>
              <a:rPr lang="zh-CN" altLang="en-US" sz="1400" dirty="0" smtClean="0"/>
              <a:t>或扫描</a:t>
            </a:r>
            <a:r>
              <a:rPr lang="en-US" altLang="zh-CN" sz="1400" dirty="0" smtClean="0"/>
              <a:t>IMEI</a:t>
            </a:r>
            <a:r>
              <a:rPr lang="zh-CN" altLang="en-US" sz="1400" dirty="0" smtClean="0"/>
              <a:t>号，在（</a:t>
            </a:r>
            <a:r>
              <a:rPr lang="en-US" altLang="zh-CN" sz="1400" dirty="0" smtClean="0"/>
              <a:t>3</a:t>
            </a:r>
            <a:r>
              <a:rPr lang="zh-CN" altLang="en-US" sz="1400" dirty="0" smtClean="0"/>
              <a:t>）扫描入网证条码后，在（</a:t>
            </a:r>
            <a:r>
              <a:rPr lang="en-US" altLang="zh-CN" sz="1400" dirty="0" smtClean="0"/>
              <a:t>4</a:t>
            </a:r>
            <a:r>
              <a:rPr lang="zh-CN" altLang="en-US" sz="1400" dirty="0" smtClean="0"/>
              <a:t>）显示其对应的扰码号，以检验扫描的条码是否与入网证一致</a:t>
            </a:r>
          </a:p>
          <a:p>
            <a:endParaRPr lang="en-US" altLang="zh-CN" sz="1400" dirty="0" smtClean="0"/>
          </a:p>
          <a:p>
            <a:r>
              <a:rPr lang="zh-CN" altLang="en-US" sz="1400" b="1" dirty="0" smtClean="0"/>
              <a:t>注意事项：</a:t>
            </a:r>
            <a:endParaRPr lang="en-US" altLang="zh-CN" sz="1400" b="1" dirty="0" smtClean="0"/>
          </a:p>
          <a:p>
            <a:r>
              <a:rPr lang="en-US" altLang="zh-CN" sz="1400" dirty="0" smtClean="0"/>
              <a:t>1.</a:t>
            </a:r>
            <a:r>
              <a:rPr lang="zh-CN" altLang="en-US" sz="1400" dirty="0" smtClean="0"/>
              <a:t>且不可将扰码扫后贴错</a:t>
            </a:r>
            <a:endParaRPr lang="en-US" altLang="zh-CN" sz="1400" dirty="0" smtClean="0"/>
          </a:p>
        </p:txBody>
      </p:sp>
      <p:sp>
        <p:nvSpPr>
          <p:cNvPr id="12" name="圆角矩形 11"/>
          <p:cNvSpPr/>
          <p:nvPr/>
        </p:nvSpPr>
        <p:spPr>
          <a:xfrm>
            <a:off x="714348" y="2000244"/>
            <a:ext cx="4357718" cy="50006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2285984" y="3543305"/>
            <a:ext cx="1500198" cy="14287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rot="5400000">
            <a:off x="2786050" y="2786062"/>
            <a:ext cx="1428760" cy="142876"/>
          </a:xfrm>
          <a:prstGeom prst="straightConnector1">
            <a:avLst/>
          </a:prstGeom>
          <a:ln w="19050">
            <a:solidFill>
              <a:srgbClr val="00925F"/>
            </a:solidFill>
            <a:tailEnd type="arrow"/>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71472"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22" name="椭圆 21"/>
          <p:cNvSpPr/>
          <p:nvPr/>
        </p:nvSpPr>
        <p:spPr>
          <a:xfrm>
            <a:off x="1785918" y="292893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4" name="椭圆 23"/>
          <p:cNvSpPr/>
          <p:nvPr/>
        </p:nvSpPr>
        <p:spPr>
          <a:xfrm>
            <a:off x="1276327" y="3171827"/>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6" name="椭圆 25"/>
          <p:cNvSpPr/>
          <p:nvPr/>
        </p:nvSpPr>
        <p:spPr>
          <a:xfrm>
            <a:off x="1428728"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609042" y="1581658"/>
            <a:ext cx="4450977" cy="313323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14</a:t>
              </a:r>
              <a:r>
                <a:rPr lang="zh-CN" altLang="en-US" dirty="0" smtClean="0">
                  <a:latin typeface="方正兰亭准黑简体" pitchFamily="2" charset="-122"/>
                  <a:ea typeface="方正兰亭准黑简体" pitchFamily="2" charset="-122"/>
                </a:rPr>
                <a:t>、外观批次收集</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142988"/>
            <a:ext cx="2928958" cy="4401205"/>
          </a:xfrm>
          <a:prstGeom prst="rect">
            <a:avLst/>
          </a:prstGeom>
          <a:noFill/>
        </p:spPr>
        <p:txBody>
          <a:bodyPr wrap="square" rtlCol="0">
            <a:spAutoFit/>
          </a:bodyPr>
          <a:lstStyle/>
          <a:p>
            <a:r>
              <a:rPr lang="zh-CN" altLang="en-US" sz="1400" b="1" dirty="0" smtClean="0"/>
              <a:t>使用岗位：</a:t>
            </a:r>
            <a:r>
              <a:rPr lang="zh-CN" altLang="en-US" sz="1400" dirty="0" smtClean="0"/>
              <a:t>班长、组长、作业员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在菜单的选项中点击“</a:t>
            </a:r>
            <a:r>
              <a:rPr lang="en-US" altLang="zh-CN" sz="1400" dirty="0" smtClean="0"/>
              <a:t>OPC—</a:t>
            </a:r>
            <a:r>
              <a:rPr lang="zh-CN" altLang="en-US" sz="1400" dirty="0" smtClean="0"/>
              <a:t>终止</a:t>
            </a:r>
            <a:r>
              <a:rPr lang="en-US" altLang="zh-CN" sz="1400" dirty="0" smtClean="0"/>
              <a:t>Lot</a:t>
            </a:r>
            <a:r>
              <a:rPr lang="zh-CN" altLang="en-US" sz="1400" dirty="0" smtClean="0"/>
              <a:t>”进入操作界面。</a:t>
            </a:r>
            <a:endParaRPr lang="en-US" altLang="zh-CN" sz="1400" dirty="0" smtClean="0"/>
          </a:p>
          <a:p>
            <a:endParaRPr lang="en-US" altLang="zh-CN" sz="1400" dirty="0" smtClean="0"/>
          </a:p>
          <a:p>
            <a:r>
              <a:rPr lang="en-US" altLang="zh-CN" sz="1400" dirty="0" smtClean="0"/>
              <a:t>2.</a:t>
            </a:r>
            <a:r>
              <a:rPr lang="zh-CN" altLang="en-US" sz="1400" dirty="0" smtClean="0"/>
              <a:t>如（</a:t>
            </a:r>
            <a:r>
              <a:rPr lang="en-US" altLang="zh-CN" sz="1400" dirty="0" smtClean="0"/>
              <a:t>1</a:t>
            </a:r>
            <a:r>
              <a:rPr lang="zh-CN" altLang="en-US" sz="1400" dirty="0" smtClean="0"/>
              <a:t>）位置，按照秩序选择“拉线、制造命令，班次”，还选定“</a:t>
            </a:r>
            <a:r>
              <a:rPr lang="en-US" altLang="zh-CN" sz="1400" dirty="0" smtClean="0"/>
              <a:t>A5600</a:t>
            </a:r>
            <a:r>
              <a:rPr lang="zh-CN" altLang="en-US" sz="1400" dirty="0" smtClean="0"/>
              <a:t>”站别；</a:t>
            </a:r>
            <a:endParaRPr lang="en-US" altLang="zh-CN" sz="1400" dirty="0" smtClean="0"/>
          </a:p>
          <a:p>
            <a:endParaRPr lang="en-US" altLang="zh-CN" sz="1400" dirty="0" smtClean="0"/>
          </a:p>
          <a:p>
            <a:r>
              <a:rPr lang="en-US" altLang="zh-CN" sz="1400" dirty="0" smtClean="0"/>
              <a:t>3.</a:t>
            </a:r>
            <a:r>
              <a:rPr lang="zh-CN" altLang="en-US" sz="1400" dirty="0" smtClean="0"/>
              <a:t>在（</a:t>
            </a:r>
            <a:r>
              <a:rPr lang="en-US" altLang="zh-CN" sz="1400" dirty="0" smtClean="0"/>
              <a:t>2</a:t>
            </a:r>
            <a:r>
              <a:rPr lang="zh-CN" altLang="en-US" sz="1400" dirty="0" smtClean="0"/>
              <a:t>）位置</a:t>
            </a:r>
            <a:r>
              <a:rPr lang="en-US" altLang="zh-CN" sz="1400" dirty="0" smtClean="0"/>
              <a:t>--</a:t>
            </a:r>
            <a:r>
              <a:rPr lang="zh-CN" altLang="en-US" sz="1400" dirty="0" smtClean="0"/>
              <a:t>批次号栏位中扫描整机</a:t>
            </a:r>
            <a:r>
              <a:rPr lang="en-US" altLang="zh-CN" sz="1400" dirty="0" smtClean="0"/>
              <a:t>IMEI</a:t>
            </a:r>
            <a:r>
              <a:rPr lang="zh-CN" altLang="en-US" sz="1400" dirty="0" smtClean="0"/>
              <a:t>号进行批次收集过站，当过站数满足既定的批次数量，则换下个批次收集过站；</a:t>
            </a:r>
            <a:endParaRPr lang="en-US" altLang="zh-CN" sz="1400" dirty="0" smtClean="0"/>
          </a:p>
          <a:p>
            <a:endParaRPr lang="en-US" altLang="zh-CN" sz="1400" dirty="0" smtClean="0"/>
          </a:p>
          <a:p>
            <a:r>
              <a:rPr lang="zh-CN" altLang="en-US" sz="1400" b="1" dirty="0" smtClean="0"/>
              <a:t>注意事项：</a:t>
            </a:r>
            <a:endParaRPr lang="en-US" altLang="zh-CN" sz="1400" b="1" dirty="0" smtClean="0"/>
          </a:p>
          <a:p>
            <a:r>
              <a:rPr lang="en-US" altLang="zh-CN" sz="1400" dirty="0" smtClean="0"/>
              <a:t>1.</a:t>
            </a:r>
            <a:r>
              <a:rPr lang="zh-CN" altLang="en-US" sz="1400" dirty="0" smtClean="0"/>
              <a:t>若要收集数量不满批次数又需要过站送检，则可用“强制送检”按钮（位置</a:t>
            </a:r>
            <a:r>
              <a:rPr lang="en-US" altLang="zh-CN" sz="1400" dirty="0" smtClean="0"/>
              <a:t>3</a:t>
            </a:r>
            <a:r>
              <a:rPr lang="zh-CN" altLang="en-US" sz="1400" dirty="0" smtClean="0"/>
              <a:t>），进行强制关闭批次送检；</a:t>
            </a:r>
            <a:endParaRPr lang="en-US" altLang="zh-CN" sz="1400" dirty="0" smtClean="0"/>
          </a:p>
        </p:txBody>
      </p:sp>
      <p:sp>
        <p:nvSpPr>
          <p:cNvPr id="15" name="椭圆 14"/>
          <p:cNvSpPr/>
          <p:nvPr/>
        </p:nvSpPr>
        <p:spPr>
          <a:xfrm>
            <a:off x="1500166" y="264318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8" name="椭圆 17"/>
          <p:cNvSpPr/>
          <p:nvPr/>
        </p:nvSpPr>
        <p:spPr>
          <a:xfrm>
            <a:off x="4572000"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2" name="圆角矩形 11"/>
          <p:cNvSpPr/>
          <p:nvPr/>
        </p:nvSpPr>
        <p:spPr>
          <a:xfrm>
            <a:off x="642910" y="1714492"/>
            <a:ext cx="3786214" cy="42862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214414"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571471" y="1563932"/>
            <a:ext cx="4482663"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15</a:t>
              </a:r>
              <a:r>
                <a:rPr lang="zh-CN" altLang="en-US" dirty="0" smtClean="0">
                  <a:latin typeface="方正兰亭准黑简体" pitchFamily="2" charset="-122"/>
                  <a:ea typeface="方正兰亭准黑简体" pitchFamily="2" charset="-122"/>
                </a:rPr>
                <a:t>、查看</a:t>
              </a:r>
              <a:r>
                <a:rPr lang="en-US" altLang="zh-CN" dirty="0" smtClean="0">
                  <a:latin typeface="方正兰亭准黑简体" pitchFamily="2" charset="-122"/>
                  <a:ea typeface="方正兰亭准黑简体" pitchFamily="2" charset="-122"/>
                </a:rPr>
                <a:t>Lot</a:t>
              </a:r>
              <a:r>
                <a:rPr lang="zh-CN" altLang="en-US" dirty="0" smtClean="0">
                  <a:latin typeface="方正兰亭准黑简体" pitchFamily="2" charset="-122"/>
                  <a:ea typeface="方正兰亭准黑简体" pitchFamily="2" charset="-122"/>
                </a:rPr>
                <a:t>历史记录（</a:t>
              </a:r>
              <a:r>
                <a:rPr lang="en-US" altLang="zh-CN" dirty="0" smtClean="0">
                  <a:latin typeface="方正兰亭准黑简体" pitchFamily="2" charset="-122"/>
                  <a:ea typeface="方正兰亭准黑简体" pitchFamily="2" charset="-122"/>
                </a:rPr>
                <a:t>1/2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185756"/>
            <a:ext cx="2928958" cy="1384995"/>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班长、组长、拉头外观维修工、物料员、作业员</a:t>
            </a:r>
            <a:endParaRPr lang="en-US" altLang="zh-CN" sz="1400" dirty="0" smtClean="0"/>
          </a:p>
          <a:p>
            <a:endParaRPr lang="en-US" altLang="zh-CN" sz="1400" b="1"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路径为：“组装</a:t>
            </a:r>
            <a:r>
              <a:rPr lang="en-US" altLang="zh-CN" sz="1400" dirty="0" smtClean="0"/>
              <a:t>—</a:t>
            </a:r>
            <a:r>
              <a:rPr lang="zh-CN" altLang="en-US" sz="1400" dirty="0" smtClean="0"/>
              <a:t>组装查询</a:t>
            </a:r>
            <a:r>
              <a:rPr lang="en-US" altLang="zh-CN" sz="1400" dirty="0" smtClean="0"/>
              <a:t>—Lot</a:t>
            </a:r>
            <a:r>
              <a:rPr lang="zh-CN" altLang="en-US" sz="1400" dirty="0" smtClean="0"/>
              <a:t>历史记录查询”进入操作界面。</a:t>
            </a:r>
            <a:endParaRPr lang="en-US" altLang="zh-CN" sz="1400" dirty="0" smtClean="0"/>
          </a:p>
        </p:txBody>
      </p:sp>
      <p:sp>
        <p:nvSpPr>
          <p:cNvPr id="12" name="圆角矩形 11"/>
          <p:cNvSpPr/>
          <p:nvPr/>
        </p:nvSpPr>
        <p:spPr>
          <a:xfrm>
            <a:off x="571472" y="1928806"/>
            <a:ext cx="1500198" cy="14287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2000232" y="3334514"/>
            <a:ext cx="928694" cy="14287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00034" y="1571616"/>
            <a:ext cx="428628" cy="14287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844" y="1575317"/>
            <a:ext cx="4674098" cy="313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15</a:t>
              </a:r>
              <a:r>
                <a:rPr lang="zh-CN" altLang="en-US" dirty="0" smtClean="0">
                  <a:latin typeface="方正兰亭准黑简体" pitchFamily="2" charset="-122"/>
                  <a:ea typeface="方正兰亭准黑简体" pitchFamily="2" charset="-122"/>
                </a:rPr>
                <a:t>、查看</a:t>
              </a:r>
              <a:r>
                <a:rPr lang="en-US" altLang="zh-CN" dirty="0" smtClean="0">
                  <a:latin typeface="方正兰亭准黑简体" pitchFamily="2" charset="-122"/>
                  <a:ea typeface="方正兰亭准黑简体" pitchFamily="2" charset="-122"/>
                </a:rPr>
                <a:t>Lot</a:t>
              </a:r>
              <a:r>
                <a:rPr lang="zh-CN" altLang="en-US" dirty="0" smtClean="0">
                  <a:latin typeface="方正兰亭准黑简体" pitchFamily="2" charset="-122"/>
                  <a:ea typeface="方正兰亭准黑简体" pitchFamily="2" charset="-122"/>
                </a:rPr>
                <a:t>历史记录（</a:t>
              </a:r>
              <a:r>
                <a:rPr lang="en-US" altLang="zh-CN" dirty="0" smtClean="0">
                  <a:latin typeface="方正兰亭准黑简体" pitchFamily="2" charset="-122"/>
                  <a:ea typeface="方正兰亭准黑简体" pitchFamily="2" charset="-122"/>
                </a:rPr>
                <a:t>2/2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057300"/>
            <a:ext cx="2928958" cy="4832092"/>
          </a:xfrm>
          <a:prstGeom prst="rect">
            <a:avLst/>
          </a:prstGeom>
          <a:noFill/>
        </p:spPr>
        <p:txBody>
          <a:bodyPr wrap="square" rtlCol="0">
            <a:spAutoFit/>
          </a:bodyPr>
          <a:lstStyle/>
          <a:p>
            <a:r>
              <a:rPr lang="en-US" altLang="zh-CN" sz="1400" dirty="0" smtClean="0"/>
              <a:t>2.</a:t>
            </a:r>
            <a:r>
              <a:rPr lang="zh-CN" altLang="en-US" sz="1400" dirty="0" smtClean="0"/>
              <a:t>在（</a:t>
            </a:r>
            <a:r>
              <a:rPr lang="en-US" altLang="zh-CN" sz="1400" dirty="0" smtClean="0"/>
              <a:t>1</a:t>
            </a:r>
            <a:r>
              <a:rPr lang="zh-CN" altLang="en-US" sz="1400" dirty="0" smtClean="0"/>
              <a:t>）位置“批次号”输入框内输入需要查看履历的整机的</a:t>
            </a:r>
            <a:r>
              <a:rPr lang="en-US" altLang="zh-CN" sz="1400" dirty="0" smtClean="0"/>
              <a:t>IMEI</a:t>
            </a:r>
            <a:r>
              <a:rPr lang="zh-CN" altLang="en-US" sz="1400" dirty="0" smtClean="0"/>
              <a:t>号或者主板的</a:t>
            </a:r>
            <a:r>
              <a:rPr lang="en-US" altLang="zh-CN" sz="1400" dirty="0" smtClean="0"/>
              <a:t>PCBA</a:t>
            </a:r>
            <a:r>
              <a:rPr lang="zh-CN" altLang="en-US" sz="1400" dirty="0" smtClean="0"/>
              <a:t>号后按下“回车键”。</a:t>
            </a:r>
            <a:endParaRPr lang="en-US" altLang="zh-CN" sz="1400" dirty="0" smtClean="0"/>
          </a:p>
          <a:p>
            <a:endParaRPr lang="en-US" altLang="zh-CN" sz="1400" dirty="0" smtClean="0"/>
          </a:p>
          <a:p>
            <a:r>
              <a:rPr lang="en-US" altLang="zh-CN" sz="1400" dirty="0" smtClean="0"/>
              <a:t>3.</a:t>
            </a:r>
            <a:r>
              <a:rPr lang="zh-CN" altLang="en-US" sz="1400" dirty="0" smtClean="0"/>
              <a:t>查询的结果都会呈现在组图中（</a:t>
            </a:r>
            <a:r>
              <a:rPr lang="en-US" altLang="zh-CN" sz="1400" dirty="0" smtClean="0"/>
              <a:t>2</a:t>
            </a:r>
            <a:r>
              <a:rPr lang="zh-CN" altLang="en-US" sz="1400" dirty="0" smtClean="0"/>
              <a:t>）位置显示框内；</a:t>
            </a:r>
            <a:endParaRPr lang="en-US" altLang="zh-CN" sz="1400" dirty="0" smtClean="0"/>
          </a:p>
          <a:p>
            <a:endParaRPr lang="en-US" altLang="zh-CN" sz="1400" dirty="0" smtClean="0"/>
          </a:p>
          <a:p>
            <a:r>
              <a:rPr lang="en-US" altLang="zh-CN" sz="1400" dirty="0" smtClean="0"/>
              <a:t>4.</a:t>
            </a:r>
            <a:r>
              <a:rPr lang="zh-CN" altLang="en-US" sz="1400" dirty="0" smtClean="0"/>
              <a:t>若有序要，（</a:t>
            </a:r>
            <a:r>
              <a:rPr lang="en-US" altLang="zh-CN" sz="1400" dirty="0" smtClean="0"/>
              <a:t>3</a:t>
            </a:r>
            <a:r>
              <a:rPr lang="zh-CN" altLang="en-US" sz="1400" dirty="0" smtClean="0"/>
              <a:t>）位置处有个“导出”按钮，可以以表格的格式导出该整机或主板的履历。</a:t>
            </a:r>
            <a:endParaRPr lang="en-US" altLang="zh-CN" sz="1400" dirty="0" smtClean="0"/>
          </a:p>
          <a:p>
            <a:endParaRPr lang="en-US" altLang="zh-CN" sz="1400" dirty="0" smtClean="0"/>
          </a:p>
          <a:p>
            <a:r>
              <a:rPr lang="zh-CN" altLang="en-US" sz="1400" b="1" dirty="0" smtClean="0"/>
              <a:t>注意事项：</a:t>
            </a:r>
            <a:endParaRPr lang="en-US" altLang="zh-CN" sz="1400" b="1" dirty="0" smtClean="0"/>
          </a:p>
          <a:p>
            <a:r>
              <a:rPr lang="en-US" altLang="zh-CN" sz="1400" dirty="0" smtClean="0"/>
              <a:t>1.</a:t>
            </a:r>
            <a:r>
              <a:rPr lang="zh-CN" altLang="en-US" sz="1400" dirty="0" smtClean="0"/>
              <a:t>该查询的功能与老系统的查询界面有所不同，新系统看到的最后一站别记录其实是将来时状态，实际过站为倒退一个记录为准</a:t>
            </a:r>
            <a:r>
              <a:rPr lang="zh-CN" altLang="en-US" sz="1400" dirty="0" smtClean="0"/>
              <a:t>。</a:t>
            </a:r>
            <a:endParaRPr lang="en-US" altLang="zh-CN" sz="1400" dirty="0" smtClean="0"/>
          </a:p>
          <a:p>
            <a:endParaRPr lang="en-US" altLang="zh-CN" sz="1400" dirty="0"/>
          </a:p>
          <a:p>
            <a:r>
              <a:rPr lang="en-US" altLang="zh-CN" sz="1400" dirty="0" smtClean="0"/>
              <a:t>2.</a:t>
            </a:r>
            <a:r>
              <a:rPr lang="zh-CN" altLang="en-US" sz="1400" dirty="0" smtClean="0"/>
              <a:t>可以通过上一工序与现工序进行确认过站结果。</a:t>
            </a:r>
            <a:endParaRPr lang="en-US" altLang="zh-CN" sz="1400" dirty="0" smtClean="0"/>
          </a:p>
          <a:p>
            <a:endParaRPr lang="en-US" altLang="zh-CN" sz="1400" dirty="0" smtClean="0"/>
          </a:p>
          <a:p>
            <a:endParaRPr lang="en-US" altLang="zh-CN" sz="1400" dirty="0" smtClean="0"/>
          </a:p>
        </p:txBody>
      </p:sp>
      <p:sp>
        <p:nvSpPr>
          <p:cNvPr id="20" name="椭圆 19"/>
          <p:cNvSpPr/>
          <p:nvPr/>
        </p:nvSpPr>
        <p:spPr>
          <a:xfrm>
            <a:off x="2786050"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椭圆 13"/>
          <p:cNvSpPr/>
          <p:nvPr/>
        </p:nvSpPr>
        <p:spPr>
          <a:xfrm>
            <a:off x="2882867" y="415364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6" name="椭圆 15"/>
          <p:cNvSpPr/>
          <p:nvPr/>
        </p:nvSpPr>
        <p:spPr>
          <a:xfrm>
            <a:off x="4500562" y="150017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472" y="1561355"/>
            <a:ext cx="4542509" cy="322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16</a:t>
              </a:r>
              <a:r>
                <a:rPr lang="zh-CN" altLang="en-US" dirty="0" smtClean="0">
                  <a:latin typeface="方正兰亭准黑简体" pitchFamily="2" charset="-122"/>
                  <a:ea typeface="方正兰亭准黑简体" pitchFamily="2" charset="-122"/>
                </a:rPr>
                <a:t>、不良录入（</a:t>
              </a:r>
              <a:r>
                <a:rPr lang="en-US" altLang="zh-CN" dirty="0" smtClean="0">
                  <a:latin typeface="方正兰亭准黑简体" pitchFamily="2" charset="-122"/>
                  <a:ea typeface="方正兰亭准黑简体" pitchFamily="2" charset="-122"/>
                </a:rPr>
                <a:t>1/2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313815"/>
            <a:ext cx="2928958" cy="4401205"/>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a:t>
            </a:r>
            <a:endParaRPr lang="en-US" altLang="zh-CN" sz="1400" dirty="0" smtClean="0"/>
          </a:p>
          <a:p>
            <a:endParaRPr lang="en-US" altLang="zh-CN" sz="1400" b="1"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在菜单的选项中点击“</a:t>
            </a:r>
            <a:r>
              <a:rPr lang="en-US" altLang="zh-CN" sz="1400" dirty="0" smtClean="0"/>
              <a:t>OPC—</a:t>
            </a:r>
            <a:r>
              <a:rPr lang="zh-CN" altLang="en-US" sz="1400" dirty="0" smtClean="0"/>
              <a:t>不良录入”进入操作界面。</a:t>
            </a:r>
            <a:endParaRPr lang="en-US" altLang="zh-CN" sz="1400" dirty="0" smtClean="0"/>
          </a:p>
          <a:p>
            <a:endParaRPr lang="en-US" altLang="zh-CN" sz="1400" dirty="0" smtClean="0"/>
          </a:p>
          <a:p>
            <a:r>
              <a:rPr lang="en-US" altLang="zh-CN" sz="1400" dirty="0" smtClean="0"/>
              <a:t>2.</a:t>
            </a:r>
            <a:r>
              <a:rPr lang="zh-CN" altLang="en-US" sz="1400" dirty="0" smtClean="0"/>
              <a:t>在（</a:t>
            </a:r>
            <a:r>
              <a:rPr lang="en-US" altLang="zh-CN" sz="1400" dirty="0" smtClean="0"/>
              <a:t>1</a:t>
            </a:r>
            <a:r>
              <a:rPr lang="zh-CN" altLang="en-US" sz="1400" dirty="0" smtClean="0"/>
              <a:t>）处，一次选择对应的拉线、班次、以及工序；</a:t>
            </a:r>
            <a:endParaRPr lang="en-US" altLang="zh-CN" sz="1400" dirty="0" smtClean="0"/>
          </a:p>
          <a:p>
            <a:endParaRPr lang="en-US" altLang="zh-CN" sz="1400" dirty="0" smtClean="0"/>
          </a:p>
          <a:p>
            <a:r>
              <a:rPr lang="en-US" altLang="zh-CN" sz="1400" dirty="0" smtClean="0"/>
              <a:t>3.</a:t>
            </a:r>
            <a:r>
              <a:rPr lang="zh-CN" altLang="en-US" sz="1400" dirty="0" smtClean="0"/>
              <a:t>将不良整机或不良主板的</a:t>
            </a:r>
            <a:r>
              <a:rPr lang="en-US" altLang="zh-CN" sz="1400" dirty="0" smtClean="0"/>
              <a:t>PCB</a:t>
            </a:r>
            <a:r>
              <a:rPr lang="zh-CN" altLang="en-US" sz="1400" dirty="0" smtClean="0"/>
              <a:t>号扫描到（</a:t>
            </a:r>
            <a:r>
              <a:rPr lang="en-US" altLang="zh-CN" sz="1400" dirty="0" smtClean="0"/>
              <a:t>2</a:t>
            </a:r>
            <a:r>
              <a:rPr lang="zh-CN" altLang="en-US" sz="1400" dirty="0" smtClean="0"/>
              <a:t>）处的</a:t>
            </a:r>
            <a:r>
              <a:rPr lang="en-US" altLang="zh-CN" sz="1400" dirty="0" smtClean="0"/>
              <a:t>SN/ IMEI</a:t>
            </a:r>
            <a:r>
              <a:rPr lang="zh-CN" altLang="en-US" sz="1400" dirty="0" smtClean="0"/>
              <a:t>输入框；</a:t>
            </a:r>
            <a:endParaRPr lang="en-US" altLang="zh-CN" sz="1400" dirty="0" smtClean="0"/>
          </a:p>
          <a:p>
            <a:endParaRPr lang="en-US" altLang="zh-CN" sz="1400" dirty="0" smtClean="0"/>
          </a:p>
          <a:p>
            <a:r>
              <a:rPr lang="en-US" altLang="zh-CN" sz="1400" dirty="0" smtClean="0"/>
              <a:t>4.</a:t>
            </a:r>
            <a:r>
              <a:rPr lang="zh-CN" altLang="en-US" sz="1400" dirty="0" smtClean="0"/>
              <a:t>如（</a:t>
            </a:r>
            <a:r>
              <a:rPr lang="en-US" altLang="zh-CN" sz="1400" dirty="0" smtClean="0"/>
              <a:t>3</a:t>
            </a:r>
            <a:r>
              <a:rPr lang="zh-CN" altLang="en-US" sz="1400" dirty="0" smtClean="0"/>
              <a:t>）处为不良类型的选择项，若为外观不良，则选择“整机不良”的类型；若为主板不良，则选“主板不良”类型后，将该主板送线下维修站维修；</a:t>
            </a:r>
            <a:endParaRPr lang="en-US" altLang="zh-CN" sz="1400" dirty="0" smtClean="0"/>
          </a:p>
          <a:p>
            <a:endParaRPr lang="en-US" altLang="zh-CN" sz="1400" dirty="0" smtClean="0"/>
          </a:p>
          <a:p>
            <a:endParaRPr lang="en-US" altLang="zh-CN" sz="1400" dirty="0" smtClean="0"/>
          </a:p>
        </p:txBody>
      </p:sp>
      <p:sp>
        <p:nvSpPr>
          <p:cNvPr id="28" name="椭圆 27"/>
          <p:cNvSpPr/>
          <p:nvPr/>
        </p:nvSpPr>
        <p:spPr>
          <a:xfrm>
            <a:off x="1643042" y="171050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0" name="椭圆 29"/>
          <p:cNvSpPr/>
          <p:nvPr/>
        </p:nvSpPr>
        <p:spPr>
          <a:xfrm>
            <a:off x="3786182" y="185337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cxnSp>
        <p:nvCxnSpPr>
          <p:cNvPr id="32" name="直接连接符 31"/>
          <p:cNvCxnSpPr/>
          <p:nvPr/>
        </p:nvCxnSpPr>
        <p:spPr>
          <a:xfrm flipV="1">
            <a:off x="3286116" y="2026071"/>
            <a:ext cx="500066" cy="71438"/>
          </a:xfrm>
          <a:prstGeom prst="line">
            <a:avLst/>
          </a:prstGeom>
          <a:ln w="19050">
            <a:solidFill>
              <a:srgbClr val="00925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928794" y="1853378"/>
            <a:ext cx="785818" cy="142876"/>
          </a:xfrm>
          <a:prstGeom prst="line">
            <a:avLst/>
          </a:prstGeom>
          <a:ln w="19050">
            <a:solidFill>
              <a:srgbClr val="00925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428728" y="1853378"/>
            <a:ext cx="214314" cy="142876"/>
          </a:xfrm>
          <a:prstGeom prst="line">
            <a:avLst/>
          </a:prstGeom>
          <a:ln w="19050">
            <a:solidFill>
              <a:srgbClr val="00925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6200000" flipV="1">
            <a:off x="1785918" y="1996254"/>
            <a:ext cx="142876" cy="142876"/>
          </a:xfrm>
          <a:prstGeom prst="line">
            <a:avLst/>
          </a:prstGeom>
          <a:ln w="19050">
            <a:solidFill>
              <a:srgbClr val="00925F"/>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4461083" y="2033881"/>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16</a:t>
              </a:r>
              <a:r>
                <a:rPr lang="zh-CN" altLang="en-US" dirty="0" smtClean="0">
                  <a:latin typeface="方正兰亭准黑简体" pitchFamily="2" charset="-122"/>
                  <a:ea typeface="方正兰亭准黑简体" pitchFamily="2" charset="-122"/>
                </a:rPr>
                <a:t>、不良录入（</a:t>
              </a:r>
              <a:r>
                <a:rPr lang="en-US" altLang="zh-CN" dirty="0" smtClean="0">
                  <a:latin typeface="方正兰亭准黑简体" pitchFamily="2" charset="-122"/>
                  <a:ea typeface="方正兰亭准黑简体" pitchFamily="2" charset="-122"/>
                </a:rPr>
                <a:t>2/3</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379207" y="1357302"/>
            <a:ext cx="2928958" cy="3539430"/>
          </a:xfrm>
          <a:prstGeom prst="rect">
            <a:avLst/>
          </a:prstGeom>
          <a:noFill/>
        </p:spPr>
        <p:txBody>
          <a:bodyPr wrap="square" rtlCol="0">
            <a:spAutoFit/>
          </a:bodyPr>
          <a:lstStyle/>
          <a:p>
            <a:r>
              <a:rPr lang="en-US" altLang="zh-CN" sz="1400" dirty="0" smtClean="0"/>
              <a:t>5.</a:t>
            </a:r>
            <a:r>
              <a:rPr lang="zh-CN" altLang="en-US" sz="1400" dirty="0" smtClean="0"/>
              <a:t>输入不良品的</a:t>
            </a:r>
            <a:r>
              <a:rPr lang="en-US" altLang="zh-CN" sz="1400" dirty="0" smtClean="0"/>
              <a:t>IMEI</a:t>
            </a:r>
            <a:r>
              <a:rPr lang="zh-CN" altLang="en-US" sz="1400" dirty="0" smtClean="0"/>
              <a:t>号或者</a:t>
            </a:r>
            <a:r>
              <a:rPr lang="en-US" altLang="zh-CN" sz="1400" dirty="0" smtClean="0"/>
              <a:t>PCB</a:t>
            </a:r>
            <a:r>
              <a:rPr lang="zh-CN" altLang="en-US" sz="1400" dirty="0" smtClean="0"/>
              <a:t>号，系统会自动带出机器的信息，包括不良维修记录，如（</a:t>
            </a:r>
            <a:r>
              <a:rPr lang="en-US" altLang="zh-CN" sz="1400" dirty="0" smtClean="0"/>
              <a:t>4</a:t>
            </a:r>
            <a:r>
              <a:rPr lang="zh-CN" altLang="en-US" sz="1400" dirty="0" smtClean="0"/>
              <a:t>）范围内容所示；</a:t>
            </a:r>
            <a:endParaRPr lang="en-US" altLang="zh-CN" sz="1400" dirty="0" smtClean="0"/>
          </a:p>
          <a:p>
            <a:endParaRPr lang="en-US" altLang="zh-CN" sz="1400" dirty="0" smtClean="0"/>
          </a:p>
          <a:p>
            <a:r>
              <a:rPr lang="en-US" altLang="zh-CN" sz="1400" dirty="0" smtClean="0"/>
              <a:t>6.</a:t>
            </a:r>
            <a:r>
              <a:rPr lang="zh-CN" altLang="en-US" sz="1400" dirty="0" smtClean="0"/>
              <a:t>整机不良的机器需要先在（</a:t>
            </a:r>
            <a:r>
              <a:rPr lang="en-US" altLang="zh-CN" sz="1400" dirty="0" smtClean="0"/>
              <a:t>5</a:t>
            </a:r>
            <a:r>
              <a:rPr lang="zh-CN" altLang="en-US" sz="1400" dirty="0" smtClean="0"/>
              <a:t>）模块内的</a:t>
            </a:r>
            <a:r>
              <a:rPr lang="en-US" altLang="zh-CN" sz="1400" dirty="0" smtClean="0"/>
              <a:t>BOM</a:t>
            </a:r>
            <a:r>
              <a:rPr lang="zh-CN" altLang="en-US" sz="1400" dirty="0" smtClean="0"/>
              <a:t>清单中选中坏料组件代码，再选择“不良代码”，再在（</a:t>
            </a:r>
            <a:r>
              <a:rPr lang="en-US" altLang="zh-CN" sz="1400" dirty="0" smtClean="0"/>
              <a:t>6</a:t>
            </a:r>
            <a:r>
              <a:rPr lang="zh-CN" altLang="en-US" sz="1400" dirty="0" smtClean="0"/>
              <a:t>）区内选中修复代码，然后点击“修复缺陷”，最后点击“确认”按钮，将数据上传系统；</a:t>
            </a:r>
            <a:endParaRPr lang="en-US" altLang="zh-CN" sz="1400" dirty="0" smtClean="0"/>
          </a:p>
          <a:p>
            <a:endParaRPr lang="en-US" altLang="zh-CN" sz="1400" dirty="0" smtClean="0"/>
          </a:p>
          <a:p>
            <a:r>
              <a:rPr lang="en-US" altLang="zh-CN" sz="1400" dirty="0" smtClean="0"/>
              <a:t>7.</a:t>
            </a:r>
            <a:r>
              <a:rPr lang="zh-CN" altLang="en-US" sz="1400" dirty="0" smtClean="0"/>
              <a:t>主板不良则在选择不良代码后，直接点击“开放缺陷”按钮后，点击“确认”按钮，将数据上传系统，主板送维修站。</a:t>
            </a:r>
            <a:endParaRPr lang="en-US" altLang="zh-CN" sz="1400" dirty="0" smtClean="0"/>
          </a:p>
        </p:txBody>
      </p:sp>
      <p:pic>
        <p:nvPicPr>
          <p:cNvPr id="3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369" y="1489348"/>
            <a:ext cx="4542509" cy="322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圆角矩形 33"/>
          <p:cNvSpPr/>
          <p:nvPr/>
        </p:nvSpPr>
        <p:spPr>
          <a:xfrm>
            <a:off x="660612" y="3286720"/>
            <a:ext cx="2452136" cy="122812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589174" y="321528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6" name="圆角矩形 35"/>
          <p:cNvSpPr/>
          <p:nvPr/>
        </p:nvSpPr>
        <p:spPr>
          <a:xfrm>
            <a:off x="3184756" y="3286720"/>
            <a:ext cx="1816406" cy="107157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705179" y="4068659"/>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24" name="圆角矩形 23"/>
          <p:cNvSpPr/>
          <p:nvPr/>
        </p:nvSpPr>
        <p:spPr>
          <a:xfrm>
            <a:off x="660612" y="2188893"/>
            <a:ext cx="4429156" cy="10001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840940" y="2117455"/>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p:cNvSpPr>
            <a:spLocks noChangeArrowheads="1"/>
          </p:cNvSpPr>
          <p:nvPr/>
        </p:nvSpPr>
        <p:spPr bwMode="auto">
          <a:xfrm>
            <a:off x="755576" y="1201316"/>
            <a:ext cx="781050" cy="514350"/>
          </a:xfrm>
          <a:prstGeom prst="roundRect">
            <a:avLst>
              <a:gd name="adj" fmla="val 16667"/>
            </a:avLst>
          </a:prstGeom>
          <a:solidFill>
            <a:schemeClr val="tx2">
              <a:lumMod val="20000"/>
              <a:lumOff val="80000"/>
            </a:schemeClr>
          </a:solidFill>
          <a:ln w="9525">
            <a:noFill/>
            <a:round/>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拉头维修</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1" name="Rectangle 7"/>
          <p:cNvSpPr>
            <a:spLocks noChangeArrowheads="1"/>
          </p:cNvSpPr>
          <p:nvPr/>
        </p:nvSpPr>
        <p:spPr bwMode="auto">
          <a:xfrm>
            <a:off x="755576" y="2209305"/>
            <a:ext cx="504056" cy="440401"/>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a:latin typeface="方正兰亭准黑简体" pitchFamily="2" charset="-122"/>
                <a:ea typeface="方正兰亭准黑简体" pitchFamily="2" charset="-122"/>
              </a:rPr>
              <a:t>前加</a:t>
            </a:r>
            <a:r>
              <a:rPr lang="zh-CN" altLang="en-US" sz="1000" dirty="0" smtClean="0">
                <a:latin typeface="方正兰亭准黑简体" pitchFamily="2" charset="-122"/>
                <a:ea typeface="方正兰亭准黑简体" pitchFamily="2" charset="-122"/>
              </a:rPr>
              <a:t>工组</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1042" name="AutoShape 18"/>
          <p:cNvCxnSpPr>
            <a:cxnSpLocks noChangeShapeType="1"/>
          </p:cNvCxnSpPr>
          <p:nvPr/>
        </p:nvCxnSpPr>
        <p:spPr bwMode="auto">
          <a:xfrm>
            <a:off x="3717725" y="1458492"/>
            <a:ext cx="0" cy="1743356"/>
          </a:xfrm>
          <a:prstGeom prst="straightConnector1">
            <a:avLst/>
          </a:prstGeom>
          <a:noFill/>
          <a:ln w="9525">
            <a:solidFill>
              <a:srgbClr val="000000"/>
            </a:solidFill>
            <a:prstDash val="dashDot"/>
            <a:round/>
            <a:headEnd/>
            <a:tailEnd type="triangle" w="med" len="med"/>
          </a:ln>
        </p:spPr>
      </p:cxnSp>
      <p:sp>
        <p:nvSpPr>
          <p:cNvPr id="39" name="矩形 38"/>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48"/>
          <p:cNvSpPr txBox="1"/>
          <p:nvPr/>
        </p:nvSpPr>
        <p:spPr>
          <a:xfrm>
            <a:off x="214282" y="416466"/>
            <a:ext cx="3000396"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组装段业务操作流程</a:t>
            </a:r>
            <a:endParaRPr lang="zh-CN" altLang="en-US" dirty="0">
              <a:latin typeface="方正兰亭准黑简体" pitchFamily="2" charset="-122"/>
              <a:ea typeface="方正兰亭准黑简体" pitchFamily="2" charset="-122"/>
            </a:endParaRPr>
          </a:p>
        </p:txBody>
      </p:sp>
      <p:grpSp>
        <p:nvGrpSpPr>
          <p:cNvPr id="2" name="组合 1"/>
          <p:cNvGrpSpPr/>
          <p:nvPr/>
        </p:nvGrpSpPr>
        <p:grpSpPr>
          <a:xfrm>
            <a:off x="920043" y="2026252"/>
            <a:ext cx="7311186" cy="2836840"/>
            <a:chOff x="539552" y="1057300"/>
            <a:chExt cx="7311186" cy="2836840"/>
          </a:xfrm>
        </p:grpSpPr>
        <p:sp>
          <p:nvSpPr>
            <p:cNvPr id="1035" name="Rectangle 11"/>
            <p:cNvSpPr>
              <a:spLocks noChangeArrowheads="1"/>
            </p:cNvSpPr>
            <p:nvPr/>
          </p:nvSpPr>
          <p:spPr bwMode="auto">
            <a:xfrm>
              <a:off x="5524621" y="1274736"/>
              <a:ext cx="632281" cy="695325"/>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屏组件集中扫描绑定</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6" name="Rectangle 12"/>
            <p:cNvSpPr>
              <a:spLocks noChangeArrowheads="1"/>
            </p:cNvSpPr>
            <p:nvPr/>
          </p:nvSpPr>
          <p:spPr bwMode="auto">
            <a:xfrm>
              <a:off x="4703000" y="1289024"/>
              <a:ext cx="523875"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1000" dirty="0">
                  <a:latin typeface="方正兰亭准黑简体" pitchFamily="2" charset="-122"/>
                  <a:ea typeface="方正兰亭准黑简体" pitchFamily="2" charset="-122"/>
                </a:rPr>
                <a:t>电</a:t>
              </a:r>
              <a:r>
                <a:rPr lang="zh-CN" altLang="en-US" sz="1000" dirty="0" smtClean="0">
                  <a:latin typeface="方正兰亭准黑简体" pitchFamily="2" charset="-122"/>
                  <a:ea typeface="方正兰亭准黑简体" pitchFamily="2" charset="-122"/>
                </a:rPr>
                <a:t>流测</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试</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7" name="Rectangle 13"/>
            <p:cNvSpPr>
              <a:spLocks noChangeArrowheads="1"/>
            </p:cNvSpPr>
            <p:nvPr/>
          </p:nvSpPr>
          <p:spPr bwMode="auto">
            <a:xfrm>
              <a:off x="7254267" y="1289024"/>
              <a:ext cx="504825" cy="695325"/>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smtClean="0">
                  <a:ln>
                    <a:noFill/>
                  </a:ln>
                  <a:solidFill>
                    <a:schemeClr val="tx1"/>
                  </a:solidFill>
                  <a:effectLst/>
                  <a:latin typeface="方正兰亭准黑简体" pitchFamily="2" charset="-122"/>
                  <a:ea typeface="方正兰亭准黑简体" pitchFamily="2" charset="-122"/>
                </a:rPr>
                <a:t>天线测试</a:t>
              </a:r>
              <a:endParaRPr kumimoji="0" lang="zh-CN" i="0" u="none" strike="noStrike" cap="none" normalizeH="0" baseline="0" smtClean="0">
                <a:ln>
                  <a:noFill/>
                </a:ln>
                <a:solidFill>
                  <a:schemeClr val="tx1"/>
                </a:solidFill>
                <a:effectLst/>
                <a:latin typeface="方正兰亭准黑简体" pitchFamily="2" charset="-122"/>
                <a:ea typeface="方正兰亭准黑简体" pitchFamily="2" charset="-122"/>
              </a:endParaRPr>
            </a:p>
          </p:txBody>
        </p:sp>
        <p:sp>
          <p:nvSpPr>
            <p:cNvPr id="1038" name="Rectangle 14"/>
            <p:cNvSpPr>
              <a:spLocks noChangeArrowheads="1"/>
            </p:cNvSpPr>
            <p:nvPr/>
          </p:nvSpPr>
          <p:spPr bwMode="auto">
            <a:xfrm>
              <a:off x="6473205" y="2374874"/>
              <a:ext cx="742950"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写入</a:t>
              </a: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IMEI</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号</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39" name="Rectangle 15"/>
            <p:cNvSpPr>
              <a:spLocks noChangeArrowheads="1"/>
            </p:cNvSpPr>
            <p:nvPr/>
          </p:nvSpPr>
          <p:spPr bwMode="auto">
            <a:xfrm>
              <a:off x="4453141" y="2374874"/>
              <a:ext cx="819150"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绑定扰码</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1040" name="Rectangle 16"/>
            <p:cNvSpPr>
              <a:spLocks noChangeArrowheads="1"/>
            </p:cNvSpPr>
            <p:nvPr/>
          </p:nvSpPr>
          <p:spPr bwMode="auto">
            <a:xfrm>
              <a:off x="1930202" y="2374874"/>
              <a:ext cx="771525"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FQC</a:t>
              </a: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批次抽检</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1041" name="AutoShape 17"/>
            <p:cNvCxnSpPr>
              <a:cxnSpLocks noChangeShapeType="1"/>
            </p:cNvCxnSpPr>
            <p:nvPr/>
          </p:nvCxnSpPr>
          <p:spPr bwMode="auto">
            <a:xfrm flipH="1">
              <a:off x="1406327" y="2622524"/>
              <a:ext cx="523875" cy="0"/>
            </a:xfrm>
            <a:prstGeom prst="straightConnector1">
              <a:avLst/>
            </a:prstGeom>
            <a:noFill/>
            <a:ln w="9525">
              <a:solidFill>
                <a:srgbClr val="000000"/>
              </a:solidFill>
              <a:round/>
              <a:headEnd/>
              <a:tailEnd type="triangle" w="med" len="med"/>
            </a:ln>
          </p:spPr>
        </p:cxnSp>
        <p:cxnSp>
          <p:nvCxnSpPr>
            <p:cNvPr id="1045" name="AutoShape 21"/>
            <p:cNvCxnSpPr>
              <a:cxnSpLocks noChangeShapeType="1"/>
            </p:cNvCxnSpPr>
            <p:nvPr/>
          </p:nvCxnSpPr>
          <p:spPr bwMode="auto">
            <a:xfrm>
              <a:off x="4450285" y="1636686"/>
              <a:ext cx="250731" cy="0"/>
            </a:xfrm>
            <a:prstGeom prst="straightConnector1">
              <a:avLst/>
            </a:prstGeom>
            <a:noFill/>
            <a:ln w="9525">
              <a:solidFill>
                <a:srgbClr val="000000"/>
              </a:solidFill>
              <a:round/>
              <a:headEnd/>
              <a:tailEnd type="triangle" w="med" len="med"/>
            </a:ln>
          </p:spPr>
        </p:cxnSp>
        <p:cxnSp>
          <p:nvCxnSpPr>
            <p:cNvPr id="1051" name="AutoShape 27"/>
            <p:cNvCxnSpPr>
              <a:cxnSpLocks noChangeShapeType="1"/>
            </p:cNvCxnSpPr>
            <p:nvPr/>
          </p:nvCxnSpPr>
          <p:spPr bwMode="auto">
            <a:xfrm>
              <a:off x="5262104" y="1622399"/>
              <a:ext cx="252000" cy="0"/>
            </a:xfrm>
            <a:prstGeom prst="straightConnector1">
              <a:avLst/>
            </a:prstGeom>
            <a:noFill/>
            <a:ln w="9525">
              <a:solidFill>
                <a:srgbClr val="000000"/>
              </a:solidFill>
              <a:round/>
              <a:headEnd/>
              <a:tailEnd type="triangle" w="med" len="med"/>
            </a:ln>
          </p:spPr>
        </p:cxnSp>
        <p:cxnSp>
          <p:nvCxnSpPr>
            <p:cNvPr id="1052" name="AutoShape 28"/>
            <p:cNvCxnSpPr>
              <a:cxnSpLocks noChangeShapeType="1"/>
            </p:cNvCxnSpPr>
            <p:nvPr/>
          </p:nvCxnSpPr>
          <p:spPr bwMode="auto">
            <a:xfrm>
              <a:off x="6930417" y="1622399"/>
              <a:ext cx="324000" cy="0"/>
            </a:xfrm>
            <a:prstGeom prst="straightConnector1">
              <a:avLst/>
            </a:prstGeom>
            <a:noFill/>
            <a:ln w="9525">
              <a:solidFill>
                <a:srgbClr val="000000"/>
              </a:solidFill>
              <a:round/>
              <a:headEnd/>
              <a:tailEnd type="triangle" w="med" len="med"/>
            </a:ln>
          </p:spPr>
        </p:cxnSp>
        <p:cxnSp>
          <p:nvCxnSpPr>
            <p:cNvPr id="1053" name="AutoShape 29"/>
            <p:cNvCxnSpPr>
              <a:cxnSpLocks noChangeShapeType="1"/>
            </p:cNvCxnSpPr>
            <p:nvPr/>
          </p:nvCxnSpPr>
          <p:spPr bwMode="auto">
            <a:xfrm flipH="1">
              <a:off x="3957841" y="2622524"/>
              <a:ext cx="495300" cy="0"/>
            </a:xfrm>
            <a:prstGeom prst="straightConnector1">
              <a:avLst/>
            </a:prstGeom>
            <a:noFill/>
            <a:ln w="9525">
              <a:solidFill>
                <a:srgbClr val="000000"/>
              </a:solidFill>
              <a:round/>
              <a:headEnd/>
              <a:tailEnd type="triangle" w="med" len="med"/>
            </a:ln>
          </p:spPr>
        </p:cxnSp>
        <p:cxnSp>
          <p:nvCxnSpPr>
            <p:cNvPr id="1054" name="AutoShape 30"/>
            <p:cNvCxnSpPr>
              <a:cxnSpLocks noChangeShapeType="1"/>
              <a:stCxn id="1038" idx="1"/>
              <a:endCxn id="1039" idx="3"/>
            </p:cNvCxnSpPr>
            <p:nvPr/>
          </p:nvCxnSpPr>
          <p:spPr bwMode="auto">
            <a:xfrm flipH="1">
              <a:off x="5272291" y="2632049"/>
              <a:ext cx="1200914" cy="0"/>
            </a:xfrm>
            <a:prstGeom prst="straightConnector1">
              <a:avLst/>
            </a:prstGeom>
            <a:noFill/>
            <a:ln w="9525">
              <a:solidFill>
                <a:srgbClr val="000000"/>
              </a:solidFill>
              <a:round/>
              <a:headEnd/>
              <a:tailEnd type="triangle" w="med" len="med"/>
            </a:ln>
          </p:spPr>
        </p:cxnSp>
        <p:cxnSp>
          <p:nvCxnSpPr>
            <p:cNvPr id="1055" name="AutoShape 31"/>
            <p:cNvCxnSpPr>
              <a:cxnSpLocks noChangeShapeType="1"/>
            </p:cNvCxnSpPr>
            <p:nvPr/>
          </p:nvCxnSpPr>
          <p:spPr bwMode="auto">
            <a:xfrm>
              <a:off x="7540005" y="1984349"/>
              <a:ext cx="0" cy="638175"/>
            </a:xfrm>
            <a:prstGeom prst="straightConnector1">
              <a:avLst/>
            </a:prstGeom>
            <a:noFill/>
            <a:ln w="9525">
              <a:solidFill>
                <a:srgbClr val="000000"/>
              </a:solidFill>
              <a:round/>
              <a:headEnd/>
              <a:tailEnd/>
            </a:ln>
          </p:spPr>
        </p:cxnSp>
        <p:cxnSp>
          <p:nvCxnSpPr>
            <p:cNvPr id="1056" name="AutoShape 32"/>
            <p:cNvCxnSpPr>
              <a:cxnSpLocks noChangeShapeType="1"/>
            </p:cNvCxnSpPr>
            <p:nvPr/>
          </p:nvCxnSpPr>
          <p:spPr bwMode="auto">
            <a:xfrm flipH="1">
              <a:off x="7216155" y="2622524"/>
              <a:ext cx="324000" cy="0"/>
            </a:xfrm>
            <a:prstGeom prst="straightConnector1">
              <a:avLst/>
            </a:prstGeom>
            <a:noFill/>
            <a:ln w="9525">
              <a:solidFill>
                <a:srgbClr val="000000"/>
              </a:solidFill>
              <a:round/>
              <a:headEnd/>
              <a:tailEnd type="triangle" w="med" len="med"/>
            </a:ln>
          </p:spPr>
        </p:cxnSp>
        <p:sp>
          <p:nvSpPr>
            <p:cNvPr id="1061" name="AutoShape 37"/>
            <p:cNvSpPr>
              <a:spLocks noChangeArrowheads="1"/>
            </p:cNvSpPr>
            <p:nvPr/>
          </p:nvSpPr>
          <p:spPr bwMode="auto">
            <a:xfrm rot="5400000">
              <a:off x="761802" y="2181199"/>
              <a:ext cx="422275" cy="866775"/>
            </a:xfrm>
            <a:prstGeom prst="flowChartOffpageConnector">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43" name="TextBox 42"/>
            <p:cNvSpPr txBox="1"/>
            <p:nvPr/>
          </p:nvSpPr>
          <p:spPr>
            <a:xfrm>
              <a:off x="749125" y="2500127"/>
              <a:ext cx="571504" cy="246221"/>
            </a:xfrm>
            <a:prstGeom prst="rect">
              <a:avLst/>
            </a:prstGeom>
            <a:solidFill>
              <a:schemeClr val="tx2">
                <a:lumMod val="20000"/>
                <a:lumOff val="80000"/>
              </a:schemeClr>
            </a:solidFill>
          </p:spPr>
          <p:txBody>
            <a:bodyPr wrap="square" rtlCol="0" anchor="ctr">
              <a:spAutoFit/>
            </a:bodyPr>
            <a:lstStyle/>
            <a:p>
              <a:r>
                <a:rPr lang="zh-CN" altLang="en-US" sz="1000" dirty="0" smtClean="0">
                  <a:latin typeface="方正兰亭准黑简体" pitchFamily="2" charset="-122"/>
                  <a:ea typeface="方正兰亭准黑简体" pitchFamily="2" charset="-122"/>
                </a:rPr>
                <a:t>包装段</a:t>
              </a:r>
              <a:endParaRPr lang="zh-CN" altLang="en-US" sz="1000" dirty="0">
                <a:latin typeface="方正兰亭准黑简体" pitchFamily="2" charset="-122"/>
                <a:ea typeface="方正兰亭准黑简体" pitchFamily="2" charset="-122"/>
              </a:endParaRPr>
            </a:p>
          </p:txBody>
        </p:sp>
        <p:cxnSp>
          <p:nvCxnSpPr>
            <p:cNvPr id="61" name="直接连接符 60"/>
            <p:cNvCxnSpPr/>
            <p:nvPr/>
          </p:nvCxnSpPr>
          <p:spPr>
            <a:xfrm rot="5400000">
              <a:off x="1155819" y="2630190"/>
              <a:ext cx="1044000" cy="1588"/>
            </a:xfrm>
            <a:prstGeom prst="line">
              <a:avLst/>
            </a:prstGeom>
            <a:ln w="19050">
              <a:solidFill>
                <a:srgbClr val="00925F"/>
              </a:solidFill>
              <a:prstDash val="dash"/>
            </a:ln>
          </p:spPr>
          <p:style>
            <a:lnRef idx="1">
              <a:schemeClr val="accent1"/>
            </a:lnRef>
            <a:fillRef idx="0">
              <a:schemeClr val="accent1"/>
            </a:fillRef>
            <a:effectRef idx="0">
              <a:schemeClr val="accent1"/>
            </a:effectRef>
            <a:fontRef idx="minor">
              <a:schemeClr val="tx1"/>
            </a:fontRef>
          </p:style>
        </p:cxnSp>
        <p:sp>
          <p:nvSpPr>
            <p:cNvPr id="70" name="圆角矩形 69"/>
            <p:cNvSpPr/>
            <p:nvPr/>
          </p:nvSpPr>
          <p:spPr>
            <a:xfrm>
              <a:off x="2949377" y="1108058"/>
              <a:ext cx="4901361" cy="1857388"/>
            </a:xfrm>
            <a:prstGeom prst="roundRect">
              <a:avLst/>
            </a:prstGeom>
            <a:noFill/>
            <a:ln w="19050">
              <a:solidFill>
                <a:srgbClr val="00925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p:cNvSpPr txBox="1"/>
            <p:nvPr/>
          </p:nvSpPr>
          <p:spPr>
            <a:xfrm>
              <a:off x="4930616" y="2094397"/>
              <a:ext cx="1274734" cy="276999"/>
            </a:xfrm>
            <a:prstGeom prst="rect">
              <a:avLst/>
            </a:prstGeom>
            <a:noFill/>
          </p:spPr>
          <p:txBody>
            <a:bodyPr wrap="square" rtlCol="0">
              <a:spAutoFit/>
            </a:bodyPr>
            <a:lstStyle/>
            <a:p>
              <a:pPr algn="ctr"/>
              <a:r>
                <a:rPr lang="zh-CN" altLang="en-US" sz="1200" b="1" dirty="0" smtClean="0">
                  <a:solidFill>
                    <a:srgbClr val="00925F"/>
                  </a:solidFill>
                </a:rPr>
                <a:t>总装段</a:t>
              </a:r>
              <a:endParaRPr lang="zh-CN" altLang="en-US" sz="1200" b="1" dirty="0">
                <a:solidFill>
                  <a:srgbClr val="00925F"/>
                </a:solidFill>
              </a:endParaRPr>
            </a:p>
          </p:txBody>
        </p:sp>
        <p:cxnSp>
          <p:nvCxnSpPr>
            <p:cNvPr id="73" name="直接连接符 72"/>
            <p:cNvCxnSpPr/>
            <p:nvPr/>
          </p:nvCxnSpPr>
          <p:spPr>
            <a:xfrm rot="5400000">
              <a:off x="6474689" y="3039153"/>
              <a:ext cx="324000"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Rectangle 16"/>
            <p:cNvSpPr>
              <a:spLocks noChangeArrowheads="1"/>
            </p:cNvSpPr>
            <p:nvPr/>
          </p:nvSpPr>
          <p:spPr bwMode="auto">
            <a:xfrm>
              <a:off x="6850606" y="3036884"/>
              <a:ext cx="771525" cy="35719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i="0" u="none" strike="noStrike" cap="none" normalizeH="0" baseline="0" dirty="0" smtClean="0">
                  <a:ln>
                    <a:noFill/>
                  </a:ln>
                  <a:solidFill>
                    <a:schemeClr val="tx1"/>
                  </a:solidFill>
                  <a:effectLst/>
                  <a:latin typeface="方正兰亭准黑简体" pitchFamily="2" charset="-122"/>
                  <a:ea typeface="方正兰亭准黑简体" pitchFamily="2" charset="-122"/>
                </a:rPr>
                <a:t>IMEI</a:t>
              </a:r>
              <a:r>
                <a:rPr lang="zh-CN" altLang="en-US" sz="900" dirty="0" smtClean="0">
                  <a:latin typeface="方正兰亭准黑简体" pitchFamily="2" charset="-122"/>
                  <a:ea typeface="方正兰亭准黑简体" pitchFamily="2" charset="-122"/>
                </a:rPr>
                <a:t>分配到拉线</a:t>
              </a:r>
              <a:endParaRPr kumimoji="0" lang="zh-CN" sz="900"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77" name="Rectangle 16"/>
            <p:cNvSpPr>
              <a:spLocks noChangeArrowheads="1"/>
            </p:cNvSpPr>
            <p:nvPr/>
          </p:nvSpPr>
          <p:spPr bwMode="auto">
            <a:xfrm>
              <a:off x="6850606" y="3536950"/>
              <a:ext cx="771525" cy="35719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900" i="0" u="none" strike="noStrike" cap="none" normalizeH="0" baseline="0" dirty="0" smtClean="0">
                  <a:ln>
                    <a:noFill/>
                  </a:ln>
                  <a:solidFill>
                    <a:schemeClr val="tx1"/>
                  </a:solidFill>
                  <a:effectLst/>
                  <a:latin typeface="方正兰亭准黑简体" pitchFamily="2" charset="-122"/>
                  <a:ea typeface="方正兰亭准黑简体" pitchFamily="2" charset="-122"/>
                </a:rPr>
                <a:t>IMEI</a:t>
              </a:r>
              <a:r>
                <a:rPr kumimoji="0" lang="zh-CN" altLang="en-US" sz="900" i="0" u="none" strike="noStrike" cap="none" normalizeH="0" baseline="0" dirty="0" smtClean="0">
                  <a:ln>
                    <a:noFill/>
                  </a:ln>
                  <a:solidFill>
                    <a:schemeClr val="tx1"/>
                  </a:solidFill>
                  <a:effectLst/>
                  <a:latin typeface="方正兰亭准黑简体" pitchFamily="2" charset="-122"/>
                  <a:ea typeface="方正兰亭准黑简体" pitchFamily="2" charset="-122"/>
                </a:rPr>
                <a:t>集中打印</a:t>
              </a:r>
              <a:endParaRPr kumimoji="0" lang="zh-CN" sz="900"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83" name="直接箭头连接符 82"/>
            <p:cNvCxnSpPr/>
            <p:nvPr/>
          </p:nvCxnSpPr>
          <p:spPr>
            <a:xfrm rot="10800000">
              <a:off x="6636292" y="3204049"/>
              <a:ext cx="21431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77" idx="0"/>
              <a:endCxn id="75" idx="2"/>
            </p:cNvCxnSpPr>
            <p:nvPr/>
          </p:nvCxnSpPr>
          <p:spPr>
            <a:xfrm rot="5400000" flipH="1" flipV="1">
              <a:off x="7164931" y="3465512"/>
              <a:ext cx="14287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493548" y="3465512"/>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⑧</a:t>
              </a:r>
              <a:endParaRPr lang="zh-CN" altLang="en-US" dirty="0">
                <a:latin typeface="微软雅黑" pitchFamily="34" charset="-122"/>
                <a:ea typeface="微软雅黑" pitchFamily="34" charset="-122"/>
              </a:endParaRPr>
            </a:p>
          </p:txBody>
        </p:sp>
        <p:sp>
          <p:nvSpPr>
            <p:cNvPr id="90" name="TextBox 89"/>
            <p:cNvSpPr txBox="1"/>
            <p:nvPr/>
          </p:nvSpPr>
          <p:spPr>
            <a:xfrm>
              <a:off x="7493548" y="3036884"/>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⑨</a:t>
              </a:r>
              <a:endParaRPr lang="zh-CN" altLang="en-US" dirty="0">
                <a:latin typeface="微软雅黑" pitchFamily="34" charset="-122"/>
                <a:ea typeface="微软雅黑" pitchFamily="34" charset="-122"/>
              </a:endParaRPr>
            </a:p>
          </p:txBody>
        </p:sp>
        <p:sp>
          <p:nvSpPr>
            <p:cNvPr id="91" name="TextBox 90"/>
            <p:cNvSpPr txBox="1"/>
            <p:nvPr/>
          </p:nvSpPr>
          <p:spPr>
            <a:xfrm>
              <a:off x="4487677" y="2179628"/>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⑩</a:t>
              </a:r>
              <a:endParaRPr lang="zh-CN" altLang="en-US" dirty="0">
                <a:latin typeface="微软雅黑" pitchFamily="34" charset="-122"/>
                <a:ea typeface="微软雅黑" pitchFamily="34" charset="-122"/>
              </a:endParaRPr>
            </a:p>
          </p:txBody>
        </p:sp>
        <p:sp>
          <p:nvSpPr>
            <p:cNvPr id="63" name="Rectangle 16"/>
            <p:cNvSpPr>
              <a:spLocks noChangeArrowheads="1"/>
            </p:cNvSpPr>
            <p:nvPr/>
          </p:nvSpPr>
          <p:spPr bwMode="auto">
            <a:xfrm>
              <a:off x="3201793" y="2365367"/>
              <a:ext cx="771525" cy="514350"/>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lvl="0" algn="just" fontAlgn="base">
                <a:spcBef>
                  <a:spcPct val="0"/>
                </a:spcBef>
                <a:spcAft>
                  <a:spcPct val="0"/>
                </a:spcAft>
              </a:pPr>
              <a:r>
                <a:rPr lang="zh-CN" altLang="en-US" sz="1000" dirty="0" smtClean="0">
                  <a:latin typeface="方正兰亭准黑简体" pitchFamily="2" charset="-122"/>
                  <a:ea typeface="方正兰亭准黑简体" pitchFamily="2" charset="-122"/>
                </a:rPr>
                <a:t>外观批次收集</a:t>
              </a:r>
            </a:p>
          </p:txBody>
        </p:sp>
        <p:cxnSp>
          <p:nvCxnSpPr>
            <p:cNvPr id="67" name="AutoShape 29"/>
            <p:cNvCxnSpPr>
              <a:cxnSpLocks noChangeShapeType="1"/>
            </p:cNvCxnSpPr>
            <p:nvPr/>
          </p:nvCxnSpPr>
          <p:spPr bwMode="auto">
            <a:xfrm flipH="1">
              <a:off x="2701727" y="2608256"/>
              <a:ext cx="495300" cy="0"/>
            </a:xfrm>
            <a:prstGeom prst="straightConnector1">
              <a:avLst/>
            </a:prstGeom>
            <a:noFill/>
            <a:ln w="9525">
              <a:solidFill>
                <a:srgbClr val="000000"/>
              </a:solidFill>
              <a:round/>
              <a:headEnd/>
              <a:tailEnd type="triangle" w="med" len="med"/>
            </a:ln>
          </p:spPr>
        </p:cxnSp>
        <p:grpSp>
          <p:nvGrpSpPr>
            <p:cNvPr id="76" name="组合 75"/>
            <p:cNvGrpSpPr/>
            <p:nvPr/>
          </p:nvGrpSpPr>
          <p:grpSpPr>
            <a:xfrm>
              <a:off x="3201793" y="2246633"/>
              <a:ext cx="428628" cy="261610"/>
              <a:chOff x="4867277" y="3781761"/>
              <a:chExt cx="428628" cy="261610"/>
            </a:xfrm>
          </p:grpSpPr>
          <p:sp>
            <p:nvSpPr>
              <p:cNvPr id="72" name="椭圆 71"/>
              <p:cNvSpPr/>
              <p:nvPr/>
            </p:nvSpPr>
            <p:spPr>
              <a:xfrm>
                <a:off x="4929190" y="3786194"/>
                <a:ext cx="214314" cy="214314"/>
              </a:xfrm>
              <a:prstGeom prst="ellipse">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TextBox 73"/>
              <p:cNvSpPr txBox="1"/>
              <p:nvPr/>
            </p:nvSpPr>
            <p:spPr>
              <a:xfrm>
                <a:off x="4867277" y="3781761"/>
                <a:ext cx="428628" cy="261610"/>
              </a:xfrm>
              <a:prstGeom prst="rect">
                <a:avLst/>
              </a:prstGeom>
              <a:noFill/>
            </p:spPr>
            <p:txBody>
              <a:bodyPr wrap="square" rtlCol="0">
                <a:spAutoFit/>
              </a:bodyPr>
              <a:lstStyle/>
              <a:p>
                <a:r>
                  <a:rPr lang="en-US" altLang="zh-CN" sz="1100" dirty="0" smtClean="0">
                    <a:latin typeface="方正兰亭准黑简体" pitchFamily="2" charset="-122"/>
                    <a:ea typeface="方正兰亭准黑简体" pitchFamily="2" charset="-122"/>
                  </a:rPr>
                  <a:t>11</a:t>
                </a:r>
                <a:endParaRPr lang="zh-CN" altLang="en-US" sz="1100" dirty="0">
                  <a:latin typeface="方正兰亭准黑简体" pitchFamily="2" charset="-122"/>
                  <a:ea typeface="方正兰亭准黑简体" pitchFamily="2" charset="-122"/>
                </a:endParaRPr>
              </a:p>
            </p:txBody>
          </p:sp>
        </p:grpSp>
        <p:sp>
          <p:nvSpPr>
            <p:cNvPr id="79" name="Rectangle 11"/>
            <p:cNvSpPr>
              <a:spLocks noChangeArrowheads="1"/>
            </p:cNvSpPr>
            <p:nvPr/>
          </p:nvSpPr>
          <p:spPr bwMode="auto">
            <a:xfrm>
              <a:off x="3590164" y="1289024"/>
              <a:ext cx="837638" cy="695325"/>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i="0" u="none" strike="noStrike" cap="none" normalizeH="0" baseline="0" dirty="0" smtClean="0">
                  <a:ln>
                    <a:noFill/>
                  </a:ln>
                  <a:solidFill>
                    <a:schemeClr val="tx1"/>
                  </a:solidFill>
                  <a:effectLst/>
                  <a:latin typeface="方正兰亭准黑简体" pitchFamily="2" charset="-122"/>
                  <a:ea typeface="方正兰亭准黑简体" pitchFamily="2" charset="-122"/>
                </a:rPr>
                <a:t>投板</a:t>
              </a: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a:t>
              </a:r>
              <a:r>
                <a:rPr lang="zh-CN" altLang="en-US" sz="1000" dirty="0">
                  <a:latin typeface="方正兰亭准黑简体" pitchFamily="2" charset="-122"/>
                  <a:ea typeface="方正兰亭准黑简体" pitchFamily="2" charset="-122"/>
                </a:rPr>
                <a:t>前</a:t>
              </a:r>
              <a:r>
                <a:rPr lang="zh-CN" altLang="en-US" sz="1000" dirty="0" smtClean="0">
                  <a:latin typeface="方正兰亭准黑简体" pitchFamily="2" charset="-122"/>
                  <a:ea typeface="方正兰亭准黑简体" pitchFamily="2" charset="-122"/>
                </a:rPr>
                <a:t>置摄像头</a:t>
              </a:r>
              <a:r>
                <a:rPr kumimoji="0" lang="en-US" altLang="zh-CN" sz="1000" i="0" u="none" strike="noStrike" cap="none" normalizeH="0" baseline="0" dirty="0" smtClean="0">
                  <a:ln>
                    <a:noFill/>
                  </a:ln>
                  <a:solidFill>
                    <a:schemeClr val="tx1"/>
                  </a:solidFill>
                  <a:effectLst/>
                  <a:latin typeface="方正兰亭准黑简体" pitchFamily="2" charset="-122"/>
                  <a:ea typeface="方正兰亭准黑简体" pitchFamily="2" charset="-122"/>
                </a:rPr>
                <a:t>)</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80" name="Rectangle 12"/>
            <p:cNvSpPr>
              <a:spLocks noChangeArrowheads="1"/>
            </p:cNvSpPr>
            <p:nvPr/>
          </p:nvSpPr>
          <p:spPr bwMode="auto">
            <a:xfrm>
              <a:off x="6403744" y="1289024"/>
              <a:ext cx="523875" cy="695325"/>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lang="zh-CN" altLang="en-US" sz="1000" dirty="0" smtClean="0">
                  <a:latin typeface="方正兰亭准黑简体" pitchFamily="2" charset="-122"/>
                  <a:ea typeface="方正兰亭准黑简体" pitchFamily="2" charset="-122"/>
                </a:rPr>
                <a:t>电池盖消耗绑定</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81" name="AutoShape 27"/>
            <p:cNvCxnSpPr>
              <a:cxnSpLocks noChangeShapeType="1"/>
            </p:cNvCxnSpPr>
            <p:nvPr/>
          </p:nvCxnSpPr>
          <p:spPr bwMode="auto">
            <a:xfrm>
              <a:off x="6151744" y="1622399"/>
              <a:ext cx="252000" cy="0"/>
            </a:xfrm>
            <a:prstGeom prst="straightConnector1">
              <a:avLst/>
            </a:prstGeom>
            <a:noFill/>
            <a:ln w="9525">
              <a:solidFill>
                <a:srgbClr val="000000"/>
              </a:solidFill>
              <a:round/>
              <a:headEnd/>
              <a:tailEnd type="triangle" w="med" len="med"/>
            </a:ln>
          </p:spPr>
        </p:cxnSp>
        <p:sp>
          <p:nvSpPr>
            <p:cNvPr id="18" name="圆角矩形 17"/>
            <p:cNvSpPr/>
            <p:nvPr/>
          </p:nvSpPr>
          <p:spPr>
            <a:xfrm>
              <a:off x="3429028" y="1239015"/>
              <a:ext cx="3595694" cy="780707"/>
            </a:xfrm>
            <a:prstGeom prst="roundRect">
              <a:avLst/>
            </a:prstGeom>
            <a:noFill/>
            <a:ln w="12700">
              <a:solidFill>
                <a:srgbClr val="00925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4211960" y="1057300"/>
              <a:ext cx="357190" cy="369332"/>
            </a:xfrm>
            <a:prstGeom prst="rect">
              <a:avLst/>
            </a:prstGeom>
            <a:noFill/>
          </p:spPr>
          <p:txBody>
            <a:bodyPr wrap="square" rtlCol="0">
              <a:spAutoFit/>
            </a:bodyPr>
            <a:lstStyle/>
            <a:p>
              <a:r>
                <a:rPr lang="zh-CN" altLang="en-US" dirty="0" smtClean="0">
                  <a:latin typeface="微软雅黑" pitchFamily="34" charset="-122"/>
                  <a:ea typeface="微软雅黑" pitchFamily="34" charset="-122"/>
                </a:rPr>
                <a:t>⑦</a:t>
              </a:r>
              <a:endParaRPr lang="zh-CN" altLang="en-US" dirty="0">
                <a:latin typeface="微软雅黑" pitchFamily="34" charset="-122"/>
                <a:ea typeface="微软雅黑" pitchFamily="34" charset="-122"/>
              </a:endParaRPr>
            </a:p>
          </p:txBody>
        </p:sp>
      </p:grpSp>
      <p:sp>
        <p:nvSpPr>
          <p:cNvPr id="19" name="TextBox 18"/>
          <p:cNvSpPr txBox="1"/>
          <p:nvPr/>
        </p:nvSpPr>
        <p:spPr>
          <a:xfrm>
            <a:off x="433947" y="4574678"/>
            <a:ext cx="6374905" cy="1046440"/>
          </a:xfrm>
          <a:prstGeom prst="rect">
            <a:avLst/>
          </a:prstGeom>
          <a:noFill/>
        </p:spPr>
        <p:txBody>
          <a:bodyPr wrap="square" rtlCol="0">
            <a:spAutoFit/>
          </a:bodyPr>
          <a:lstStyle/>
          <a:p>
            <a:r>
              <a:rPr lang="zh-CN" altLang="en-US" sz="1400" dirty="0" smtClean="0">
                <a:latin typeface="方正兰亭准黑简体" pitchFamily="2" charset="-122"/>
                <a:ea typeface="方正兰亭准黑简体" pitchFamily="2" charset="-122"/>
              </a:rPr>
              <a:t>备注：</a:t>
            </a:r>
            <a:endParaRPr lang="en-US" altLang="zh-CN" sz="1400" dirty="0" smtClean="0">
              <a:latin typeface="方正兰亭准黑简体" pitchFamily="2" charset="-122"/>
              <a:ea typeface="方正兰亭准黑简体" pitchFamily="2" charset="-122"/>
            </a:endParaRPr>
          </a:p>
          <a:p>
            <a:pPr lvl="0"/>
            <a:r>
              <a:rPr lang="en-US" altLang="zh-CN" sz="1200" dirty="0">
                <a:latin typeface="方正兰亭准黑简体" pitchFamily="2" charset="-122"/>
                <a:ea typeface="方正兰亭准黑简体" pitchFamily="2" charset="-122"/>
              </a:rPr>
              <a:t> </a:t>
            </a:r>
            <a:r>
              <a:rPr lang="en-US" altLang="zh-CN" sz="1200" dirty="0" smtClean="0">
                <a:latin typeface="方正兰亭准黑简体" pitchFamily="2" charset="-122"/>
                <a:ea typeface="方正兰亭准黑简体" pitchFamily="2" charset="-122"/>
              </a:rPr>
              <a:t>       1.</a:t>
            </a:r>
            <a:r>
              <a:rPr lang="zh-CN" altLang="en-US" sz="1200" dirty="0">
                <a:latin typeface="方正兰亭准黑简体" pitchFamily="2" charset="-122"/>
                <a:ea typeface="方正兰亭准黑简体" pitchFamily="2" charset="-122"/>
              </a:rPr>
              <a:t>投</a:t>
            </a:r>
            <a:r>
              <a:rPr lang="zh-CN" altLang="en-US" sz="1200" dirty="0" smtClean="0">
                <a:latin typeface="方正兰亭准黑简体" pitchFamily="2" charset="-122"/>
                <a:ea typeface="方正兰亭准黑简体" pitchFamily="2" charset="-122"/>
              </a:rPr>
              <a:t>板：包含扫描主板、前置摄像头；</a:t>
            </a:r>
            <a:endParaRPr lang="en-US" altLang="zh-CN" sz="1200" dirty="0" smtClean="0">
              <a:latin typeface="方正兰亭准黑简体" pitchFamily="2" charset="-122"/>
              <a:ea typeface="方正兰亭准黑简体" pitchFamily="2" charset="-122"/>
            </a:endParaRPr>
          </a:p>
          <a:p>
            <a:pPr lvl="0"/>
            <a:r>
              <a:rPr lang="en-US" altLang="zh-CN" sz="1200" dirty="0">
                <a:latin typeface="方正兰亭准黑简体" pitchFamily="2" charset="-122"/>
                <a:ea typeface="方正兰亭准黑简体" pitchFamily="2" charset="-122"/>
              </a:rPr>
              <a:t> </a:t>
            </a:r>
            <a:r>
              <a:rPr lang="en-US" altLang="zh-CN" sz="1200" dirty="0" smtClean="0">
                <a:latin typeface="方正兰亭准黑简体" pitchFamily="2" charset="-122"/>
                <a:ea typeface="方正兰亭准黑简体" pitchFamily="2" charset="-122"/>
              </a:rPr>
              <a:t>       2.</a:t>
            </a:r>
            <a:r>
              <a:rPr lang="zh-CN" altLang="en-US" sz="1200" dirty="0">
                <a:latin typeface="方正兰亭准黑简体" pitchFamily="2" charset="-122"/>
                <a:ea typeface="方正兰亭准黑简体" pitchFamily="2" charset="-122"/>
              </a:rPr>
              <a:t>屏组件集中扫描绑定：包含扫描主板、后置摄像头、天线</a:t>
            </a:r>
            <a:r>
              <a:rPr lang="en-US" altLang="zh-CN" sz="1200" dirty="0">
                <a:latin typeface="方正兰亭准黑简体" pitchFamily="2" charset="-122"/>
                <a:ea typeface="方正兰亭准黑简体" pitchFamily="2" charset="-122"/>
              </a:rPr>
              <a:t>FPC</a:t>
            </a:r>
            <a:r>
              <a:rPr lang="zh-CN" altLang="en-US" sz="1200" dirty="0">
                <a:latin typeface="方正兰亭准黑简体" pitchFamily="2" charset="-122"/>
                <a:ea typeface="方正兰亭准黑简体" pitchFamily="2" charset="-122"/>
              </a:rPr>
              <a:t>、屏</a:t>
            </a:r>
            <a:r>
              <a:rPr lang="en-US" altLang="zh-CN" sz="1200" dirty="0">
                <a:latin typeface="方正兰亭准黑简体" pitchFamily="2" charset="-122"/>
                <a:ea typeface="方正兰亭准黑简体" pitchFamily="2" charset="-122"/>
              </a:rPr>
              <a:t>/L</a:t>
            </a:r>
            <a:r>
              <a:rPr lang="zh-CN" altLang="en-US" sz="1200" dirty="0">
                <a:latin typeface="方正兰亭准黑简体" pitchFamily="2" charset="-122"/>
                <a:ea typeface="方正兰亭准黑简体" pitchFamily="2" charset="-122"/>
              </a:rPr>
              <a:t>板、</a:t>
            </a:r>
            <a:r>
              <a:rPr lang="en-US" altLang="zh-CN" sz="1200" dirty="0">
                <a:latin typeface="方正兰亭准黑简体" pitchFamily="2" charset="-122"/>
                <a:ea typeface="方正兰亭准黑简体" pitchFamily="2" charset="-122"/>
              </a:rPr>
              <a:t>BOX </a:t>
            </a:r>
            <a:r>
              <a:rPr lang="zh-CN" altLang="en-US" sz="1200" dirty="0" smtClean="0">
                <a:latin typeface="方正兰亭准黑简体" pitchFamily="2" charset="-122"/>
                <a:ea typeface="方正兰亭准黑简体" pitchFamily="2" charset="-122"/>
              </a:rPr>
              <a:t>；</a:t>
            </a:r>
            <a:endParaRPr lang="en-US" altLang="zh-CN" sz="1200" dirty="0" smtClean="0">
              <a:latin typeface="方正兰亭准黑简体" pitchFamily="2" charset="-122"/>
              <a:ea typeface="方正兰亭准黑简体" pitchFamily="2" charset="-122"/>
            </a:endParaRPr>
          </a:p>
          <a:p>
            <a:pPr lvl="0"/>
            <a:r>
              <a:rPr lang="en-US" altLang="zh-CN" sz="1200" dirty="0" smtClean="0">
                <a:latin typeface="方正兰亭准黑简体" pitchFamily="2" charset="-122"/>
                <a:ea typeface="方正兰亭准黑简体" pitchFamily="2" charset="-122"/>
              </a:rPr>
              <a:t>        3.</a:t>
            </a:r>
            <a:r>
              <a:rPr lang="zh-CN" altLang="en-US" sz="1200" dirty="0" smtClean="0">
                <a:latin typeface="方正兰亭准黑简体" pitchFamily="2" charset="-122"/>
                <a:ea typeface="方正兰亭准黑简体" pitchFamily="2" charset="-122"/>
              </a:rPr>
              <a:t>电池盖消耗绑</a:t>
            </a:r>
            <a:r>
              <a:rPr lang="zh-CN" altLang="en-US" sz="1200" dirty="0">
                <a:latin typeface="方正兰亭准黑简体" pitchFamily="2" charset="-122"/>
                <a:ea typeface="方正兰亭准黑简体" pitchFamily="2" charset="-122"/>
              </a:rPr>
              <a:t>定：主</a:t>
            </a:r>
            <a:r>
              <a:rPr lang="zh-CN" altLang="en-US" sz="1200" dirty="0" smtClean="0">
                <a:latin typeface="方正兰亭准黑简体" pitchFamily="2" charset="-122"/>
                <a:ea typeface="方正兰亭准黑简体" pitchFamily="2" charset="-122"/>
              </a:rPr>
              <a:t>板、</a:t>
            </a:r>
            <a:r>
              <a:rPr lang="zh-CN" altLang="en-US" sz="1200" dirty="0">
                <a:latin typeface="方正兰亭准黑简体" pitchFamily="2" charset="-122"/>
                <a:ea typeface="方正兰亭准黑简体" pitchFamily="2" charset="-122"/>
              </a:rPr>
              <a:t>电池</a:t>
            </a:r>
            <a:r>
              <a:rPr lang="zh-CN" altLang="en-US" sz="1200" dirty="0" smtClean="0">
                <a:latin typeface="方正兰亭准黑简体" pitchFamily="2" charset="-122"/>
                <a:ea typeface="方正兰亭准黑简体" pitchFamily="2" charset="-122"/>
              </a:rPr>
              <a:t>盖。</a:t>
            </a:r>
            <a:endParaRPr lang="zh-CN" altLang="zh-CN" sz="1200" dirty="0">
              <a:latin typeface="方正兰亭准黑简体" pitchFamily="2" charset="-122"/>
              <a:ea typeface="方正兰亭准黑简体" pitchFamily="2" charset="-122"/>
            </a:endParaRPr>
          </a:p>
          <a:p>
            <a:endParaRPr lang="zh-CN" altLang="en-US" sz="1200" dirty="0">
              <a:latin typeface="方正兰亭纤黑简体" pitchFamily="2" charset="-122"/>
              <a:ea typeface="方正兰亭纤黑简体" pitchFamily="2" charset="-122"/>
            </a:endParaRPr>
          </a:p>
        </p:txBody>
      </p:sp>
      <p:cxnSp>
        <p:nvCxnSpPr>
          <p:cNvPr id="4" name="肘形连接符 3"/>
          <p:cNvCxnSpPr>
            <a:stCxn id="70" idx="1"/>
            <a:endCxn id="1026" idx="1"/>
          </p:cNvCxnSpPr>
          <p:nvPr/>
        </p:nvCxnSpPr>
        <p:spPr>
          <a:xfrm rot="10800000">
            <a:off x="755576" y="1458492"/>
            <a:ext cx="2574292" cy="1547213"/>
          </a:xfrm>
          <a:prstGeom prst="bentConnector3">
            <a:avLst>
              <a:gd name="adj1" fmla="val 10888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7"/>
          <p:cNvSpPr>
            <a:spLocks noChangeArrowheads="1"/>
          </p:cNvSpPr>
          <p:nvPr/>
        </p:nvSpPr>
        <p:spPr bwMode="auto">
          <a:xfrm>
            <a:off x="1592300" y="2209305"/>
            <a:ext cx="504056" cy="440401"/>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方正兰亭准黑简体" pitchFamily="2" charset="-122"/>
                <a:ea typeface="方正兰亭准黑简体" pitchFamily="2" charset="-122"/>
              </a:rPr>
              <a:t>备件科</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sp>
        <p:nvSpPr>
          <p:cNvPr id="86" name="Rectangle 7"/>
          <p:cNvSpPr>
            <a:spLocks noChangeArrowheads="1"/>
          </p:cNvSpPr>
          <p:nvPr/>
        </p:nvSpPr>
        <p:spPr bwMode="auto">
          <a:xfrm>
            <a:off x="2411760" y="2211369"/>
            <a:ext cx="504056" cy="440401"/>
          </a:xfrm>
          <a:prstGeom prst="rect">
            <a:avLst/>
          </a:prstGeom>
          <a:solidFill>
            <a:schemeClr val="tx2">
              <a:lumMod val="20000"/>
              <a:lumOff val="80000"/>
            </a:scheme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zh-CN" altLang="en-US" sz="1000" dirty="0" smtClean="0">
                <a:latin typeface="方正兰亭准黑简体" pitchFamily="2" charset="-122"/>
                <a:ea typeface="方正兰亭准黑简体" pitchFamily="2" charset="-122"/>
              </a:rPr>
              <a:t>直接退仓</a:t>
            </a:r>
            <a:endParaRPr kumimoji="0" lang="zh-CN" i="0" u="none" strike="noStrike" cap="none" normalizeH="0" baseline="0" dirty="0" smtClean="0">
              <a:ln>
                <a:noFill/>
              </a:ln>
              <a:solidFill>
                <a:schemeClr val="tx1"/>
              </a:solidFill>
              <a:effectLst/>
              <a:latin typeface="方正兰亭准黑简体" pitchFamily="2" charset="-122"/>
              <a:ea typeface="方正兰亭准黑简体" pitchFamily="2" charset="-122"/>
            </a:endParaRPr>
          </a:p>
        </p:txBody>
      </p:sp>
      <p:cxnSp>
        <p:nvCxnSpPr>
          <p:cNvPr id="6" name="直接连接符 5"/>
          <p:cNvCxnSpPr>
            <a:stCxn id="1026" idx="3"/>
          </p:cNvCxnSpPr>
          <p:nvPr/>
        </p:nvCxnSpPr>
        <p:spPr>
          <a:xfrm>
            <a:off x="1536626" y="1458491"/>
            <a:ext cx="633741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AutoShape 20"/>
          <p:cNvCxnSpPr>
            <a:cxnSpLocks noChangeShapeType="1"/>
          </p:cNvCxnSpPr>
          <p:nvPr/>
        </p:nvCxnSpPr>
        <p:spPr bwMode="auto">
          <a:xfrm>
            <a:off x="4387614" y="1458492"/>
            <a:ext cx="0" cy="799484"/>
          </a:xfrm>
          <a:prstGeom prst="straightConnector1">
            <a:avLst/>
          </a:prstGeom>
          <a:noFill/>
          <a:ln w="9525">
            <a:solidFill>
              <a:srgbClr val="000000"/>
            </a:solidFill>
            <a:round/>
            <a:headEnd/>
            <a:tailEnd type="triangle" w="med" len="med"/>
          </a:ln>
        </p:spPr>
      </p:cxnSp>
      <p:cxnSp>
        <p:nvCxnSpPr>
          <p:cNvPr id="92" name="AutoShape 20"/>
          <p:cNvCxnSpPr>
            <a:cxnSpLocks noChangeShapeType="1"/>
          </p:cNvCxnSpPr>
          <p:nvPr/>
        </p:nvCxnSpPr>
        <p:spPr bwMode="auto">
          <a:xfrm>
            <a:off x="5349230" y="1458492"/>
            <a:ext cx="0" cy="799484"/>
          </a:xfrm>
          <a:prstGeom prst="straightConnector1">
            <a:avLst/>
          </a:prstGeom>
          <a:noFill/>
          <a:ln w="9525">
            <a:solidFill>
              <a:srgbClr val="000000"/>
            </a:solidFill>
            <a:round/>
            <a:headEnd/>
            <a:tailEnd type="triangle" w="med" len="med"/>
          </a:ln>
        </p:spPr>
      </p:cxnSp>
      <p:cxnSp>
        <p:nvCxnSpPr>
          <p:cNvPr id="93" name="AutoShape 20"/>
          <p:cNvCxnSpPr>
            <a:cxnSpLocks noChangeShapeType="1"/>
          </p:cNvCxnSpPr>
          <p:nvPr/>
        </p:nvCxnSpPr>
        <p:spPr bwMode="auto">
          <a:xfrm>
            <a:off x="7874039" y="1448967"/>
            <a:ext cx="0" cy="799484"/>
          </a:xfrm>
          <a:prstGeom prst="straightConnector1">
            <a:avLst/>
          </a:prstGeom>
          <a:noFill/>
          <a:ln w="9525">
            <a:solidFill>
              <a:srgbClr val="000000"/>
            </a:solidFill>
            <a:round/>
            <a:headEnd/>
            <a:tailEnd type="triangle" w="med" len="med"/>
          </a:ln>
        </p:spPr>
      </p:cxnSp>
      <p:cxnSp>
        <p:nvCxnSpPr>
          <p:cNvPr id="94" name="AutoShape 20"/>
          <p:cNvCxnSpPr>
            <a:cxnSpLocks noChangeShapeType="1"/>
          </p:cNvCxnSpPr>
          <p:nvPr/>
        </p:nvCxnSpPr>
        <p:spPr bwMode="auto">
          <a:xfrm flipH="1">
            <a:off x="920043" y="1696616"/>
            <a:ext cx="6114" cy="532785"/>
          </a:xfrm>
          <a:prstGeom prst="straightConnector1">
            <a:avLst/>
          </a:prstGeom>
          <a:noFill/>
          <a:ln w="9525">
            <a:solidFill>
              <a:srgbClr val="000000"/>
            </a:solidFill>
            <a:round/>
            <a:headEnd/>
            <a:tailEnd type="triangle" w="med" len="med"/>
          </a:ln>
        </p:spPr>
      </p:cxnSp>
      <p:cxnSp>
        <p:nvCxnSpPr>
          <p:cNvPr id="95" name="AutoShape 20"/>
          <p:cNvCxnSpPr>
            <a:cxnSpLocks noChangeShapeType="1"/>
          </p:cNvCxnSpPr>
          <p:nvPr/>
        </p:nvCxnSpPr>
        <p:spPr bwMode="auto">
          <a:xfrm>
            <a:off x="1786818" y="1858234"/>
            <a:ext cx="0" cy="371167"/>
          </a:xfrm>
          <a:prstGeom prst="straightConnector1">
            <a:avLst/>
          </a:prstGeom>
          <a:noFill/>
          <a:ln w="9525">
            <a:solidFill>
              <a:srgbClr val="000000"/>
            </a:solidFill>
            <a:round/>
            <a:headEnd/>
            <a:tailEnd type="triangle" w="med" len="med"/>
          </a:ln>
        </p:spPr>
      </p:cxnSp>
      <p:cxnSp>
        <p:nvCxnSpPr>
          <p:cNvPr id="96" name="AutoShape 20"/>
          <p:cNvCxnSpPr>
            <a:cxnSpLocks noChangeShapeType="1"/>
          </p:cNvCxnSpPr>
          <p:nvPr/>
        </p:nvCxnSpPr>
        <p:spPr bwMode="auto">
          <a:xfrm flipH="1">
            <a:off x="2650381" y="1858234"/>
            <a:ext cx="6114" cy="355673"/>
          </a:xfrm>
          <a:prstGeom prst="straightConnector1">
            <a:avLst/>
          </a:prstGeom>
          <a:noFill/>
          <a:ln w="9525">
            <a:solidFill>
              <a:srgbClr val="000000"/>
            </a:solidFill>
            <a:round/>
            <a:headEnd/>
            <a:tailEnd type="triangle" w="med" len="med"/>
          </a:ln>
        </p:spPr>
      </p:cxnSp>
      <p:cxnSp>
        <p:nvCxnSpPr>
          <p:cNvPr id="14" name="直接连接符 13"/>
          <p:cNvCxnSpPr/>
          <p:nvPr/>
        </p:nvCxnSpPr>
        <p:spPr>
          <a:xfrm>
            <a:off x="926157" y="1858234"/>
            <a:ext cx="17242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076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571473" y="1571616"/>
            <a:ext cx="4500593" cy="320993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17</a:t>
              </a:r>
              <a:r>
                <a:rPr lang="zh-CN" altLang="en-US" dirty="0" smtClean="0">
                  <a:latin typeface="方正兰亭准黑简体" pitchFamily="2" charset="-122"/>
                  <a:ea typeface="方正兰亭准黑简体" pitchFamily="2" charset="-122"/>
                </a:rPr>
                <a:t>、不良品维修查询（</a:t>
              </a:r>
              <a:r>
                <a:rPr lang="en-US" altLang="zh-CN" dirty="0" smtClean="0">
                  <a:latin typeface="方正兰亭准黑简体" pitchFamily="2" charset="-122"/>
                  <a:ea typeface="方正兰亭准黑简体" pitchFamily="2" charset="-122"/>
                </a:rPr>
                <a:t>1/2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472637"/>
            <a:ext cx="2928958" cy="1384995"/>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b="1"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路径为：“组装</a:t>
            </a:r>
            <a:r>
              <a:rPr lang="en-US" altLang="zh-CN" sz="1400" dirty="0" smtClean="0"/>
              <a:t>—</a:t>
            </a:r>
            <a:r>
              <a:rPr lang="zh-CN" altLang="en-US" sz="1400" dirty="0" smtClean="0"/>
              <a:t>组装查询</a:t>
            </a:r>
            <a:r>
              <a:rPr lang="en-US" altLang="zh-CN" sz="1400" dirty="0" smtClean="0"/>
              <a:t>—</a:t>
            </a:r>
            <a:r>
              <a:rPr lang="zh-CN" altLang="en-US" sz="1400" dirty="0" smtClean="0"/>
              <a:t>不良品维修查询”进入操作界面。</a:t>
            </a:r>
            <a:endParaRPr lang="en-US" altLang="zh-CN" sz="1400" dirty="0" smtClean="0"/>
          </a:p>
        </p:txBody>
      </p:sp>
      <p:sp>
        <p:nvSpPr>
          <p:cNvPr id="18" name="圆角矩形 17"/>
          <p:cNvSpPr/>
          <p:nvPr/>
        </p:nvSpPr>
        <p:spPr>
          <a:xfrm>
            <a:off x="642910" y="1785930"/>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857224" y="2357434"/>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643042" y="2357434"/>
            <a:ext cx="1428760"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4509855" flipV="1">
            <a:off x="2493048" y="3435572"/>
            <a:ext cx="1231199"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3286116" y="4286260"/>
            <a:ext cx="642942"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srcRect/>
          <a:stretch>
            <a:fillRect/>
          </a:stretch>
        </p:blipFill>
        <p:spPr bwMode="auto">
          <a:xfrm>
            <a:off x="571472" y="1571616"/>
            <a:ext cx="4469806" cy="3143272"/>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17</a:t>
              </a:r>
              <a:r>
                <a:rPr lang="zh-CN" altLang="en-US" dirty="0" smtClean="0">
                  <a:latin typeface="方正兰亭准黑简体" pitchFamily="2" charset="-122"/>
                  <a:ea typeface="方正兰亭准黑简体" pitchFamily="2" charset="-122"/>
                </a:rPr>
                <a:t>、不良品维修查询（</a:t>
              </a:r>
              <a:r>
                <a:rPr lang="en-US" altLang="zh-CN" dirty="0" smtClean="0">
                  <a:latin typeface="方正兰亭准黑简体" pitchFamily="2" charset="-122"/>
                  <a:ea typeface="方正兰亭准黑简体" pitchFamily="2" charset="-122"/>
                </a:rPr>
                <a:t>2/2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500178"/>
            <a:ext cx="2928958" cy="3539430"/>
          </a:xfrm>
          <a:prstGeom prst="rect">
            <a:avLst/>
          </a:prstGeom>
          <a:noFill/>
        </p:spPr>
        <p:txBody>
          <a:bodyPr wrap="square" rtlCol="0">
            <a:spAutoFit/>
          </a:bodyPr>
          <a:lstStyle/>
          <a:p>
            <a:r>
              <a:rPr lang="en-US" altLang="zh-CN" sz="1400" dirty="0" smtClean="0"/>
              <a:t>2.</a:t>
            </a:r>
            <a:r>
              <a:rPr lang="zh-CN" altLang="en-US" sz="1400" dirty="0" smtClean="0"/>
              <a:t>在（</a:t>
            </a:r>
            <a:r>
              <a:rPr lang="en-US" altLang="zh-CN" sz="1400" dirty="0" smtClean="0"/>
              <a:t>1</a:t>
            </a:r>
            <a:r>
              <a:rPr lang="zh-CN" altLang="en-US" sz="1400" dirty="0" smtClean="0"/>
              <a:t>）位置红框内，操作员可根据需求对不良品维修记录进行单条件或多条件组合查询；</a:t>
            </a:r>
            <a:endParaRPr lang="en-US" altLang="zh-CN" sz="1400" dirty="0" smtClean="0"/>
          </a:p>
          <a:p>
            <a:endParaRPr lang="en-US" altLang="zh-CN" sz="1400" dirty="0" smtClean="0"/>
          </a:p>
          <a:p>
            <a:r>
              <a:rPr lang="en-US" altLang="zh-CN" sz="1400" dirty="0" smtClean="0"/>
              <a:t>3.</a:t>
            </a:r>
            <a:r>
              <a:rPr lang="zh-CN" altLang="en-US" sz="1400" dirty="0" smtClean="0"/>
              <a:t>条件选完后，点击（</a:t>
            </a:r>
            <a:r>
              <a:rPr lang="en-US" altLang="zh-CN" sz="1400" dirty="0" smtClean="0"/>
              <a:t>2</a:t>
            </a:r>
            <a:r>
              <a:rPr lang="zh-CN" altLang="en-US" sz="1400" dirty="0" smtClean="0"/>
              <a:t>）处的“查询”按钮便可将结果，搜索出来，显示在（</a:t>
            </a:r>
            <a:r>
              <a:rPr lang="en-US" altLang="zh-CN" sz="1400" dirty="0" smtClean="0"/>
              <a:t>3</a:t>
            </a:r>
            <a:r>
              <a:rPr lang="zh-CN" altLang="en-US" sz="1400" dirty="0" smtClean="0"/>
              <a:t>）处所在的显示窗口；</a:t>
            </a:r>
            <a:endParaRPr lang="en-US" altLang="zh-CN" sz="1400" dirty="0" smtClean="0"/>
          </a:p>
          <a:p>
            <a:endParaRPr lang="en-US" altLang="zh-CN" sz="1400" dirty="0" smtClean="0"/>
          </a:p>
          <a:p>
            <a:r>
              <a:rPr lang="en-US" altLang="zh-CN" sz="1400" dirty="0" smtClean="0"/>
              <a:t>4.</a:t>
            </a:r>
            <a:r>
              <a:rPr lang="zh-CN" altLang="en-US" sz="1400" dirty="0" smtClean="0"/>
              <a:t>若有序要，（</a:t>
            </a:r>
            <a:r>
              <a:rPr lang="en-US" altLang="zh-CN" sz="1400" dirty="0" smtClean="0"/>
              <a:t>2</a:t>
            </a:r>
            <a:r>
              <a:rPr lang="zh-CN" altLang="en-US" sz="1400" dirty="0" smtClean="0"/>
              <a:t>）位置处有个“导出”按钮，可以以表格的格式导出对应的不良品维修信息。</a:t>
            </a:r>
            <a:endParaRPr lang="en-US" altLang="zh-CN" sz="1400" dirty="0" smtClean="0"/>
          </a:p>
          <a:p>
            <a:endParaRPr lang="en-US" altLang="zh-CN" sz="1400" dirty="0" smtClean="0"/>
          </a:p>
          <a:p>
            <a:r>
              <a:rPr lang="zh-CN" altLang="en-US" sz="1400" b="1" dirty="0" smtClean="0"/>
              <a:t>注意事项：</a:t>
            </a:r>
            <a:endParaRPr lang="en-US" altLang="zh-CN" sz="1400" b="1" dirty="0" smtClean="0"/>
          </a:p>
          <a:p>
            <a:r>
              <a:rPr lang="en-US" altLang="zh-CN" sz="1400" dirty="0" smtClean="0"/>
              <a:t>1.</a:t>
            </a:r>
            <a:r>
              <a:rPr lang="zh-CN" altLang="en-US" sz="1400" dirty="0" smtClean="0"/>
              <a:t>本功能拥有一个“重置”按钮，可用于已选查询条件的清空之用。</a:t>
            </a:r>
            <a:endParaRPr lang="en-US" altLang="zh-CN" sz="1400" dirty="0" smtClean="0"/>
          </a:p>
          <a:p>
            <a:endParaRPr lang="en-US" altLang="zh-CN" sz="1400" dirty="0" smtClean="0"/>
          </a:p>
        </p:txBody>
      </p:sp>
      <p:sp>
        <p:nvSpPr>
          <p:cNvPr id="14" name="椭圆 13"/>
          <p:cNvSpPr/>
          <p:nvPr/>
        </p:nvSpPr>
        <p:spPr>
          <a:xfrm>
            <a:off x="2500298" y="335756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6" name="椭圆 15"/>
          <p:cNvSpPr/>
          <p:nvPr/>
        </p:nvSpPr>
        <p:spPr>
          <a:xfrm>
            <a:off x="4286248" y="221455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1" name="圆角矩形 10"/>
          <p:cNvSpPr/>
          <p:nvPr/>
        </p:nvSpPr>
        <p:spPr>
          <a:xfrm>
            <a:off x="571472" y="1762117"/>
            <a:ext cx="4429156" cy="28575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857488" y="157161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571472" y="1357302"/>
            <a:ext cx="4493973" cy="3429024"/>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18</a:t>
              </a:r>
              <a:r>
                <a:rPr lang="zh-CN" altLang="en-US" dirty="0" smtClean="0">
                  <a:latin typeface="方正兰亭准黑简体" pitchFamily="2" charset="-122"/>
                  <a:ea typeface="方正兰亭准黑简体" pitchFamily="2" charset="-122"/>
                </a:rPr>
                <a:t>、不良物料退料（</a:t>
              </a:r>
              <a:r>
                <a:rPr lang="en-US" altLang="zh-CN" dirty="0" smtClean="0">
                  <a:latin typeface="方正兰亭准黑简体" pitchFamily="2" charset="-122"/>
                  <a:ea typeface="方正兰亭准黑简体" pitchFamily="2" charset="-122"/>
                </a:rPr>
                <a:t>1/2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2401199"/>
            <a:ext cx="2928958" cy="1384995"/>
          </a:xfrm>
          <a:prstGeom prst="rect">
            <a:avLst/>
          </a:prstGeom>
          <a:noFill/>
        </p:spPr>
        <p:txBody>
          <a:bodyPr wrap="square" rtlCol="0">
            <a:spAutoFit/>
          </a:bodyPr>
          <a:lstStyle/>
          <a:p>
            <a:r>
              <a:rPr lang="zh-CN" altLang="en-US" sz="1400" b="1" dirty="0" smtClean="0"/>
              <a:t>使用岗位：</a:t>
            </a:r>
            <a:r>
              <a:rPr lang="zh-CN" altLang="en-US" sz="1400" dirty="0" smtClean="0"/>
              <a:t>班长、组长、拉头外观维修工、物料员</a:t>
            </a:r>
            <a:endParaRPr lang="en-US" altLang="zh-CN" sz="1400" dirty="0" smtClean="0"/>
          </a:p>
          <a:p>
            <a:endParaRPr lang="en-US" altLang="zh-CN" sz="1400" b="1"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方式</a:t>
            </a:r>
            <a:r>
              <a:rPr lang="en-US" altLang="zh-CN" sz="1400" dirty="0" smtClean="0"/>
              <a:t>1</a:t>
            </a:r>
            <a:r>
              <a:rPr lang="zh-CN" altLang="en-US" sz="1400" dirty="0" smtClean="0"/>
              <a:t>：路径</a:t>
            </a:r>
            <a:r>
              <a:rPr lang="en-US" altLang="zh-CN" sz="1400" dirty="0" smtClean="0"/>
              <a:t>:</a:t>
            </a:r>
            <a:r>
              <a:rPr lang="zh-CN" altLang="en-US" sz="1400" dirty="0" smtClean="0"/>
              <a:t>“</a:t>
            </a:r>
            <a:r>
              <a:rPr lang="en-US" altLang="zh-CN" sz="1400" dirty="0" smtClean="0"/>
              <a:t>OPC—</a:t>
            </a:r>
            <a:r>
              <a:rPr lang="zh-CN" altLang="en-US" sz="1400" dirty="0" smtClean="0"/>
              <a:t>不良物料退料”进入操作界面。</a:t>
            </a:r>
            <a:endParaRPr lang="en-US" altLang="zh-CN" sz="1400" dirty="0" smtClean="0"/>
          </a:p>
        </p:txBody>
      </p:sp>
      <p:sp>
        <p:nvSpPr>
          <p:cNvPr id="13" name="椭圆 12"/>
          <p:cNvSpPr/>
          <p:nvPr/>
        </p:nvSpPr>
        <p:spPr>
          <a:xfrm>
            <a:off x="4643438"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9" name="圆角矩形 8"/>
          <p:cNvSpPr/>
          <p:nvPr/>
        </p:nvSpPr>
        <p:spPr>
          <a:xfrm>
            <a:off x="4429124" y="1357302"/>
            <a:ext cx="285752" cy="2143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428992" y="3786194"/>
            <a:ext cx="785818"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6354403" flipV="1">
            <a:off x="3692959" y="2954004"/>
            <a:ext cx="1459917" cy="4571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srcRect b="3021"/>
          <a:stretch>
            <a:fillRect/>
          </a:stretch>
        </p:blipFill>
        <p:spPr bwMode="auto">
          <a:xfrm>
            <a:off x="571472" y="1571616"/>
            <a:ext cx="4500594" cy="3214710"/>
          </a:xfrm>
          <a:prstGeom prst="rect">
            <a:avLst/>
          </a:prstGeom>
          <a:noFill/>
          <a:ln w="9525">
            <a:noFill/>
            <a:miter lim="800000"/>
            <a:headEnd/>
            <a:tailEnd/>
          </a:ln>
          <a:effectLst/>
        </p:spPr>
      </p:pic>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18</a:t>
              </a:r>
              <a:r>
                <a:rPr lang="zh-CN" altLang="en-US" dirty="0" smtClean="0">
                  <a:latin typeface="方正兰亭准黑简体" pitchFamily="2" charset="-122"/>
                  <a:ea typeface="方正兰亭准黑简体" pitchFamily="2" charset="-122"/>
                </a:rPr>
                <a:t>、不良物料退料（</a:t>
              </a:r>
              <a:r>
                <a:rPr lang="en-US" altLang="zh-CN" dirty="0" smtClean="0">
                  <a:latin typeface="方正兰亭准黑简体" pitchFamily="2" charset="-122"/>
                  <a:ea typeface="方正兰亭准黑简体" pitchFamily="2" charset="-122"/>
                </a:rPr>
                <a:t>2/2</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9" name="TextBox 28"/>
          <p:cNvSpPr txBox="1"/>
          <p:nvPr/>
        </p:nvSpPr>
        <p:spPr>
          <a:xfrm>
            <a:off x="5572132" y="1895485"/>
            <a:ext cx="2928958" cy="2462213"/>
          </a:xfrm>
          <a:prstGeom prst="rect">
            <a:avLst/>
          </a:prstGeom>
          <a:noFill/>
        </p:spPr>
        <p:txBody>
          <a:bodyPr wrap="square" rtlCol="0">
            <a:spAutoFit/>
          </a:bodyPr>
          <a:lstStyle/>
          <a:p>
            <a:r>
              <a:rPr lang="en-US" altLang="zh-CN" sz="1400" dirty="0" smtClean="0"/>
              <a:t>2.</a:t>
            </a:r>
            <a:r>
              <a:rPr lang="zh-CN" altLang="en-US" sz="1400" dirty="0" smtClean="0"/>
              <a:t>根据实际情况在（</a:t>
            </a:r>
            <a:r>
              <a:rPr lang="en-US" altLang="zh-CN" sz="1400" dirty="0" smtClean="0"/>
              <a:t>2</a:t>
            </a:r>
            <a:r>
              <a:rPr lang="zh-CN" altLang="en-US" sz="1400" dirty="0" smtClean="0"/>
              <a:t>）模块内输入坏料信息，数量，并点击“创建”按钮；</a:t>
            </a:r>
            <a:endParaRPr lang="en-US" altLang="zh-CN" sz="1400" dirty="0" smtClean="0"/>
          </a:p>
          <a:p>
            <a:endParaRPr lang="en-US" altLang="zh-CN" sz="1400" dirty="0" smtClean="0"/>
          </a:p>
          <a:p>
            <a:r>
              <a:rPr lang="en-US" altLang="zh-CN" sz="1400" dirty="0" smtClean="0"/>
              <a:t>3.</a:t>
            </a:r>
            <a:r>
              <a:rPr lang="zh-CN" altLang="en-US" sz="1400" dirty="0" smtClean="0"/>
              <a:t>创建完坏料记录会显示在“坏料列表”中；</a:t>
            </a:r>
            <a:endParaRPr lang="en-US" altLang="zh-CN" sz="1400" dirty="0" smtClean="0"/>
          </a:p>
          <a:p>
            <a:endParaRPr lang="en-US" altLang="zh-CN" sz="1400" dirty="0" smtClean="0"/>
          </a:p>
          <a:p>
            <a:r>
              <a:rPr lang="en-US" altLang="zh-CN" sz="1400" dirty="0" smtClean="0"/>
              <a:t>4.</a:t>
            </a:r>
            <a:r>
              <a:rPr lang="zh-CN" altLang="en-US" sz="1400" dirty="0" smtClean="0"/>
              <a:t>此我查询模块，查询对应拉线不良录入的历史记录信息，并且拥有“导出”按钮，可将查询到的不良记录信息导出。</a:t>
            </a:r>
            <a:endParaRPr lang="en-US" altLang="zh-CN" sz="1400" dirty="0" smtClean="0"/>
          </a:p>
        </p:txBody>
      </p:sp>
      <p:sp>
        <p:nvSpPr>
          <p:cNvPr id="13" name="椭圆 12"/>
          <p:cNvSpPr/>
          <p:nvPr/>
        </p:nvSpPr>
        <p:spPr>
          <a:xfrm>
            <a:off x="1285852" y="350044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1" name="圆角矩形 10"/>
          <p:cNvSpPr/>
          <p:nvPr/>
        </p:nvSpPr>
        <p:spPr>
          <a:xfrm>
            <a:off x="571472" y="1785930"/>
            <a:ext cx="3000396" cy="128588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071802" y="164305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4" name="圆角矩形 13"/>
          <p:cNvSpPr/>
          <p:nvPr/>
        </p:nvSpPr>
        <p:spPr>
          <a:xfrm>
            <a:off x="3643306" y="1785930"/>
            <a:ext cx="1428760" cy="285752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571868" y="428626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pic>
        <p:nvPicPr>
          <p:cNvPr id="16" name="Picture 2"/>
          <p:cNvPicPr>
            <a:picLocks noChangeAspect="1" noChangeArrowheads="1"/>
          </p:cNvPicPr>
          <p:nvPr/>
        </p:nvPicPr>
        <p:blipFill>
          <a:blip r:embed="rId3"/>
          <a:srcRect/>
          <a:stretch>
            <a:fillRect/>
          </a:stretch>
        </p:blipFill>
        <p:spPr bwMode="auto">
          <a:xfrm>
            <a:off x="785786" y="983012"/>
            <a:ext cx="7715304" cy="3934069"/>
          </a:xfrm>
          <a:prstGeom prst="rect">
            <a:avLst/>
          </a:prstGeom>
          <a:noFill/>
          <a:ln w="9525">
            <a:noFill/>
            <a:miter lim="800000"/>
            <a:headEnd/>
            <a:tailEnd/>
          </a:ln>
          <a:effectLst/>
        </p:spPr>
      </p:pic>
      <p:sp>
        <p:nvSpPr>
          <p:cNvPr id="17" name="TextBox 16"/>
          <p:cNvSpPr txBox="1"/>
          <p:nvPr/>
        </p:nvSpPr>
        <p:spPr>
          <a:xfrm>
            <a:off x="714348" y="697260"/>
            <a:ext cx="3786214" cy="369332"/>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1</a:t>
            </a:r>
            <a:r>
              <a:rPr lang="zh-CN" altLang="en-US" sz="1200" b="1" dirty="0" smtClean="0">
                <a:latin typeface="微软雅黑" pitchFamily="34" charset="-122"/>
                <a:ea typeface="微软雅黑" pitchFamily="34" charset="-122"/>
              </a:rPr>
              <a:t>、拆解物料上料</a:t>
            </a:r>
            <a:endParaRPr lang="zh-CN" altLang="en-US" sz="1200" b="1" dirty="0">
              <a:latin typeface="微软雅黑" pitchFamily="34" charset="-122"/>
              <a:ea typeface="微软雅黑" pitchFamily="34" charset="-122"/>
            </a:endParaRPr>
          </a:p>
        </p:txBody>
      </p:sp>
      <p:sp>
        <p:nvSpPr>
          <p:cNvPr id="18" name="TextBox 17"/>
          <p:cNvSpPr txBox="1"/>
          <p:nvPr/>
        </p:nvSpPr>
        <p:spPr>
          <a:xfrm>
            <a:off x="714348" y="4912102"/>
            <a:ext cx="7824842" cy="830997"/>
          </a:xfrm>
          <a:prstGeom prst="rect">
            <a:avLst/>
          </a:prstGeom>
          <a:noFill/>
          <a:ln>
            <a:noFill/>
          </a:ln>
        </p:spPr>
        <p:txBody>
          <a:bodyPr wrap="square" rtlCol="0">
            <a:spAutoFit/>
          </a:bodyPr>
          <a:lstStyle/>
          <a:p>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在“</a:t>
            </a:r>
            <a:r>
              <a:rPr lang="en-US" altLang="zh-CN" sz="1200" dirty="0" smtClean="0">
                <a:latin typeface="微软雅黑" pitchFamily="34" charset="-122"/>
                <a:ea typeface="微软雅黑" pitchFamily="34" charset="-122"/>
              </a:rPr>
              <a:t>OPC</a:t>
            </a:r>
            <a:r>
              <a:rPr lang="zh-CN" altLang="en-US" sz="1200" dirty="0" smtClean="0">
                <a:latin typeface="微软雅黑" pitchFamily="34" charset="-122"/>
                <a:ea typeface="微软雅黑" pitchFamily="34" charset="-122"/>
              </a:rPr>
              <a:t>”操作端点击菜单按钮，选中“拆解物料上料”功能项，进入拆解物料上料的操作界面，如上图所示；</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在“作业指示”模块内输入维修拆解所在拉线和制造命令，系统会自动带出该制造命令上需要换料的物料明细；</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再在“</a:t>
            </a:r>
            <a:r>
              <a:rPr lang="en-US" altLang="zh-CN" sz="1200" dirty="0" smtClean="0">
                <a:latin typeface="微软雅黑" pitchFamily="34" charset="-122"/>
                <a:ea typeface="微软雅黑" pitchFamily="34" charset="-122"/>
              </a:rPr>
              <a:t>Target Order</a:t>
            </a:r>
            <a:r>
              <a:rPr lang="zh-CN" altLang="en-US" sz="1200" dirty="0" smtClean="0">
                <a:latin typeface="微软雅黑" pitchFamily="34" charset="-122"/>
                <a:ea typeface="微软雅黑" pitchFamily="34" charset="-122"/>
              </a:rPr>
              <a:t>”模块中选择需要上料的拉线以及制造命令，之后点击“执行”按钮，该维修机的拆解物料上料操作动作便代表完成。</a:t>
            </a:r>
            <a:endParaRPr lang="zh-CN" alt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659433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8" name="TextBox 7"/>
          <p:cNvSpPr txBox="1"/>
          <p:nvPr/>
        </p:nvSpPr>
        <p:spPr>
          <a:xfrm>
            <a:off x="714348" y="697260"/>
            <a:ext cx="3786214" cy="369332"/>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2</a:t>
            </a:r>
            <a:r>
              <a:rPr lang="zh-CN" altLang="en-US" sz="1200" b="1" dirty="0" smtClean="0">
                <a:latin typeface="微软雅黑" pitchFamily="34" charset="-122"/>
                <a:ea typeface="微软雅黑" pitchFamily="34" charset="-122"/>
              </a:rPr>
              <a:t>、重工收集</a:t>
            </a:r>
            <a:endParaRPr lang="zh-CN" altLang="en-US" sz="1200" b="1" dirty="0">
              <a:latin typeface="微软雅黑" pitchFamily="34" charset="-122"/>
              <a:ea typeface="微软雅黑" pitchFamily="34" charset="-122"/>
            </a:endParaRPr>
          </a:p>
        </p:txBody>
      </p:sp>
      <p:pic>
        <p:nvPicPr>
          <p:cNvPr id="9" name="Picture 2"/>
          <p:cNvPicPr>
            <a:picLocks noChangeAspect="1" noChangeArrowheads="1"/>
          </p:cNvPicPr>
          <p:nvPr/>
        </p:nvPicPr>
        <p:blipFill>
          <a:blip r:embed="rId3"/>
          <a:srcRect/>
          <a:stretch>
            <a:fillRect/>
          </a:stretch>
        </p:blipFill>
        <p:spPr bwMode="auto">
          <a:xfrm>
            <a:off x="824856" y="1054451"/>
            <a:ext cx="7604796" cy="3459234"/>
          </a:xfrm>
          <a:prstGeom prst="rect">
            <a:avLst/>
          </a:prstGeom>
          <a:noFill/>
          <a:ln w="9525">
            <a:noFill/>
            <a:miter lim="800000"/>
            <a:headEnd/>
            <a:tailEnd/>
          </a:ln>
          <a:effectLst/>
        </p:spPr>
      </p:pic>
      <p:sp>
        <p:nvSpPr>
          <p:cNvPr id="10" name="TextBox 9"/>
          <p:cNvSpPr txBox="1"/>
          <p:nvPr/>
        </p:nvSpPr>
        <p:spPr>
          <a:xfrm>
            <a:off x="714348" y="4513684"/>
            <a:ext cx="7824842" cy="1169551"/>
          </a:xfrm>
          <a:prstGeom prst="rect">
            <a:avLst/>
          </a:prstGeom>
          <a:noFill/>
          <a:ln>
            <a:noFill/>
          </a:ln>
        </p:spPr>
        <p:txBody>
          <a:bodyPr wrap="square" rtlCol="0">
            <a:spAutoFit/>
          </a:bodyPr>
          <a:lstStyle/>
          <a:p>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在“</a:t>
            </a:r>
            <a:r>
              <a:rPr lang="en-US" altLang="zh-CN" sz="1200" dirty="0" smtClean="0">
                <a:latin typeface="微软雅黑" pitchFamily="34" charset="-122"/>
                <a:ea typeface="微软雅黑" pitchFamily="34" charset="-122"/>
              </a:rPr>
              <a:t>OPC</a:t>
            </a:r>
            <a:r>
              <a:rPr lang="zh-CN" altLang="en-US" sz="1200" dirty="0" smtClean="0">
                <a:latin typeface="微软雅黑" pitchFamily="34" charset="-122"/>
                <a:ea typeface="微软雅黑" pitchFamily="34" charset="-122"/>
              </a:rPr>
              <a:t>”操作端点击菜单按钮，选中“重工收集”功能项，进入到操作界面，如上图所示；</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在界面上选择对应的拉线、制造命令以及需要收集下机的具体站别；</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再在对应的收集输入框内输入对应的机器</a:t>
            </a:r>
            <a:r>
              <a:rPr lang="en-US" altLang="zh-CN" sz="1200" dirty="0" smtClean="0">
                <a:latin typeface="微软雅黑" pitchFamily="34" charset="-122"/>
                <a:ea typeface="微软雅黑" pitchFamily="34" charset="-122"/>
              </a:rPr>
              <a:t>SN/IMEI</a:t>
            </a:r>
            <a:r>
              <a:rPr lang="zh-CN" altLang="en-US" sz="1200" dirty="0" smtClean="0">
                <a:latin typeface="微软雅黑" pitchFamily="34" charset="-122"/>
                <a:ea typeface="微软雅黑" pitchFamily="34" charset="-122"/>
              </a:rPr>
              <a:t>号、卡通箱号、栈板号等，收集动作便可完成。</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注意：</a:t>
            </a:r>
            <a:r>
              <a:rPr lang="en-US" altLang="zh-CN" sz="12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1</a:t>
            </a:r>
            <a:r>
              <a:rPr lang="zh-CN" altLang="en-US" sz="1100" dirty="0" smtClean="0">
                <a:latin typeface="微软雅黑" pitchFamily="34" charset="-122"/>
                <a:ea typeface="微软雅黑" pitchFamily="34" charset="-122"/>
              </a:rPr>
              <a:t>）重工收集之前，必须先开出重工制造命令； </a:t>
            </a:r>
            <a:endParaRPr lang="en-US" altLang="zh-CN" sz="1100" dirty="0" smtClean="0">
              <a:latin typeface="微软雅黑" pitchFamily="34" charset="-122"/>
              <a:ea typeface="微软雅黑" pitchFamily="34" charset="-122"/>
            </a:endParaRPr>
          </a:p>
          <a:p>
            <a:r>
              <a:rPr lang="en-US" altLang="zh-CN" sz="1100" dirty="0" smtClean="0">
                <a:latin typeface="微软雅黑" pitchFamily="34" charset="-122"/>
                <a:ea typeface="微软雅黑" pitchFamily="34" charset="-122"/>
              </a:rPr>
              <a:t>             2</a:t>
            </a:r>
            <a:r>
              <a:rPr lang="zh-CN" altLang="en-US" sz="1100" dirty="0" smtClean="0">
                <a:latin typeface="微软雅黑" pitchFamily="34" charset="-122"/>
                <a:ea typeface="微软雅黑" pitchFamily="34" charset="-122"/>
              </a:rPr>
              <a:t>）收集的主板软体、收集的工单数量及已收集的数量会显示在界面显示栏位上</a:t>
            </a:r>
            <a:endParaRPr lang="en-US" altLang="zh-CN" sz="1100" dirty="0" smtClean="0">
              <a:latin typeface="微软雅黑" pitchFamily="34" charset="-122"/>
              <a:ea typeface="微软雅黑" pitchFamily="34" charset="-122"/>
            </a:endParaRPr>
          </a:p>
          <a:p>
            <a:r>
              <a:rPr lang="en-US" altLang="zh-CN" sz="1100" dirty="0" smtClean="0">
                <a:latin typeface="微软雅黑" pitchFamily="34" charset="-122"/>
                <a:ea typeface="微软雅黑" pitchFamily="34" charset="-122"/>
              </a:rPr>
              <a:t>             3</a:t>
            </a:r>
            <a:r>
              <a:rPr lang="zh-CN" altLang="en-US" sz="1100" dirty="0" smtClean="0">
                <a:latin typeface="微软雅黑" pitchFamily="34" charset="-122"/>
                <a:ea typeface="微软雅黑" pitchFamily="34" charset="-122"/>
              </a:rPr>
              <a:t>）此界面可以按</a:t>
            </a:r>
            <a:r>
              <a:rPr lang="en-US" altLang="zh-CN" sz="1100" dirty="0" smtClean="0">
                <a:latin typeface="微软雅黑" pitchFamily="34" charset="-122"/>
                <a:ea typeface="微软雅黑" pitchFamily="34" charset="-122"/>
              </a:rPr>
              <a:t>/IMEI</a:t>
            </a:r>
            <a:r>
              <a:rPr lang="zh-CN" altLang="en-US" sz="1100" dirty="0" smtClean="0">
                <a:latin typeface="微软雅黑" pitchFamily="34" charset="-122"/>
                <a:ea typeface="微软雅黑" pitchFamily="34" charset="-122"/>
              </a:rPr>
              <a:t>收集、卡通箱号整箱收集、栈板批量收集，以及表格批量导入收集等多种收集方式；</a:t>
            </a:r>
            <a:r>
              <a:rPr lang="en-US" altLang="zh-CN" sz="1100" dirty="0" smtClean="0">
                <a:latin typeface="微软雅黑" pitchFamily="34" charset="-122"/>
                <a:ea typeface="微软雅黑" pitchFamily="34" charset="-122"/>
              </a:rPr>
              <a:t>           </a:t>
            </a:r>
            <a:endParaRPr lang="zh-CN" altLang="en-US" sz="1100" dirty="0">
              <a:latin typeface="微软雅黑" pitchFamily="34" charset="-122"/>
              <a:ea typeface="微软雅黑" pitchFamily="34" charset="-122"/>
            </a:endParaRPr>
          </a:p>
        </p:txBody>
      </p:sp>
    </p:spTree>
    <p:extLst>
      <p:ext uri="{BB962C8B-B14F-4D97-AF65-F5344CB8AC3E}">
        <p14:creationId xmlns:p14="http://schemas.microsoft.com/office/powerpoint/2010/main" val="2278932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5" name="TextBox 4"/>
          <p:cNvSpPr txBox="1"/>
          <p:nvPr/>
        </p:nvSpPr>
        <p:spPr>
          <a:xfrm>
            <a:off x="714348" y="697260"/>
            <a:ext cx="3786214" cy="369332"/>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3</a:t>
            </a:r>
            <a:r>
              <a:rPr lang="zh-CN" altLang="en-US" sz="1200" b="1" dirty="0" smtClean="0">
                <a:latin typeface="微软雅黑" pitchFamily="34" charset="-122"/>
                <a:ea typeface="微软雅黑" pitchFamily="34" charset="-122"/>
              </a:rPr>
              <a:t>、替换不良</a:t>
            </a:r>
            <a:r>
              <a:rPr lang="en-US" altLang="zh-CN" sz="1200" b="1" dirty="0" smtClean="0">
                <a:latin typeface="微软雅黑" pitchFamily="34" charset="-122"/>
                <a:ea typeface="微软雅黑" pitchFamily="34" charset="-122"/>
              </a:rPr>
              <a:t>PCBA</a:t>
            </a:r>
            <a:endParaRPr lang="zh-CN" altLang="en-US" sz="1200" b="1" dirty="0">
              <a:latin typeface="微软雅黑" pitchFamily="34" charset="-122"/>
              <a:ea typeface="微软雅黑" pitchFamily="34" charset="-122"/>
            </a:endParaRPr>
          </a:p>
        </p:txBody>
      </p:sp>
      <p:sp>
        <p:nvSpPr>
          <p:cNvPr id="6" name="TextBox 5"/>
          <p:cNvSpPr txBox="1"/>
          <p:nvPr/>
        </p:nvSpPr>
        <p:spPr>
          <a:xfrm>
            <a:off x="714348" y="4480872"/>
            <a:ext cx="7824842" cy="1184940"/>
          </a:xfrm>
          <a:prstGeom prst="rect">
            <a:avLst/>
          </a:prstGeom>
          <a:noFill/>
          <a:ln>
            <a:noFill/>
          </a:ln>
        </p:spPr>
        <p:txBody>
          <a:bodyPr wrap="square" rtlCol="0">
            <a:spAutoFit/>
          </a:bodyPr>
          <a:lstStyle/>
          <a:p>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在“</a:t>
            </a:r>
            <a:r>
              <a:rPr lang="en-US" altLang="zh-CN" sz="1200" dirty="0" smtClean="0">
                <a:latin typeface="微软雅黑" pitchFamily="34" charset="-122"/>
                <a:ea typeface="微软雅黑" pitchFamily="34" charset="-122"/>
              </a:rPr>
              <a:t>OPC</a:t>
            </a:r>
            <a:r>
              <a:rPr lang="zh-CN" altLang="en-US" sz="1200" dirty="0" smtClean="0">
                <a:latin typeface="微软雅黑" pitchFamily="34" charset="-122"/>
                <a:ea typeface="微软雅黑" pitchFamily="34" charset="-122"/>
              </a:rPr>
              <a:t>”操作端点击菜单按钮，选中“替换不良</a:t>
            </a:r>
            <a:r>
              <a:rPr lang="en-US" altLang="zh-CN" sz="1200" dirty="0" smtClean="0">
                <a:latin typeface="微软雅黑" pitchFamily="34" charset="-122"/>
                <a:ea typeface="微软雅黑" pitchFamily="34" charset="-122"/>
              </a:rPr>
              <a:t>PCBA</a:t>
            </a:r>
            <a:r>
              <a:rPr lang="zh-CN" altLang="en-US" sz="1200" dirty="0" smtClean="0">
                <a:latin typeface="微软雅黑" pitchFamily="34" charset="-122"/>
                <a:ea typeface="微软雅黑" pitchFamily="34" charset="-122"/>
              </a:rPr>
              <a:t>”功能项，进入到操作界面，如上图所示；</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在界面上选择对应的组装拉线、制造命令，并将不良</a:t>
            </a:r>
            <a:r>
              <a:rPr lang="en-US" altLang="zh-CN" sz="1200" dirty="0" smtClean="0">
                <a:latin typeface="微软雅黑" pitchFamily="34" charset="-122"/>
                <a:ea typeface="微软雅黑" pitchFamily="34" charset="-122"/>
              </a:rPr>
              <a:t>PCBA</a:t>
            </a:r>
            <a:r>
              <a:rPr lang="zh-CN" altLang="en-US" sz="1200" dirty="0" smtClean="0">
                <a:latin typeface="微软雅黑" pitchFamily="34" charset="-122"/>
                <a:ea typeface="微软雅黑" pitchFamily="34" charset="-122"/>
              </a:rPr>
              <a:t>板的</a:t>
            </a:r>
            <a:r>
              <a:rPr lang="en-US" altLang="zh-CN" sz="1200" dirty="0" smtClean="0">
                <a:latin typeface="微软雅黑" pitchFamily="34" charset="-122"/>
                <a:ea typeface="微软雅黑" pitchFamily="34" charset="-122"/>
              </a:rPr>
              <a:t>SN</a:t>
            </a:r>
            <a:r>
              <a:rPr lang="zh-CN" altLang="en-US" sz="1200" dirty="0" smtClean="0">
                <a:latin typeface="微软雅黑" pitchFamily="34" charset="-122"/>
                <a:ea typeface="微软雅黑" pitchFamily="34" charset="-122"/>
              </a:rPr>
              <a:t>号扫描进“</a:t>
            </a:r>
            <a:r>
              <a:rPr lang="en-US" altLang="zh-CN" sz="1200" dirty="0" err="1" smtClean="0">
                <a:latin typeface="微软雅黑" pitchFamily="34" charset="-122"/>
                <a:ea typeface="微软雅黑" pitchFamily="34" charset="-122"/>
              </a:rPr>
              <a:t>Pcba</a:t>
            </a:r>
            <a:r>
              <a:rPr lang="zh-CN" altLang="en-US" sz="1200" dirty="0" smtClean="0">
                <a:latin typeface="微软雅黑" pitchFamily="34" charset="-122"/>
                <a:ea typeface="微软雅黑" pitchFamily="34" charset="-122"/>
              </a:rPr>
              <a:t>号”输入框中；</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3.</a:t>
            </a:r>
            <a:r>
              <a:rPr lang="zh-CN" altLang="en-US" sz="1200" dirty="0" smtClean="0">
                <a:latin typeface="微软雅黑" pitchFamily="34" charset="-122"/>
                <a:ea typeface="微软雅黑" pitchFamily="34" charset="-122"/>
              </a:rPr>
              <a:t>在“</a:t>
            </a:r>
            <a:r>
              <a:rPr lang="en-US" altLang="zh-CN" sz="1200" dirty="0" err="1" smtClean="0">
                <a:latin typeface="微软雅黑" pitchFamily="34" charset="-122"/>
                <a:ea typeface="微软雅黑" pitchFamily="34" charset="-122"/>
              </a:rPr>
              <a:t>Pcba</a:t>
            </a:r>
            <a:r>
              <a:rPr lang="en-US" altLang="zh-CN" sz="1200" dirty="0" smtClean="0">
                <a:latin typeface="微软雅黑" pitchFamily="34" charset="-122"/>
                <a:ea typeface="微软雅黑" pitchFamily="34" charset="-122"/>
              </a:rPr>
              <a:t> </a:t>
            </a:r>
            <a:r>
              <a:rPr lang="en-US" altLang="zh-CN" sz="1200" dirty="0" err="1" smtClean="0">
                <a:latin typeface="微软雅黑" pitchFamily="34" charset="-122"/>
                <a:ea typeface="微软雅黑" pitchFamily="34" charset="-122"/>
              </a:rPr>
              <a:t>Upn</a:t>
            </a:r>
            <a:r>
              <a:rPr lang="en-US" altLang="zh-CN" sz="1200" dirty="0" smtClean="0">
                <a:latin typeface="微软雅黑" pitchFamily="34" charset="-122"/>
                <a:ea typeface="微软雅黑" pitchFamily="34" charset="-122"/>
              </a:rPr>
              <a:t> Id”</a:t>
            </a:r>
            <a:r>
              <a:rPr lang="zh-CN" altLang="en-US" sz="1200" dirty="0" smtClean="0">
                <a:latin typeface="微软雅黑" pitchFamily="34" charset="-122"/>
                <a:ea typeface="微软雅黑" pitchFamily="34" charset="-122"/>
              </a:rPr>
              <a:t>输入好板</a:t>
            </a:r>
            <a:r>
              <a:rPr lang="en-US" altLang="zh-CN" sz="1200" dirty="0" smtClean="0">
                <a:latin typeface="微软雅黑" pitchFamily="34" charset="-122"/>
                <a:ea typeface="微软雅黑" pitchFamily="34" charset="-122"/>
              </a:rPr>
              <a:t>UPN</a:t>
            </a:r>
            <a:r>
              <a:rPr lang="zh-CN" altLang="en-US" sz="1200" dirty="0" smtClean="0">
                <a:latin typeface="微软雅黑" pitchFamily="34" charset="-122"/>
                <a:ea typeface="微软雅黑" pitchFamily="34" charset="-122"/>
              </a:rPr>
              <a:t>号，再在“新</a:t>
            </a:r>
            <a:r>
              <a:rPr lang="en-US" altLang="zh-CN" sz="1200" dirty="0" err="1" smtClean="0">
                <a:latin typeface="微软雅黑" pitchFamily="34" charset="-122"/>
                <a:ea typeface="微软雅黑" pitchFamily="34" charset="-122"/>
              </a:rPr>
              <a:t>Pcba</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”模块中的“</a:t>
            </a:r>
            <a:r>
              <a:rPr lang="en-US" altLang="zh-CN" sz="1200" dirty="0" err="1" smtClean="0">
                <a:latin typeface="微软雅黑" pitchFamily="34" charset="-122"/>
                <a:ea typeface="微软雅黑" pitchFamily="34" charset="-122"/>
              </a:rPr>
              <a:t>Pcba</a:t>
            </a:r>
            <a:r>
              <a:rPr lang="zh-CN" altLang="en-US" sz="1200" dirty="0" smtClean="0">
                <a:latin typeface="微软雅黑" pitchFamily="34" charset="-122"/>
                <a:ea typeface="微软雅黑" pitchFamily="34" charset="-122"/>
              </a:rPr>
              <a:t>号”框内扫入新</a:t>
            </a:r>
            <a:r>
              <a:rPr lang="en-US" altLang="zh-CN" sz="1200" dirty="0" smtClean="0">
                <a:latin typeface="微软雅黑" pitchFamily="34" charset="-122"/>
                <a:ea typeface="微软雅黑" pitchFamily="34" charset="-122"/>
              </a:rPr>
              <a:t>PCBA</a:t>
            </a:r>
            <a:r>
              <a:rPr lang="zh-CN" altLang="en-US" sz="1200" dirty="0" smtClean="0">
                <a:latin typeface="微软雅黑" pitchFamily="34" charset="-122"/>
                <a:ea typeface="微软雅黑" pitchFamily="34" charset="-122"/>
              </a:rPr>
              <a:t>板的</a:t>
            </a:r>
            <a:r>
              <a:rPr lang="en-US" altLang="zh-CN" sz="1200" dirty="0" smtClean="0">
                <a:latin typeface="微软雅黑" pitchFamily="34" charset="-122"/>
                <a:ea typeface="微软雅黑" pitchFamily="34" charset="-122"/>
              </a:rPr>
              <a:t>SN</a:t>
            </a:r>
            <a:r>
              <a:rPr lang="zh-CN" altLang="en-US" sz="1200" dirty="0" smtClean="0">
                <a:latin typeface="微软雅黑" pitchFamily="34" charset="-122"/>
                <a:ea typeface="微软雅黑" pitchFamily="34" charset="-122"/>
              </a:rPr>
              <a:t>号，然后点击“执行”按钮，替换动作便可完成。</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注意：</a:t>
            </a:r>
            <a:r>
              <a:rPr lang="en-US" altLang="zh-CN" sz="1200" dirty="0" smtClean="0">
                <a:latin typeface="微软雅黑" pitchFamily="34" charset="-122"/>
                <a:ea typeface="微软雅黑" pitchFamily="34" charset="-122"/>
              </a:rPr>
              <a:t> </a:t>
            </a:r>
            <a:r>
              <a:rPr lang="en-US" altLang="zh-CN" sz="1100" dirty="0" smtClean="0">
                <a:latin typeface="微软雅黑" pitchFamily="34" charset="-122"/>
                <a:ea typeface="微软雅黑" pitchFamily="34" charset="-122"/>
              </a:rPr>
              <a:t>1</a:t>
            </a:r>
            <a:r>
              <a:rPr lang="zh-CN" altLang="en-US" sz="1100" dirty="0" smtClean="0">
                <a:latin typeface="微软雅黑" pitchFamily="34" charset="-122"/>
                <a:ea typeface="微软雅黑" pitchFamily="34" charset="-122"/>
              </a:rPr>
              <a:t>）此功能一次性操作，可以同时更换多块主板：将需要更换的主板号一次性扫入，会显示在“缺陷</a:t>
            </a:r>
            <a:r>
              <a:rPr lang="en-US" altLang="zh-CN" sz="1100" dirty="0" smtClean="0">
                <a:latin typeface="微软雅黑" pitchFamily="34" charset="-122"/>
                <a:ea typeface="微软雅黑" pitchFamily="34" charset="-122"/>
              </a:rPr>
              <a:t>PCBA</a:t>
            </a:r>
            <a:r>
              <a:rPr lang="zh-CN" altLang="en-US" sz="1100" dirty="0" smtClean="0">
                <a:latin typeface="微软雅黑" pitchFamily="34" charset="-122"/>
                <a:ea typeface="微软雅黑" pitchFamily="34" charset="-122"/>
              </a:rPr>
              <a:t>清单”中，再依照步骤</a:t>
            </a:r>
            <a:r>
              <a:rPr lang="en-US" altLang="zh-CN" sz="1100" dirty="0" smtClean="0">
                <a:latin typeface="微软雅黑" pitchFamily="34" charset="-122"/>
                <a:ea typeface="微软雅黑" pitchFamily="34" charset="-122"/>
              </a:rPr>
              <a:t>3</a:t>
            </a:r>
            <a:r>
              <a:rPr lang="zh-CN" altLang="en-US" sz="1100" dirty="0" smtClean="0">
                <a:latin typeface="微软雅黑" pitchFamily="34" charset="-122"/>
                <a:ea typeface="微软雅黑" pitchFamily="34" charset="-122"/>
              </a:rPr>
              <a:t>操作便可，只是在扫入新的</a:t>
            </a:r>
            <a:r>
              <a:rPr lang="en-US" altLang="zh-CN" sz="1100" dirty="0" smtClean="0">
                <a:latin typeface="微软雅黑" pitchFamily="34" charset="-122"/>
                <a:ea typeface="微软雅黑" pitchFamily="34" charset="-122"/>
              </a:rPr>
              <a:t>PCBA</a:t>
            </a:r>
            <a:r>
              <a:rPr lang="zh-CN" altLang="en-US" sz="1100" dirty="0" smtClean="0">
                <a:latin typeface="微软雅黑" pitchFamily="34" charset="-122"/>
                <a:ea typeface="微软雅黑" pitchFamily="34" charset="-122"/>
              </a:rPr>
              <a:t>板号时需要与不良</a:t>
            </a:r>
            <a:r>
              <a:rPr lang="en-US" altLang="zh-CN" sz="1100" dirty="0" smtClean="0">
                <a:latin typeface="微软雅黑" pitchFamily="34" charset="-122"/>
                <a:ea typeface="微软雅黑" pitchFamily="34" charset="-122"/>
              </a:rPr>
              <a:t>PCBA</a:t>
            </a:r>
            <a:r>
              <a:rPr lang="zh-CN" altLang="en-US" sz="1100" dirty="0" smtClean="0">
                <a:latin typeface="微软雅黑" pitchFamily="34" charset="-122"/>
                <a:ea typeface="微软雅黑" pitchFamily="34" charset="-122"/>
              </a:rPr>
              <a:t>板号的个数相同。</a:t>
            </a:r>
            <a:endParaRPr lang="en-US" altLang="zh-CN" sz="1100" dirty="0" smtClean="0">
              <a:latin typeface="微软雅黑" pitchFamily="34" charset="-122"/>
              <a:ea typeface="微软雅黑" pitchFamily="34" charset="-122"/>
            </a:endParaRPr>
          </a:p>
        </p:txBody>
      </p:sp>
      <p:pic>
        <p:nvPicPr>
          <p:cNvPr id="7" name="Picture 2"/>
          <p:cNvPicPr>
            <a:picLocks noChangeAspect="1" noChangeArrowheads="1"/>
          </p:cNvPicPr>
          <p:nvPr/>
        </p:nvPicPr>
        <p:blipFill>
          <a:blip r:embed="rId3"/>
          <a:srcRect/>
          <a:stretch>
            <a:fillRect/>
          </a:stretch>
        </p:blipFill>
        <p:spPr bwMode="auto">
          <a:xfrm>
            <a:off x="857224" y="991827"/>
            <a:ext cx="7286676" cy="3489045"/>
          </a:xfrm>
          <a:prstGeom prst="rect">
            <a:avLst/>
          </a:prstGeom>
          <a:noFill/>
          <a:ln w="9525">
            <a:noFill/>
            <a:miter lim="800000"/>
            <a:headEnd/>
            <a:tailEnd/>
          </a:ln>
          <a:effectLst/>
        </p:spPr>
      </p:pic>
      <p:sp>
        <p:nvSpPr>
          <p:cNvPr id="8" name="圆角矩形 7"/>
          <p:cNvSpPr/>
          <p:nvPr/>
        </p:nvSpPr>
        <p:spPr>
          <a:xfrm>
            <a:off x="1071538" y="1706207"/>
            <a:ext cx="3429024" cy="4286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14931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22" y="985292"/>
            <a:ext cx="7899438" cy="4369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4348" y="697260"/>
            <a:ext cx="3786214" cy="336695"/>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4</a:t>
            </a:r>
            <a:r>
              <a:rPr lang="zh-CN" altLang="en-US" sz="1200" b="1" dirty="0" smtClean="0">
                <a:latin typeface="微软雅黑" pitchFamily="34" charset="-122"/>
                <a:ea typeface="微软雅黑" pitchFamily="34" charset="-122"/>
              </a:rPr>
              <a:t>、手动创建</a:t>
            </a:r>
            <a:r>
              <a:rPr lang="en-US" altLang="zh-CN" sz="1200" b="1" dirty="0" smtClean="0">
                <a:latin typeface="微软雅黑" pitchFamily="34" charset="-122"/>
                <a:ea typeface="微软雅黑" pitchFamily="34" charset="-122"/>
              </a:rPr>
              <a:t>ERP</a:t>
            </a:r>
            <a:r>
              <a:rPr lang="zh-CN" altLang="en-US" sz="1200" b="1" dirty="0" smtClean="0">
                <a:latin typeface="微软雅黑" pitchFamily="34" charset="-122"/>
                <a:ea typeface="微软雅黑" pitchFamily="34" charset="-122"/>
              </a:rPr>
              <a:t>工单</a:t>
            </a:r>
            <a:endParaRPr lang="zh-CN" altLang="en-US" sz="1200" b="1" dirty="0">
              <a:latin typeface="微软雅黑" pitchFamily="34" charset="-122"/>
              <a:ea typeface="微软雅黑" pitchFamily="34" charset="-122"/>
            </a:endParaRPr>
          </a:p>
        </p:txBody>
      </p:sp>
      <p:sp>
        <p:nvSpPr>
          <p:cNvPr id="7" name="TextBox 6"/>
          <p:cNvSpPr txBox="1"/>
          <p:nvPr/>
        </p:nvSpPr>
        <p:spPr>
          <a:xfrm>
            <a:off x="714348" y="5377780"/>
            <a:ext cx="7914512" cy="276999"/>
          </a:xfrm>
          <a:prstGeom prst="rect">
            <a:avLst/>
          </a:prstGeom>
          <a:noFill/>
          <a:ln>
            <a:noFill/>
          </a:ln>
        </p:spPr>
        <p:txBody>
          <a:bodyPr wrap="square" rtlCol="0">
            <a:spAutoFit/>
          </a:bodyPr>
          <a:lstStyle/>
          <a:p>
            <a:r>
              <a:rPr lang="zh-CN" altLang="en-US" sz="1200" dirty="0" smtClean="0">
                <a:latin typeface="微软雅黑" pitchFamily="34" charset="-122"/>
                <a:ea typeface="微软雅黑" pitchFamily="34" charset="-122"/>
              </a:rPr>
              <a:t>备注：此功能为产线创建重工工单或者消耗性制造命令创建的基础，必须有工单，才能创建制造命令！</a:t>
            </a:r>
            <a:endParaRPr lang="en-US" altLang="zh-CN" sz="1200" dirty="0" smtClean="0">
              <a:latin typeface="微软雅黑" pitchFamily="34" charset="-122"/>
              <a:ea typeface="微软雅黑" pitchFamily="34" charset="-122"/>
            </a:endParaRPr>
          </a:p>
        </p:txBody>
      </p:sp>
    </p:spTree>
    <p:extLst>
      <p:ext uri="{BB962C8B-B14F-4D97-AF65-F5344CB8AC3E}">
        <p14:creationId xmlns:p14="http://schemas.microsoft.com/office/powerpoint/2010/main" val="26414931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5" name="TextBox 4"/>
          <p:cNvSpPr txBox="1"/>
          <p:nvPr/>
        </p:nvSpPr>
        <p:spPr>
          <a:xfrm>
            <a:off x="714348" y="697260"/>
            <a:ext cx="3786214" cy="336695"/>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5</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BOM</a:t>
            </a:r>
            <a:r>
              <a:rPr lang="zh-CN" altLang="en-US" sz="1200" b="1" dirty="0" smtClean="0">
                <a:latin typeface="微软雅黑" pitchFamily="34" charset="-122"/>
                <a:ea typeface="微软雅黑" pitchFamily="34" charset="-122"/>
              </a:rPr>
              <a:t>信息查询</a:t>
            </a:r>
            <a:endParaRPr lang="zh-CN" altLang="en-US" sz="1200" b="1" dirty="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58" y="985292"/>
            <a:ext cx="7874323" cy="4208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3800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5" name="TextBox 4"/>
          <p:cNvSpPr txBox="1"/>
          <p:nvPr/>
        </p:nvSpPr>
        <p:spPr>
          <a:xfrm>
            <a:off x="714348" y="697260"/>
            <a:ext cx="3786214" cy="336695"/>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6</a:t>
            </a:r>
            <a:r>
              <a:rPr lang="zh-CN" altLang="en-US" sz="1200" b="1" dirty="0" smtClean="0">
                <a:latin typeface="微软雅黑" pitchFamily="34" charset="-122"/>
                <a:ea typeface="微软雅黑" pitchFamily="34" charset="-122"/>
              </a:rPr>
              <a:t>、不良品维修查询</a:t>
            </a:r>
            <a:endParaRPr lang="zh-CN" altLang="en-US" sz="1200" b="1" dirty="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8" y="985292"/>
            <a:ext cx="7895975" cy="418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380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0" y="770889"/>
            <a:ext cx="9144000" cy="4444065"/>
            <a:chOff x="0" y="770889"/>
            <a:chExt cx="9144000" cy="4444065"/>
          </a:xfrm>
        </p:grpSpPr>
        <p:pic>
          <p:nvPicPr>
            <p:cNvPr id="2051" name="Picture 3"/>
            <p:cNvPicPr>
              <a:picLocks noChangeAspect="1" noChangeArrowheads="1"/>
            </p:cNvPicPr>
            <p:nvPr/>
          </p:nvPicPr>
          <p:blipFill>
            <a:blip r:embed="rId2"/>
            <a:srcRect/>
            <a:stretch>
              <a:fillRect/>
            </a:stretch>
          </p:blipFill>
          <p:spPr bwMode="auto">
            <a:xfrm>
              <a:off x="0" y="770889"/>
              <a:ext cx="9144000" cy="4444065"/>
            </a:xfrm>
            <a:prstGeom prst="rect">
              <a:avLst/>
            </a:prstGeom>
            <a:noFill/>
            <a:ln w="9525">
              <a:noFill/>
              <a:miter lim="800000"/>
              <a:headEnd/>
              <a:tailEnd/>
            </a:ln>
            <a:effectLst/>
          </p:spPr>
        </p:pic>
        <p:sp>
          <p:nvSpPr>
            <p:cNvPr id="5" name="线形标注 2 4"/>
            <p:cNvSpPr/>
            <p:nvPr/>
          </p:nvSpPr>
          <p:spPr>
            <a:xfrm>
              <a:off x="6357950" y="1214426"/>
              <a:ext cx="2000264" cy="571504"/>
            </a:xfrm>
            <a:prstGeom prst="borderCallout2">
              <a:avLst>
                <a:gd name="adj1" fmla="val 18750"/>
                <a:gd name="adj2" fmla="val -8333"/>
                <a:gd name="adj3" fmla="val 18750"/>
                <a:gd name="adj4" fmla="val -16667"/>
                <a:gd name="adj5" fmla="val 112283"/>
                <a:gd name="adj6" fmla="val -4330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smtClean="0">
                  <a:latin typeface="微软雅黑" pitchFamily="34" charset="-122"/>
                  <a:ea typeface="微软雅黑" pitchFamily="34" charset="-122"/>
                </a:rPr>
                <a:t>Caasy01:</a:t>
              </a:r>
              <a:r>
                <a:rPr lang="zh-CN" altLang="en-US" sz="1100" dirty="0" smtClean="0">
                  <a:latin typeface="微软雅黑" pitchFamily="34" charset="-122"/>
                  <a:ea typeface="微软雅黑" pitchFamily="34" charset="-122"/>
                </a:rPr>
                <a:t>长安</a:t>
              </a:r>
              <a:r>
                <a:rPr lang="en-US" altLang="zh-CN" sz="1100" dirty="0" smtClean="0">
                  <a:latin typeface="微软雅黑" pitchFamily="34" charset="-122"/>
                  <a:ea typeface="微软雅黑" pitchFamily="34" charset="-122"/>
                </a:rPr>
                <a:t>1</a:t>
              </a:r>
              <a:r>
                <a:rPr lang="zh-CN" altLang="en-US" sz="1100" dirty="0" smtClean="0">
                  <a:latin typeface="微软雅黑" pitchFamily="34" charset="-122"/>
                  <a:ea typeface="微软雅黑" pitchFamily="34" charset="-122"/>
                </a:rPr>
                <a:t>厂</a:t>
              </a:r>
              <a:endParaRPr lang="en-US" altLang="zh-CN" sz="1100" dirty="0" smtClean="0">
                <a:latin typeface="微软雅黑" pitchFamily="34" charset="-122"/>
                <a:ea typeface="微软雅黑" pitchFamily="34" charset="-122"/>
              </a:endParaRPr>
            </a:p>
            <a:p>
              <a:pPr algn="ctr"/>
              <a:r>
                <a:rPr lang="en-US" altLang="zh-CN" sz="1100" dirty="0" smtClean="0">
                  <a:latin typeface="微软雅黑" pitchFamily="34" charset="-122"/>
                  <a:ea typeface="微软雅黑" pitchFamily="34" charset="-122"/>
                </a:rPr>
                <a:t>Caasy02:</a:t>
              </a:r>
              <a:r>
                <a:rPr lang="zh-CN" altLang="en-US" sz="1100" dirty="0" smtClean="0">
                  <a:latin typeface="微软雅黑" pitchFamily="34" charset="-122"/>
                  <a:ea typeface="微软雅黑" pitchFamily="34" charset="-122"/>
                </a:rPr>
                <a:t>长安</a:t>
              </a:r>
              <a:r>
                <a:rPr lang="en-US" altLang="zh-CN" sz="1100" dirty="0" smtClean="0">
                  <a:latin typeface="微软雅黑" pitchFamily="34" charset="-122"/>
                  <a:ea typeface="微软雅黑" pitchFamily="34" charset="-122"/>
                </a:rPr>
                <a:t>2</a:t>
              </a:r>
              <a:r>
                <a:rPr lang="zh-CN" altLang="en-US" sz="1100" dirty="0" smtClean="0">
                  <a:latin typeface="微软雅黑" pitchFamily="34" charset="-122"/>
                  <a:ea typeface="微软雅黑" pitchFamily="34" charset="-122"/>
                </a:rPr>
                <a:t>厂</a:t>
              </a:r>
              <a:endParaRPr lang="en-US" altLang="zh-CN" sz="1100" dirty="0" smtClean="0">
                <a:latin typeface="微软雅黑" pitchFamily="34" charset="-122"/>
                <a:ea typeface="微软雅黑" pitchFamily="34" charset="-122"/>
              </a:endParaRPr>
            </a:p>
            <a:p>
              <a:pPr algn="ctr"/>
              <a:r>
                <a:rPr lang="en-US" altLang="zh-CN" sz="1100" dirty="0" smtClean="0">
                  <a:latin typeface="微软雅黑" pitchFamily="34" charset="-122"/>
                  <a:ea typeface="微软雅黑" pitchFamily="34" charset="-122"/>
                </a:rPr>
                <a:t>Caasy03:</a:t>
              </a:r>
              <a:r>
                <a:rPr lang="zh-CN" altLang="en-US" sz="1100" dirty="0" smtClean="0">
                  <a:latin typeface="微软雅黑" pitchFamily="34" charset="-122"/>
                  <a:ea typeface="微软雅黑" pitchFamily="34" charset="-122"/>
                </a:rPr>
                <a:t>长安</a:t>
              </a:r>
              <a:r>
                <a:rPr lang="en-US" altLang="zh-CN" sz="1100" dirty="0" smtClean="0">
                  <a:latin typeface="微软雅黑" pitchFamily="34" charset="-122"/>
                  <a:ea typeface="微软雅黑" pitchFamily="34" charset="-122"/>
                </a:rPr>
                <a:t>3</a:t>
              </a:r>
              <a:r>
                <a:rPr lang="zh-CN" altLang="en-US" sz="1100" dirty="0" smtClean="0">
                  <a:latin typeface="微软雅黑" pitchFamily="34" charset="-122"/>
                  <a:ea typeface="微软雅黑" pitchFamily="34" charset="-122"/>
                </a:rPr>
                <a:t>厂</a:t>
              </a:r>
              <a:endParaRPr lang="en-US" altLang="zh-CN" sz="1100" dirty="0" smtClean="0">
                <a:latin typeface="微软雅黑" pitchFamily="34" charset="-122"/>
                <a:ea typeface="微软雅黑" pitchFamily="34" charset="-122"/>
              </a:endParaRPr>
            </a:p>
          </p:txBody>
        </p:sp>
        <p:sp>
          <p:nvSpPr>
            <p:cNvPr id="6" name="线形标注 2 5"/>
            <p:cNvSpPr/>
            <p:nvPr/>
          </p:nvSpPr>
          <p:spPr>
            <a:xfrm>
              <a:off x="6357950" y="1857368"/>
              <a:ext cx="2000264" cy="214314"/>
            </a:xfrm>
            <a:prstGeom prst="borderCallout2">
              <a:avLst>
                <a:gd name="adj1" fmla="val 18750"/>
                <a:gd name="adj2" fmla="val -8333"/>
                <a:gd name="adj3" fmla="val 18750"/>
                <a:gd name="adj4" fmla="val -16667"/>
                <a:gd name="adj5" fmla="val 129865"/>
                <a:gd name="adj6" fmla="val -4330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itchFamily="34" charset="-122"/>
                  <a:ea typeface="微软雅黑" pitchFamily="34" charset="-122"/>
                </a:rPr>
                <a:t>登陆账号输入</a:t>
              </a:r>
              <a:endParaRPr lang="en-US" altLang="zh-CN" sz="1100" dirty="0" smtClean="0">
                <a:latin typeface="微软雅黑" pitchFamily="34" charset="-122"/>
                <a:ea typeface="微软雅黑" pitchFamily="34" charset="-122"/>
              </a:endParaRPr>
            </a:p>
          </p:txBody>
        </p:sp>
        <p:sp>
          <p:nvSpPr>
            <p:cNvPr id="7" name="线形标注 2 6"/>
            <p:cNvSpPr/>
            <p:nvPr/>
          </p:nvSpPr>
          <p:spPr>
            <a:xfrm>
              <a:off x="6357950" y="2143120"/>
              <a:ext cx="2000264" cy="214314"/>
            </a:xfrm>
            <a:prstGeom prst="borderCallout2">
              <a:avLst>
                <a:gd name="adj1" fmla="val 18750"/>
                <a:gd name="adj2" fmla="val -8333"/>
                <a:gd name="adj3" fmla="val 18750"/>
                <a:gd name="adj4" fmla="val -16667"/>
                <a:gd name="adj5" fmla="val 129865"/>
                <a:gd name="adj6" fmla="val -43301"/>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itchFamily="34" charset="-122"/>
                  <a:ea typeface="微软雅黑" pitchFamily="34" charset="-122"/>
                </a:rPr>
                <a:t>登陆密码输入</a:t>
              </a:r>
              <a:endParaRPr lang="en-US" altLang="zh-CN" sz="1100" dirty="0" smtClean="0">
                <a:latin typeface="微软雅黑" pitchFamily="34" charset="-122"/>
                <a:ea typeface="微软雅黑" pitchFamily="34" charset="-122"/>
              </a:endParaRPr>
            </a:p>
          </p:txBody>
        </p:sp>
        <p:sp>
          <p:nvSpPr>
            <p:cNvPr id="8" name="线形标注 2 7"/>
            <p:cNvSpPr/>
            <p:nvPr/>
          </p:nvSpPr>
          <p:spPr>
            <a:xfrm>
              <a:off x="6357950" y="2428872"/>
              <a:ext cx="2000264" cy="214314"/>
            </a:xfrm>
            <a:prstGeom prst="borderCallout2">
              <a:avLst>
                <a:gd name="adj1" fmla="val 18750"/>
                <a:gd name="adj2" fmla="val -8333"/>
                <a:gd name="adj3" fmla="val 18750"/>
                <a:gd name="adj4" fmla="val -16667"/>
                <a:gd name="adj5" fmla="val 100098"/>
                <a:gd name="adj6" fmla="val -42769"/>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itchFamily="34" charset="-122"/>
                  <a:ea typeface="微软雅黑" pitchFamily="34" charset="-122"/>
                </a:rPr>
                <a:t>有中、英文两种语言可供选择</a:t>
              </a:r>
              <a:endParaRPr lang="en-US" altLang="zh-CN" sz="1100" dirty="0" smtClean="0">
                <a:latin typeface="微软雅黑" pitchFamily="34" charset="-122"/>
                <a:ea typeface="微软雅黑" pitchFamily="34" charset="-122"/>
              </a:endParaRPr>
            </a:p>
          </p:txBody>
        </p:sp>
        <p:sp>
          <p:nvSpPr>
            <p:cNvPr id="11" name="线形标注 2 10"/>
            <p:cNvSpPr/>
            <p:nvPr/>
          </p:nvSpPr>
          <p:spPr>
            <a:xfrm>
              <a:off x="2643174" y="4429136"/>
              <a:ext cx="2000264" cy="214314"/>
            </a:xfrm>
            <a:prstGeom prst="borderCallout2">
              <a:avLst>
                <a:gd name="adj1" fmla="val 18750"/>
                <a:gd name="adj2" fmla="val -8333"/>
                <a:gd name="adj3" fmla="val 18750"/>
                <a:gd name="adj4" fmla="val -16667"/>
                <a:gd name="adj5" fmla="val -419465"/>
                <a:gd name="adj6" fmla="val 58840"/>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itchFamily="34" charset="-122"/>
                  <a:ea typeface="微软雅黑" pitchFamily="34" charset="-122"/>
                </a:rPr>
                <a:t>是否记住登陆信息选项</a:t>
              </a:r>
              <a:endParaRPr lang="en-US" altLang="zh-CN" sz="1100" dirty="0" smtClean="0">
                <a:latin typeface="微软雅黑" pitchFamily="34" charset="-122"/>
                <a:ea typeface="微软雅黑" pitchFamily="34" charset="-122"/>
              </a:endParaRPr>
            </a:p>
          </p:txBody>
        </p:sp>
        <p:sp>
          <p:nvSpPr>
            <p:cNvPr id="12" name="线形标注 2 11"/>
            <p:cNvSpPr/>
            <p:nvPr/>
          </p:nvSpPr>
          <p:spPr>
            <a:xfrm>
              <a:off x="6357950" y="3286128"/>
              <a:ext cx="2000264" cy="214314"/>
            </a:xfrm>
            <a:prstGeom prst="borderCallout2">
              <a:avLst>
                <a:gd name="adj1" fmla="val 18750"/>
                <a:gd name="adj2" fmla="val -8333"/>
                <a:gd name="adj3" fmla="val 18750"/>
                <a:gd name="adj4" fmla="val -16667"/>
                <a:gd name="adj5" fmla="val 100098"/>
                <a:gd name="adj6" fmla="val -42769"/>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itchFamily="34" charset="-122"/>
                  <a:ea typeface="微软雅黑" pitchFamily="34" charset="-122"/>
                </a:rPr>
                <a:t>登录按钮</a:t>
              </a:r>
              <a:endParaRPr lang="en-US" altLang="zh-CN" sz="1100" dirty="0" smtClean="0">
                <a:latin typeface="微软雅黑" pitchFamily="34" charset="-122"/>
                <a:ea typeface="微软雅黑" pitchFamily="34" charset="-122"/>
              </a:endParaRPr>
            </a:p>
          </p:txBody>
        </p:sp>
        <p:sp>
          <p:nvSpPr>
            <p:cNvPr id="13" name="线形标注 2 12"/>
            <p:cNvSpPr/>
            <p:nvPr/>
          </p:nvSpPr>
          <p:spPr>
            <a:xfrm>
              <a:off x="5143504" y="4429136"/>
              <a:ext cx="2000264" cy="214314"/>
            </a:xfrm>
            <a:prstGeom prst="borderCallout2">
              <a:avLst>
                <a:gd name="adj1" fmla="val 18750"/>
                <a:gd name="adj2" fmla="val -8333"/>
                <a:gd name="adj3" fmla="val 18750"/>
                <a:gd name="adj4" fmla="val -16667"/>
                <a:gd name="adj5" fmla="val -410906"/>
                <a:gd name="adj6" fmla="val -16192"/>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latin typeface="微软雅黑" pitchFamily="34" charset="-122"/>
                  <a:ea typeface="微软雅黑" pitchFamily="34" charset="-122"/>
                </a:rPr>
                <a:t>清空登陆信息</a:t>
              </a:r>
              <a:endParaRPr lang="en-US" altLang="zh-CN" sz="1100" dirty="0" smtClean="0">
                <a:latin typeface="微软雅黑" pitchFamily="34" charset="-122"/>
                <a:ea typeface="微软雅黑" pitchFamily="34" charset="-122"/>
              </a:endParaRPr>
            </a:p>
          </p:txBody>
        </p:sp>
      </p:grpSp>
      <p:sp>
        <p:nvSpPr>
          <p:cNvPr id="23" name="TextBox 22"/>
          <p:cNvSpPr txBox="1"/>
          <p:nvPr/>
        </p:nvSpPr>
        <p:spPr>
          <a:xfrm>
            <a:off x="214282" y="416466"/>
            <a:ext cx="3000396"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系统登陆界面说明</a:t>
            </a:r>
            <a:endParaRPr lang="zh-CN" altLang="en-US" dirty="0">
              <a:latin typeface="方正兰亭准黑简体" pitchFamily="2" charset="-122"/>
              <a:ea typeface="方正兰亭准黑简体" pitchFamily="2" charset="-122"/>
            </a:endParaRPr>
          </a:p>
        </p:txBody>
      </p:sp>
      <p:pic>
        <p:nvPicPr>
          <p:cNvPr id="15" name="Picture 2"/>
          <p:cNvPicPr>
            <a:picLocks noChangeAspect="1" noChangeArrowheads="1"/>
          </p:cNvPicPr>
          <p:nvPr/>
        </p:nvPicPr>
        <p:blipFill>
          <a:blip r:embed="rId3"/>
          <a:srcRect/>
          <a:stretch>
            <a:fillRect/>
          </a:stretch>
        </p:blipFill>
        <p:spPr bwMode="auto">
          <a:xfrm>
            <a:off x="3786182" y="2967038"/>
            <a:ext cx="1000132" cy="2857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5" name="TextBox 4"/>
          <p:cNvSpPr txBox="1"/>
          <p:nvPr/>
        </p:nvSpPr>
        <p:spPr>
          <a:xfrm>
            <a:off x="714348" y="697260"/>
            <a:ext cx="3786214" cy="336695"/>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7</a:t>
            </a:r>
            <a:r>
              <a:rPr lang="zh-CN" altLang="en-US" sz="1200" b="1" dirty="0" smtClean="0">
                <a:latin typeface="微软雅黑" pitchFamily="34" charset="-122"/>
                <a:ea typeface="微软雅黑" pitchFamily="34" charset="-122"/>
              </a:rPr>
              <a:t>、产能查询</a:t>
            </a:r>
            <a:endParaRPr lang="zh-CN" altLang="en-US" sz="1200" b="1" dirty="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8" y="985292"/>
            <a:ext cx="7890100" cy="4232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3240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5" name="TextBox 4"/>
          <p:cNvSpPr txBox="1"/>
          <p:nvPr/>
        </p:nvSpPr>
        <p:spPr>
          <a:xfrm>
            <a:off x="714348" y="697260"/>
            <a:ext cx="3786214" cy="336695"/>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8</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UPN</a:t>
            </a:r>
            <a:r>
              <a:rPr lang="zh-CN" altLang="en-US" sz="1200" b="1" dirty="0" smtClean="0">
                <a:latin typeface="微软雅黑" pitchFamily="34" charset="-122"/>
                <a:ea typeface="微软雅黑" pitchFamily="34" charset="-122"/>
              </a:rPr>
              <a:t>清单查询</a:t>
            </a:r>
            <a:endParaRPr lang="zh-CN" altLang="en-US" sz="1200" b="1" dirty="0">
              <a:latin typeface="微软雅黑" pitchFamily="34" charset="-122"/>
              <a:ea typeface="微软雅黑" pitchFamily="34"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32" y="985292"/>
            <a:ext cx="7810548" cy="4179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3240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19</a:t>
              </a:r>
              <a:r>
                <a:rPr lang="zh-CN" altLang="en-US" dirty="0" smtClean="0">
                  <a:latin typeface="方正兰亭准黑简体" pitchFamily="2" charset="-122"/>
                  <a:ea typeface="方正兰亭准黑简体" pitchFamily="2" charset="-122"/>
                </a:rPr>
                <a:t>、</a:t>
              </a:r>
              <a:r>
                <a:rPr lang="zh-CN" altLang="en-US" dirty="0">
                  <a:latin typeface="方正兰亭准黑简体" pitchFamily="2" charset="-122"/>
                  <a:ea typeface="方正兰亭准黑简体" pitchFamily="2" charset="-122"/>
                </a:rPr>
                <a:t>其</a:t>
              </a:r>
              <a:r>
                <a:rPr lang="zh-CN" altLang="en-US" dirty="0" smtClean="0">
                  <a:latin typeface="方正兰亭准黑简体" pitchFamily="2" charset="-122"/>
                  <a:ea typeface="方正兰亭准黑简体" pitchFamily="2" charset="-122"/>
                </a:rPr>
                <a:t>他功能</a:t>
              </a:r>
              <a:endParaRPr lang="zh-CN" altLang="en-US" dirty="0">
                <a:latin typeface="方正兰亭准黑简体" pitchFamily="2" charset="-122"/>
                <a:ea typeface="方正兰亭准黑简体" pitchFamily="2" charset="-122"/>
              </a:endParaRPr>
            </a:p>
          </p:txBody>
        </p:sp>
      </p:grpSp>
      <p:sp>
        <p:nvSpPr>
          <p:cNvPr id="5" name="TextBox 4"/>
          <p:cNvSpPr txBox="1"/>
          <p:nvPr/>
        </p:nvSpPr>
        <p:spPr>
          <a:xfrm>
            <a:off x="714348" y="697260"/>
            <a:ext cx="3786214" cy="336695"/>
          </a:xfrm>
          <a:prstGeom prst="rect">
            <a:avLst/>
          </a:prstGeom>
          <a:noFill/>
          <a:ln>
            <a:noFill/>
          </a:ln>
        </p:spPr>
        <p:txBody>
          <a:bodyPr wrap="square" rtlCol="0">
            <a:spAutoFit/>
          </a:bodyPr>
          <a:lstStyle/>
          <a:p>
            <a:pPr>
              <a:lnSpc>
                <a:spcPct val="150000"/>
              </a:lnSpc>
            </a:pPr>
            <a:r>
              <a:rPr lang="en-US" altLang="zh-CN" sz="1200" b="1" dirty="0" smtClean="0">
                <a:latin typeface="微软雅黑" pitchFamily="34" charset="-122"/>
                <a:ea typeface="微软雅黑" pitchFamily="34" charset="-122"/>
              </a:rPr>
              <a:t>9</a:t>
            </a:r>
            <a:r>
              <a:rPr lang="zh-CN" altLang="en-US" sz="1200" b="1" dirty="0" smtClean="0">
                <a:latin typeface="微软雅黑" pitchFamily="34" charset="-122"/>
                <a:ea typeface="微软雅黑" pitchFamily="34" charset="-122"/>
              </a:rPr>
              <a:t>、</a:t>
            </a:r>
            <a:r>
              <a:rPr lang="en-US" altLang="zh-CN" sz="1200" b="1" dirty="0" smtClean="0">
                <a:latin typeface="微软雅黑" pitchFamily="34" charset="-122"/>
                <a:ea typeface="微软雅黑" pitchFamily="34" charset="-122"/>
              </a:rPr>
              <a:t>Lot</a:t>
            </a:r>
            <a:r>
              <a:rPr lang="zh-CN" altLang="en-US" sz="1200" b="1" dirty="0" smtClean="0">
                <a:latin typeface="微软雅黑" pitchFamily="34" charset="-122"/>
                <a:ea typeface="微软雅黑" pitchFamily="34" charset="-122"/>
              </a:rPr>
              <a:t>使用物料查询</a:t>
            </a:r>
            <a:r>
              <a:rPr lang="en-US" altLang="zh-CN" sz="1200" b="1" dirty="0" smtClean="0">
                <a:latin typeface="微软雅黑" pitchFamily="34" charset="-122"/>
                <a:ea typeface="微软雅黑" pitchFamily="34" charset="-122"/>
              </a:rPr>
              <a:t>/Lot</a:t>
            </a:r>
            <a:r>
              <a:rPr lang="zh-CN" altLang="en-US" sz="1200" b="1" dirty="0">
                <a:latin typeface="微软雅黑" pitchFamily="34" charset="-122"/>
                <a:ea typeface="微软雅黑" pitchFamily="34" charset="-122"/>
              </a:rPr>
              <a:t>逆</a:t>
            </a:r>
            <a:r>
              <a:rPr lang="zh-CN" altLang="en-US" sz="1200" b="1" dirty="0" smtClean="0">
                <a:latin typeface="微软雅黑" pitchFamily="34" charset="-122"/>
                <a:ea typeface="微软雅黑" pitchFamily="34" charset="-122"/>
              </a:rPr>
              <a:t>向查询</a:t>
            </a:r>
            <a:endParaRPr lang="zh-CN" altLang="en-US" sz="1200" b="1" dirty="0">
              <a:latin typeface="微软雅黑" pitchFamily="34" charset="-122"/>
              <a:ea typeface="微软雅黑" pitchFamily="34" charset="-122"/>
            </a:endParaRP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348" y="985292"/>
            <a:ext cx="5897360" cy="314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824" y="2353444"/>
            <a:ext cx="5616624" cy="3019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952644" y="1654057"/>
            <a:ext cx="3495902" cy="430887"/>
          </a:xfrm>
          <a:prstGeom prst="rect">
            <a:avLst/>
          </a:prstGeom>
          <a:noFill/>
        </p:spPr>
        <p:txBody>
          <a:bodyPr wrap="square" rtlCol="0">
            <a:spAutoFit/>
          </a:bodyPr>
          <a:lstStyle/>
          <a:p>
            <a:r>
              <a:rPr lang="en-US" altLang="zh-CN" sz="1050" dirty="0" smtClean="0">
                <a:latin typeface="方正兰亭准黑简体" pitchFamily="2" charset="-122"/>
                <a:ea typeface="方正兰亭准黑简体" pitchFamily="2" charset="-122"/>
              </a:rPr>
              <a:t>Lot</a:t>
            </a:r>
            <a:r>
              <a:rPr lang="zh-CN" altLang="en-US" sz="1050" dirty="0" smtClean="0">
                <a:latin typeface="方正兰亭准黑简体" pitchFamily="2" charset="-122"/>
                <a:ea typeface="方正兰亭准黑简体" pitchFamily="2" charset="-122"/>
              </a:rPr>
              <a:t>使用物料查询：作用是根据手机找所绑定的物料信息，包括绑定的</a:t>
            </a:r>
            <a:r>
              <a:rPr lang="en-US" altLang="zh-CN" sz="1050" dirty="0" smtClean="0">
                <a:latin typeface="方正兰亭准黑简体" pitchFamily="2" charset="-122"/>
                <a:ea typeface="方正兰亭准黑简体" pitchFamily="2" charset="-122"/>
              </a:rPr>
              <a:t>SN</a:t>
            </a:r>
            <a:r>
              <a:rPr lang="zh-CN" altLang="en-US" sz="1050" dirty="0" smtClean="0">
                <a:latin typeface="方正兰亭准黑简体" pitchFamily="2" charset="-122"/>
                <a:ea typeface="方正兰亭准黑简体" pitchFamily="2" charset="-122"/>
              </a:rPr>
              <a:t>、</a:t>
            </a:r>
            <a:r>
              <a:rPr lang="en-US" altLang="zh-CN" sz="1050" dirty="0" smtClean="0">
                <a:latin typeface="方正兰亭准黑简体" pitchFamily="2" charset="-122"/>
                <a:ea typeface="方正兰亭准黑简体" pitchFamily="2" charset="-122"/>
              </a:rPr>
              <a:t>UPN</a:t>
            </a:r>
          </a:p>
        </p:txBody>
      </p:sp>
      <p:sp>
        <p:nvSpPr>
          <p:cNvPr id="10" name="TextBox 9"/>
          <p:cNvSpPr txBox="1"/>
          <p:nvPr/>
        </p:nvSpPr>
        <p:spPr>
          <a:xfrm>
            <a:off x="4048185" y="3699937"/>
            <a:ext cx="3495902" cy="415498"/>
          </a:xfrm>
          <a:prstGeom prst="rect">
            <a:avLst/>
          </a:prstGeom>
          <a:noFill/>
        </p:spPr>
        <p:txBody>
          <a:bodyPr wrap="square" rtlCol="0">
            <a:spAutoFit/>
          </a:bodyPr>
          <a:lstStyle/>
          <a:p>
            <a:r>
              <a:rPr lang="en-US" altLang="zh-CN" sz="1050" dirty="0" smtClean="0">
                <a:latin typeface="方正兰亭准黑简体" pitchFamily="2" charset="-122"/>
                <a:ea typeface="方正兰亭准黑简体" pitchFamily="2" charset="-122"/>
              </a:rPr>
              <a:t>Lot</a:t>
            </a:r>
            <a:r>
              <a:rPr lang="zh-CN" altLang="en-US" sz="1050" dirty="0" smtClean="0">
                <a:latin typeface="方正兰亭准黑简体" pitchFamily="2" charset="-122"/>
                <a:ea typeface="方正兰亭准黑简体" pitchFamily="2" charset="-122"/>
              </a:rPr>
              <a:t>逆向查询：作用是根据已绑定的物料</a:t>
            </a:r>
            <a:r>
              <a:rPr lang="en-US" altLang="zh-CN" sz="1050" dirty="0" smtClean="0">
                <a:latin typeface="方正兰亭准黑简体" pitchFamily="2" charset="-122"/>
                <a:ea typeface="方正兰亭准黑简体" pitchFamily="2" charset="-122"/>
              </a:rPr>
              <a:t>SN</a:t>
            </a:r>
            <a:r>
              <a:rPr lang="zh-CN" altLang="en-US" sz="1050" dirty="0" smtClean="0">
                <a:latin typeface="方正兰亭准黑简体" pitchFamily="2" charset="-122"/>
                <a:ea typeface="方正兰亭准黑简体" pitchFamily="2" charset="-122"/>
              </a:rPr>
              <a:t>，逆向查找该</a:t>
            </a:r>
            <a:r>
              <a:rPr lang="en-US" altLang="zh-CN" sz="1050" dirty="0" smtClean="0">
                <a:latin typeface="方正兰亭准黑简体" pitchFamily="2" charset="-122"/>
                <a:ea typeface="方正兰亭准黑简体" pitchFamily="2" charset="-122"/>
              </a:rPr>
              <a:t>SN</a:t>
            </a:r>
            <a:r>
              <a:rPr lang="zh-CN" altLang="en-US" sz="1050" dirty="0">
                <a:latin typeface="方正兰亭准黑简体" pitchFamily="2" charset="-122"/>
                <a:ea typeface="方正兰亭准黑简体" pitchFamily="2" charset="-122"/>
              </a:rPr>
              <a:t>当前</a:t>
            </a:r>
            <a:r>
              <a:rPr lang="zh-CN" altLang="en-US" sz="1050" dirty="0" smtClean="0">
                <a:latin typeface="方正兰亭准黑简体" pitchFamily="2" charset="-122"/>
                <a:ea typeface="方正兰亭准黑简体" pitchFamily="2" charset="-122"/>
              </a:rPr>
              <a:t>所绑定的手机信息</a:t>
            </a:r>
            <a:endParaRPr lang="en-US" altLang="zh-CN" sz="1050" dirty="0" smtClean="0">
              <a:latin typeface="方正兰亭准黑简体" pitchFamily="2" charset="-122"/>
              <a:ea typeface="方正兰亭准黑简体" pitchFamily="2" charset="-122"/>
            </a:endParaRPr>
          </a:p>
        </p:txBody>
      </p:sp>
    </p:spTree>
    <p:extLst>
      <p:ext uri="{BB962C8B-B14F-4D97-AF65-F5344CB8AC3E}">
        <p14:creationId xmlns:p14="http://schemas.microsoft.com/office/powerpoint/2010/main" val="39660324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系统：小结</a:t>
              </a:r>
              <a:endParaRPr lang="zh-CN" altLang="en-US" dirty="0">
                <a:latin typeface="方正兰亭准黑简体" pitchFamily="2" charset="-122"/>
                <a:ea typeface="方正兰亭准黑简体" pitchFamily="2" charset="-122"/>
              </a:endParaRPr>
            </a:p>
          </p:txBody>
        </p:sp>
      </p:grpSp>
      <p:sp>
        <p:nvSpPr>
          <p:cNvPr id="16" name="TextBox 15"/>
          <p:cNvSpPr txBox="1"/>
          <p:nvPr/>
        </p:nvSpPr>
        <p:spPr>
          <a:xfrm>
            <a:off x="500034" y="1547996"/>
            <a:ext cx="8001056" cy="2677656"/>
          </a:xfrm>
          <a:prstGeom prst="rect">
            <a:avLst/>
          </a:prstGeom>
          <a:noFill/>
        </p:spPr>
        <p:txBody>
          <a:bodyPr wrap="square" rtlCol="0">
            <a:spAutoFit/>
          </a:bodyPr>
          <a:lstStyle/>
          <a:p>
            <a:r>
              <a:rPr lang="en-US" altLang="zh-CN" sz="1400" dirty="0" smtClean="0"/>
              <a:t>1.</a:t>
            </a:r>
            <a:r>
              <a:rPr lang="zh-CN" altLang="en-US" sz="1400" dirty="0" smtClean="0"/>
              <a:t>同拉线、</a:t>
            </a:r>
            <a:r>
              <a:rPr lang="en-US" altLang="zh-CN" sz="1400" dirty="0" smtClean="0"/>
              <a:t>IMEI</a:t>
            </a:r>
            <a:r>
              <a:rPr lang="zh-CN" altLang="en-US" sz="1400" dirty="0" smtClean="0"/>
              <a:t>绑定、外观总检站不校验制造命令，而且是可配置的；</a:t>
            </a:r>
            <a:endParaRPr lang="en-US" altLang="zh-CN" sz="1400" dirty="0" smtClean="0"/>
          </a:p>
          <a:p>
            <a:endParaRPr lang="en-US" altLang="zh-CN" sz="1400" dirty="0" smtClean="0"/>
          </a:p>
          <a:p>
            <a:r>
              <a:rPr lang="en-US" altLang="zh-CN" sz="1400" dirty="0" smtClean="0"/>
              <a:t>2.</a:t>
            </a:r>
            <a:r>
              <a:rPr lang="zh-CN" altLang="en-US" sz="1400" dirty="0" smtClean="0"/>
              <a:t>制造命令切换功能：</a:t>
            </a:r>
            <a:r>
              <a:rPr lang="en-US" altLang="zh-CN" sz="1400" dirty="0" smtClean="0"/>
              <a:t>1</a:t>
            </a:r>
            <a:r>
              <a:rPr lang="zh-CN" altLang="en-US" sz="1400" dirty="0" smtClean="0"/>
              <a:t>）产线清尾；</a:t>
            </a:r>
            <a:r>
              <a:rPr lang="en-US" altLang="zh-CN" sz="1400" dirty="0" smtClean="0"/>
              <a:t>2</a:t>
            </a:r>
            <a:r>
              <a:rPr lang="zh-CN" altLang="en-US" sz="1400" dirty="0" smtClean="0"/>
              <a:t>）只针对整机而言，须是相同物料代码，不限</a:t>
            </a:r>
            <a:r>
              <a:rPr lang="en-US" altLang="zh-CN" sz="1400" dirty="0" smtClean="0"/>
              <a:t>FLOW</a:t>
            </a:r>
            <a:r>
              <a:rPr lang="zh-CN" altLang="en-US" sz="1400" dirty="0" smtClean="0"/>
              <a:t>，但要有对应的站别才允许切换；</a:t>
            </a:r>
            <a:r>
              <a:rPr lang="en-US" altLang="zh-CN" sz="1400" dirty="0" smtClean="0"/>
              <a:t>----</a:t>
            </a:r>
            <a:r>
              <a:rPr lang="zh-CN" altLang="en-US" sz="1400" dirty="0" smtClean="0"/>
              <a:t>总装包装都可以用</a:t>
            </a:r>
            <a:endParaRPr lang="en-US" altLang="zh-CN" sz="1400" dirty="0" smtClean="0"/>
          </a:p>
          <a:p>
            <a:endParaRPr lang="en-US" altLang="zh-CN" sz="1400" dirty="0" smtClean="0"/>
          </a:p>
          <a:p>
            <a:r>
              <a:rPr lang="en-US" altLang="zh-CN" sz="1400" dirty="0" smtClean="0"/>
              <a:t>3</a:t>
            </a:r>
            <a:r>
              <a:rPr lang="en-US" altLang="zh-CN" sz="1400" dirty="0" smtClean="0"/>
              <a:t>.</a:t>
            </a:r>
            <a:r>
              <a:rPr lang="zh-CN" altLang="en-US" sz="1400" dirty="0" smtClean="0"/>
              <a:t>物料转</a:t>
            </a:r>
            <a:r>
              <a:rPr lang="zh-CN" altLang="en-US" sz="1400" dirty="0" smtClean="0"/>
              <a:t>拉</a:t>
            </a:r>
            <a:r>
              <a:rPr lang="zh-CN" altLang="en-US" sz="1400" dirty="0" smtClean="0"/>
              <a:t>；</a:t>
            </a:r>
            <a:endParaRPr lang="en-US" altLang="zh-CN" sz="1400" dirty="0" smtClean="0"/>
          </a:p>
          <a:p>
            <a:endParaRPr lang="en-US" altLang="zh-CN" sz="1400" dirty="0"/>
          </a:p>
          <a:p>
            <a:r>
              <a:rPr lang="en-US" altLang="zh-CN" sz="1400" dirty="0" smtClean="0"/>
              <a:t>4.</a:t>
            </a:r>
            <a:r>
              <a:rPr lang="zh-CN" altLang="en-US" sz="1400" dirty="0" smtClean="0"/>
              <a:t>拉头录入不良的返回站点中，主板与前置摄像头不接触绑定关系的选项功能尚未开发出来；</a:t>
            </a:r>
            <a:endParaRPr lang="en-US" altLang="zh-CN" sz="1400" dirty="0" smtClean="0"/>
          </a:p>
          <a:p>
            <a:endParaRPr lang="en-US" altLang="zh-CN" sz="1400" dirty="0"/>
          </a:p>
          <a:p>
            <a:r>
              <a:rPr lang="en-US" altLang="zh-CN" sz="1400" dirty="0" smtClean="0"/>
              <a:t>5.</a:t>
            </a:r>
            <a:r>
              <a:rPr lang="zh-CN" altLang="en-US" sz="1400" dirty="0" smtClean="0"/>
              <a:t>组装的制造命令机型代码智能开整机代码；</a:t>
            </a:r>
            <a:endParaRPr lang="en-US" altLang="zh-CN" sz="1400" dirty="0" smtClean="0"/>
          </a:p>
          <a:p>
            <a:endParaRPr lang="en-US" altLang="zh-CN" sz="1400" dirty="0"/>
          </a:p>
          <a:p>
            <a:r>
              <a:rPr lang="en-US" altLang="zh-CN" sz="1400" dirty="0" smtClean="0"/>
              <a:t>6.</a:t>
            </a:r>
            <a:r>
              <a:rPr lang="zh-CN" altLang="en-US" sz="1400" dirty="0"/>
              <a:t>查</a:t>
            </a:r>
            <a:r>
              <a:rPr lang="zh-CN" altLang="en-US" sz="1400" dirty="0" smtClean="0"/>
              <a:t>询功能较为简单，除以上介绍的，还有部分未介绍到，需要大家实操检验。</a:t>
            </a:r>
            <a:endParaRPr lang="en-US" altLang="zh-CN" sz="1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5000660"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答疑环节</a:t>
              </a:r>
              <a:endParaRPr lang="zh-CN" altLang="en-US" dirty="0">
                <a:latin typeface="方正兰亭准黑简体" pitchFamily="2" charset="-122"/>
                <a:ea typeface="方正兰亭准黑简体" pitchFamily="2" charset="-122"/>
              </a:endParaRPr>
            </a:p>
          </p:txBody>
        </p:sp>
      </p:grpSp>
      <p:sp>
        <p:nvSpPr>
          <p:cNvPr id="8" name="Text Box 19"/>
          <p:cNvSpPr txBox="1">
            <a:spLocks noChangeArrowheads="1"/>
          </p:cNvSpPr>
          <p:nvPr/>
        </p:nvSpPr>
        <p:spPr bwMode="gray">
          <a:xfrm>
            <a:off x="3419872" y="2038350"/>
            <a:ext cx="5014912" cy="2914650"/>
          </a:xfrm>
          <a:prstGeom prst="rect">
            <a:avLst/>
          </a:prstGeom>
          <a:noFill/>
          <a:ln w="9525">
            <a:noFill/>
            <a:miter lim="800000"/>
            <a:headEnd/>
            <a:tailEnd/>
          </a:ln>
        </p:spPr>
        <p:txBody>
          <a:bodyPr lIns="288000" tIns="0" rIns="0" bIns="0" anchor="ctr" anchorCtr="1"/>
          <a:lstStyle/>
          <a:p>
            <a:pPr defTabSz="801688">
              <a:spcAft>
                <a:spcPct val="40000"/>
              </a:spcAft>
            </a:pPr>
            <a:r>
              <a:rPr lang="en-US" altLang="ko-KR" sz="3600" b="1" noProof="1">
                <a:solidFill>
                  <a:srgbClr val="333333"/>
                </a:solidFill>
              </a:rPr>
              <a:t>Thank you for </a:t>
            </a:r>
            <a:r>
              <a:rPr lang="de-DE" altLang="ko-KR" sz="3600" b="1" dirty="0">
                <a:solidFill>
                  <a:srgbClr val="333333"/>
                </a:solidFill>
                <a:ea typeface="굴림" pitchFamily="50" charset="-127"/>
              </a:rPr>
              <a:t/>
            </a:r>
            <a:br>
              <a:rPr lang="de-DE" altLang="ko-KR" sz="3600" b="1" dirty="0">
                <a:solidFill>
                  <a:srgbClr val="333333"/>
                </a:solidFill>
                <a:ea typeface="굴림" pitchFamily="50" charset="-127"/>
              </a:rPr>
            </a:br>
            <a:r>
              <a:rPr lang="de-DE" altLang="ko-KR" sz="3600" b="1" noProof="1">
                <a:solidFill>
                  <a:srgbClr val="333333"/>
                </a:solidFill>
              </a:rPr>
              <a:t>your attention!</a:t>
            </a:r>
          </a:p>
          <a:p>
            <a:pPr defTabSz="801688">
              <a:spcAft>
                <a:spcPct val="40000"/>
              </a:spcAft>
            </a:pPr>
            <a:r>
              <a:rPr lang="de-DE" altLang="ko-KR" sz="3600" b="1" noProof="1">
                <a:solidFill>
                  <a:schemeClr val="bg1">
                    <a:lumMod val="65000"/>
                  </a:schemeClr>
                </a:solidFill>
              </a:rPr>
              <a:t>Any Questions?</a:t>
            </a:r>
            <a:r>
              <a:rPr lang="de-DE" altLang="ko-KR" sz="3600" b="1" noProof="1">
                <a:solidFill>
                  <a:schemeClr val="bg2"/>
                </a:solidFill>
              </a:rPr>
              <a:t>?</a:t>
            </a:r>
          </a:p>
        </p:txBody>
      </p:sp>
      <p:pic>
        <p:nvPicPr>
          <p:cNvPr id="9" name="Picture 19" descr="Questionmark"/>
          <p:cNvPicPr>
            <a:picLocks noChangeAspect="1" noChangeArrowheads="1"/>
          </p:cNvPicPr>
          <p:nvPr/>
        </p:nvPicPr>
        <p:blipFill>
          <a:blip r:embed="rId3" cstate="print"/>
          <a:srcRect l="25429" r="17274" b="3322"/>
          <a:stretch>
            <a:fillRect/>
          </a:stretch>
        </p:blipFill>
        <p:spPr bwMode="auto">
          <a:xfrm>
            <a:off x="428596" y="428608"/>
            <a:ext cx="4584700" cy="580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4214842"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a:t>
              </a:r>
              <a:r>
                <a:rPr lang="zh-CN" altLang="en-US" dirty="0" smtClean="0">
                  <a:latin typeface="方正兰亭准黑简体" pitchFamily="2" charset="-122"/>
                  <a:ea typeface="方正兰亭准黑简体" pitchFamily="2" charset="-122"/>
                </a:rPr>
                <a:t>、创建制造命令（</a:t>
              </a:r>
              <a:r>
                <a:rPr lang="en-US" altLang="zh-CN" dirty="0" smtClean="0">
                  <a:latin typeface="方正兰亭准黑简体" pitchFamily="2" charset="-122"/>
                  <a:ea typeface="方正兰亭准黑简体" pitchFamily="2" charset="-122"/>
                </a:rPr>
                <a:t>1/4</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grpSp>
        <p:nvGrpSpPr>
          <p:cNvPr id="28" name="组合 27"/>
          <p:cNvGrpSpPr/>
          <p:nvPr/>
        </p:nvGrpSpPr>
        <p:grpSpPr>
          <a:xfrm>
            <a:off x="576235" y="1500178"/>
            <a:ext cx="4495831" cy="3071834"/>
            <a:chOff x="576235" y="1265812"/>
            <a:chExt cx="7967718" cy="4092018"/>
          </a:xfrm>
        </p:grpSpPr>
        <p:pic>
          <p:nvPicPr>
            <p:cNvPr id="4098" name="Picture 2"/>
            <p:cNvPicPr>
              <a:picLocks noChangeAspect="1" noChangeArrowheads="1"/>
            </p:cNvPicPr>
            <p:nvPr/>
          </p:nvPicPr>
          <p:blipFill>
            <a:blip r:embed="rId2"/>
            <a:srcRect/>
            <a:stretch>
              <a:fillRect/>
            </a:stretch>
          </p:blipFill>
          <p:spPr bwMode="auto">
            <a:xfrm>
              <a:off x="576235" y="1265812"/>
              <a:ext cx="7967718" cy="4092018"/>
            </a:xfrm>
            <a:prstGeom prst="rect">
              <a:avLst/>
            </a:prstGeom>
            <a:noFill/>
            <a:ln w="9525">
              <a:noFill/>
              <a:miter lim="800000"/>
              <a:headEnd/>
              <a:tailEnd/>
            </a:ln>
            <a:effectLst/>
          </p:spPr>
        </p:pic>
        <p:sp>
          <p:nvSpPr>
            <p:cNvPr id="24" name="圆角矩形 23"/>
            <p:cNvSpPr/>
            <p:nvPr/>
          </p:nvSpPr>
          <p:spPr>
            <a:xfrm>
              <a:off x="1714480" y="1285864"/>
              <a:ext cx="857256" cy="3571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2714612" y="2143120"/>
              <a:ext cx="1285884" cy="17621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rot="2403823">
              <a:off x="2537975" y="1822362"/>
              <a:ext cx="598480" cy="1133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4071934" y="2500310"/>
              <a:ext cx="857256" cy="17145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8"/>
          <p:cNvSpPr txBox="1"/>
          <p:nvPr/>
        </p:nvSpPr>
        <p:spPr>
          <a:xfrm>
            <a:off x="5572132" y="2285996"/>
            <a:ext cx="2928958" cy="1384995"/>
          </a:xfrm>
          <a:prstGeom prst="rect">
            <a:avLst/>
          </a:prstGeom>
          <a:noFill/>
        </p:spPr>
        <p:txBody>
          <a:bodyPr wrap="square" rtlCol="0">
            <a:spAutoFit/>
          </a:bodyPr>
          <a:lstStyle/>
          <a:p>
            <a:r>
              <a:rPr lang="zh-CN" altLang="en-US" sz="1400" b="1" dirty="0" smtClean="0"/>
              <a:t>使用岗位：</a:t>
            </a:r>
            <a:r>
              <a:rPr lang="en-US" altLang="zh-CN" sz="1400" dirty="0" smtClean="0"/>
              <a:t>PMC</a:t>
            </a:r>
            <a:r>
              <a:rPr lang="zh-CN" altLang="en-US" sz="1400" dirty="0" smtClean="0"/>
              <a:t>、班长、组长、及物料员</a:t>
            </a:r>
            <a:endParaRPr lang="en-US" altLang="zh-CN" sz="1400" dirty="0" smtClean="0"/>
          </a:p>
          <a:p>
            <a:endParaRPr lang="en-US" altLang="zh-CN" sz="1400" dirty="0" smtClean="0"/>
          </a:p>
          <a:p>
            <a:r>
              <a:rPr lang="zh-CN" altLang="en-US" sz="1400" b="1" dirty="0" smtClean="0"/>
              <a:t>操作步骤</a:t>
            </a:r>
            <a:r>
              <a:rPr lang="en-US" altLang="zh-CN" sz="1400" b="1" dirty="0" smtClean="0"/>
              <a:t>/</a:t>
            </a:r>
            <a:r>
              <a:rPr lang="zh-CN" altLang="en-US" sz="1400" b="1" dirty="0" smtClean="0"/>
              <a:t>说明：</a:t>
            </a:r>
            <a:endParaRPr lang="en-US" altLang="zh-CN" sz="1400" b="1" dirty="0" smtClean="0"/>
          </a:p>
          <a:p>
            <a:r>
              <a:rPr lang="en-US" altLang="zh-CN" sz="1400" dirty="0" smtClean="0"/>
              <a:t>1.</a:t>
            </a:r>
            <a:r>
              <a:rPr lang="zh-CN" altLang="en-US" sz="1400" dirty="0" smtClean="0"/>
              <a:t>进入路径为：“组装</a:t>
            </a:r>
            <a:r>
              <a:rPr lang="en-US" altLang="zh-CN" sz="1400" dirty="0" smtClean="0"/>
              <a:t>—</a:t>
            </a:r>
            <a:r>
              <a:rPr lang="zh-CN" altLang="en-US" sz="1400" dirty="0" smtClean="0"/>
              <a:t>组装设置</a:t>
            </a:r>
            <a:r>
              <a:rPr lang="en-US" altLang="zh-CN" sz="1400" dirty="0" smtClean="0"/>
              <a:t>—</a:t>
            </a:r>
            <a:r>
              <a:rPr lang="zh-CN" altLang="en-US" sz="1400" dirty="0" smtClean="0"/>
              <a:t>创建制造命令”。</a:t>
            </a:r>
            <a:endParaRPr lang="en-US" altLang="zh-CN" sz="1400" dirty="0" smtClean="0"/>
          </a:p>
        </p:txBody>
      </p:sp>
      <p:sp>
        <p:nvSpPr>
          <p:cNvPr id="34" name="椭圆 33"/>
          <p:cNvSpPr/>
          <p:nvPr/>
        </p:nvSpPr>
        <p:spPr>
          <a:xfrm>
            <a:off x="785786" y="164305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4214842"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a:t>
              </a:r>
              <a:r>
                <a:rPr lang="zh-CN" altLang="en-US" dirty="0" smtClean="0">
                  <a:latin typeface="方正兰亭准黑简体" pitchFamily="2" charset="-122"/>
                  <a:ea typeface="方正兰亭准黑简体" pitchFamily="2" charset="-122"/>
                </a:rPr>
                <a:t>、创建制造命令（</a:t>
              </a:r>
              <a:r>
                <a:rPr lang="en-US" altLang="zh-CN" dirty="0" smtClean="0">
                  <a:latin typeface="方正兰亭准黑简体" pitchFamily="2" charset="-122"/>
                  <a:ea typeface="方正兰亭准黑简体" pitchFamily="2" charset="-122"/>
                </a:rPr>
                <a:t>2/4</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grpSp>
        <p:nvGrpSpPr>
          <p:cNvPr id="6" name="组合 23"/>
          <p:cNvGrpSpPr/>
          <p:nvPr/>
        </p:nvGrpSpPr>
        <p:grpSpPr>
          <a:xfrm>
            <a:off x="571472" y="1571616"/>
            <a:ext cx="4500594" cy="3286148"/>
            <a:chOff x="571472" y="928674"/>
            <a:chExt cx="7984866" cy="4572032"/>
          </a:xfrm>
        </p:grpSpPr>
        <p:pic>
          <p:nvPicPr>
            <p:cNvPr id="2051" name="Picture 3"/>
            <p:cNvPicPr>
              <a:picLocks noChangeAspect="1" noChangeArrowheads="1"/>
            </p:cNvPicPr>
            <p:nvPr/>
          </p:nvPicPr>
          <p:blipFill>
            <a:blip r:embed="rId2"/>
            <a:srcRect/>
            <a:stretch>
              <a:fillRect/>
            </a:stretch>
          </p:blipFill>
          <p:spPr bwMode="auto">
            <a:xfrm>
              <a:off x="571472" y="928674"/>
              <a:ext cx="7984866" cy="4572032"/>
            </a:xfrm>
            <a:prstGeom prst="rect">
              <a:avLst/>
            </a:prstGeom>
            <a:noFill/>
            <a:ln w="9525">
              <a:noFill/>
              <a:miter lim="800000"/>
              <a:headEnd/>
              <a:tailEnd/>
            </a:ln>
            <a:effectLst/>
          </p:spPr>
        </p:pic>
        <p:sp>
          <p:nvSpPr>
            <p:cNvPr id="14" name="圆角矩形 13"/>
            <p:cNvSpPr/>
            <p:nvPr/>
          </p:nvSpPr>
          <p:spPr>
            <a:xfrm>
              <a:off x="1928794" y="1612325"/>
              <a:ext cx="6572296" cy="5307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23"/>
          <p:cNvSpPr txBox="1"/>
          <p:nvPr/>
        </p:nvSpPr>
        <p:spPr>
          <a:xfrm>
            <a:off x="5572132" y="1821788"/>
            <a:ext cx="2928958" cy="2893100"/>
          </a:xfrm>
          <a:prstGeom prst="rect">
            <a:avLst/>
          </a:prstGeom>
          <a:noFill/>
        </p:spPr>
        <p:txBody>
          <a:bodyPr wrap="square" rtlCol="0">
            <a:spAutoFit/>
          </a:bodyPr>
          <a:lstStyle/>
          <a:p>
            <a:r>
              <a:rPr lang="en-US" altLang="zh-CN" sz="1400" dirty="0" smtClean="0"/>
              <a:t>2.</a:t>
            </a:r>
            <a:r>
              <a:rPr lang="zh-CN" altLang="en-US" sz="1400" dirty="0" smtClean="0"/>
              <a:t>进入界面之后，需要在（</a:t>
            </a:r>
            <a:r>
              <a:rPr lang="en-US" altLang="zh-CN" sz="1400" dirty="0" smtClean="0"/>
              <a:t>2</a:t>
            </a:r>
            <a:r>
              <a:rPr lang="zh-CN" altLang="en-US" sz="1400" dirty="0" smtClean="0"/>
              <a:t>）位置的查询模块中，选择对应查询条件，可单个或者进行组合查询。</a:t>
            </a:r>
            <a:endParaRPr lang="en-US" altLang="zh-CN" sz="1400" dirty="0" smtClean="0"/>
          </a:p>
          <a:p>
            <a:endParaRPr lang="en-US" altLang="zh-CN" sz="1400" dirty="0" smtClean="0"/>
          </a:p>
          <a:p>
            <a:r>
              <a:rPr lang="en-US" altLang="zh-CN" sz="1400" dirty="0" smtClean="0"/>
              <a:t>3.</a:t>
            </a:r>
            <a:r>
              <a:rPr lang="zh-CN" altLang="en-US" sz="1400" dirty="0" smtClean="0"/>
              <a:t>查询条件选择后点击查询，按钮在于（</a:t>
            </a:r>
            <a:r>
              <a:rPr lang="en-US" altLang="zh-CN" sz="1400" dirty="0" smtClean="0"/>
              <a:t>3</a:t>
            </a:r>
            <a:r>
              <a:rPr lang="zh-CN" altLang="en-US" sz="1400" dirty="0" smtClean="0"/>
              <a:t>）号位置，点击</a:t>
            </a:r>
            <a:r>
              <a:rPr lang="en-US" altLang="zh-CN" sz="1400" dirty="0" smtClean="0"/>
              <a:t>”</a:t>
            </a:r>
            <a:r>
              <a:rPr lang="zh-CN" altLang="en-US" sz="1400" dirty="0" smtClean="0"/>
              <a:t>查询</a:t>
            </a:r>
            <a:r>
              <a:rPr lang="en-US" altLang="zh-CN" sz="1400" dirty="0" smtClean="0"/>
              <a:t>”</a:t>
            </a:r>
            <a:r>
              <a:rPr lang="zh-CN" altLang="en-US" sz="1400" dirty="0" smtClean="0"/>
              <a:t>后，结果会（</a:t>
            </a:r>
            <a:r>
              <a:rPr lang="en-US" altLang="zh-CN" sz="1400" dirty="0" smtClean="0"/>
              <a:t>4</a:t>
            </a:r>
            <a:r>
              <a:rPr lang="zh-CN" altLang="en-US" sz="1400" dirty="0" smtClean="0"/>
              <a:t>）号位置的显示窗口显示；</a:t>
            </a:r>
            <a:endParaRPr lang="en-US" altLang="zh-CN" sz="1400" dirty="0" smtClean="0"/>
          </a:p>
          <a:p>
            <a:endParaRPr lang="en-US" altLang="zh-CN" sz="1400" dirty="0" smtClean="0"/>
          </a:p>
          <a:p>
            <a:r>
              <a:rPr lang="en-US" altLang="zh-CN" sz="1400" dirty="0" smtClean="0"/>
              <a:t>4.</a:t>
            </a:r>
            <a:r>
              <a:rPr lang="zh-CN" altLang="en-US" sz="1400" dirty="0" smtClean="0"/>
              <a:t>要在查询出来的结果当中找到目标工单，然后单击“编辑”一列上的文本图标进入制造命令的创建界面，图见下一页；</a:t>
            </a:r>
            <a:endParaRPr lang="en-US" altLang="zh-CN" sz="1400" dirty="0" smtClean="0"/>
          </a:p>
        </p:txBody>
      </p:sp>
      <p:sp>
        <p:nvSpPr>
          <p:cNvPr id="25" name="椭圆 24"/>
          <p:cNvSpPr/>
          <p:nvPr/>
        </p:nvSpPr>
        <p:spPr>
          <a:xfrm>
            <a:off x="2857488" y="1928806"/>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6" name="椭圆 25"/>
          <p:cNvSpPr/>
          <p:nvPr/>
        </p:nvSpPr>
        <p:spPr>
          <a:xfrm>
            <a:off x="3428992" y="250031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7" name="椭圆 26"/>
          <p:cNvSpPr/>
          <p:nvPr/>
        </p:nvSpPr>
        <p:spPr>
          <a:xfrm>
            <a:off x="2571736" y="357188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4214842"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a:t>
              </a:r>
              <a:r>
                <a:rPr lang="zh-CN" altLang="en-US" dirty="0" smtClean="0">
                  <a:latin typeface="方正兰亭准黑简体" pitchFamily="2" charset="-122"/>
                  <a:ea typeface="方正兰亭准黑简体" pitchFamily="2" charset="-122"/>
                </a:rPr>
                <a:t>、创建制造命令（</a:t>
              </a:r>
              <a:r>
                <a:rPr lang="en-US" altLang="zh-CN" dirty="0" smtClean="0">
                  <a:latin typeface="方正兰亭准黑简体" pitchFamily="2" charset="-122"/>
                  <a:ea typeface="方正兰亭准黑简体" pitchFamily="2" charset="-122"/>
                </a:rPr>
                <a:t>3/4</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4" name="TextBox 23"/>
          <p:cNvSpPr txBox="1"/>
          <p:nvPr/>
        </p:nvSpPr>
        <p:spPr>
          <a:xfrm>
            <a:off x="5572132" y="1822918"/>
            <a:ext cx="2928958" cy="2677656"/>
          </a:xfrm>
          <a:prstGeom prst="rect">
            <a:avLst/>
          </a:prstGeom>
          <a:noFill/>
        </p:spPr>
        <p:txBody>
          <a:bodyPr wrap="square" rtlCol="0">
            <a:spAutoFit/>
          </a:bodyPr>
          <a:lstStyle/>
          <a:p>
            <a:r>
              <a:rPr lang="en-US" altLang="zh-CN" sz="1400" dirty="0" smtClean="0"/>
              <a:t>5.</a:t>
            </a:r>
            <a:r>
              <a:rPr lang="zh-CN" altLang="en-US" sz="1400" dirty="0" smtClean="0"/>
              <a:t>进入制造命令编辑界面后，在（</a:t>
            </a:r>
            <a:r>
              <a:rPr lang="en-US" altLang="zh-CN" sz="1400" dirty="0" smtClean="0"/>
              <a:t>5</a:t>
            </a:r>
            <a:r>
              <a:rPr lang="zh-CN" altLang="en-US" sz="1400" dirty="0" smtClean="0"/>
              <a:t>）号位置确认选择的工单是否是正确的。</a:t>
            </a:r>
            <a:endParaRPr lang="en-US" altLang="zh-CN" sz="1400" dirty="0" smtClean="0"/>
          </a:p>
          <a:p>
            <a:endParaRPr lang="en-US" altLang="zh-CN" sz="1400" dirty="0" smtClean="0"/>
          </a:p>
          <a:p>
            <a:r>
              <a:rPr lang="en-US" altLang="zh-CN" sz="1400" dirty="0" smtClean="0"/>
              <a:t>6.</a:t>
            </a:r>
            <a:r>
              <a:rPr lang="zh-CN" altLang="en-US" sz="1400" dirty="0" smtClean="0"/>
              <a:t>确认工单无误后到（</a:t>
            </a:r>
            <a:r>
              <a:rPr lang="en-US" altLang="zh-CN" sz="1400" dirty="0" smtClean="0"/>
              <a:t>6</a:t>
            </a:r>
            <a:r>
              <a:rPr lang="zh-CN" altLang="en-US" sz="1400" dirty="0" smtClean="0"/>
              <a:t>）号位置进行信息编辑，可编辑的内容为订单数量，生产拉线，生产流程，计划结束时间以及生产类型；</a:t>
            </a:r>
            <a:endParaRPr lang="en-US" altLang="zh-CN" sz="1400" dirty="0" smtClean="0"/>
          </a:p>
          <a:p>
            <a:endParaRPr lang="en-US" altLang="zh-CN" sz="1400" dirty="0" smtClean="0"/>
          </a:p>
          <a:p>
            <a:r>
              <a:rPr lang="en-US" altLang="zh-CN" sz="1400" dirty="0" smtClean="0"/>
              <a:t>7.</a:t>
            </a:r>
            <a:r>
              <a:rPr lang="zh-CN" altLang="en-US" sz="1400" dirty="0" smtClean="0"/>
              <a:t>制造命令信息编辑完毕后续点击（</a:t>
            </a:r>
            <a:r>
              <a:rPr lang="en-US" altLang="zh-CN" sz="1400" dirty="0" smtClean="0"/>
              <a:t>7</a:t>
            </a:r>
            <a:r>
              <a:rPr lang="zh-CN" altLang="en-US" sz="1400" dirty="0" smtClean="0"/>
              <a:t>）号位置的“创建”按钮，制造命令才能生成。</a:t>
            </a:r>
            <a:endParaRPr lang="en-US" altLang="zh-CN" sz="1400" dirty="0" smtClean="0"/>
          </a:p>
        </p:txBody>
      </p:sp>
      <p:pic>
        <p:nvPicPr>
          <p:cNvPr id="12" name="Picture 2"/>
          <p:cNvPicPr>
            <a:picLocks noChangeAspect="1" noChangeArrowheads="1"/>
          </p:cNvPicPr>
          <p:nvPr/>
        </p:nvPicPr>
        <p:blipFill>
          <a:blip r:embed="rId2"/>
          <a:srcRect/>
          <a:stretch>
            <a:fillRect/>
          </a:stretch>
        </p:blipFill>
        <p:spPr bwMode="auto">
          <a:xfrm>
            <a:off x="591568" y="1643073"/>
            <a:ext cx="4480498" cy="3122509"/>
          </a:xfrm>
          <a:prstGeom prst="rect">
            <a:avLst/>
          </a:prstGeom>
          <a:noFill/>
          <a:ln w="9525">
            <a:noFill/>
            <a:miter lim="800000"/>
            <a:headEnd/>
            <a:tailEnd/>
          </a:ln>
          <a:effectLst/>
        </p:spPr>
      </p:pic>
      <p:sp>
        <p:nvSpPr>
          <p:cNvPr id="14" name="圆角矩形 13"/>
          <p:cNvSpPr/>
          <p:nvPr/>
        </p:nvSpPr>
        <p:spPr>
          <a:xfrm>
            <a:off x="611664" y="1785930"/>
            <a:ext cx="4357718"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71448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6" name="椭圆 25"/>
          <p:cNvSpPr/>
          <p:nvPr/>
        </p:nvSpPr>
        <p:spPr>
          <a:xfrm>
            <a:off x="3000364" y="392907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3" name="椭圆 12"/>
          <p:cNvSpPr/>
          <p:nvPr/>
        </p:nvSpPr>
        <p:spPr>
          <a:xfrm>
            <a:off x="2714612" y="271462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5" name="圆角矩形 14"/>
          <p:cNvSpPr/>
          <p:nvPr/>
        </p:nvSpPr>
        <p:spPr>
          <a:xfrm>
            <a:off x="622814" y="3449100"/>
            <a:ext cx="435771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500430" y="457201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3"/>
          <p:cNvGrpSpPr/>
          <p:nvPr/>
        </p:nvGrpSpPr>
        <p:grpSpPr>
          <a:xfrm>
            <a:off x="214282" y="416466"/>
            <a:ext cx="8929718" cy="369332"/>
            <a:chOff x="214282" y="416466"/>
            <a:chExt cx="8929718" cy="369332"/>
          </a:xfrm>
        </p:grpSpPr>
        <p:sp>
          <p:nvSpPr>
            <p:cNvPr id="4" name="矩形 3"/>
            <p:cNvSpPr/>
            <p:nvPr/>
          </p:nvSpPr>
          <p:spPr>
            <a:xfrm>
              <a:off x="214282" y="714360"/>
              <a:ext cx="8929718" cy="7143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214282" y="416466"/>
              <a:ext cx="4214842" cy="369332"/>
            </a:xfrm>
            <a:prstGeom prst="rect">
              <a:avLst/>
            </a:prstGeom>
            <a:noFill/>
          </p:spPr>
          <p:txBody>
            <a:bodyPr wrap="square" rtlCol="0">
              <a:spAutoFit/>
            </a:bodyPr>
            <a:lstStyle/>
            <a:p>
              <a:r>
                <a:rPr lang="zh-CN" altLang="en-US" dirty="0" smtClean="0">
                  <a:latin typeface="方正兰亭准黑简体" pitchFamily="2" charset="-122"/>
                  <a:ea typeface="方正兰亭准黑简体" pitchFamily="2" charset="-122"/>
                </a:rPr>
                <a:t>新</a:t>
              </a:r>
              <a:r>
                <a:rPr lang="en-US" altLang="zh-CN" dirty="0" smtClean="0">
                  <a:latin typeface="方正兰亭准黑简体" pitchFamily="2" charset="-122"/>
                  <a:ea typeface="方正兰亭准黑简体" pitchFamily="2" charset="-122"/>
                </a:rPr>
                <a:t>MES</a:t>
              </a:r>
              <a:r>
                <a:rPr lang="zh-CN" altLang="en-US" dirty="0" smtClean="0">
                  <a:latin typeface="方正兰亭准黑简体" pitchFamily="2" charset="-122"/>
                  <a:ea typeface="方正兰亭准黑简体" pitchFamily="2" charset="-122"/>
                </a:rPr>
                <a:t>系统：</a:t>
              </a:r>
              <a:r>
                <a:rPr lang="en-US" altLang="zh-CN" dirty="0" smtClean="0">
                  <a:latin typeface="方正兰亭准黑简体" pitchFamily="2" charset="-122"/>
                  <a:ea typeface="方正兰亭准黑简体" pitchFamily="2" charset="-122"/>
                </a:rPr>
                <a:t>1</a:t>
              </a:r>
              <a:r>
                <a:rPr lang="zh-CN" altLang="en-US" dirty="0" smtClean="0">
                  <a:latin typeface="方正兰亭准黑简体" pitchFamily="2" charset="-122"/>
                  <a:ea typeface="方正兰亭准黑简体" pitchFamily="2" charset="-122"/>
                </a:rPr>
                <a:t>、创建制造命令（</a:t>
              </a:r>
              <a:r>
                <a:rPr lang="en-US" altLang="zh-CN" dirty="0" smtClean="0">
                  <a:latin typeface="方正兰亭准黑简体" pitchFamily="2" charset="-122"/>
                  <a:ea typeface="方正兰亭准黑简体" pitchFamily="2" charset="-122"/>
                </a:rPr>
                <a:t>4/4</a:t>
              </a:r>
              <a:r>
                <a:rPr lang="zh-CN" altLang="en-US" dirty="0" smtClean="0">
                  <a:latin typeface="方正兰亭准黑简体" pitchFamily="2" charset="-122"/>
                  <a:ea typeface="方正兰亭准黑简体" pitchFamily="2" charset="-122"/>
                </a:rPr>
                <a:t>）</a:t>
              </a:r>
              <a:endParaRPr lang="zh-CN" altLang="en-US" dirty="0">
                <a:latin typeface="方正兰亭准黑简体" pitchFamily="2" charset="-122"/>
                <a:ea typeface="方正兰亭准黑简体" pitchFamily="2" charset="-122"/>
              </a:endParaRPr>
            </a:p>
          </p:txBody>
        </p:sp>
      </p:grpSp>
      <p:sp>
        <p:nvSpPr>
          <p:cNvPr id="24" name="TextBox 23"/>
          <p:cNvSpPr txBox="1"/>
          <p:nvPr/>
        </p:nvSpPr>
        <p:spPr>
          <a:xfrm>
            <a:off x="5572132" y="1461210"/>
            <a:ext cx="2928958" cy="3539430"/>
          </a:xfrm>
          <a:prstGeom prst="rect">
            <a:avLst/>
          </a:prstGeom>
          <a:noFill/>
        </p:spPr>
        <p:txBody>
          <a:bodyPr wrap="square" rtlCol="0">
            <a:spAutoFit/>
          </a:bodyPr>
          <a:lstStyle/>
          <a:p>
            <a:r>
              <a:rPr lang="en-US" altLang="zh-CN" sz="1400" dirty="0" smtClean="0"/>
              <a:t>8.</a:t>
            </a:r>
            <a:r>
              <a:rPr lang="zh-CN" altLang="en-US" sz="1400" dirty="0" smtClean="0"/>
              <a:t>创建的制造命令生成后会在（</a:t>
            </a:r>
            <a:r>
              <a:rPr lang="en-US" altLang="zh-CN" sz="1400" dirty="0" smtClean="0"/>
              <a:t>8</a:t>
            </a:r>
            <a:r>
              <a:rPr lang="zh-CN" altLang="en-US" sz="1400" dirty="0" smtClean="0"/>
              <a:t>）号位置显示，否则为创建失败。</a:t>
            </a:r>
            <a:endParaRPr lang="en-US" altLang="zh-CN" sz="1400" dirty="0" smtClean="0"/>
          </a:p>
          <a:p>
            <a:endParaRPr lang="en-US" altLang="zh-CN" sz="1400" dirty="0" smtClean="0"/>
          </a:p>
          <a:p>
            <a:r>
              <a:rPr lang="zh-CN" altLang="en-US" sz="1400" b="1" dirty="0" smtClean="0"/>
              <a:t>注意事项：</a:t>
            </a:r>
            <a:endParaRPr lang="en-US" altLang="zh-CN" sz="1400" b="1" dirty="0" smtClean="0"/>
          </a:p>
          <a:p>
            <a:r>
              <a:rPr lang="en-US" altLang="zh-CN" sz="1400" dirty="0" smtClean="0"/>
              <a:t>1.</a:t>
            </a:r>
            <a:r>
              <a:rPr lang="zh-CN" altLang="en-US" sz="1400" dirty="0" smtClean="0"/>
              <a:t>要选择的工单准确无误；</a:t>
            </a:r>
            <a:endParaRPr lang="en-US" altLang="zh-CN" sz="1400" dirty="0" smtClean="0"/>
          </a:p>
          <a:p>
            <a:endParaRPr lang="en-US" altLang="zh-CN" sz="1400" dirty="0" smtClean="0"/>
          </a:p>
          <a:p>
            <a:r>
              <a:rPr lang="en-US" altLang="zh-CN" sz="1400" dirty="0" smtClean="0"/>
              <a:t>2.</a:t>
            </a:r>
            <a:r>
              <a:rPr lang="zh-CN" altLang="en-US" sz="1400" dirty="0" smtClean="0"/>
              <a:t>工单制造命令的拆分在此功能界面上进行。拆分动作需在创建制造命令时执行，根据自己的需求修改订单数量，目标拉线等信息变可完成。</a:t>
            </a:r>
            <a:endParaRPr lang="en-US" altLang="zh-CN" sz="1400" dirty="0" smtClean="0"/>
          </a:p>
          <a:p>
            <a:endParaRPr lang="en-US" altLang="zh-CN" sz="1400" dirty="0" smtClean="0"/>
          </a:p>
          <a:p>
            <a:r>
              <a:rPr lang="en-US" altLang="zh-CN" sz="1400" dirty="0" smtClean="0"/>
              <a:t>3.</a:t>
            </a:r>
            <a:r>
              <a:rPr lang="zh-CN" altLang="en-US" sz="1400" dirty="0" smtClean="0"/>
              <a:t>“更新”按钮为对已创建的制造命令进行修改；“重置”按钮便是执行对被修改制造命余量的显示执行，以便再创建；</a:t>
            </a:r>
            <a:endParaRPr lang="en-US" altLang="zh-CN" sz="1400" dirty="0" smtClean="0"/>
          </a:p>
        </p:txBody>
      </p:sp>
      <p:pic>
        <p:nvPicPr>
          <p:cNvPr id="12" name="Picture 2"/>
          <p:cNvPicPr>
            <a:picLocks noChangeAspect="1" noChangeArrowheads="1"/>
          </p:cNvPicPr>
          <p:nvPr/>
        </p:nvPicPr>
        <p:blipFill>
          <a:blip r:embed="rId2"/>
          <a:srcRect/>
          <a:stretch>
            <a:fillRect/>
          </a:stretch>
        </p:blipFill>
        <p:spPr bwMode="auto">
          <a:xfrm>
            <a:off x="591568" y="1643073"/>
            <a:ext cx="4480498" cy="3122509"/>
          </a:xfrm>
          <a:prstGeom prst="rect">
            <a:avLst/>
          </a:prstGeom>
          <a:noFill/>
          <a:ln w="9525">
            <a:noFill/>
            <a:miter lim="800000"/>
            <a:headEnd/>
            <a:tailEnd/>
          </a:ln>
          <a:effectLst/>
        </p:spPr>
      </p:pic>
      <p:sp>
        <p:nvSpPr>
          <p:cNvPr id="14" name="圆角矩形 13"/>
          <p:cNvSpPr/>
          <p:nvPr/>
        </p:nvSpPr>
        <p:spPr>
          <a:xfrm>
            <a:off x="611664" y="1785930"/>
            <a:ext cx="4357718"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714480" y="1857368"/>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26" name="椭圆 25"/>
          <p:cNvSpPr/>
          <p:nvPr/>
        </p:nvSpPr>
        <p:spPr>
          <a:xfrm>
            <a:off x="3000364" y="3929070"/>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a:p>
        </p:txBody>
      </p:sp>
      <p:sp>
        <p:nvSpPr>
          <p:cNvPr id="13" name="椭圆 12"/>
          <p:cNvSpPr/>
          <p:nvPr/>
        </p:nvSpPr>
        <p:spPr>
          <a:xfrm>
            <a:off x="2714612" y="2714624"/>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8</a:t>
            </a:r>
            <a:endParaRPr lang="zh-CN" altLang="en-US" dirty="0"/>
          </a:p>
        </p:txBody>
      </p:sp>
      <p:sp>
        <p:nvSpPr>
          <p:cNvPr id="15" name="圆角矩形 14"/>
          <p:cNvSpPr/>
          <p:nvPr/>
        </p:nvSpPr>
        <p:spPr>
          <a:xfrm>
            <a:off x="622814" y="3449100"/>
            <a:ext cx="4357718" cy="107157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500430" y="4572012"/>
            <a:ext cx="285752" cy="285752"/>
          </a:xfrm>
          <a:prstGeom prst="ellipse">
            <a:avLst/>
          </a:prstGeom>
          <a:solidFill>
            <a:srgbClr val="00925F"/>
          </a:solidFill>
          <a:ln>
            <a:solidFill>
              <a:srgbClr val="009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7</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33599</TotalTime>
  <Words>7531</Words>
  <Application>Microsoft Office PowerPoint</Application>
  <PresentationFormat>全屏显示(16:10)</PresentationFormat>
  <Paragraphs>563</Paragraphs>
  <Slides>54</Slides>
  <Notes>43</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dell9020</cp:lastModifiedBy>
  <cp:revision>1304</cp:revision>
  <dcterms:modified xsi:type="dcterms:W3CDTF">2016-02-02T07:48:28Z</dcterms:modified>
</cp:coreProperties>
</file>