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0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1706-A46F-430D-B51C-AC92CF5D405C}" type="datetimeFigureOut">
              <a:rPr lang="es-EC" smtClean="0"/>
              <a:t>9/2/2023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2900-5705-435D-89AC-E2DA1D50F4C3}" type="slidenum">
              <a:rPr lang="es-EC" smtClean="0"/>
              <a:t>‹Nº›</a:t>
            </a:fld>
            <a:endParaRPr lang="es-EC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14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1706-A46F-430D-B51C-AC92CF5D405C}" type="datetimeFigureOut">
              <a:rPr lang="es-EC" smtClean="0"/>
              <a:t>9/2/2023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2900-5705-435D-89AC-E2DA1D50F4C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1463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1706-A46F-430D-B51C-AC92CF5D405C}" type="datetimeFigureOut">
              <a:rPr lang="es-EC" smtClean="0"/>
              <a:t>9/2/2023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2900-5705-435D-89AC-E2DA1D50F4C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8914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1706-A46F-430D-B51C-AC92CF5D405C}" type="datetimeFigureOut">
              <a:rPr lang="es-EC" smtClean="0"/>
              <a:t>9/2/2023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2900-5705-435D-89AC-E2DA1D50F4C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7641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1706-A46F-430D-B51C-AC92CF5D405C}" type="datetimeFigureOut">
              <a:rPr lang="es-EC" smtClean="0"/>
              <a:t>9/2/2023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2900-5705-435D-89AC-E2DA1D50F4C3}" type="slidenum">
              <a:rPr lang="es-EC" smtClean="0"/>
              <a:t>‹Nº›</a:t>
            </a:fld>
            <a:endParaRPr lang="es-EC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58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1706-A46F-430D-B51C-AC92CF5D405C}" type="datetimeFigureOut">
              <a:rPr lang="es-EC" smtClean="0"/>
              <a:t>9/2/2023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2900-5705-435D-89AC-E2DA1D50F4C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8641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1706-A46F-430D-B51C-AC92CF5D405C}" type="datetimeFigureOut">
              <a:rPr lang="es-EC" smtClean="0"/>
              <a:t>9/2/2023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2900-5705-435D-89AC-E2DA1D50F4C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6507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1706-A46F-430D-B51C-AC92CF5D405C}" type="datetimeFigureOut">
              <a:rPr lang="es-EC" smtClean="0"/>
              <a:t>9/2/2023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2900-5705-435D-89AC-E2DA1D50F4C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760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1706-A46F-430D-B51C-AC92CF5D405C}" type="datetimeFigureOut">
              <a:rPr lang="es-EC" smtClean="0"/>
              <a:t>9/2/2023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2900-5705-435D-89AC-E2DA1D50F4C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2385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E11706-A46F-430D-B51C-AC92CF5D405C}" type="datetimeFigureOut">
              <a:rPr lang="es-EC" smtClean="0"/>
              <a:t>9/2/2023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CF2900-5705-435D-89AC-E2DA1D50F4C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1403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1706-A46F-430D-B51C-AC92CF5D405C}" type="datetimeFigureOut">
              <a:rPr lang="es-EC" smtClean="0"/>
              <a:t>9/2/2023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2900-5705-435D-89AC-E2DA1D50F4C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1860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E11706-A46F-430D-B51C-AC92CF5D405C}" type="datetimeFigureOut">
              <a:rPr lang="es-EC" smtClean="0"/>
              <a:t>9/2/2023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CF2900-5705-435D-89AC-E2DA1D50F4C3}" type="slidenum">
              <a:rPr lang="es-EC" smtClean="0"/>
              <a:t>‹Nº›</a:t>
            </a:fld>
            <a:endParaRPr lang="es-EC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822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A393A-160B-473F-BD38-D2EF2F454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Fundamentos de base de datos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A8E130-1B5C-4289-99C7-CD2B96444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Pablo Reyes</a:t>
            </a:r>
          </a:p>
          <a:p>
            <a:r>
              <a:rPr lang="es-ES" dirty="0"/>
              <a:t>09/02/2023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251239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8BF6E-E800-4FA5-9A6F-E237950F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Limpieza de la columna “</a:t>
            </a:r>
            <a:r>
              <a:rPr lang="es-ES" dirty="0" err="1"/>
              <a:t>crew</a:t>
            </a:r>
            <a:r>
              <a:rPr lang="es-ES" dirty="0"/>
              <a:t>”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F57EBE-DBBA-48FF-A904-3AED194C7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la limpieza de esta columna se hizo un “</a:t>
            </a:r>
            <a:r>
              <a:rPr lang="es-ES" dirty="0" err="1"/>
              <a:t>replace</a:t>
            </a:r>
            <a:r>
              <a:rPr lang="es-ES" dirty="0"/>
              <a:t>” para cada caso especial.</a:t>
            </a:r>
          </a:p>
          <a:p>
            <a:r>
              <a:rPr lang="es-ES" dirty="0"/>
              <a:t>Ejemplo:</a:t>
            </a:r>
          </a:p>
          <a:p>
            <a:endParaRPr lang="es-EC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AEF3208-5809-4922-9E30-716741294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427" y="2433673"/>
            <a:ext cx="4153146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9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6AC73E7-F98D-41B5-849F-4BB520DC3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453" y="527064"/>
            <a:ext cx="5991093" cy="580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72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EFCC1-A2C9-492D-8943-F293D220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Limpieza de la columna “</a:t>
            </a:r>
            <a:r>
              <a:rPr lang="es-ES" dirty="0" err="1"/>
              <a:t>gender</a:t>
            </a:r>
            <a:r>
              <a:rPr lang="es-ES" dirty="0"/>
              <a:t>”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964CD9-1C46-4C39-8BF5-19A701627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89348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205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37CBE-B37A-4731-BFF0-3C4B7ADB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Cursores de carga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A2BD89-B186-4879-86F0-811376B3A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2"/>
            <a:ext cx="10058400" cy="4859867"/>
          </a:xfrm>
        </p:spPr>
        <p:txBody>
          <a:bodyPr/>
          <a:lstStyle/>
          <a:p>
            <a:r>
              <a:rPr lang="es-ES" dirty="0"/>
              <a:t>Cursor para director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La sentencia “CREATE PROCEDURE” permite crear y utilizar procedimientos almacenados para mejorar la eficiencia y la organización de la base de datos.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Se declaran los valores a usar.</a:t>
            </a:r>
          </a:p>
          <a:p>
            <a:endParaRPr lang="es-ES" dirty="0"/>
          </a:p>
          <a:p>
            <a:endParaRPr lang="es-ES" dirty="0"/>
          </a:p>
          <a:p>
            <a:endParaRPr lang="es-EC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5A4DB00-72E7-4265-A100-E0AA72D6A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808"/>
          <a:stretch/>
        </p:blipFill>
        <p:spPr>
          <a:xfrm>
            <a:off x="1097280" y="2282452"/>
            <a:ext cx="6554115" cy="114654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88007DA-54F8-4241-A396-D285209C9D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173" b="37847"/>
          <a:stretch/>
        </p:blipFill>
        <p:spPr>
          <a:xfrm>
            <a:off x="1097280" y="4263652"/>
            <a:ext cx="6554115" cy="90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06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37CBE-B37A-4731-BFF0-3C4B7ADB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Cursores de carga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A2BD89-B186-4879-86F0-811376B3A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2"/>
            <a:ext cx="10058400" cy="4859867"/>
          </a:xfrm>
        </p:spPr>
        <p:txBody>
          <a:bodyPr/>
          <a:lstStyle/>
          <a:p>
            <a:r>
              <a:rPr lang="es-ES" dirty="0"/>
              <a:t>Cursor para director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Se crea un cursor llamado “</a:t>
            </a:r>
            <a:r>
              <a:rPr lang="es-ES" dirty="0" err="1"/>
              <a:t>CursorDirector</a:t>
            </a:r>
            <a:r>
              <a:rPr lang="es-ES" dirty="0"/>
              <a:t>” y la consulta después del “FOR” es para conseguir los datos para el cursor, </a:t>
            </a:r>
            <a:r>
              <a:rPr lang="es-ES" dirty="0">
                <a:solidFill>
                  <a:schemeClr val="tx1"/>
                </a:solidFill>
                <a:latin typeface="Söhne"/>
              </a:rPr>
              <a:t>e</a:t>
            </a: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n este caso, la consulta está seleccionando los nombres de directores distintos de la tabla "</a:t>
            </a:r>
            <a:r>
              <a:rPr lang="es-ES" b="0" i="0" dirty="0" err="1">
                <a:solidFill>
                  <a:schemeClr val="tx1"/>
                </a:solidFill>
                <a:effectLst/>
                <a:latin typeface="Söhne"/>
              </a:rPr>
              <a:t>movie_dataset</a:t>
            </a:r>
            <a:r>
              <a:rPr lang="es-ES" b="0" i="0" dirty="0">
                <a:solidFill>
                  <a:schemeClr val="tx1"/>
                </a:solidFill>
                <a:effectLst/>
                <a:latin typeface="Söhne"/>
              </a:rPr>
              <a:t>". Por ultimo se declara el controlador para un evento específico, en este caso se ejecuta cuando encuentra un “NOT FOUND” y establece un valor.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Se abre el cursor y se le dice que haga un bucle, la sentencia “FETCH &lt;</a:t>
            </a:r>
            <a:r>
              <a:rPr lang="es-ES" dirty="0" err="1"/>
              <a:t>nombre_cursor</a:t>
            </a:r>
            <a:r>
              <a:rPr lang="es-ES" dirty="0"/>
              <a:t>&gt; INTO &lt;variable&gt;” es para que recupere la siguiente fila y lo almacene en la variable deseada.</a:t>
            </a:r>
          </a:p>
          <a:p>
            <a:endParaRPr lang="es-ES" dirty="0"/>
          </a:p>
          <a:p>
            <a:endParaRPr lang="es-EC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775EA3E-B63A-49E3-9DD2-4B78ABCA1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52" b="262"/>
          <a:stretch/>
        </p:blipFill>
        <p:spPr>
          <a:xfrm>
            <a:off x="1097280" y="2289312"/>
            <a:ext cx="6554115" cy="113968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CCC560A-1275-4766-8200-E54B4C0B9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886887"/>
            <a:ext cx="3286584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72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37CBE-B37A-4731-BFF0-3C4B7ADB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Cursores de carga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A2BD89-B186-4879-86F0-811376B3A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2"/>
            <a:ext cx="10058400" cy="4859867"/>
          </a:xfrm>
        </p:spPr>
        <p:txBody>
          <a:bodyPr/>
          <a:lstStyle/>
          <a:p>
            <a:r>
              <a:rPr lang="es-ES" dirty="0"/>
              <a:t>Cursor para director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Se hace condicionales en caso de alcanzar el final del cursor y en caso de encontrar un valor nulo.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Se crea una variable el cual almacena una concatenación de dos </a:t>
            </a:r>
            <a:r>
              <a:rPr lang="es-ES" dirty="0" err="1"/>
              <a:t>replace</a:t>
            </a:r>
            <a:r>
              <a:rPr lang="es-ES" dirty="0"/>
              <a:t>, estos </a:t>
            </a:r>
            <a:r>
              <a:rPr lang="es-ES" dirty="0" err="1"/>
              <a:t>replace</a:t>
            </a:r>
            <a:r>
              <a:rPr lang="es-ES" dirty="0"/>
              <a:t> cambian los caracteres especiales.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C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B30C699-472F-40F4-860A-6303A2AAB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31" y="2293568"/>
            <a:ext cx="5010849" cy="134321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B010D87-21BF-40BA-95AB-3EB01ADA7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31" y="4275665"/>
            <a:ext cx="5315692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41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37CBE-B37A-4731-BFF0-3C4B7ADB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Cursores de carga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A2BD89-B186-4879-86F0-811376B3A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2"/>
            <a:ext cx="10058400" cy="4859867"/>
          </a:xfrm>
        </p:spPr>
        <p:txBody>
          <a:bodyPr/>
          <a:lstStyle/>
          <a:p>
            <a:r>
              <a:rPr lang="es-ES" dirty="0"/>
              <a:t>Cursor para director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La sentencia "PREPARE" se utiliza para compilar una sentencia SQL y almacenarla en el servidor para su posterior ejecución. La sentencia preparada se le asigna un nombre, en este caso "sent1".</a:t>
            </a:r>
          </a:p>
          <a:p>
            <a:pPr marL="0" indent="0">
              <a:buNone/>
            </a:pPr>
            <a:r>
              <a:rPr lang="es-ES" dirty="0"/>
              <a:t>La sentencia preparada se ejecuta posteriormente con la sentencia "EXECUTE". Esto provocará que se inserte un nuevo registro en la tabla "</a:t>
            </a:r>
            <a:r>
              <a:rPr lang="es-ES" dirty="0" err="1"/>
              <a:t>directorCURSOR</a:t>
            </a:r>
            <a:r>
              <a:rPr lang="es-ES" dirty="0"/>
              <a:t>" con el valor de "</a:t>
            </a:r>
            <a:r>
              <a:rPr lang="es-ES" dirty="0" err="1"/>
              <a:t>nameDirector</a:t>
            </a:r>
            <a:r>
              <a:rPr lang="es-ES" dirty="0"/>
              <a:t>".</a:t>
            </a:r>
          </a:p>
          <a:p>
            <a:pPr marL="0" indent="0">
              <a:buNone/>
            </a:pPr>
            <a:r>
              <a:rPr lang="es-ES" dirty="0"/>
              <a:t>Finalmente, la sentencia "DEALLOCATE PREPARE sent1" se utiliza para liberar la memoria utilizada por la sentencia preparada y para borrar su asignación en el servidor.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Por ultimo se finaliza el bucle, se cierra el cursor y el delimitador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C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B010D87-21BF-40BA-95AB-3EB01ADA76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86"/>
          <a:stretch/>
        </p:blipFill>
        <p:spPr>
          <a:xfrm>
            <a:off x="1097280" y="2199860"/>
            <a:ext cx="5315692" cy="61953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FE642D5-F32E-4F92-B101-FCDCC5ED5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4860382"/>
            <a:ext cx="1908435" cy="97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52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CC697-8883-4202-89FC-831CE73AA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Gracias por su atención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40800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2B6A7-945C-4255-AB1E-302FE513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Conceptual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AC05BD-C0DE-4537-9BDF-3D7B3BDCB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uso la metodología entidad-relación para establecer las relaciones y atributos existentes partiendo de la tabla universal, el modelo conceptual quedaría de la siguiente manera, cabe recalcar que los óvalos tomates son las llaves primarias y los verdes llaves primarias.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8C5DE1-6236-433D-AE26-FA18B2AB5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33" y="2915479"/>
            <a:ext cx="8931334" cy="365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6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8451E7E-FC1C-47CF-B742-BBB32DAC7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45" y="320738"/>
            <a:ext cx="11666309" cy="621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3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90814-9A5E-4476-B061-B6E43935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Lógico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B810C0-16A6-4914-BBDF-A3AEA328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vez establecido el modelo conceptual, se establecieron de mejor manera los atributos, las llaves foráneas y llaves primarias.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E626DD9-C7B4-49C8-9A51-6C54781B1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35" y="2602735"/>
            <a:ext cx="8415130" cy="337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46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3212606-DE09-4CE1-9AEE-C6EFE0E1E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48" y="1066140"/>
            <a:ext cx="11783904" cy="504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395B9-8443-46BD-95CC-CF36A697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Físico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BB6D37-A7F9-40FD-870E-5B1D338F2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vez terminado el modelo lógico pasamos a la fase final que es el desarrollo del modelo físico, gracias al desarrollo de este mismo es posible pasar a la creación del DDL.</a:t>
            </a:r>
          </a:p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F860B8-4F03-423F-A70F-D5D198BA3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325" y="2628490"/>
            <a:ext cx="6945350" cy="39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2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EF3D8E9-4E26-4B6C-ABCA-8F64745FE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5" y="238940"/>
            <a:ext cx="11238449" cy="638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7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3F670-9D86-4499-9A7C-BEE2E4DB3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Normalización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005946-AB3F-499F-94CA-7C475855B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normalización en base de datos es un proceso importante que ayuda a garantizar la integridad y la eficiencia de una base de datos.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Por ejemplo, se crea la tabla “</a:t>
            </a:r>
            <a:r>
              <a:rPr lang="es-ES" dirty="0" err="1"/>
              <a:t>Original_language</a:t>
            </a:r>
            <a:r>
              <a:rPr lang="es-ES" dirty="0"/>
              <a:t>” y se asigna su clave primaria, esta clave actúa como clave foránea en la tabla universal “</a:t>
            </a:r>
            <a:r>
              <a:rPr lang="es-ES" dirty="0" err="1"/>
              <a:t>movies</a:t>
            </a:r>
            <a:r>
              <a:rPr lang="es-ES" dirty="0"/>
              <a:t>”.</a:t>
            </a:r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8892E0-47C5-4881-9563-CF44083860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27" t="14767" r="10" b="71605"/>
          <a:stretch/>
        </p:blipFill>
        <p:spPr>
          <a:xfrm>
            <a:off x="4364620" y="2739886"/>
            <a:ext cx="3462760" cy="188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23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7B7E5-09B1-42E4-8548-4C72767EF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Uno a Muchos  y Muchos a Muchos</a:t>
            </a:r>
            <a:endParaRPr lang="es-EC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D1F8F8B-18A9-45E0-B1B2-8163D1879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Uno a Muchos</a:t>
            </a:r>
          </a:p>
          <a:p>
            <a:r>
              <a:rPr lang="es-ES" dirty="0"/>
              <a:t>Para las tablas uno a muchos no es necesario agregarle la relación existente.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Muchos a Muchos</a:t>
            </a:r>
          </a:p>
          <a:p>
            <a:r>
              <a:rPr lang="es-ES" dirty="0"/>
              <a:t>Para las tablas muchos a muchos se debe agregar la relación existente que hay entre ellas dos</a:t>
            </a:r>
          </a:p>
          <a:p>
            <a:endParaRPr lang="es-EC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38A06C4-E508-4631-8773-5E98AD75B6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74" t="16241" b="71356"/>
          <a:stretch/>
        </p:blipFill>
        <p:spPr>
          <a:xfrm>
            <a:off x="865519" y="2840727"/>
            <a:ext cx="10460961" cy="1176545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F189208-01C5-4BA8-83CF-644B0E106978}"/>
              </a:ext>
            </a:extLst>
          </p:cNvPr>
          <p:cNvCxnSpPr>
            <a:cxnSpLocks/>
          </p:cNvCxnSpPr>
          <p:nvPr/>
        </p:nvCxnSpPr>
        <p:spPr>
          <a:xfrm>
            <a:off x="5724939" y="3008243"/>
            <a:ext cx="3617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FFE244AC-5873-469C-864F-100C850B03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8" r="40652" b="53636"/>
          <a:stretch/>
        </p:blipFill>
        <p:spPr>
          <a:xfrm>
            <a:off x="865519" y="5004040"/>
            <a:ext cx="10460961" cy="173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464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</TotalTime>
  <Words>576</Words>
  <Application>Microsoft Office PowerPoint</Application>
  <PresentationFormat>Panorámica</PresentationFormat>
  <Paragraphs>77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Söhne</vt:lpstr>
      <vt:lpstr>Retrospección</vt:lpstr>
      <vt:lpstr>Fundamentos de base de datos</vt:lpstr>
      <vt:lpstr>Modelo Conceptual</vt:lpstr>
      <vt:lpstr>Presentación de PowerPoint</vt:lpstr>
      <vt:lpstr>Modelo Lógico</vt:lpstr>
      <vt:lpstr>Presentación de PowerPoint</vt:lpstr>
      <vt:lpstr>Modelo Físico</vt:lpstr>
      <vt:lpstr>Presentación de PowerPoint</vt:lpstr>
      <vt:lpstr>Normalización</vt:lpstr>
      <vt:lpstr>Uno a Muchos  y Muchos a Muchos</vt:lpstr>
      <vt:lpstr>Limpieza de la columna “crew”</vt:lpstr>
      <vt:lpstr>Presentación de PowerPoint</vt:lpstr>
      <vt:lpstr>Limpieza de la columna “gender”</vt:lpstr>
      <vt:lpstr>Presentación de PowerPoint</vt:lpstr>
      <vt:lpstr>Cursores de carga</vt:lpstr>
      <vt:lpstr>Cursores de carga</vt:lpstr>
      <vt:lpstr>Cursores de carga</vt:lpstr>
      <vt:lpstr>Cursores de carga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base de datos</dc:title>
  <dc:creator>pablo reyes mosquera</dc:creator>
  <cp:lastModifiedBy>pablo reyes mosquera</cp:lastModifiedBy>
  <cp:revision>1</cp:revision>
  <dcterms:created xsi:type="dcterms:W3CDTF">2023-02-09T06:13:12Z</dcterms:created>
  <dcterms:modified xsi:type="dcterms:W3CDTF">2023-02-09T08:03:28Z</dcterms:modified>
</cp:coreProperties>
</file>