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312" r:id="rId3"/>
    <p:sldId id="261" r:id="rId4"/>
    <p:sldId id="313" r:id="rId5"/>
    <p:sldId id="262" r:id="rId6"/>
    <p:sldId id="263" r:id="rId7"/>
    <p:sldId id="315" r:id="rId8"/>
    <p:sldId id="314" r:id="rId9"/>
    <p:sldId id="316" r:id="rId10"/>
    <p:sldId id="26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72" r:id="rId20"/>
    <p:sldId id="273" r:id="rId21"/>
  </p:sldIdLst>
  <p:sldSz cx="9144000" cy="5143500" type="screen16x9"/>
  <p:notesSz cx="6858000" cy="9144000"/>
  <p:embeddedFontLst>
    <p:embeddedFont>
      <p:font typeface="Archivo" panose="020B0604020202020204" charset="0"/>
      <p:regular r:id="rId23"/>
      <p:bold r:id="rId24"/>
      <p:italic r:id="rId25"/>
      <p:boldItalic r:id="rId26"/>
    </p:embeddedFont>
    <p:embeddedFont>
      <p:font typeface="Bebas Neue" panose="020B0606020202050201" pitchFamily="34" charset="0"/>
      <p:regular r:id="rId27"/>
    </p:embeddedFont>
    <p:embeddedFont>
      <p:font typeface="Nunito Light" pitchFamily="2" charset="-52"/>
      <p:regular r:id="rId28"/>
      <p: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T Sans" panose="020B0503020203020204" pitchFamily="34" charset="-52"/>
      <p:regular r:id="rId34"/>
      <p:bold r:id="rId35"/>
      <p:italic r:id="rId36"/>
      <p:boldItalic r:id="rId37"/>
    </p:embeddedFont>
    <p:embeddedFont>
      <p:font typeface="Raleway" pitchFamily="2" charset="-52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A43FF0-5FBE-4DAB-92D2-AF1A803AC441}">
  <a:tblStyle styleId="{2EA43FF0-5FBE-4DAB-92D2-AF1A803AC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1F0F6-E1DE-4ABA-97EC-196BC9F3C8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04325be90_2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04325be90_2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150" y="1424638"/>
            <a:ext cx="56373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3243063"/>
            <a:ext cx="45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37901" y="3243079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 rot="5400000">
            <a:off x="-1810077" y="3134979"/>
            <a:ext cx="4099350" cy="40193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4947756" y="1667625"/>
            <a:ext cx="3040800" cy="20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2"/>
          </p:nvPr>
        </p:nvSpPr>
        <p:spPr>
          <a:xfrm>
            <a:off x="1155450" y="1667625"/>
            <a:ext cx="3040800" cy="20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 rot="5400000" flipH="1">
            <a:off x="-1744899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"/>
          </p:nvPr>
        </p:nvSpPr>
        <p:spPr>
          <a:xfrm>
            <a:off x="93762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2"/>
          </p:nvPr>
        </p:nvSpPr>
        <p:spPr>
          <a:xfrm>
            <a:off x="3484347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3"/>
          </p:nvPr>
        </p:nvSpPr>
        <p:spPr>
          <a:xfrm>
            <a:off x="603107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4"/>
          </p:nvPr>
        </p:nvSpPr>
        <p:spPr>
          <a:xfrm>
            <a:off x="93762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5"/>
          </p:nvPr>
        </p:nvSpPr>
        <p:spPr>
          <a:xfrm>
            <a:off x="3484350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6"/>
          </p:nvPr>
        </p:nvSpPr>
        <p:spPr>
          <a:xfrm>
            <a:off x="603107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 rot="-5400000">
            <a:off x="5608776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872903" y="1710151"/>
            <a:ext cx="2259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2"/>
          </p:nvPr>
        </p:nvSpPr>
        <p:spPr>
          <a:xfrm>
            <a:off x="3442351" y="1710151"/>
            <a:ext cx="2259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3"/>
          </p:nvPr>
        </p:nvSpPr>
        <p:spPr>
          <a:xfrm>
            <a:off x="2157627" y="3135650"/>
            <a:ext cx="2259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4"/>
          </p:nvPr>
        </p:nvSpPr>
        <p:spPr>
          <a:xfrm>
            <a:off x="6011798" y="1710151"/>
            <a:ext cx="2259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5"/>
          </p:nvPr>
        </p:nvSpPr>
        <p:spPr>
          <a:xfrm>
            <a:off x="4727074" y="3135650"/>
            <a:ext cx="2259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6"/>
          </p:nvPr>
        </p:nvSpPr>
        <p:spPr>
          <a:xfrm>
            <a:off x="872903" y="1381625"/>
            <a:ext cx="225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7"/>
          </p:nvPr>
        </p:nvSpPr>
        <p:spPr>
          <a:xfrm>
            <a:off x="3442350" y="1381625"/>
            <a:ext cx="225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8"/>
          </p:nvPr>
        </p:nvSpPr>
        <p:spPr>
          <a:xfrm>
            <a:off x="6011797" y="1381625"/>
            <a:ext cx="225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9"/>
          </p:nvPr>
        </p:nvSpPr>
        <p:spPr>
          <a:xfrm>
            <a:off x="2157626" y="2803900"/>
            <a:ext cx="225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13"/>
          </p:nvPr>
        </p:nvSpPr>
        <p:spPr>
          <a:xfrm>
            <a:off x="4727074" y="2803900"/>
            <a:ext cx="2259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 rot="-5400000">
            <a:off x="4937451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 hasCustomPrompt="1"/>
          </p:nvPr>
        </p:nvSpPr>
        <p:spPr>
          <a:xfrm>
            <a:off x="3749675" y="659101"/>
            <a:ext cx="4083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749675" y="1307347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 hasCustomPrompt="1"/>
          </p:nvPr>
        </p:nvSpPr>
        <p:spPr>
          <a:xfrm>
            <a:off x="3749675" y="2014975"/>
            <a:ext cx="4083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749675" y="2663222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 hasCustomPrompt="1"/>
          </p:nvPr>
        </p:nvSpPr>
        <p:spPr>
          <a:xfrm>
            <a:off x="3749675" y="3370849"/>
            <a:ext cx="4083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749675" y="4019096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5400000">
            <a:off x="5492132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-5400000" flipH="1">
            <a:off x="-1728233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 flipH="1">
            <a:off x="5785556" y="2848489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771902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 rot="10800000">
            <a:off x="7719024" y="-139479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55284" y="350641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583300" y="350641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055275" y="29701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1583075" y="29701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0" y="38344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 rot="-5400000" flipH="1">
            <a:off x="6526299" y="344439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9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 rot="5400000">
            <a:off x="-1678050" y="3954635"/>
            <a:ext cx="5397188" cy="529186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000" y="1265675"/>
            <a:ext cx="39297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720000" y="2914825"/>
            <a:ext cx="3929700" cy="9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166833" y="0"/>
            <a:ext cx="3672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72400" y="1637550"/>
            <a:ext cx="2928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872400" y="2700750"/>
            <a:ext cx="29283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/>
        </p:nvSpPr>
        <p:spPr>
          <a:xfrm flipH="1">
            <a:off x="5785556" y="2848489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556200" y="2352625"/>
            <a:ext cx="6031800" cy="998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/>
          <p:nvPr/>
        </p:nvSpPr>
        <p:spPr>
          <a:xfrm rot="6519108">
            <a:off x="-2497629" y="-2809306"/>
            <a:ext cx="5215585" cy="5113803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rot="-5400000" flipH="1">
            <a:off x="6553624" y="324476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8" r:id="rId6"/>
    <p:sldLayoutId id="2147483663" r:id="rId7"/>
    <p:sldLayoutId id="2147483664" r:id="rId8"/>
    <p:sldLayoutId id="2147483666" r:id="rId9"/>
    <p:sldLayoutId id="2147483668" r:id="rId10"/>
    <p:sldLayoutId id="2147483670" r:id="rId11"/>
    <p:sldLayoutId id="2147483671" r:id="rId12"/>
    <p:sldLayoutId id="2147483674" r:id="rId13"/>
    <p:sldLayoutId id="2147483675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508543" y="671370"/>
            <a:ext cx="6459764" cy="2320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Определение злоумышленника по поведению в сети Интернет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739700" y="3543300"/>
            <a:ext cx="5146750" cy="113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Исполнитель: Флейшгауэр Александр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23:12:2024</a:t>
            </a:r>
            <a:endParaRPr dirty="0"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/>
          <p:nvPr/>
        </p:nvSpPr>
        <p:spPr>
          <a:xfrm rot="10800000">
            <a:off x="6153199" y="-139479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571;p90">
            <a:extLst>
              <a:ext uri="{FF2B5EF4-FFF2-40B4-BE49-F238E27FC236}">
                <a16:creationId xmlns:a16="http://schemas.microsoft.com/office/drawing/2014/main" id="{F7FE8C95-932A-8BDC-7799-9409DD018932}"/>
              </a:ext>
            </a:extLst>
          </p:cNvPr>
          <p:cNvGrpSpPr/>
          <p:nvPr/>
        </p:nvGrpSpPr>
        <p:grpSpPr>
          <a:xfrm>
            <a:off x="6903585" y="3268979"/>
            <a:ext cx="1857339" cy="1429142"/>
            <a:chOff x="5355790" y="1983508"/>
            <a:chExt cx="284879" cy="364974"/>
          </a:xfrm>
        </p:grpSpPr>
        <p:sp>
          <p:nvSpPr>
            <p:cNvPr id="3" name="Google Shape;11572;p90">
              <a:extLst>
                <a:ext uri="{FF2B5EF4-FFF2-40B4-BE49-F238E27FC236}">
                  <a16:creationId xmlns:a16="http://schemas.microsoft.com/office/drawing/2014/main" id="{93AB7A83-0F9E-3635-B3EC-CFF320919109}"/>
                </a:ext>
              </a:extLst>
            </p:cNvPr>
            <p:cNvSpPr/>
            <p:nvPr/>
          </p:nvSpPr>
          <p:spPr>
            <a:xfrm>
              <a:off x="5361086" y="2183076"/>
              <a:ext cx="274366" cy="160032"/>
            </a:xfrm>
            <a:custGeom>
              <a:avLst/>
              <a:gdLst/>
              <a:ahLst/>
              <a:cxnLst/>
              <a:rect l="l" t="t" r="r" b="b"/>
              <a:pathLst>
                <a:path w="10465" h="6104" extrusionOk="0">
                  <a:moveTo>
                    <a:pt x="3710" y="1"/>
                  </a:moveTo>
                  <a:lnTo>
                    <a:pt x="3710" y="1627"/>
                  </a:lnTo>
                  <a:cubicBezTo>
                    <a:pt x="3706" y="1917"/>
                    <a:pt x="3514" y="2174"/>
                    <a:pt x="3239" y="2254"/>
                  </a:cubicBezTo>
                  <a:lnTo>
                    <a:pt x="939" y="2927"/>
                  </a:lnTo>
                  <a:cubicBezTo>
                    <a:pt x="385" y="3094"/>
                    <a:pt x="1" y="3605"/>
                    <a:pt x="1" y="4184"/>
                  </a:cubicBezTo>
                  <a:lnTo>
                    <a:pt x="1" y="6104"/>
                  </a:lnTo>
                  <a:lnTo>
                    <a:pt x="10464" y="6104"/>
                  </a:lnTo>
                  <a:lnTo>
                    <a:pt x="10464" y="4184"/>
                  </a:lnTo>
                  <a:cubicBezTo>
                    <a:pt x="10460" y="3605"/>
                    <a:pt x="10080" y="3094"/>
                    <a:pt x="9526" y="2931"/>
                  </a:cubicBezTo>
                  <a:lnTo>
                    <a:pt x="7230" y="2254"/>
                  </a:lnTo>
                  <a:cubicBezTo>
                    <a:pt x="6951" y="2170"/>
                    <a:pt x="6759" y="1917"/>
                    <a:pt x="6759" y="1627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73;p90">
              <a:extLst>
                <a:ext uri="{FF2B5EF4-FFF2-40B4-BE49-F238E27FC236}">
                  <a16:creationId xmlns:a16="http://schemas.microsoft.com/office/drawing/2014/main" id="{2A4C83D7-7CD0-C415-8885-73BFACD318EA}"/>
                </a:ext>
              </a:extLst>
            </p:cNvPr>
            <p:cNvSpPr/>
            <p:nvPr/>
          </p:nvSpPr>
          <p:spPr>
            <a:xfrm>
              <a:off x="5401172" y="2193065"/>
              <a:ext cx="194193" cy="102956"/>
            </a:xfrm>
            <a:custGeom>
              <a:avLst/>
              <a:gdLst/>
              <a:ahLst/>
              <a:cxnLst/>
              <a:rect l="l" t="t" r="r" b="b"/>
              <a:pathLst>
                <a:path w="7407" h="3927" extrusionOk="0">
                  <a:moveTo>
                    <a:pt x="1308" y="0"/>
                  </a:moveTo>
                  <a:cubicBezTo>
                    <a:pt x="583" y="0"/>
                    <a:pt x="0" y="587"/>
                    <a:pt x="0" y="1308"/>
                  </a:cubicBezTo>
                  <a:cubicBezTo>
                    <a:pt x="0" y="2753"/>
                    <a:pt x="1170" y="3923"/>
                    <a:pt x="2615" y="3926"/>
                  </a:cubicBezTo>
                  <a:lnTo>
                    <a:pt x="4792" y="3926"/>
                  </a:lnTo>
                  <a:cubicBezTo>
                    <a:pt x="6237" y="3926"/>
                    <a:pt x="7407" y="2753"/>
                    <a:pt x="7407" y="1311"/>
                  </a:cubicBezTo>
                  <a:cubicBezTo>
                    <a:pt x="7407" y="587"/>
                    <a:pt x="6824" y="4"/>
                    <a:pt x="6103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74;p90">
              <a:extLst>
                <a:ext uri="{FF2B5EF4-FFF2-40B4-BE49-F238E27FC236}">
                  <a16:creationId xmlns:a16="http://schemas.microsoft.com/office/drawing/2014/main" id="{398A87EF-5513-F6E7-B095-94B211198466}"/>
                </a:ext>
              </a:extLst>
            </p:cNvPr>
            <p:cNvSpPr/>
            <p:nvPr/>
          </p:nvSpPr>
          <p:spPr>
            <a:xfrm>
              <a:off x="5419577" y="2210237"/>
              <a:ext cx="157384" cy="68585"/>
            </a:xfrm>
            <a:custGeom>
              <a:avLst/>
              <a:gdLst/>
              <a:ahLst/>
              <a:cxnLst/>
              <a:rect l="l" t="t" r="r" b="b"/>
              <a:pathLst>
                <a:path w="6003" h="2616" extrusionOk="0">
                  <a:moveTo>
                    <a:pt x="664" y="1"/>
                  </a:moveTo>
                  <a:cubicBezTo>
                    <a:pt x="189" y="1"/>
                    <a:pt x="1" y="616"/>
                    <a:pt x="396" y="877"/>
                  </a:cubicBezTo>
                  <a:lnTo>
                    <a:pt x="3003" y="2616"/>
                  </a:lnTo>
                  <a:lnTo>
                    <a:pt x="5607" y="877"/>
                  </a:lnTo>
                  <a:cubicBezTo>
                    <a:pt x="6002" y="616"/>
                    <a:pt x="5817" y="1"/>
                    <a:pt x="5343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75;p90">
              <a:extLst>
                <a:ext uri="{FF2B5EF4-FFF2-40B4-BE49-F238E27FC236}">
                  <a16:creationId xmlns:a16="http://schemas.microsoft.com/office/drawing/2014/main" id="{04EB9913-0C7F-97BD-F6D7-3E2AF9284D20}"/>
                </a:ext>
              </a:extLst>
            </p:cNvPr>
            <p:cNvSpPr/>
            <p:nvPr/>
          </p:nvSpPr>
          <p:spPr>
            <a:xfrm>
              <a:off x="5444379" y="2188791"/>
              <a:ext cx="107780" cy="90031"/>
            </a:xfrm>
            <a:custGeom>
              <a:avLst/>
              <a:gdLst/>
              <a:ahLst/>
              <a:cxnLst/>
              <a:rect l="l" t="t" r="r" b="b"/>
              <a:pathLst>
                <a:path w="4111" h="3434" extrusionOk="0">
                  <a:moveTo>
                    <a:pt x="529" y="0"/>
                  </a:moveTo>
                  <a:lnTo>
                    <a:pt x="529" y="1420"/>
                  </a:lnTo>
                  <a:cubicBezTo>
                    <a:pt x="529" y="1710"/>
                    <a:pt x="337" y="1963"/>
                    <a:pt x="62" y="2047"/>
                  </a:cubicBezTo>
                  <a:lnTo>
                    <a:pt x="0" y="2065"/>
                  </a:lnTo>
                  <a:lnTo>
                    <a:pt x="2057" y="3434"/>
                  </a:lnTo>
                  <a:lnTo>
                    <a:pt x="4111" y="2065"/>
                  </a:lnTo>
                  <a:lnTo>
                    <a:pt x="4053" y="2047"/>
                  </a:lnTo>
                  <a:cubicBezTo>
                    <a:pt x="3774" y="1963"/>
                    <a:pt x="3582" y="1710"/>
                    <a:pt x="3582" y="1420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76;p90">
              <a:extLst>
                <a:ext uri="{FF2B5EF4-FFF2-40B4-BE49-F238E27FC236}">
                  <a16:creationId xmlns:a16="http://schemas.microsoft.com/office/drawing/2014/main" id="{0FDA2F13-9061-56CF-5079-7ED844EF193D}"/>
                </a:ext>
              </a:extLst>
            </p:cNvPr>
            <p:cNvSpPr/>
            <p:nvPr/>
          </p:nvSpPr>
          <p:spPr>
            <a:xfrm>
              <a:off x="5458326" y="2188791"/>
              <a:ext cx="79990" cy="34345"/>
            </a:xfrm>
            <a:custGeom>
              <a:avLst/>
              <a:gdLst/>
              <a:ahLst/>
              <a:cxnLst/>
              <a:rect l="l" t="t" r="r" b="b"/>
              <a:pathLst>
                <a:path w="3051" h="1310" extrusionOk="0">
                  <a:moveTo>
                    <a:pt x="1" y="0"/>
                  </a:moveTo>
                  <a:lnTo>
                    <a:pt x="1" y="924"/>
                  </a:lnTo>
                  <a:cubicBezTo>
                    <a:pt x="475" y="1181"/>
                    <a:pt x="999" y="1309"/>
                    <a:pt x="1524" y="1309"/>
                  </a:cubicBezTo>
                  <a:cubicBezTo>
                    <a:pt x="2049" y="1309"/>
                    <a:pt x="2574" y="1181"/>
                    <a:pt x="3050" y="924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77;p90">
              <a:extLst>
                <a:ext uri="{FF2B5EF4-FFF2-40B4-BE49-F238E27FC236}">
                  <a16:creationId xmlns:a16="http://schemas.microsoft.com/office/drawing/2014/main" id="{80CCB758-6C48-8DE6-9ECE-31D9B8287CEB}"/>
                </a:ext>
              </a:extLst>
            </p:cNvPr>
            <p:cNvSpPr/>
            <p:nvPr/>
          </p:nvSpPr>
          <p:spPr>
            <a:xfrm>
              <a:off x="5401172" y="2091656"/>
              <a:ext cx="194298" cy="114439"/>
            </a:xfrm>
            <a:custGeom>
              <a:avLst/>
              <a:gdLst/>
              <a:ahLst/>
              <a:cxnLst/>
              <a:rect l="l" t="t" r="r" b="b"/>
              <a:pathLst>
                <a:path w="7411" h="4365" extrusionOk="0">
                  <a:moveTo>
                    <a:pt x="870" y="0"/>
                  </a:moveTo>
                  <a:lnTo>
                    <a:pt x="870" y="656"/>
                  </a:lnTo>
                  <a:lnTo>
                    <a:pt x="544" y="656"/>
                  </a:lnTo>
                  <a:cubicBezTo>
                    <a:pt x="243" y="656"/>
                    <a:pt x="0" y="898"/>
                    <a:pt x="0" y="1199"/>
                  </a:cubicBezTo>
                  <a:cubicBezTo>
                    <a:pt x="0" y="1500"/>
                    <a:pt x="243" y="1746"/>
                    <a:pt x="544" y="1746"/>
                  </a:cubicBezTo>
                  <a:lnTo>
                    <a:pt x="880" y="1746"/>
                  </a:lnTo>
                  <a:cubicBezTo>
                    <a:pt x="993" y="3220"/>
                    <a:pt x="2224" y="4364"/>
                    <a:pt x="3705" y="4364"/>
                  </a:cubicBezTo>
                  <a:cubicBezTo>
                    <a:pt x="5187" y="4364"/>
                    <a:pt x="6414" y="3220"/>
                    <a:pt x="6527" y="1746"/>
                  </a:cubicBezTo>
                  <a:lnTo>
                    <a:pt x="6863" y="1746"/>
                  </a:lnTo>
                  <a:cubicBezTo>
                    <a:pt x="7164" y="1746"/>
                    <a:pt x="7410" y="1500"/>
                    <a:pt x="7410" y="1199"/>
                  </a:cubicBezTo>
                  <a:cubicBezTo>
                    <a:pt x="7410" y="898"/>
                    <a:pt x="7164" y="656"/>
                    <a:pt x="6863" y="656"/>
                  </a:cubicBezTo>
                  <a:lnTo>
                    <a:pt x="6537" y="656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78;p90">
              <a:extLst>
                <a:ext uri="{FF2B5EF4-FFF2-40B4-BE49-F238E27FC236}">
                  <a16:creationId xmlns:a16="http://schemas.microsoft.com/office/drawing/2014/main" id="{29BB3A51-A0F2-1CA3-1C8D-D62C3450BE47}"/>
                </a:ext>
              </a:extLst>
            </p:cNvPr>
            <p:cNvSpPr/>
            <p:nvPr/>
          </p:nvSpPr>
          <p:spPr>
            <a:xfrm>
              <a:off x="5401172" y="2091656"/>
              <a:ext cx="108540" cy="114387"/>
            </a:xfrm>
            <a:custGeom>
              <a:avLst/>
              <a:gdLst/>
              <a:ahLst/>
              <a:cxnLst/>
              <a:rect l="l" t="t" r="r" b="b"/>
              <a:pathLst>
                <a:path w="4140" h="4363" extrusionOk="0">
                  <a:moveTo>
                    <a:pt x="870" y="0"/>
                  </a:moveTo>
                  <a:lnTo>
                    <a:pt x="870" y="656"/>
                  </a:lnTo>
                  <a:lnTo>
                    <a:pt x="544" y="656"/>
                  </a:lnTo>
                  <a:cubicBezTo>
                    <a:pt x="243" y="656"/>
                    <a:pt x="0" y="898"/>
                    <a:pt x="0" y="1199"/>
                  </a:cubicBezTo>
                  <a:cubicBezTo>
                    <a:pt x="0" y="1500"/>
                    <a:pt x="243" y="1746"/>
                    <a:pt x="544" y="1746"/>
                  </a:cubicBezTo>
                  <a:lnTo>
                    <a:pt x="880" y="1746"/>
                  </a:lnTo>
                  <a:cubicBezTo>
                    <a:pt x="985" y="3241"/>
                    <a:pt x="2233" y="4362"/>
                    <a:pt x="3680" y="4362"/>
                  </a:cubicBezTo>
                  <a:cubicBezTo>
                    <a:pt x="3832" y="4362"/>
                    <a:pt x="3985" y="4350"/>
                    <a:pt x="4140" y="4325"/>
                  </a:cubicBezTo>
                  <a:cubicBezTo>
                    <a:pt x="2760" y="4111"/>
                    <a:pt x="1742" y="2923"/>
                    <a:pt x="1742" y="1525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79;p90">
              <a:extLst>
                <a:ext uri="{FF2B5EF4-FFF2-40B4-BE49-F238E27FC236}">
                  <a16:creationId xmlns:a16="http://schemas.microsoft.com/office/drawing/2014/main" id="{74E93409-A5E0-5F88-54AD-C0E6B5CF2718}"/>
                </a:ext>
              </a:extLst>
            </p:cNvPr>
            <p:cNvSpPr/>
            <p:nvPr/>
          </p:nvSpPr>
          <p:spPr>
            <a:xfrm>
              <a:off x="5413416" y="1988804"/>
              <a:ext cx="169811" cy="74300"/>
            </a:xfrm>
            <a:custGeom>
              <a:avLst/>
              <a:gdLst/>
              <a:ahLst/>
              <a:cxnLst/>
              <a:rect l="l" t="t" r="r" b="b"/>
              <a:pathLst>
                <a:path w="6477" h="2834" extrusionOk="0">
                  <a:moveTo>
                    <a:pt x="3238" y="1"/>
                  </a:moveTo>
                  <a:cubicBezTo>
                    <a:pt x="1601" y="1"/>
                    <a:pt x="218" y="1214"/>
                    <a:pt x="0" y="2833"/>
                  </a:cubicBezTo>
                  <a:lnTo>
                    <a:pt x="6476" y="2833"/>
                  </a:lnTo>
                  <a:cubicBezTo>
                    <a:pt x="6259" y="1214"/>
                    <a:pt x="4875" y="1"/>
                    <a:pt x="3238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80;p90">
              <a:extLst>
                <a:ext uri="{FF2B5EF4-FFF2-40B4-BE49-F238E27FC236}">
                  <a16:creationId xmlns:a16="http://schemas.microsoft.com/office/drawing/2014/main" id="{5311F43B-F694-BCBF-CCBD-D68592E0BC1A}"/>
                </a:ext>
              </a:extLst>
            </p:cNvPr>
            <p:cNvSpPr/>
            <p:nvPr/>
          </p:nvSpPr>
          <p:spPr>
            <a:xfrm>
              <a:off x="5486825" y="2285927"/>
              <a:ext cx="22888" cy="22914"/>
            </a:xfrm>
            <a:custGeom>
              <a:avLst/>
              <a:gdLst/>
              <a:ahLst/>
              <a:cxnLst/>
              <a:rect l="l" t="t" r="r" b="b"/>
              <a:pathLst>
                <a:path w="873" h="874" extrusionOk="0">
                  <a:moveTo>
                    <a:pt x="438" y="0"/>
                  </a:moveTo>
                  <a:cubicBezTo>
                    <a:pt x="196" y="0"/>
                    <a:pt x="0" y="196"/>
                    <a:pt x="0" y="438"/>
                  </a:cubicBezTo>
                  <a:cubicBezTo>
                    <a:pt x="0" y="678"/>
                    <a:pt x="196" y="873"/>
                    <a:pt x="438" y="873"/>
                  </a:cubicBezTo>
                  <a:cubicBezTo>
                    <a:pt x="677" y="873"/>
                    <a:pt x="873" y="678"/>
                    <a:pt x="873" y="438"/>
                  </a:cubicBezTo>
                  <a:cubicBezTo>
                    <a:pt x="873" y="196"/>
                    <a:pt x="677" y="0"/>
                    <a:pt x="4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81;p90">
              <a:extLst>
                <a:ext uri="{FF2B5EF4-FFF2-40B4-BE49-F238E27FC236}">
                  <a16:creationId xmlns:a16="http://schemas.microsoft.com/office/drawing/2014/main" id="{8DDDAF3D-961D-B074-8012-D2BAE96BAC9B}"/>
                </a:ext>
              </a:extLst>
            </p:cNvPr>
            <p:cNvSpPr/>
            <p:nvPr/>
          </p:nvSpPr>
          <p:spPr>
            <a:xfrm>
              <a:off x="5406862" y="2063157"/>
              <a:ext cx="182919" cy="28525"/>
            </a:xfrm>
            <a:custGeom>
              <a:avLst/>
              <a:gdLst/>
              <a:ahLst/>
              <a:cxnLst/>
              <a:rect l="l" t="t" r="r" b="b"/>
              <a:pathLst>
                <a:path w="6977" h="1088" extrusionOk="0">
                  <a:moveTo>
                    <a:pt x="218" y="1"/>
                  </a:moveTo>
                  <a:cubicBezTo>
                    <a:pt x="98" y="1"/>
                    <a:pt x="1" y="98"/>
                    <a:pt x="1" y="218"/>
                  </a:cubicBezTo>
                  <a:lnTo>
                    <a:pt x="1" y="1087"/>
                  </a:lnTo>
                  <a:lnTo>
                    <a:pt x="6976" y="1087"/>
                  </a:lnTo>
                  <a:lnTo>
                    <a:pt x="6976" y="218"/>
                  </a:lnTo>
                  <a:cubicBezTo>
                    <a:pt x="6976" y="98"/>
                    <a:pt x="6878" y="1"/>
                    <a:pt x="6755" y="1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82;p90">
              <a:extLst>
                <a:ext uri="{FF2B5EF4-FFF2-40B4-BE49-F238E27FC236}">
                  <a16:creationId xmlns:a16="http://schemas.microsoft.com/office/drawing/2014/main" id="{E845CAC2-96C8-B0C2-64B1-BE412D3D6490}"/>
                </a:ext>
              </a:extLst>
            </p:cNvPr>
            <p:cNvSpPr/>
            <p:nvPr/>
          </p:nvSpPr>
          <p:spPr>
            <a:xfrm>
              <a:off x="5406862" y="2063079"/>
              <a:ext cx="40008" cy="28603"/>
            </a:xfrm>
            <a:custGeom>
              <a:avLst/>
              <a:gdLst/>
              <a:ahLst/>
              <a:cxnLst/>
              <a:rect l="l" t="t" r="r" b="b"/>
              <a:pathLst>
                <a:path w="1526" h="1091" extrusionOk="0">
                  <a:moveTo>
                    <a:pt x="218" y="0"/>
                  </a:moveTo>
                  <a:cubicBezTo>
                    <a:pt x="98" y="0"/>
                    <a:pt x="1" y="98"/>
                    <a:pt x="1" y="217"/>
                  </a:cubicBezTo>
                  <a:lnTo>
                    <a:pt x="1" y="1090"/>
                  </a:lnTo>
                  <a:lnTo>
                    <a:pt x="1312" y="1090"/>
                  </a:lnTo>
                  <a:lnTo>
                    <a:pt x="1312" y="221"/>
                  </a:lnTo>
                  <a:cubicBezTo>
                    <a:pt x="1308" y="101"/>
                    <a:pt x="1406" y="4"/>
                    <a:pt x="152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83;p90">
              <a:extLst>
                <a:ext uri="{FF2B5EF4-FFF2-40B4-BE49-F238E27FC236}">
                  <a16:creationId xmlns:a16="http://schemas.microsoft.com/office/drawing/2014/main" id="{91AAEB3E-DC15-E311-6821-ED3972B8B08D}"/>
                </a:ext>
              </a:extLst>
            </p:cNvPr>
            <p:cNvSpPr/>
            <p:nvPr/>
          </p:nvSpPr>
          <p:spPr>
            <a:xfrm>
              <a:off x="5412656" y="2091656"/>
              <a:ext cx="171515" cy="49604"/>
            </a:xfrm>
            <a:custGeom>
              <a:avLst/>
              <a:gdLst/>
              <a:ahLst/>
              <a:cxnLst/>
              <a:rect l="l" t="t" r="r" b="b"/>
              <a:pathLst>
                <a:path w="6542" h="1892" extrusionOk="0">
                  <a:moveTo>
                    <a:pt x="1" y="0"/>
                  </a:moveTo>
                  <a:lnTo>
                    <a:pt x="1" y="656"/>
                  </a:lnTo>
                  <a:lnTo>
                    <a:pt x="1580" y="1750"/>
                  </a:lnTo>
                  <a:cubicBezTo>
                    <a:pt x="1720" y="1846"/>
                    <a:pt x="1878" y="1891"/>
                    <a:pt x="2034" y="1891"/>
                  </a:cubicBezTo>
                  <a:cubicBezTo>
                    <a:pt x="2340" y="1891"/>
                    <a:pt x="2637" y="1716"/>
                    <a:pt x="2771" y="1409"/>
                  </a:cubicBezTo>
                  <a:cubicBezTo>
                    <a:pt x="2858" y="1214"/>
                    <a:pt x="3054" y="1090"/>
                    <a:pt x="3267" y="1090"/>
                  </a:cubicBezTo>
                  <a:cubicBezTo>
                    <a:pt x="3481" y="1090"/>
                    <a:pt x="3677" y="1214"/>
                    <a:pt x="3767" y="1409"/>
                  </a:cubicBezTo>
                  <a:cubicBezTo>
                    <a:pt x="3899" y="1716"/>
                    <a:pt x="4196" y="1891"/>
                    <a:pt x="4503" y="1891"/>
                  </a:cubicBezTo>
                  <a:cubicBezTo>
                    <a:pt x="4659" y="1891"/>
                    <a:pt x="4818" y="1846"/>
                    <a:pt x="4959" y="1750"/>
                  </a:cubicBezTo>
                  <a:lnTo>
                    <a:pt x="6534" y="656"/>
                  </a:lnTo>
                  <a:lnTo>
                    <a:pt x="6541" y="656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84;p90">
              <a:extLst>
                <a:ext uri="{FF2B5EF4-FFF2-40B4-BE49-F238E27FC236}">
                  <a16:creationId xmlns:a16="http://schemas.microsoft.com/office/drawing/2014/main" id="{B3C2D4E9-0CF1-FB08-48A8-AE0CF123D37E}"/>
                </a:ext>
              </a:extLst>
            </p:cNvPr>
            <p:cNvSpPr/>
            <p:nvPr/>
          </p:nvSpPr>
          <p:spPr>
            <a:xfrm>
              <a:off x="5406862" y="2091656"/>
              <a:ext cx="182815" cy="17199"/>
            </a:xfrm>
            <a:custGeom>
              <a:avLst/>
              <a:gdLst/>
              <a:ahLst/>
              <a:cxnLst/>
              <a:rect l="l" t="t" r="r" b="b"/>
              <a:pathLst>
                <a:path w="6973" h="656" extrusionOk="0">
                  <a:moveTo>
                    <a:pt x="1" y="0"/>
                  </a:moveTo>
                  <a:lnTo>
                    <a:pt x="1" y="638"/>
                  </a:lnTo>
                  <a:cubicBezTo>
                    <a:pt x="1" y="645"/>
                    <a:pt x="1" y="649"/>
                    <a:pt x="1" y="656"/>
                  </a:cubicBezTo>
                  <a:lnTo>
                    <a:pt x="6972" y="656"/>
                  </a:lnTo>
                  <a:lnTo>
                    <a:pt x="6972" y="638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85;p90">
              <a:extLst>
                <a:ext uri="{FF2B5EF4-FFF2-40B4-BE49-F238E27FC236}">
                  <a16:creationId xmlns:a16="http://schemas.microsoft.com/office/drawing/2014/main" id="{3AB25A30-88EE-27E3-75AB-5064873DDAA1}"/>
                </a:ext>
              </a:extLst>
            </p:cNvPr>
            <p:cNvSpPr/>
            <p:nvPr/>
          </p:nvSpPr>
          <p:spPr>
            <a:xfrm>
              <a:off x="5355790" y="1983508"/>
              <a:ext cx="284879" cy="364974"/>
            </a:xfrm>
            <a:custGeom>
              <a:avLst/>
              <a:gdLst/>
              <a:ahLst/>
              <a:cxnLst/>
              <a:rect l="l" t="t" r="r" b="b"/>
              <a:pathLst>
                <a:path w="10866" h="13921" extrusionOk="0">
                  <a:moveTo>
                    <a:pt x="4803" y="561"/>
                  </a:moveTo>
                  <a:cubicBezTo>
                    <a:pt x="4545" y="1116"/>
                    <a:pt x="4411" y="1999"/>
                    <a:pt x="4364" y="2829"/>
                  </a:cubicBezTo>
                  <a:lnTo>
                    <a:pt x="3484" y="2829"/>
                  </a:lnTo>
                  <a:cubicBezTo>
                    <a:pt x="3495" y="2763"/>
                    <a:pt x="3502" y="2698"/>
                    <a:pt x="3517" y="2637"/>
                  </a:cubicBezTo>
                  <a:cubicBezTo>
                    <a:pt x="3544" y="2484"/>
                    <a:pt x="3426" y="2394"/>
                    <a:pt x="3310" y="2394"/>
                  </a:cubicBezTo>
                  <a:cubicBezTo>
                    <a:pt x="3223" y="2394"/>
                    <a:pt x="3137" y="2445"/>
                    <a:pt x="3115" y="2561"/>
                  </a:cubicBezTo>
                  <a:cubicBezTo>
                    <a:pt x="3097" y="2651"/>
                    <a:pt x="3086" y="2738"/>
                    <a:pt x="3071" y="2832"/>
                  </a:cubicBezTo>
                  <a:lnTo>
                    <a:pt x="2438" y="2832"/>
                  </a:lnTo>
                  <a:cubicBezTo>
                    <a:pt x="2618" y="2009"/>
                    <a:pt x="3127" y="1289"/>
                    <a:pt x="3848" y="854"/>
                  </a:cubicBezTo>
                  <a:lnTo>
                    <a:pt x="3848" y="854"/>
                  </a:lnTo>
                  <a:cubicBezTo>
                    <a:pt x="3659" y="1099"/>
                    <a:pt x="3505" y="1364"/>
                    <a:pt x="3386" y="1648"/>
                  </a:cubicBezTo>
                  <a:cubicBezTo>
                    <a:pt x="3319" y="1809"/>
                    <a:pt x="3452" y="1933"/>
                    <a:pt x="3583" y="1933"/>
                  </a:cubicBezTo>
                  <a:cubicBezTo>
                    <a:pt x="3655" y="1933"/>
                    <a:pt x="3726" y="1896"/>
                    <a:pt x="3763" y="1807"/>
                  </a:cubicBezTo>
                  <a:cubicBezTo>
                    <a:pt x="4017" y="1210"/>
                    <a:pt x="4386" y="779"/>
                    <a:pt x="4803" y="561"/>
                  </a:cubicBezTo>
                  <a:close/>
                  <a:moveTo>
                    <a:pt x="5436" y="406"/>
                  </a:moveTo>
                  <a:cubicBezTo>
                    <a:pt x="5480" y="406"/>
                    <a:pt x="5654" y="529"/>
                    <a:pt x="5820" y="1079"/>
                  </a:cubicBezTo>
                  <a:cubicBezTo>
                    <a:pt x="5961" y="1536"/>
                    <a:pt x="6056" y="2151"/>
                    <a:pt x="6092" y="2832"/>
                  </a:cubicBezTo>
                  <a:lnTo>
                    <a:pt x="4777" y="2832"/>
                  </a:lnTo>
                  <a:cubicBezTo>
                    <a:pt x="4813" y="2151"/>
                    <a:pt x="4908" y="1536"/>
                    <a:pt x="5049" y="1079"/>
                  </a:cubicBezTo>
                  <a:cubicBezTo>
                    <a:pt x="5215" y="529"/>
                    <a:pt x="5389" y="406"/>
                    <a:pt x="5436" y="406"/>
                  </a:cubicBezTo>
                  <a:close/>
                  <a:moveTo>
                    <a:pt x="6063" y="565"/>
                  </a:moveTo>
                  <a:lnTo>
                    <a:pt x="6063" y="565"/>
                  </a:lnTo>
                  <a:cubicBezTo>
                    <a:pt x="6722" y="906"/>
                    <a:pt x="7236" y="1760"/>
                    <a:pt x="7385" y="2832"/>
                  </a:cubicBezTo>
                  <a:lnTo>
                    <a:pt x="6501" y="2832"/>
                  </a:lnTo>
                  <a:cubicBezTo>
                    <a:pt x="6458" y="1999"/>
                    <a:pt x="6320" y="1119"/>
                    <a:pt x="6063" y="565"/>
                  </a:cubicBezTo>
                  <a:close/>
                  <a:moveTo>
                    <a:pt x="7012" y="848"/>
                  </a:moveTo>
                  <a:lnTo>
                    <a:pt x="7012" y="848"/>
                  </a:lnTo>
                  <a:cubicBezTo>
                    <a:pt x="7740" y="1286"/>
                    <a:pt x="8254" y="2003"/>
                    <a:pt x="8431" y="2832"/>
                  </a:cubicBezTo>
                  <a:lnTo>
                    <a:pt x="7798" y="2832"/>
                  </a:lnTo>
                  <a:cubicBezTo>
                    <a:pt x="7700" y="2086"/>
                    <a:pt x="7439" y="1405"/>
                    <a:pt x="7052" y="895"/>
                  </a:cubicBezTo>
                  <a:lnTo>
                    <a:pt x="7012" y="848"/>
                  </a:lnTo>
                  <a:close/>
                  <a:moveTo>
                    <a:pt x="8703" y="3242"/>
                  </a:moveTo>
                  <a:cubicBezTo>
                    <a:pt x="8714" y="3242"/>
                    <a:pt x="8718" y="3249"/>
                    <a:pt x="8718" y="3256"/>
                  </a:cubicBezTo>
                  <a:lnTo>
                    <a:pt x="8718" y="3922"/>
                  </a:lnTo>
                  <a:lnTo>
                    <a:pt x="2151" y="3919"/>
                  </a:lnTo>
                  <a:lnTo>
                    <a:pt x="2151" y="3256"/>
                  </a:lnTo>
                  <a:cubicBezTo>
                    <a:pt x="2151" y="3249"/>
                    <a:pt x="2159" y="3242"/>
                    <a:pt x="2166" y="3242"/>
                  </a:cubicBezTo>
                  <a:close/>
                  <a:moveTo>
                    <a:pt x="8718" y="4328"/>
                  </a:moveTo>
                  <a:lnTo>
                    <a:pt x="8718" y="4585"/>
                  </a:lnTo>
                  <a:cubicBezTo>
                    <a:pt x="8678" y="4578"/>
                    <a:pt x="8638" y="4574"/>
                    <a:pt x="8594" y="4574"/>
                  </a:cubicBezTo>
                  <a:lnTo>
                    <a:pt x="8471" y="4574"/>
                  </a:lnTo>
                  <a:lnTo>
                    <a:pt x="8471" y="4328"/>
                  </a:lnTo>
                  <a:close/>
                  <a:moveTo>
                    <a:pt x="2398" y="4328"/>
                  </a:moveTo>
                  <a:lnTo>
                    <a:pt x="2398" y="4574"/>
                  </a:lnTo>
                  <a:lnTo>
                    <a:pt x="2307" y="4574"/>
                  </a:lnTo>
                  <a:cubicBezTo>
                    <a:pt x="2256" y="4574"/>
                    <a:pt x="2202" y="4582"/>
                    <a:pt x="2151" y="4592"/>
                  </a:cubicBezTo>
                  <a:lnTo>
                    <a:pt x="2151" y="4589"/>
                  </a:lnTo>
                  <a:lnTo>
                    <a:pt x="2151" y="4328"/>
                  </a:lnTo>
                  <a:close/>
                  <a:moveTo>
                    <a:pt x="2398" y="4984"/>
                  </a:moveTo>
                  <a:lnTo>
                    <a:pt x="2398" y="5650"/>
                  </a:lnTo>
                  <a:lnTo>
                    <a:pt x="2398" y="5664"/>
                  </a:lnTo>
                  <a:lnTo>
                    <a:pt x="2275" y="5664"/>
                  </a:lnTo>
                  <a:cubicBezTo>
                    <a:pt x="2072" y="5664"/>
                    <a:pt x="1916" y="5487"/>
                    <a:pt x="1938" y="5288"/>
                  </a:cubicBezTo>
                  <a:cubicBezTo>
                    <a:pt x="1952" y="5118"/>
                    <a:pt x="2119" y="4984"/>
                    <a:pt x="2307" y="4984"/>
                  </a:cubicBezTo>
                  <a:close/>
                  <a:moveTo>
                    <a:pt x="8604" y="4984"/>
                  </a:moveTo>
                  <a:cubicBezTo>
                    <a:pt x="8804" y="4984"/>
                    <a:pt x="8956" y="5159"/>
                    <a:pt x="8935" y="5360"/>
                  </a:cubicBezTo>
                  <a:cubicBezTo>
                    <a:pt x="8917" y="5530"/>
                    <a:pt x="8754" y="5664"/>
                    <a:pt x="8565" y="5664"/>
                  </a:cubicBezTo>
                  <a:lnTo>
                    <a:pt x="8475" y="5664"/>
                  </a:lnTo>
                  <a:lnTo>
                    <a:pt x="8475" y="5654"/>
                  </a:lnTo>
                  <a:lnTo>
                    <a:pt x="8475" y="4984"/>
                  </a:lnTo>
                  <a:lnTo>
                    <a:pt x="8598" y="4984"/>
                  </a:lnTo>
                  <a:cubicBezTo>
                    <a:pt x="8600" y="4984"/>
                    <a:pt x="8602" y="4984"/>
                    <a:pt x="8604" y="4984"/>
                  </a:cubicBezTo>
                  <a:close/>
                  <a:moveTo>
                    <a:pt x="8066" y="4332"/>
                  </a:moveTo>
                  <a:lnTo>
                    <a:pt x="8066" y="4973"/>
                  </a:lnTo>
                  <a:lnTo>
                    <a:pt x="7008" y="5704"/>
                  </a:lnTo>
                  <a:cubicBezTo>
                    <a:pt x="6909" y="5774"/>
                    <a:pt x="6790" y="5811"/>
                    <a:pt x="6671" y="5811"/>
                  </a:cubicBezTo>
                  <a:cubicBezTo>
                    <a:pt x="6616" y="5811"/>
                    <a:pt x="6562" y="5803"/>
                    <a:pt x="6508" y="5788"/>
                  </a:cubicBezTo>
                  <a:cubicBezTo>
                    <a:pt x="6338" y="5737"/>
                    <a:pt x="6197" y="5614"/>
                    <a:pt x="6124" y="5451"/>
                  </a:cubicBezTo>
                  <a:cubicBezTo>
                    <a:pt x="6003" y="5182"/>
                    <a:pt x="5739" y="5009"/>
                    <a:pt x="5445" y="5009"/>
                  </a:cubicBezTo>
                  <a:cubicBezTo>
                    <a:pt x="5442" y="5009"/>
                    <a:pt x="5439" y="5009"/>
                    <a:pt x="5436" y="5009"/>
                  </a:cubicBezTo>
                  <a:cubicBezTo>
                    <a:pt x="5433" y="5009"/>
                    <a:pt x="5430" y="5009"/>
                    <a:pt x="5427" y="5009"/>
                  </a:cubicBezTo>
                  <a:cubicBezTo>
                    <a:pt x="5134" y="5009"/>
                    <a:pt x="4866" y="5182"/>
                    <a:pt x="4748" y="5451"/>
                  </a:cubicBezTo>
                  <a:cubicBezTo>
                    <a:pt x="4676" y="5614"/>
                    <a:pt x="4535" y="5737"/>
                    <a:pt x="4361" y="5788"/>
                  </a:cubicBezTo>
                  <a:cubicBezTo>
                    <a:pt x="4308" y="5802"/>
                    <a:pt x="4253" y="5810"/>
                    <a:pt x="4200" y="5810"/>
                  </a:cubicBezTo>
                  <a:cubicBezTo>
                    <a:pt x="4081" y="5810"/>
                    <a:pt x="3964" y="5774"/>
                    <a:pt x="3864" y="5704"/>
                  </a:cubicBezTo>
                  <a:lnTo>
                    <a:pt x="2807" y="4976"/>
                  </a:lnTo>
                  <a:lnTo>
                    <a:pt x="2807" y="4332"/>
                  </a:lnTo>
                  <a:close/>
                  <a:moveTo>
                    <a:pt x="5445" y="5418"/>
                  </a:moveTo>
                  <a:cubicBezTo>
                    <a:pt x="5576" y="5418"/>
                    <a:pt x="5691" y="5497"/>
                    <a:pt x="5748" y="5614"/>
                  </a:cubicBezTo>
                  <a:cubicBezTo>
                    <a:pt x="5913" y="6000"/>
                    <a:pt x="6287" y="6221"/>
                    <a:pt x="6671" y="6221"/>
                  </a:cubicBezTo>
                  <a:cubicBezTo>
                    <a:pt x="6867" y="6221"/>
                    <a:pt x="7065" y="6163"/>
                    <a:pt x="7240" y="6041"/>
                  </a:cubicBezTo>
                  <a:lnTo>
                    <a:pt x="8066" y="5469"/>
                  </a:lnTo>
                  <a:lnTo>
                    <a:pt x="8066" y="5650"/>
                  </a:lnTo>
                  <a:cubicBezTo>
                    <a:pt x="8066" y="7102"/>
                    <a:pt x="6885" y="8279"/>
                    <a:pt x="5436" y="8279"/>
                  </a:cubicBezTo>
                  <a:cubicBezTo>
                    <a:pt x="3984" y="8279"/>
                    <a:pt x="2807" y="7102"/>
                    <a:pt x="2807" y="5650"/>
                  </a:cubicBezTo>
                  <a:lnTo>
                    <a:pt x="2807" y="5469"/>
                  </a:lnTo>
                  <a:lnTo>
                    <a:pt x="3629" y="6041"/>
                  </a:lnTo>
                  <a:cubicBezTo>
                    <a:pt x="3804" y="6162"/>
                    <a:pt x="4002" y="6219"/>
                    <a:pt x="4197" y="6219"/>
                  </a:cubicBezTo>
                  <a:cubicBezTo>
                    <a:pt x="4581" y="6219"/>
                    <a:pt x="4953" y="6000"/>
                    <a:pt x="5121" y="5614"/>
                  </a:cubicBezTo>
                  <a:cubicBezTo>
                    <a:pt x="5178" y="5497"/>
                    <a:pt x="5297" y="5418"/>
                    <a:pt x="5428" y="5418"/>
                  </a:cubicBezTo>
                  <a:cubicBezTo>
                    <a:pt x="5430" y="5418"/>
                    <a:pt x="5433" y="5418"/>
                    <a:pt x="5436" y="5418"/>
                  </a:cubicBezTo>
                  <a:cubicBezTo>
                    <a:pt x="5439" y="5418"/>
                    <a:pt x="5442" y="5418"/>
                    <a:pt x="5445" y="5418"/>
                  </a:cubicBezTo>
                  <a:close/>
                  <a:moveTo>
                    <a:pt x="3705" y="8906"/>
                  </a:moveTo>
                  <a:lnTo>
                    <a:pt x="3705" y="9301"/>
                  </a:lnTo>
                  <a:cubicBezTo>
                    <a:pt x="3705" y="9489"/>
                    <a:pt x="3589" y="9656"/>
                    <a:pt x="3412" y="9724"/>
                  </a:cubicBezTo>
                  <a:lnTo>
                    <a:pt x="2941" y="9413"/>
                  </a:lnTo>
                  <a:cubicBezTo>
                    <a:pt x="2716" y="9261"/>
                    <a:pt x="2821" y="8910"/>
                    <a:pt x="3093" y="8910"/>
                  </a:cubicBezTo>
                  <a:lnTo>
                    <a:pt x="3705" y="8906"/>
                  </a:lnTo>
                  <a:close/>
                  <a:moveTo>
                    <a:pt x="7776" y="8906"/>
                  </a:moveTo>
                  <a:cubicBezTo>
                    <a:pt x="8048" y="8906"/>
                    <a:pt x="8153" y="9261"/>
                    <a:pt x="7928" y="9413"/>
                  </a:cubicBezTo>
                  <a:lnTo>
                    <a:pt x="7457" y="9724"/>
                  </a:lnTo>
                  <a:cubicBezTo>
                    <a:pt x="7283" y="9659"/>
                    <a:pt x="7164" y="9493"/>
                    <a:pt x="7164" y="9304"/>
                  </a:cubicBezTo>
                  <a:lnTo>
                    <a:pt x="7164" y="8906"/>
                  </a:lnTo>
                  <a:close/>
                  <a:moveTo>
                    <a:pt x="3705" y="8250"/>
                  </a:moveTo>
                  <a:lnTo>
                    <a:pt x="3705" y="8497"/>
                  </a:lnTo>
                  <a:lnTo>
                    <a:pt x="3093" y="8497"/>
                  </a:lnTo>
                  <a:cubicBezTo>
                    <a:pt x="2419" y="8497"/>
                    <a:pt x="2155" y="9373"/>
                    <a:pt x="2716" y="9750"/>
                  </a:cubicBezTo>
                  <a:lnTo>
                    <a:pt x="5172" y="11387"/>
                  </a:lnTo>
                  <a:cubicBezTo>
                    <a:pt x="5009" y="11463"/>
                    <a:pt x="4886" y="11600"/>
                    <a:pt x="4828" y="11767"/>
                  </a:cubicBezTo>
                  <a:lnTo>
                    <a:pt x="4346" y="11767"/>
                  </a:lnTo>
                  <a:cubicBezTo>
                    <a:pt x="3013" y="11767"/>
                    <a:pt x="1934" y="10688"/>
                    <a:pt x="1934" y="9355"/>
                  </a:cubicBezTo>
                  <a:cubicBezTo>
                    <a:pt x="1934" y="8747"/>
                    <a:pt x="2427" y="8254"/>
                    <a:pt x="3035" y="8250"/>
                  </a:cubicBezTo>
                  <a:close/>
                  <a:moveTo>
                    <a:pt x="7834" y="8254"/>
                  </a:moveTo>
                  <a:cubicBezTo>
                    <a:pt x="8442" y="8254"/>
                    <a:pt x="8935" y="8747"/>
                    <a:pt x="8935" y="9359"/>
                  </a:cubicBezTo>
                  <a:cubicBezTo>
                    <a:pt x="8935" y="10688"/>
                    <a:pt x="7856" y="11767"/>
                    <a:pt x="6526" y="11767"/>
                  </a:cubicBezTo>
                  <a:lnTo>
                    <a:pt x="6041" y="11767"/>
                  </a:lnTo>
                  <a:cubicBezTo>
                    <a:pt x="5983" y="11597"/>
                    <a:pt x="5860" y="11463"/>
                    <a:pt x="5697" y="11387"/>
                  </a:cubicBezTo>
                  <a:lnTo>
                    <a:pt x="6421" y="10905"/>
                  </a:lnTo>
                  <a:cubicBezTo>
                    <a:pt x="6610" y="10779"/>
                    <a:pt x="6487" y="10528"/>
                    <a:pt x="6312" y="10528"/>
                  </a:cubicBezTo>
                  <a:cubicBezTo>
                    <a:pt x="6275" y="10528"/>
                    <a:pt x="6236" y="10539"/>
                    <a:pt x="6197" y="10565"/>
                  </a:cubicBezTo>
                  <a:lnTo>
                    <a:pt x="5436" y="11072"/>
                  </a:lnTo>
                  <a:lnTo>
                    <a:pt x="3788" y="9974"/>
                  </a:lnTo>
                  <a:cubicBezTo>
                    <a:pt x="3995" y="9811"/>
                    <a:pt x="4114" y="9565"/>
                    <a:pt x="4114" y="9301"/>
                  </a:cubicBezTo>
                  <a:lnTo>
                    <a:pt x="4114" y="8384"/>
                  </a:lnTo>
                  <a:cubicBezTo>
                    <a:pt x="4533" y="8587"/>
                    <a:pt x="4985" y="8689"/>
                    <a:pt x="5438" y="8689"/>
                  </a:cubicBezTo>
                  <a:cubicBezTo>
                    <a:pt x="5890" y="8689"/>
                    <a:pt x="6342" y="8587"/>
                    <a:pt x="6758" y="8384"/>
                  </a:cubicBezTo>
                  <a:lnTo>
                    <a:pt x="6758" y="9304"/>
                  </a:lnTo>
                  <a:cubicBezTo>
                    <a:pt x="6758" y="9565"/>
                    <a:pt x="6878" y="9811"/>
                    <a:pt x="7084" y="9974"/>
                  </a:cubicBezTo>
                  <a:lnTo>
                    <a:pt x="6957" y="10058"/>
                  </a:lnTo>
                  <a:cubicBezTo>
                    <a:pt x="6772" y="10183"/>
                    <a:pt x="6892" y="10436"/>
                    <a:pt x="7068" y="10436"/>
                  </a:cubicBezTo>
                  <a:cubicBezTo>
                    <a:pt x="7106" y="10436"/>
                    <a:pt x="7145" y="10425"/>
                    <a:pt x="7186" y="10398"/>
                  </a:cubicBezTo>
                  <a:lnTo>
                    <a:pt x="8156" y="9750"/>
                  </a:lnTo>
                  <a:cubicBezTo>
                    <a:pt x="8718" y="9377"/>
                    <a:pt x="8453" y="8500"/>
                    <a:pt x="7776" y="8500"/>
                  </a:cubicBezTo>
                  <a:lnTo>
                    <a:pt x="7164" y="8500"/>
                  </a:lnTo>
                  <a:lnTo>
                    <a:pt x="7164" y="8254"/>
                  </a:lnTo>
                  <a:close/>
                  <a:moveTo>
                    <a:pt x="5436" y="11740"/>
                  </a:moveTo>
                  <a:cubicBezTo>
                    <a:pt x="5552" y="11740"/>
                    <a:pt x="5668" y="11818"/>
                    <a:pt x="5668" y="11973"/>
                  </a:cubicBezTo>
                  <a:cubicBezTo>
                    <a:pt x="5668" y="12100"/>
                    <a:pt x="5563" y="12205"/>
                    <a:pt x="5436" y="12205"/>
                  </a:cubicBezTo>
                  <a:cubicBezTo>
                    <a:pt x="5306" y="12205"/>
                    <a:pt x="5205" y="12100"/>
                    <a:pt x="5205" y="11973"/>
                  </a:cubicBezTo>
                  <a:cubicBezTo>
                    <a:pt x="5205" y="11818"/>
                    <a:pt x="5320" y="11740"/>
                    <a:pt x="5436" y="11740"/>
                  </a:cubicBezTo>
                  <a:close/>
                  <a:moveTo>
                    <a:pt x="5436" y="0"/>
                  </a:moveTo>
                  <a:cubicBezTo>
                    <a:pt x="3756" y="0"/>
                    <a:pt x="2314" y="1206"/>
                    <a:pt x="2021" y="2861"/>
                  </a:cubicBezTo>
                  <a:cubicBezTo>
                    <a:pt x="1854" y="2923"/>
                    <a:pt x="1746" y="3079"/>
                    <a:pt x="1742" y="3256"/>
                  </a:cubicBezTo>
                  <a:lnTo>
                    <a:pt x="1742" y="4810"/>
                  </a:lnTo>
                  <a:cubicBezTo>
                    <a:pt x="1623" y="4926"/>
                    <a:pt x="1547" y="5081"/>
                    <a:pt x="1528" y="5252"/>
                  </a:cubicBezTo>
                  <a:cubicBezTo>
                    <a:pt x="1485" y="5693"/>
                    <a:pt x="1829" y="6074"/>
                    <a:pt x="2275" y="6077"/>
                  </a:cubicBezTo>
                  <a:lnTo>
                    <a:pt x="2427" y="6077"/>
                  </a:lnTo>
                  <a:cubicBezTo>
                    <a:pt x="2521" y="6751"/>
                    <a:pt x="2843" y="7374"/>
                    <a:pt x="3336" y="7848"/>
                  </a:cubicBezTo>
                  <a:lnTo>
                    <a:pt x="3039" y="7848"/>
                  </a:lnTo>
                  <a:cubicBezTo>
                    <a:pt x="2202" y="7848"/>
                    <a:pt x="1528" y="8526"/>
                    <a:pt x="1525" y="9359"/>
                  </a:cubicBezTo>
                  <a:cubicBezTo>
                    <a:pt x="1525" y="9659"/>
                    <a:pt x="1572" y="9956"/>
                    <a:pt x="1666" y="10242"/>
                  </a:cubicBezTo>
                  <a:lnTo>
                    <a:pt x="1087" y="10409"/>
                  </a:lnTo>
                  <a:cubicBezTo>
                    <a:pt x="442" y="10601"/>
                    <a:pt x="4" y="11188"/>
                    <a:pt x="0" y="11858"/>
                  </a:cubicBezTo>
                  <a:lnTo>
                    <a:pt x="0" y="13716"/>
                  </a:lnTo>
                  <a:cubicBezTo>
                    <a:pt x="0" y="13850"/>
                    <a:pt x="102" y="13917"/>
                    <a:pt x="203" y="13917"/>
                  </a:cubicBezTo>
                  <a:cubicBezTo>
                    <a:pt x="304" y="13917"/>
                    <a:pt x="406" y="13850"/>
                    <a:pt x="406" y="13716"/>
                  </a:cubicBezTo>
                  <a:lnTo>
                    <a:pt x="406" y="11858"/>
                  </a:lnTo>
                  <a:cubicBezTo>
                    <a:pt x="406" y="11695"/>
                    <a:pt x="442" y="11535"/>
                    <a:pt x="511" y="11390"/>
                  </a:cubicBezTo>
                  <a:lnTo>
                    <a:pt x="1507" y="12245"/>
                  </a:lnTo>
                  <a:cubicBezTo>
                    <a:pt x="1655" y="12372"/>
                    <a:pt x="1742" y="12557"/>
                    <a:pt x="1742" y="12752"/>
                  </a:cubicBezTo>
                  <a:lnTo>
                    <a:pt x="1742" y="13716"/>
                  </a:lnTo>
                  <a:cubicBezTo>
                    <a:pt x="1742" y="13850"/>
                    <a:pt x="1844" y="13917"/>
                    <a:pt x="1945" y="13917"/>
                  </a:cubicBezTo>
                  <a:cubicBezTo>
                    <a:pt x="2046" y="13917"/>
                    <a:pt x="2148" y="13850"/>
                    <a:pt x="2148" y="13716"/>
                  </a:cubicBezTo>
                  <a:lnTo>
                    <a:pt x="2148" y="12756"/>
                  </a:lnTo>
                  <a:cubicBezTo>
                    <a:pt x="2148" y="12441"/>
                    <a:pt x="2010" y="12144"/>
                    <a:pt x="1771" y="11941"/>
                  </a:cubicBezTo>
                  <a:lnTo>
                    <a:pt x="750" y="11064"/>
                  </a:lnTo>
                  <a:cubicBezTo>
                    <a:pt x="877" y="10941"/>
                    <a:pt x="1029" y="10854"/>
                    <a:pt x="1195" y="10804"/>
                  </a:cubicBezTo>
                  <a:lnTo>
                    <a:pt x="1822" y="10623"/>
                  </a:lnTo>
                  <a:cubicBezTo>
                    <a:pt x="2300" y="11575"/>
                    <a:pt x="3278" y="12176"/>
                    <a:pt x="4346" y="12176"/>
                  </a:cubicBezTo>
                  <a:lnTo>
                    <a:pt x="4828" y="12176"/>
                  </a:lnTo>
                  <a:cubicBezTo>
                    <a:pt x="4893" y="12365"/>
                    <a:pt x="5042" y="12513"/>
                    <a:pt x="5230" y="12578"/>
                  </a:cubicBezTo>
                  <a:lnTo>
                    <a:pt x="5230" y="13716"/>
                  </a:lnTo>
                  <a:cubicBezTo>
                    <a:pt x="5230" y="13850"/>
                    <a:pt x="5332" y="13917"/>
                    <a:pt x="5434" y="13917"/>
                  </a:cubicBezTo>
                  <a:cubicBezTo>
                    <a:pt x="5537" y="13917"/>
                    <a:pt x="5639" y="13850"/>
                    <a:pt x="5639" y="13716"/>
                  </a:cubicBezTo>
                  <a:lnTo>
                    <a:pt x="5639" y="12578"/>
                  </a:lnTo>
                  <a:cubicBezTo>
                    <a:pt x="5827" y="12513"/>
                    <a:pt x="5976" y="12365"/>
                    <a:pt x="6041" y="12176"/>
                  </a:cubicBezTo>
                  <a:lnTo>
                    <a:pt x="6523" y="12176"/>
                  </a:lnTo>
                  <a:cubicBezTo>
                    <a:pt x="7591" y="12176"/>
                    <a:pt x="8565" y="11571"/>
                    <a:pt x="9044" y="10619"/>
                  </a:cubicBezTo>
                  <a:lnTo>
                    <a:pt x="9666" y="10800"/>
                  </a:lnTo>
                  <a:cubicBezTo>
                    <a:pt x="9837" y="10851"/>
                    <a:pt x="9989" y="10941"/>
                    <a:pt x="10116" y="11061"/>
                  </a:cubicBezTo>
                  <a:lnTo>
                    <a:pt x="9094" y="11937"/>
                  </a:lnTo>
                  <a:cubicBezTo>
                    <a:pt x="8855" y="12144"/>
                    <a:pt x="8718" y="12441"/>
                    <a:pt x="8718" y="12752"/>
                  </a:cubicBezTo>
                  <a:lnTo>
                    <a:pt x="8718" y="13716"/>
                  </a:lnTo>
                  <a:cubicBezTo>
                    <a:pt x="8718" y="13850"/>
                    <a:pt x="8819" y="13917"/>
                    <a:pt x="8920" y="13917"/>
                  </a:cubicBezTo>
                  <a:cubicBezTo>
                    <a:pt x="9022" y="13917"/>
                    <a:pt x="9123" y="13850"/>
                    <a:pt x="9123" y="13716"/>
                  </a:cubicBezTo>
                  <a:lnTo>
                    <a:pt x="9123" y="12756"/>
                  </a:lnTo>
                  <a:cubicBezTo>
                    <a:pt x="9123" y="12560"/>
                    <a:pt x="9210" y="12375"/>
                    <a:pt x="9359" y="12249"/>
                  </a:cubicBezTo>
                  <a:lnTo>
                    <a:pt x="10355" y="11394"/>
                  </a:lnTo>
                  <a:cubicBezTo>
                    <a:pt x="10423" y="11539"/>
                    <a:pt x="10460" y="11698"/>
                    <a:pt x="10460" y="11861"/>
                  </a:cubicBezTo>
                  <a:lnTo>
                    <a:pt x="10460" y="13719"/>
                  </a:lnTo>
                  <a:cubicBezTo>
                    <a:pt x="10460" y="13853"/>
                    <a:pt x="10561" y="13920"/>
                    <a:pt x="10662" y="13920"/>
                  </a:cubicBezTo>
                  <a:cubicBezTo>
                    <a:pt x="10764" y="13920"/>
                    <a:pt x="10865" y="13853"/>
                    <a:pt x="10865" y="13719"/>
                  </a:cubicBezTo>
                  <a:lnTo>
                    <a:pt x="10865" y="11861"/>
                  </a:lnTo>
                  <a:cubicBezTo>
                    <a:pt x="10865" y="11191"/>
                    <a:pt x="10427" y="10601"/>
                    <a:pt x="9786" y="10409"/>
                  </a:cubicBezTo>
                  <a:lnTo>
                    <a:pt x="9203" y="10239"/>
                  </a:lnTo>
                  <a:cubicBezTo>
                    <a:pt x="9297" y="9953"/>
                    <a:pt x="9344" y="9656"/>
                    <a:pt x="9344" y="9355"/>
                  </a:cubicBezTo>
                  <a:cubicBezTo>
                    <a:pt x="9344" y="8522"/>
                    <a:pt x="8667" y="7845"/>
                    <a:pt x="7834" y="7845"/>
                  </a:cubicBezTo>
                  <a:lnTo>
                    <a:pt x="7533" y="7845"/>
                  </a:lnTo>
                  <a:cubicBezTo>
                    <a:pt x="8026" y="7370"/>
                    <a:pt x="8348" y="6747"/>
                    <a:pt x="8442" y="6074"/>
                  </a:cubicBezTo>
                  <a:lnTo>
                    <a:pt x="8565" y="6074"/>
                  </a:lnTo>
                  <a:cubicBezTo>
                    <a:pt x="8964" y="6074"/>
                    <a:pt x="9304" y="5777"/>
                    <a:pt x="9341" y="5400"/>
                  </a:cubicBezTo>
                  <a:cubicBezTo>
                    <a:pt x="9362" y="5190"/>
                    <a:pt x="9293" y="4980"/>
                    <a:pt x="9152" y="4821"/>
                  </a:cubicBezTo>
                  <a:lnTo>
                    <a:pt x="9127" y="4795"/>
                  </a:lnTo>
                  <a:lnTo>
                    <a:pt x="9127" y="3256"/>
                  </a:lnTo>
                  <a:cubicBezTo>
                    <a:pt x="9127" y="3079"/>
                    <a:pt x="9015" y="2923"/>
                    <a:pt x="8852" y="2861"/>
                  </a:cubicBezTo>
                  <a:cubicBezTo>
                    <a:pt x="8555" y="1206"/>
                    <a:pt x="7117" y="0"/>
                    <a:pt x="543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86;p90">
              <a:extLst>
                <a:ext uri="{FF2B5EF4-FFF2-40B4-BE49-F238E27FC236}">
                  <a16:creationId xmlns:a16="http://schemas.microsoft.com/office/drawing/2014/main" id="{5E99AF16-1F90-5888-B334-818513D419BF}"/>
                </a:ext>
              </a:extLst>
            </p:cNvPr>
            <p:cNvSpPr/>
            <p:nvPr/>
          </p:nvSpPr>
          <p:spPr>
            <a:xfrm>
              <a:off x="5458615" y="210919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34"/>
                    <a:pt x="95" y="624"/>
                    <a:pt x="207" y="624"/>
                  </a:cubicBezTo>
                  <a:cubicBezTo>
                    <a:pt x="319" y="624"/>
                    <a:pt x="410" y="534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87;p90">
              <a:extLst>
                <a:ext uri="{FF2B5EF4-FFF2-40B4-BE49-F238E27FC236}">
                  <a16:creationId xmlns:a16="http://schemas.microsoft.com/office/drawing/2014/main" id="{68F86EBA-7B62-E882-482C-D33414EFEDD5}"/>
                </a:ext>
              </a:extLst>
            </p:cNvPr>
            <p:cNvSpPr/>
            <p:nvPr/>
          </p:nvSpPr>
          <p:spPr>
            <a:xfrm>
              <a:off x="5527252" y="210919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4"/>
                    <a:pt x="204" y="624"/>
                  </a:cubicBezTo>
                  <a:cubicBezTo>
                    <a:pt x="316" y="624"/>
                    <a:pt x="407" y="534"/>
                    <a:pt x="407" y="421"/>
                  </a:cubicBezTo>
                  <a:lnTo>
                    <a:pt x="407" y="204"/>
                  </a:lnTo>
                  <a:cubicBezTo>
                    <a:pt x="407" y="68"/>
                    <a:pt x="305" y="0"/>
                    <a:pt x="20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88;p90">
              <a:extLst>
                <a:ext uri="{FF2B5EF4-FFF2-40B4-BE49-F238E27FC236}">
                  <a16:creationId xmlns:a16="http://schemas.microsoft.com/office/drawing/2014/main" id="{68DE747A-ACBB-D6B2-EEC6-5174E0E37805}"/>
                </a:ext>
              </a:extLst>
            </p:cNvPr>
            <p:cNvSpPr/>
            <p:nvPr/>
          </p:nvSpPr>
          <p:spPr>
            <a:xfrm>
              <a:off x="5479694" y="2154892"/>
              <a:ext cx="37150" cy="10749"/>
            </a:xfrm>
            <a:custGeom>
              <a:avLst/>
              <a:gdLst/>
              <a:ahLst/>
              <a:cxnLst/>
              <a:rect l="l" t="t" r="r" b="b"/>
              <a:pathLst>
                <a:path w="1417" h="410" extrusionOk="0">
                  <a:moveTo>
                    <a:pt x="272" y="0"/>
                  </a:moveTo>
                  <a:cubicBezTo>
                    <a:pt x="0" y="0"/>
                    <a:pt x="0" y="410"/>
                    <a:pt x="272" y="410"/>
                  </a:cubicBezTo>
                  <a:lnTo>
                    <a:pt x="1145" y="410"/>
                  </a:lnTo>
                  <a:cubicBezTo>
                    <a:pt x="1417" y="410"/>
                    <a:pt x="1417" y="0"/>
                    <a:pt x="114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3DA364F-7D92-A3D9-D659-E1509719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33" y="152859"/>
            <a:ext cx="7400015" cy="618322"/>
          </a:xfrm>
        </p:spPr>
        <p:txBody>
          <a:bodyPr/>
          <a:lstStyle/>
          <a:p>
            <a:pPr algn="ctr"/>
            <a:r>
              <a:rPr lang="ru-RU" sz="3600" dirty="0"/>
              <a:t>Корреляционный анализ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B404AA-73C3-DDF4-9F84-28954752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41" y="958468"/>
            <a:ext cx="6389782" cy="4032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69F86-9162-E943-E2ED-00D69D0BEA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7210" y="1371600"/>
            <a:ext cx="4217670" cy="3028950"/>
          </a:xfrm>
        </p:spPr>
        <p:txBody>
          <a:bodyPr/>
          <a:lstStyle/>
          <a:p>
            <a:r>
              <a:rPr lang="ru-RU" sz="2000" dirty="0">
                <a:cs typeface="Archivo" panose="020B0604020202020204" charset="0"/>
              </a:rPr>
              <a:t>Добавлен признаки</a:t>
            </a:r>
            <a:r>
              <a:rPr lang="en-US" sz="2000" dirty="0">
                <a:cs typeface="Archivo" panose="020B0604020202020204" charset="0"/>
              </a:rPr>
              <a:t>:</a:t>
            </a:r>
            <a:br>
              <a:rPr lang="en-US" sz="2000" dirty="0">
                <a:cs typeface="Archivo" panose="020B0604020202020204" charset="0"/>
              </a:rPr>
            </a:br>
            <a:br>
              <a:rPr lang="ru-RU" sz="2000" dirty="0">
                <a:cs typeface="Archivo" panose="020B0604020202020204" charset="0"/>
              </a:rPr>
            </a:br>
            <a:r>
              <a:rPr lang="ru-RU" sz="2000" b="0" dirty="0">
                <a:cs typeface="Archivo" panose="020B0604020202020204" charset="0"/>
              </a:rPr>
              <a:t> </a:t>
            </a:r>
            <a:r>
              <a:rPr lang="en-US" sz="2000" b="0" dirty="0">
                <a:latin typeface="Archivo" panose="020B0604020202020204" charset="0"/>
                <a:cs typeface="Archivo" panose="020B0604020202020204" charset="0"/>
              </a:rPr>
              <a:t>year_month (</a:t>
            </a:r>
            <a:r>
              <a:rPr lang="ru-RU" sz="2000" b="0" dirty="0">
                <a:cs typeface="Archivo" panose="020B0604020202020204" charset="0"/>
              </a:rPr>
              <a:t>формат ГГГГММ)</a:t>
            </a:r>
            <a:br>
              <a:rPr lang="en-US" sz="2000" b="0" dirty="0">
                <a:latin typeface="Archivo" panose="020B0604020202020204" charset="0"/>
                <a:cs typeface="Archivo" panose="020B0604020202020204" charset="0"/>
              </a:rPr>
            </a:br>
            <a:br>
              <a:rPr lang="en-US" sz="2000" b="0" dirty="0">
                <a:latin typeface="Archivo" panose="020B0604020202020204" charset="0"/>
                <a:cs typeface="Archivo" panose="020B0604020202020204" charset="0"/>
              </a:rPr>
            </a:br>
            <a:r>
              <a:rPr lang="ru-RU" sz="2000" b="0" dirty="0">
                <a:cs typeface="Archivo" panose="020B0604020202020204" charset="0"/>
              </a:rPr>
              <a:t> </a:t>
            </a:r>
            <a:r>
              <a:rPr lang="en-US" sz="2000" b="0" dirty="0">
                <a:latin typeface="Archivo" panose="020B0604020202020204" charset="0"/>
                <a:cs typeface="Archivo" panose="020B0604020202020204" charset="0"/>
              </a:rPr>
              <a:t>season session_start</a:t>
            </a:r>
            <a:br>
              <a:rPr lang="en-US" sz="2000" b="0" dirty="0">
                <a:latin typeface="Archivo" panose="020B0604020202020204" charset="0"/>
                <a:cs typeface="Archivo" panose="020B0604020202020204" charset="0"/>
              </a:rPr>
            </a:br>
            <a:br>
              <a:rPr lang="ru-RU" sz="2000" b="0" dirty="0">
                <a:cs typeface="Archivo" panose="020B0604020202020204" charset="0"/>
              </a:rPr>
            </a:br>
            <a:r>
              <a:rPr lang="en-US" sz="2000" b="0" dirty="0">
                <a:latin typeface="Archivo" panose="020B0604020202020204" charset="0"/>
                <a:cs typeface="Archivo" panose="020B0604020202020204" charset="0"/>
              </a:rPr>
              <a:t>is_weekend</a:t>
            </a:r>
            <a:br>
              <a:rPr lang="en-US" sz="2000" b="0" dirty="0">
                <a:latin typeface="Archivo" panose="020B0604020202020204" charset="0"/>
                <a:cs typeface="Archivo" panose="020B0604020202020204" charset="0"/>
              </a:rPr>
            </a:br>
            <a:br>
              <a:rPr lang="ru-RU" sz="2000" b="0" dirty="0">
                <a:cs typeface="Archivo" panose="020B0604020202020204" charset="0"/>
              </a:rPr>
            </a:br>
            <a:r>
              <a:rPr lang="ru-RU" sz="2000" b="0" dirty="0">
                <a:cs typeface="Archivo" panose="020B0604020202020204" charset="0"/>
              </a:rPr>
              <a:t>Часы (</a:t>
            </a:r>
            <a:r>
              <a:rPr lang="en-US" sz="2000" b="0" dirty="0">
                <a:latin typeface="Archivo" panose="020B0604020202020204" charset="0"/>
                <a:cs typeface="Archivo" panose="020B0604020202020204" charset="0"/>
              </a:rPr>
              <a:t>time_hour)</a:t>
            </a:r>
            <a:endParaRPr lang="ru-RU" sz="2000" b="0" dirty="0">
              <a:cs typeface="Archivo" panose="020B060402020202020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E82E81-60A3-6BB3-DF07-CA4B01EC4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2413" y="203835"/>
            <a:ext cx="7405687" cy="915988"/>
          </a:xfrm>
        </p:spPr>
        <p:txBody>
          <a:bodyPr/>
          <a:lstStyle/>
          <a:p>
            <a:r>
              <a:rPr lang="ru-RU" sz="3200" dirty="0"/>
              <a:t>Конструирование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8041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C188E-9657-EE2B-4264-4816507714A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39000">
                <a:schemeClr val="tx2">
                  <a:lumMod val="7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96000">
                <a:srgbClr val="1DA782"/>
              </a:gs>
            </a:gsLst>
            <a:lin ang="4800000" scaled="0"/>
          </a:gra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algn="ctr"/>
            <a:r>
              <a:rPr lang="ru-RU" dirty="0"/>
              <a:t>Разделение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3CCA85-8C3C-7EA5-DD28-196500F8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48463"/>
            <a:ext cx="7704000" cy="737537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ru-RU" sz="2000" dirty="0"/>
              <a:t>Разделение данных на обучающую и валидационную выборки (train_test_split)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BB349C7-C956-6417-43E4-5A8804619A8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623310" y="2644762"/>
            <a:ext cx="4983480" cy="572701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ru-RU" sz="2000" dirty="0"/>
              <a:t>Стратификация по целевой переменной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E886B36-74A2-4C27-F555-DBE54CDDE88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45230" y="3457923"/>
            <a:ext cx="5921430" cy="572700"/>
          </a:xfrm>
          <a:solidFill>
            <a:schemeClr val="tx2">
              <a:lumMod val="60000"/>
              <a:lumOff val="40000"/>
              <a:alpha val="99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ru-RU" sz="2000" dirty="0"/>
              <a:t>Применена балансировка классов через SMOTE</a:t>
            </a:r>
          </a:p>
        </p:txBody>
      </p:sp>
      <p:sp>
        <p:nvSpPr>
          <p:cNvPr id="12" name="Подзаголовок 3">
            <a:extLst>
              <a:ext uri="{FF2B5EF4-FFF2-40B4-BE49-F238E27FC236}">
                <a16:creationId xmlns:a16="http://schemas.microsoft.com/office/drawing/2014/main" id="{5A7797AF-4A9D-59D0-DC48-28C82D78BE28}"/>
              </a:ext>
            </a:extLst>
          </p:cNvPr>
          <p:cNvSpPr txBox="1">
            <a:spLocks/>
          </p:cNvSpPr>
          <p:nvPr/>
        </p:nvSpPr>
        <p:spPr>
          <a:xfrm>
            <a:off x="187860" y="2585611"/>
            <a:ext cx="2349600" cy="5727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contourW="6350"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ru-RU" sz="2000" dirty="0"/>
              <a:t>Стандартизация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739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21EEB-5EBD-F7BB-9043-78515230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2155"/>
            <a:ext cx="7704000" cy="572700"/>
          </a:xfrm>
          <a:gradFill>
            <a:gsLst>
              <a:gs pos="61000">
                <a:srgbClr val="6ECF84"/>
              </a:gs>
              <a:gs pos="21000">
                <a:schemeClr val="tx2">
                  <a:lumMod val="75000"/>
                </a:schemeClr>
              </a:gs>
              <a:gs pos="0">
                <a:srgbClr val="FFFF00"/>
              </a:gs>
              <a:gs pos="92000">
                <a:srgbClr val="1DA782"/>
              </a:gs>
            </a:gsLst>
            <a:lin ang="4800000" scaled="0"/>
          </a:gra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algn="ctr"/>
            <a:r>
              <a:rPr lang="ru-RU" dirty="0"/>
              <a:t>Выбор моделей для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48F29A-57EF-460C-9732-84F09D84D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2" y="3349830"/>
            <a:ext cx="4526278" cy="66210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algn="ctr"/>
            <a:r>
              <a:rPr lang="ru-RU" sz="2400" dirty="0"/>
              <a:t>Логистическая регрессия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7DAEFA1-D05E-DCEE-7902-6F134B9A16F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00400" y="2317206"/>
            <a:ext cx="3154680" cy="74295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algn="ctr"/>
            <a:r>
              <a:rPr lang="ru-RU" sz="2400" dirty="0"/>
              <a:t>Случайные деревья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1368A12-6FBA-1860-D089-9115961D382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24554" y="1340395"/>
            <a:ext cx="3154680" cy="74295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algn="ctr"/>
            <a:r>
              <a:rPr lang="en-US" sz="2400" dirty="0"/>
              <a:t>XGBoost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486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B1C5E-8A16-1A0E-3DB3-9729C962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2824"/>
          </a:xfrm>
          <a:gradFill>
            <a:gsLst>
              <a:gs pos="61000">
                <a:srgbClr val="6ECF84"/>
              </a:gs>
              <a:gs pos="12000">
                <a:schemeClr val="tx2">
                  <a:lumMod val="75000"/>
                </a:schemeClr>
              </a:gs>
              <a:gs pos="0">
                <a:srgbClr val="FFFF00"/>
              </a:gs>
              <a:gs pos="92000">
                <a:srgbClr val="1DA782"/>
              </a:gs>
            </a:gsLst>
            <a:lin ang="4800000" scaled="0"/>
          </a:gra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algn="ctr"/>
            <a:r>
              <a:rPr lang="ru-RU" sz="3200" dirty="0"/>
              <a:t>Обучение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F04C43-8006-8F07-0290-7A7663A5B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6" y="2952330"/>
            <a:ext cx="2392936" cy="95673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marL="0" indent="0"/>
            <a:r>
              <a:rPr lang="en-US" sz="1800" dirty="0"/>
              <a:t>ROC-AUC:</a:t>
            </a:r>
            <a:r>
              <a:rPr lang="ru-RU" sz="1800" dirty="0"/>
              <a:t>0.8388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/>
            <a:r>
              <a:rPr lang="en-US" sz="1800" dirty="0"/>
              <a:t>F1-</a:t>
            </a:r>
            <a:r>
              <a:rPr lang="ru-RU" sz="1800" dirty="0"/>
              <a:t>мера</a:t>
            </a:r>
            <a:r>
              <a:rPr lang="en-US" sz="1800" dirty="0"/>
              <a:t>:</a:t>
            </a:r>
            <a:r>
              <a:rPr lang="ru-RU" sz="1800" dirty="0"/>
              <a:t> 0.0498</a:t>
            </a:r>
          </a:p>
          <a:p>
            <a:pPr marL="0" indent="0"/>
            <a:r>
              <a:rPr lang="en-US" sz="1800" dirty="0"/>
              <a:t>Logloss:</a:t>
            </a:r>
            <a:r>
              <a:rPr lang="ru-RU" sz="1800" dirty="0"/>
              <a:t> 0.5254</a:t>
            </a:r>
          </a:p>
          <a:p>
            <a:pPr marL="0"/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5EBF0E62-21CB-EA3C-A487-721524FBB3E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046932" y="2411731"/>
            <a:ext cx="2562583" cy="109728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pPr marL="0" indent="0"/>
            <a:r>
              <a:rPr lang="en-US" sz="1800" dirty="0"/>
              <a:t>ROC-AUC:</a:t>
            </a:r>
            <a:r>
              <a:rPr lang="ru-RU" sz="1800" dirty="0"/>
              <a:t> 0.9764</a:t>
            </a:r>
            <a:endParaRPr lang="en-US" sz="1800" dirty="0"/>
          </a:p>
          <a:p>
            <a:pPr marL="0" indent="0"/>
            <a:r>
              <a:rPr lang="en-US" sz="1800" dirty="0"/>
              <a:t>F1-</a:t>
            </a:r>
            <a:r>
              <a:rPr lang="ru-RU" sz="1800" dirty="0"/>
              <a:t>мера</a:t>
            </a:r>
            <a:r>
              <a:rPr lang="en-US" sz="1800" dirty="0"/>
              <a:t>:</a:t>
            </a:r>
            <a:r>
              <a:rPr lang="ru-RU" sz="1800" dirty="0"/>
              <a:t> 0.4744</a:t>
            </a:r>
          </a:p>
          <a:p>
            <a:pPr marL="0" indent="0"/>
            <a:r>
              <a:rPr lang="en-US" sz="1800" dirty="0"/>
              <a:t>Logloss:</a:t>
            </a:r>
            <a:r>
              <a:rPr lang="ru-RU" sz="1800" dirty="0"/>
              <a:t> 0.0486</a:t>
            </a:r>
          </a:p>
          <a:p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E00982C-68C0-7E0E-F339-5273EE91773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299068" y="1615020"/>
            <a:ext cx="2530000" cy="95673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en-US" sz="1800" dirty="0"/>
              <a:t>ROC-AUC:</a:t>
            </a:r>
            <a:r>
              <a:rPr lang="ru-RU" sz="1800" dirty="0"/>
              <a:t> 0.9958</a:t>
            </a:r>
            <a:endParaRPr lang="en-US" sz="1800" dirty="0"/>
          </a:p>
          <a:p>
            <a:r>
              <a:rPr lang="en-US" sz="1800" dirty="0"/>
              <a:t>F1-</a:t>
            </a:r>
            <a:r>
              <a:rPr lang="ru-RU" sz="1800" dirty="0"/>
              <a:t>мера</a:t>
            </a:r>
            <a:r>
              <a:rPr lang="en-US" sz="1800" dirty="0"/>
              <a:t>:</a:t>
            </a:r>
            <a:r>
              <a:rPr lang="ru-RU" sz="1800" dirty="0"/>
              <a:t> 0.7801</a:t>
            </a:r>
          </a:p>
          <a:p>
            <a:r>
              <a:rPr lang="en-US" sz="1800" dirty="0"/>
              <a:t>Logloss:</a:t>
            </a:r>
            <a:r>
              <a:rPr lang="ru-RU" sz="1800" dirty="0"/>
              <a:t> 0.0140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3EA6469E-BBDD-BFF5-6E5F-9CB5DDE4917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9995" y="2078160"/>
            <a:ext cx="2377075" cy="79309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ru-RU" dirty="0"/>
              <a:t>Логистическая регрессия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DB4AD2E0-7646-E6D1-C002-19C5AF82917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09138" y="1057632"/>
            <a:ext cx="2562583" cy="45780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en-US" dirty="0"/>
              <a:t>XGBoost</a:t>
            </a:r>
            <a:endParaRPr lang="ru-RU" dirty="0"/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D137A6A0-CDF8-DDB9-FDED-48384846A12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31068" y="1849260"/>
            <a:ext cx="2530001" cy="457800"/>
          </a:xfr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6350"/>
        </p:spPr>
        <p:txBody>
          <a:bodyPr/>
          <a:lstStyle/>
          <a:p>
            <a:r>
              <a:rPr lang="ru-RU" dirty="0"/>
              <a:t>Случайные леса</a:t>
            </a:r>
          </a:p>
        </p:txBody>
      </p:sp>
    </p:spTree>
    <p:extLst>
      <p:ext uri="{BB962C8B-B14F-4D97-AF65-F5344CB8AC3E}">
        <p14:creationId xmlns:p14="http://schemas.microsoft.com/office/powerpoint/2010/main" val="6303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FE0990-4E39-A2DD-48B5-E3D5EFD3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50" y="265950"/>
            <a:ext cx="4671150" cy="1063200"/>
          </a:xfrm>
        </p:spPr>
        <p:txBody>
          <a:bodyPr/>
          <a:lstStyle/>
          <a:p>
            <a:pPr algn="l"/>
            <a:r>
              <a:rPr lang="ru-RU" dirty="0"/>
              <a:t>Оптимизация гиперпараметров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01DDE1A-8BD6-7784-0A72-B527285F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" y="1417320"/>
            <a:ext cx="6812280" cy="3589020"/>
          </a:xfrm>
        </p:spPr>
        <p:txBody>
          <a:bodyPr/>
          <a:lstStyle/>
          <a:p>
            <a:pPr algn="l"/>
            <a:r>
              <a:rPr lang="ru-RU" sz="2000" dirty="0"/>
              <a:t>Применен </a:t>
            </a:r>
            <a:r>
              <a:rPr lang="en-US" sz="2000" dirty="0"/>
              <a:t>RandomizedSearchCV </a:t>
            </a:r>
            <a:r>
              <a:rPr lang="ru-RU" sz="2000" dirty="0"/>
              <a:t>для настройки параметров </a:t>
            </a:r>
            <a:r>
              <a:rPr lang="en-US" sz="2000" dirty="0"/>
              <a:t>XGBoost.</a:t>
            </a:r>
          </a:p>
          <a:p>
            <a:pPr algn="l"/>
            <a:endParaRPr lang="en-US" sz="2000" dirty="0"/>
          </a:p>
          <a:p>
            <a:pPr algn="l"/>
            <a:r>
              <a:rPr lang="ru-RU" sz="2000" dirty="0"/>
              <a:t>Лучшая</a:t>
            </a:r>
            <a:r>
              <a:rPr lang="en-US" sz="2000" dirty="0"/>
              <a:t> </a:t>
            </a:r>
            <a:r>
              <a:rPr lang="ru-RU" sz="2000" dirty="0"/>
              <a:t>конфигурация:</a:t>
            </a:r>
            <a:endParaRPr lang="en-US" sz="2000" dirty="0"/>
          </a:p>
          <a:p>
            <a:pPr algn="l"/>
            <a:r>
              <a:rPr lang="en-US" sz="2000" dirty="0"/>
              <a:t>n_estimators:</a:t>
            </a:r>
            <a:r>
              <a:rPr lang="ru-RU" sz="2000" dirty="0"/>
              <a:t> 200</a:t>
            </a:r>
            <a:endParaRPr lang="en-US" sz="2000" dirty="0"/>
          </a:p>
          <a:p>
            <a:pPr algn="l"/>
            <a:r>
              <a:rPr lang="en-US" sz="2000" dirty="0"/>
              <a:t>max_depth:</a:t>
            </a:r>
            <a:r>
              <a:rPr lang="ru-RU" sz="2000" dirty="0"/>
              <a:t> 6</a:t>
            </a:r>
            <a:endParaRPr lang="en-US" sz="2000" dirty="0"/>
          </a:p>
          <a:p>
            <a:pPr algn="l"/>
            <a:r>
              <a:rPr lang="en-US" sz="2000" dirty="0"/>
              <a:t>learning_rate:</a:t>
            </a:r>
            <a:r>
              <a:rPr lang="ru-RU" sz="2000" dirty="0"/>
              <a:t> 0.2</a:t>
            </a:r>
            <a:endParaRPr lang="en-US" sz="2000" dirty="0"/>
          </a:p>
          <a:p>
            <a:pPr algn="l"/>
            <a:r>
              <a:rPr lang="en-US" sz="2000" dirty="0"/>
              <a:t>reg_lambda:</a:t>
            </a:r>
            <a:r>
              <a:rPr lang="ru-RU" sz="2000" dirty="0"/>
              <a:t> 7.75</a:t>
            </a:r>
            <a:endParaRPr lang="en-US" sz="2000" dirty="0"/>
          </a:p>
          <a:p>
            <a:pPr algn="l"/>
            <a:r>
              <a:rPr lang="en-US" sz="2000" dirty="0"/>
              <a:t>reg_alpha:</a:t>
            </a:r>
            <a:r>
              <a:rPr lang="ru-RU" sz="2000" dirty="0"/>
              <a:t> 0.1</a:t>
            </a:r>
          </a:p>
          <a:p>
            <a:pPr algn="l"/>
            <a:endParaRPr lang="ru-RU" sz="2000" dirty="0"/>
          </a:p>
          <a:p>
            <a:pPr marL="0" indent="0" algn="l"/>
            <a:r>
              <a:rPr lang="en-US" sz="2000" dirty="0"/>
              <a:t>ROC-AUC: </a:t>
            </a:r>
            <a:r>
              <a:rPr lang="ru-RU" sz="2000" dirty="0"/>
              <a:t>0.9963</a:t>
            </a:r>
            <a:r>
              <a:rPr lang="en-US" sz="2000" dirty="0"/>
              <a:t>       </a:t>
            </a:r>
            <a:r>
              <a:rPr lang="ru-RU" sz="2000" dirty="0"/>
              <a:t>                              </a:t>
            </a:r>
            <a:r>
              <a:rPr lang="en-US" sz="2000" dirty="0"/>
              <a:t>Logloss:</a:t>
            </a:r>
            <a:r>
              <a:rPr lang="ru-RU" sz="2000" dirty="0"/>
              <a:t> 0.0193</a:t>
            </a: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24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8C215-E46F-9897-0126-274A5845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00" y="284261"/>
            <a:ext cx="7704000" cy="733463"/>
          </a:xfrm>
        </p:spPr>
        <p:txBody>
          <a:bodyPr/>
          <a:lstStyle/>
          <a:p>
            <a:pPr algn="ctr"/>
            <a:r>
              <a:rPr lang="ru-RU" sz="3200" dirty="0"/>
              <a:t>Кривые обучения и валидации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47167-2988-1DFD-EF77-1EDE8BB7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34439"/>
            <a:ext cx="4572000" cy="35669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D5156-60CA-5655-8FF8-41829421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4438"/>
            <a:ext cx="4468456" cy="37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4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33A28-B7FB-81AE-4E16-FCC33CAA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96435"/>
            <a:ext cx="7898220" cy="572700"/>
          </a:xfrm>
        </p:spPr>
        <p:txBody>
          <a:bodyPr/>
          <a:lstStyle/>
          <a:p>
            <a:pPr algn="ctr"/>
            <a:r>
              <a:rPr lang="ru-RU" sz="3600" dirty="0"/>
              <a:t>График предсказаний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E9186F-81CA-1264-2203-070944EE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097280"/>
            <a:ext cx="6572250" cy="35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A1753-6BA4-89F8-4C9D-F1F9E33F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89782"/>
            <a:ext cx="7463790" cy="773207"/>
          </a:xfrm>
          <a:gradFill>
            <a:gsLst>
              <a:gs pos="73000">
                <a:srgbClr val="6ECF84"/>
              </a:gs>
              <a:gs pos="20000">
                <a:schemeClr val="tx2">
                  <a:lumMod val="75000"/>
                </a:schemeClr>
              </a:gs>
              <a:gs pos="0">
                <a:srgbClr val="FFFF00"/>
              </a:gs>
              <a:gs pos="100000">
                <a:srgbClr val="1DA782"/>
              </a:gs>
            </a:gsLst>
            <a:lin ang="4800000" scaled="0"/>
          </a:gradFill>
        </p:spPr>
        <p:txBody>
          <a:bodyPr/>
          <a:lstStyle/>
          <a:p>
            <a:r>
              <a:rPr lang="ru-RU" sz="4800" dirty="0"/>
              <a:t>Разработка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413589-36A2-C8C7-C51C-3E031DFD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290" y="1291702"/>
            <a:ext cx="4892039" cy="773206"/>
          </a:xfrm>
        </p:spPr>
        <p:txBody>
          <a:bodyPr/>
          <a:lstStyle/>
          <a:p>
            <a:pPr algn="ctr"/>
            <a:r>
              <a:rPr lang="ru-RU" sz="2400" dirty="0"/>
              <a:t>Функционал 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33D0E-F0D1-6744-B415-F4E5A2DA08F8}"/>
              </a:ext>
            </a:extLst>
          </p:cNvPr>
          <p:cNvSpPr txBox="1"/>
          <p:nvPr/>
        </p:nvSpPr>
        <p:spPr>
          <a:xfrm>
            <a:off x="2080260" y="2571750"/>
            <a:ext cx="5680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Archivo" panose="020B0604020202020204" charset="0"/>
              </a:rPr>
              <a:t>Ввод данных пользователем</a:t>
            </a:r>
            <a:endParaRPr lang="en-US" sz="2000" dirty="0">
              <a:cs typeface="Archivo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chivo" panose="020B0604020202020204" charset="0"/>
              <a:cs typeface="Archivo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Archivo" panose="020B0604020202020204" charset="0"/>
              </a:rPr>
              <a:t>Вывод предсказаний</a:t>
            </a:r>
            <a:endParaRPr lang="en-US" sz="2000" dirty="0">
              <a:cs typeface="Archivo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chivo" panose="020B0604020202020204" charset="0"/>
              <a:cs typeface="Archivo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Archivo" panose="020B0604020202020204" charset="0"/>
              </a:rPr>
              <a:t>Генерация отчета об обработке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48268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A8DC3-4A21-FBC1-8A68-BB7FB6EE36A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7822" b="7822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560" name="Google Shape;560;p55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915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Демонстрация приложения</a:t>
            </a:r>
            <a:endParaRPr sz="3600" dirty="0"/>
          </a:p>
        </p:txBody>
      </p:sp>
      <p:sp>
        <p:nvSpPr>
          <p:cNvPr id="561" name="Google Shape;561;p55"/>
          <p:cNvSpPr/>
          <p:nvPr/>
        </p:nvSpPr>
        <p:spPr>
          <a:xfrm rot="-7673915">
            <a:off x="6830135" y="-2604811"/>
            <a:ext cx="5215501" cy="511372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ED0C7-5A67-4BD9-DE4C-46285305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7478"/>
            <a:ext cx="7704000" cy="635111"/>
          </a:xfrm>
        </p:spPr>
        <p:txBody>
          <a:bodyPr/>
          <a:lstStyle/>
          <a:p>
            <a:r>
              <a:rPr lang="ru-RU" sz="4400" dirty="0"/>
              <a:t>Оглавление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D5FE73-A502-C6CC-0F40-A4D67AE8A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2527" y="1853879"/>
            <a:ext cx="2505600" cy="5727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AE7EBC4-0878-C3DA-46E3-CBF2AF43E29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08620" y="932291"/>
            <a:ext cx="6640920" cy="3686175"/>
          </a:xfrm>
        </p:spPr>
        <p:txBody>
          <a:bodyPr/>
          <a:lstStyle/>
          <a:p>
            <a:pPr marL="152400" indent="0" algn="l">
              <a:lnSpc>
                <a:spcPct val="150000"/>
              </a:lnSpc>
            </a:pPr>
            <a:r>
              <a:rPr lang="ru-RU" sz="1800" dirty="0"/>
              <a:t>1.Подготовка данных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2. Визуальный анализ данных (EDA)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3. Конструирование признаков (Feature Engineering)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4. Обучение и сравнение моделей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5. Оптимизация гиперпараметров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6. Прогнозирование на тестовой выборке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7. Разработка программного продукта</a:t>
            </a:r>
          </a:p>
          <a:p>
            <a:pPr marL="152400" indent="0" algn="l">
              <a:lnSpc>
                <a:spcPct val="150000"/>
              </a:lnSpc>
            </a:pPr>
            <a:r>
              <a:rPr lang="ru-RU" sz="1800" dirty="0"/>
              <a:t>8. Выводы</a:t>
            </a:r>
          </a:p>
        </p:txBody>
      </p:sp>
    </p:spTree>
    <p:extLst>
      <p:ext uri="{BB962C8B-B14F-4D97-AF65-F5344CB8AC3E}">
        <p14:creationId xmlns:p14="http://schemas.microsoft.com/office/powerpoint/2010/main" val="381825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/>
          <p:nvPr/>
        </p:nvSpPr>
        <p:spPr>
          <a:xfrm rot="5400000" flipH="1">
            <a:off x="-2185865" y="-2595912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7" name="Google Shape;567;p5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9184" r="29184"/>
          <a:stretch/>
        </p:blipFill>
        <p:spPr>
          <a:xfrm>
            <a:off x="5166833" y="0"/>
            <a:ext cx="3672358" cy="5143501"/>
          </a:xfrm>
          <a:prstGeom prst="rect">
            <a:avLst/>
          </a:prstGeom>
        </p:spPr>
      </p:pic>
      <p:sp>
        <p:nvSpPr>
          <p:cNvPr id="568" name="Google Shape;568;p56"/>
          <p:cNvSpPr txBox="1">
            <a:spLocks noGrp="1"/>
          </p:cNvSpPr>
          <p:nvPr>
            <p:ph type="title"/>
          </p:nvPr>
        </p:nvSpPr>
        <p:spPr>
          <a:xfrm>
            <a:off x="1800271" y="488435"/>
            <a:ext cx="1560150" cy="6659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accent1"/>
                </a:solidFill>
              </a:rPr>
              <a:t>Вывод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569" name="Google Shape;569;p56"/>
          <p:cNvSpPr txBox="1">
            <a:spLocks noGrp="1"/>
          </p:cNvSpPr>
          <p:nvPr>
            <p:ph type="subTitle" idx="1"/>
          </p:nvPr>
        </p:nvSpPr>
        <p:spPr>
          <a:xfrm>
            <a:off x="642079" y="1451258"/>
            <a:ext cx="4080600" cy="320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/>
              <a:t>Определены ключевые признаки для идентификации злоумышленника.</a:t>
            </a: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/>
              <a:t>Лучшая модель: XGBoost.</a:t>
            </a: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/>
              <a:t>Построена стабильная система прогнозирования.</a:t>
            </a:r>
            <a:endParaRPr sz="2000" dirty="0"/>
          </a:p>
        </p:txBody>
      </p:sp>
      <p:pic>
        <p:nvPicPr>
          <p:cNvPr id="570" name="Google Shape;570;p56"/>
          <p:cNvPicPr preferRelativeResize="0"/>
          <p:nvPr/>
        </p:nvPicPr>
        <p:blipFill rotWithShape="1">
          <a:blip r:embed="rId4">
            <a:alphaModFix/>
          </a:blip>
          <a:srcRect t="18916"/>
          <a:stretch/>
        </p:blipFill>
        <p:spPr>
          <a:xfrm rot="-5400000">
            <a:off x="68735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6"/>
          <p:cNvSpPr/>
          <p:nvPr/>
        </p:nvSpPr>
        <p:spPr>
          <a:xfrm rot="-3126085" flipH="1">
            <a:off x="7066860" y="2522764"/>
            <a:ext cx="5215501" cy="511372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accent1"/>
                </a:solidFill>
              </a:rPr>
              <a:t>Описание задачи и цель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C468A17-1B17-B401-436C-9395BC26A7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21696" y="2192113"/>
            <a:ext cx="4281658" cy="1311600"/>
          </a:xfrm>
        </p:spPr>
        <p:txBody>
          <a:bodyPr/>
          <a:lstStyle/>
          <a:p>
            <a:r>
              <a:rPr lang="ru-RU" sz="2000" dirty="0"/>
              <a:t>Идентифицировать пользователя на основе последовательности посещенных сайтов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C49FE1-FFAB-B489-D9F6-94A7797E9F5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277080" y="2192113"/>
            <a:ext cx="3477426" cy="1311600"/>
          </a:xfrm>
        </p:spPr>
        <p:txBody>
          <a:bodyPr/>
          <a:lstStyle/>
          <a:p>
            <a:r>
              <a:rPr lang="ru-RU" sz="1800" dirty="0"/>
              <a:t>Построить точную модель </a:t>
            </a:r>
            <a:r>
              <a:rPr lang="ru-RU" sz="2000" dirty="0"/>
              <a:t>классификации</a:t>
            </a:r>
            <a:r>
              <a:rPr lang="ru-RU" sz="1800" dirty="0"/>
              <a:t> для предсказания метки target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5832471-DFE7-46D3-A58F-5417A49BED7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574875" y="1481274"/>
            <a:ext cx="2175300" cy="457800"/>
          </a:xfrm>
        </p:spPr>
        <p:txBody>
          <a:bodyPr/>
          <a:lstStyle/>
          <a:p>
            <a:r>
              <a:rPr lang="ru-RU" sz="2800" dirty="0"/>
              <a:t>Задача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9DCF843-2F67-7462-B484-5395D513512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31075" y="1481274"/>
            <a:ext cx="2175300" cy="457800"/>
          </a:xfrm>
        </p:spPr>
        <p:txBody>
          <a:bodyPr/>
          <a:lstStyle/>
          <a:p>
            <a:r>
              <a:rPr lang="ru-RU" sz="2800" dirty="0"/>
              <a:t>Цель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3B7E602-9C5D-07A5-CA66-9A41D2F3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7" y="230089"/>
            <a:ext cx="3929700" cy="816513"/>
          </a:xfrm>
        </p:spPr>
        <p:txBody>
          <a:bodyPr/>
          <a:lstStyle/>
          <a:p>
            <a:r>
              <a:rPr lang="ru-RU" sz="4000" dirty="0"/>
              <a:t>Библиотеки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FD939EB8-C606-1DA7-F38E-EE0901208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00" y="1248787"/>
            <a:ext cx="3833047" cy="34812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Pandas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Numpy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Matplotlib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Seaborn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scikit-learn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Xgboost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Imblearn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SciPy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Pickle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Steamlit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joblib</a:t>
            </a:r>
            <a:endParaRPr lang="ru-RU" sz="2000" dirty="0"/>
          </a:p>
        </p:txBody>
      </p:sp>
      <p:pic>
        <p:nvPicPr>
          <p:cNvPr id="15" name="Google Shape;297;p43">
            <a:extLst>
              <a:ext uri="{FF2B5EF4-FFF2-40B4-BE49-F238E27FC236}">
                <a16:creationId xmlns:a16="http://schemas.microsoft.com/office/drawing/2014/main" id="{7E2679AB-556A-49F4-3E74-E676C5E68A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2164" y="1046602"/>
            <a:ext cx="1634178" cy="67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98;p43">
            <a:extLst>
              <a:ext uri="{FF2B5EF4-FFF2-40B4-BE49-F238E27FC236}">
                <a16:creationId xmlns:a16="http://schemas.microsoft.com/office/drawing/2014/main" id="{272E2736-2137-BB37-95CC-1855696D6C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2898" y="1801248"/>
            <a:ext cx="1744312" cy="67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99;p43">
            <a:extLst>
              <a:ext uri="{FF2B5EF4-FFF2-40B4-BE49-F238E27FC236}">
                <a16:creationId xmlns:a16="http://schemas.microsoft.com/office/drawing/2014/main" id="{E6A9D6E1-1393-832B-D745-2835402F59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4384" y="230089"/>
            <a:ext cx="1176739" cy="101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7138F8-0D75-4B43-0C17-2A38A391E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13" y="2508614"/>
            <a:ext cx="1233824" cy="12338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665AB6A-41E6-C634-7B5B-65365BF53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712" y="3496182"/>
            <a:ext cx="2004964" cy="1233824"/>
          </a:xfrm>
          <a:prstGeom prst="rect">
            <a:avLst/>
          </a:prstGeom>
        </p:spPr>
      </p:pic>
      <p:sp>
        <p:nvSpPr>
          <p:cNvPr id="24" name="Google Shape;537;p52">
            <a:extLst>
              <a:ext uri="{FF2B5EF4-FFF2-40B4-BE49-F238E27FC236}">
                <a16:creationId xmlns:a16="http://schemas.microsoft.com/office/drawing/2014/main" id="{8AB9A7EB-7E09-53D5-D742-68192492AAC4}"/>
              </a:ext>
            </a:extLst>
          </p:cNvPr>
          <p:cNvSpPr/>
          <p:nvPr/>
        </p:nvSpPr>
        <p:spPr>
          <a:xfrm rot="-5400000">
            <a:off x="1697930" y="1830353"/>
            <a:ext cx="3358775" cy="219564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2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89363" y="198304"/>
            <a:ext cx="7590699" cy="82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accent1"/>
                </a:solidFill>
              </a:rPr>
              <a:t>Обработка пропущенных значений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00F913-4781-8170-9AC0-221147A9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72000" y="1024569"/>
            <a:ext cx="4044723" cy="33821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E5A311-7625-3B1C-9261-2CD843B3B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8" y="1024569"/>
            <a:ext cx="3944039" cy="33821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BC91AD-DDA9-334C-A897-E13C635CBBAB}"/>
              </a:ext>
            </a:extLst>
          </p:cNvPr>
          <p:cNvSpPr txBox="1"/>
          <p:nvPr/>
        </p:nvSpPr>
        <p:spPr>
          <a:xfrm>
            <a:off x="743599" y="4406747"/>
            <a:ext cx="331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cavo"/>
                <a:cs typeface="Archivo" panose="020B0604020202020204" charset="0"/>
              </a:rPr>
              <a:t>До удаления пропусков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B4FFC-F712-CE58-6D1E-41C2173001AC}"/>
              </a:ext>
            </a:extLst>
          </p:cNvPr>
          <p:cNvSpPr txBox="1"/>
          <p:nvPr/>
        </p:nvSpPr>
        <p:spPr>
          <a:xfrm>
            <a:off x="5089793" y="4394353"/>
            <a:ext cx="331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cavo"/>
                <a:cs typeface="Archivo" panose="020B0604020202020204" charset="0"/>
              </a:rPr>
              <a:t>После удаления пропусков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>
          <a:xfrm>
            <a:off x="800010" y="262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</a:rPr>
              <a:t>Преобразование данных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70" name="Google Shape;270;p46"/>
          <p:cNvSpPr txBox="1">
            <a:spLocks noGrp="1"/>
          </p:cNvSpPr>
          <p:nvPr>
            <p:ph type="subTitle" idx="1"/>
          </p:nvPr>
        </p:nvSpPr>
        <p:spPr>
          <a:xfrm>
            <a:off x="4947756" y="1667625"/>
            <a:ext cx="3771990" cy="1658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Добавлены новые признаки: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Years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Months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Day_of_week</a:t>
            </a:r>
            <a:endParaRPr sz="1800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ED8724B5-1DF6-12B4-9B89-D7143F9C6E8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00010" y="1667625"/>
            <a:ext cx="3771990" cy="1555635"/>
          </a:xfrm>
        </p:spPr>
        <p:txBody>
          <a:bodyPr/>
          <a:lstStyle/>
          <a:p>
            <a:r>
              <a:rPr lang="ru-RU" sz="2400" dirty="0"/>
              <a:t>Все столбцы были преобразованы в </a:t>
            </a:r>
            <a:r>
              <a:rPr lang="en-US" sz="2400" dirty="0"/>
              <a:t>int64</a:t>
            </a:r>
            <a:endParaRPr lang="ru-RU" sz="2400" dirty="0"/>
          </a:p>
        </p:txBody>
      </p:sp>
      <p:sp>
        <p:nvSpPr>
          <p:cNvPr id="272" name="Google Shape;272;p46"/>
          <p:cNvSpPr/>
          <p:nvPr/>
        </p:nvSpPr>
        <p:spPr>
          <a:xfrm rot="-5400000">
            <a:off x="7518131" y="1724833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2A207-B4AD-79EC-138E-6C280BAA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6" y="1718631"/>
            <a:ext cx="5166910" cy="1477878"/>
          </a:xfrm>
        </p:spPr>
        <p:txBody>
          <a:bodyPr/>
          <a:lstStyle/>
          <a:p>
            <a:pPr algn="ctr"/>
            <a:r>
              <a:rPr lang="ru-RU" sz="4000" dirty="0"/>
              <a:t>Визуальный анализ данных (</a:t>
            </a:r>
            <a:r>
              <a:rPr lang="en-US" sz="4000" dirty="0"/>
              <a:t>EDA)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6622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E95B-9C5E-8CA3-5AE1-F5BFA314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60" y="143219"/>
            <a:ext cx="7921709" cy="1090670"/>
          </a:xfrm>
        </p:spPr>
        <p:txBody>
          <a:bodyPr/>
          <a:lstStyle/>
          <a:p>
            <a:pPr algn="ctr"/>
            <a:r>
              <a:rPr lang="ru-RU" sz="3200" dirty="0"/>
              <a:t>Анализ распределения целевой переменной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A2A202D-8B30-FA1F-3B5A-D2D3D138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9" y="1432191"/>
            <a:ext cx="5883007" cy="35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36336-0D1C-E6CF-3671-2E2276FC4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E6529-1699-60A0-F9F5-7FAEC938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0" y="154236"/>
            <a:ext cx="3269280" cy="1090670"/>
          </a:xfrm>
        </p:spPr>
        <p:txBody>
          <a:bodyPr/>
          <a:lstStyle/>
          <a:p>
            <a:pPr algn="ctr"/>
            <a:r>
              <a:rPr lang="ru-RU" sz="3200" dirty="0"/>
              <a:t>Матрица корреляции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98204-2900-41EE-32D3-D431D311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91" y="727113"/>
            <a:ext cx="5674267" cy="4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7932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Industry by Slidesgo">
  <a:themeElements>
    <a:clrScheme name="Simple Light">
      <a:dk1>
        <a:srgbClr val="3A3E5F"/>
      </a:dk1>
      <a:lt1>
        <a:srgbClr val="FFFFFF"/>
      </a:lt1>
      <a:dk2>
        <a:srgbClr val="E0E0E0"/>
      </a:dk2>
      <a:lt2>
        <a:srgbClr val="8ED835"/>
      </a:lt2>
      <a:accent1>
        <a:srgbClr val="0BA391"/>
      </a:accent1>
      <a:accent2>
        <a:srgbClr val="09607D"/>
      </a:accent2>
      <a:accent3>
        <a:srgbClr val="F8C430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322</Words>
  <Application>Microsoft Office PowerPoint</Application>
  <PresentationFormat>Экран (16:9)</PresentationFormat>
  <Paragraphs>95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Nunito Light</vt:lpstr>
      <vt:lpstr>PT Sans</vt:lpstr>
      <vt:lpstr>Aricavo</vt:lpstr>
      <vt:lpstr>Poppins</vt:lpstr>
      <vt:lpstr>Wingdings</vt:lpstr>
      <vt:lpstr>Raleway</vt:lpstr>
      <vt:lpstr>Arial</vt:lpstr>
      <vt:lpstr>Bebas Neue</vt:lpstr>
      <vt:lpstr>Archivo</vt:lpstr>
      <vt:lpstr>Cybersecurity Industry by Slidesgo</vt:lpstr>
      <vt:lpstr>Определение злоумышленника по поведению в сети Интернет</vt:lpstr>
      <vt:lpstr>Оглавление</vt:lpstr>
      <vt:lpstr>Описание задачи и цель</vt:lpstr>
      <vt:lpstr>Библиотеки</vt:lpstr>
      <vt:lpstr>Обработка пропущенных значений</vt:lpstr>
      <vt:lpstr>Преобразование данных</vt:lpstr>
      <vt:lpstr>Визуальный анализ данных (EDA)</vt:lpstr>
      <vt:lpstr>Анализ распределения целевой переменной</vt:lpstr>
      <vt:lpstr>Матрица корреляции</vt:lpstr>
      <vt:lpstr>Корреляционный анализ</vt:lpstr>
      <vt:lpstr>Добавлен признаки:   year_month (формат ГГГГММ)   season session_start  is_weekend  Часы (time_hour)</vt:lpstr>
      <vt:lpstr>Разделение данных</vt:lpstr>
      <vt:lpstr>Выбор моделей для обучения</vt:lpstr>
      <vt:lpstr>Обучение моделей</vt:lpstr>
      <vt:lpstr>Оптимизация гиперпараметров</vt:lpstr>
      <vt:lpstr>Кривые обучения и валидации</vt:lpstr>
      <vt:lpstr>График предсказаний</vt:lpstr>
      <vt:lpstr>Разработка приложения</vt:lpstr>
      <vt:lpstr>Демонстрация приложения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_TV Glorc</dc:creator>
  <cp:lastModifiedBy>_TV Glorc</cp:lastModifiedBy>
  <cp:revision>7</cp:revision>
  <dcterms:modified xsi:type="dcterms:W3CDTF">2024-12-23T10:12:26Z</dcterms:modified>
</cp:coreProperties>
</file>