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9" r:id="rId17"/>
    <p:sldId id="268" r:id="rId18"/>
    <p:sldId id="270" r:id="rId19"/>
    <p:sldId id="271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7"/>
    <a:srgbClr val="3571A3"/>
    <a:srgbClr val="FED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43CC8-1BBD-C8E1-7571-6437A08C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BFCB1-960F-1F32-DCDE-1DABD43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8D482-1080-3433-4A33-D04BDA9C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86FE3-7662-A4F0-F268-40A62655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E0F1E-CDF9-CDC5-1F9E-6D3769C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5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EBC79-567E-3347-71D7-BE4F1C2A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DBA8EF-875E-4ED4-8843-0277BFE0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C6FB9-D8CC-8F6A-EFC4-87EFAA61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59FC3-5E3D-180E-B355-11B2571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6BAE0-B7AC-21CF-A8AF-054D85D0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9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1927D7-6909-0656-309C-5250E9F5C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3E017-0763-420E-869F-06CDB5B1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C5324-3329-E0AD-FECB-BB29C6D1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42D23-7A67-1664-3E15-44928885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A4479-2384-A2DD-680F-4373EA2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97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3F2F2-A342-7513-BBC2-5B44D547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6F3AB-01CE-5463-1B08-D007A5AF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1C662-B178-C5D2-306D-D02C05A5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5E668-759F-5B17-A8A5-AAA3757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984CA-B2B9-BB8C-55BE-C9C4FD84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93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22D-FF3F-D24A-95AC-75952786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7D7F7-88AB-8F4A-F0F7-B4845EBA9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7D314-CAEE-5953-78F9-53B2130E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28885-A286-076D-FF92-3683AB5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BFCB1-828B-DD99-BD35-DD03CA7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9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FBB7F-F362-84CA-83D7-99A8C7AF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CA8B-E9F9-C10A-1D96-87657527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955D-EA67-87E5-9A17-3D7301FA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F1C96-8F4A-C075-D1DF-6F00CAB2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52B11F-1657-E585-EBB5-B8EF3854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8D9D2-413A-9DB5-90CF-84221C3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3F086-BF79-EC17-7B39-A162F8F8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2A95D-155E-49B4-EDBD-51547E3B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D5BF82-D58C-DA90-8B91-253CE16C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3B0579-AD83-018B-F220-B328C0828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97FFA2-E221-F1B6-2414-15ACE874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B208F-DD8C-BC13-74A8-1A0C62A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343E9D-A42C-2E6B-4060-F703F416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572075-11E7-7A04-0A65-17D5509B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33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2589F-4C7B-C2A0-29ED-E355F9B3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8641D-7E97-E017-7F91-CD20791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73434-17CA-1D72-286D-3520DD45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41364-9CD5-0D5B-9DB3-6D725C9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8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F92D5-A085-FA97-AE84-B0ABE431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B109AF-3BC3-AA35-41EA-849B545F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AAD589-6409-7886-341D-BE83F6E6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4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9B69B-7B65-3F9E-6F0C-976214FD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6E985-C90E-9781-8E82-8E3B2B5B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36461-F5CF-2E6E-FAA3-A0E09FC17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58DB6-8558-387C-7549-5033446A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E6727-DC54-19A4-8FE7-979359D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F8A67-431A-B7FC-C059-7E1EF9ED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1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A2AF9-23E9-D878-19A2-3CE1609B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B8B133-8D5D-399A-37B3-11D06EB90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A601D-3E47-EA4B-F59A-83B88DBF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4E781-6AC7-B5F2-B316-07C92B5F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AE140E-68A0-47D6-EBB8-070C353C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77026-F4B3-AA50-ACA1-F07C2367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8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FD1C8A-7172-E7DB-6738-C3CF1ADF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866E3-5754-DEC8-D1D6-055E9402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BD975-69A4-7200-8EF2-DD5C9634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7D73-A6A4-4E28-9FB2-EAA0E92A46D6}" type="datetimeFigureOut">
              <a:rPr lang="de-AT" smtClean="0"/>
              <a:t>29.11.2022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08A5B-7F86-7F1B-272F-350CDDFCF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A685B-8C0B-E131-E30F-28901279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5754-4532-4458-B2E5-402D02B558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932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F0266-A71B-171F-914E-43EC77E5E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1BBA28-E654-94FC-42F3-AD5956C08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32" name="Picture 8" descr="Quellbild anzeigen">
            <a:extLst>
              <a:ext uri="{FF2B5EF4-FFF2-40B4-BE49-F238E27FC236}">
                <a16:creationId xmlns:a16="http://schemas.microsoft.com/office/drawing/2014/main" id="{88A25B42-AC35-5F08-04A1-E29827CB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45" y="546416"/>
            <a:ext cx="2115705" cy="21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4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06E6E-CEFA-036A-85B0-3CB40294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5A4F110A-8ABC-6DA0-E06C-3D21BD53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73BA05-97B1-B05F-705F-75F5C7E1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390650"/>
            <a:ext cx="83439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06E6E-CEFA-036A-85B0-3CB40294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5A4F110A-8ABC-6DA0-E06C-3D21BD53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69B667-C414-953D-2C13-B4DFACBC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" y="1414462"/>
            <a:ext cx="9263064" cy="36433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7BC6C7A-F76A-19D1-03E0-FC65BA86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4" y="5057775"/>
            <a:ext cx="9263063" cy="161970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3532A0A-7EE9-F7B6-EECF-BAB13FED38A6}"/>
              </a:ext>
            </a:extLst>
          </p:cNvPr>
          <p:cNvSpPr txBox="1"/>
          <p:nvPr/>
        </p:nvSpPr>
        <p:spPr>
          <a:xfrm>
            <a:off x="692727" y="5443538"/>
            <a:ext cx="8908469" cy="264534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89B078-66D1-78D8-79C4-97FA634DA693}"/>
              </a:ext>
            </a:extLst>
          </p:cNvPr>
          <p:cNvSpPr txBox="1"/>
          <p:nvPr/>
        </p:nvSpPr>
        <p:spPr>
          <a:xfrm>
            <a:off x="361221" y="5607854"/>
            <a:ext cx="331506" cy="100219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25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06E6E-CEFA-036A-85B0-3CB40294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5A4F110A-8ABC-6DA0-E06C-3D21BD53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2AE28E-AA62-7826-C437-EA3BB74F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290351"/>
            <a:ext cx="11856720" cy="298523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44FBEEB-61C8-99CD-8005-4628FF8B2A6E}"/>
              </a:ext>
            </a:extLst>
          </p:cNvPr>
          <p:cNvSpPr txBox="1">
            <a:spLocks/>
          </p:cNvSpPr>
          <p:nvPr/>
        </p:nvSpPr>
        <p:spPr>
          <a:xfrm>
            <a:off x="838200" y="1582419"/>
            <a:ext cx="10515600" cy="4808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Overwrite elements: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DEE1C1-C060-81E1-F488-BF1A9AFBC260}"/>
              </a:ext>
            </a:extLst>
          </p:cNvPr>
          <p:cNvSpPr txBox="1"/>
          <p:nvPr/>
        </p:nvSpPr>
        <p:spPr>
          <a:xfrm>
            <a:off x="533054" y="4570639"/>
            <a:ext cx="11373196" cy="40582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09C3CF-AEEF-5195-7188-AD7C8D83781F}"/>
              </a:ext>
            </a:extLst>
          </p:cNvPr>
          <p:cNvSpPr txBox="1"/>
          <p:nvPr/>
        </p:nvSpPr>
        <p:spPr>
          <a:xfrm>
            <a:off x="167640" y="4803279"/>
            <a:ext cx="365414" cy="17318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748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06E6E-CEFA-036A-85B0-3CB40294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5A4F110A-8ABC-6DA0-E06C-3D21BD53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F9C7D7-868C-035D-50F8-9989CE579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"/>
          <a:stretch/>
        </p:blipFill>
        <p:spPr>
          <a:xfrm>
            <a:off x="60960" y="1355597"/>
            <a:ext cx="12100560" cy="54723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BFBD792-4AFF-B9FB-C1F3-3E2DE9B8DB03}"/>
              </a:ext>
            </a:extLst>
          </p:cNvPr>
          <p:cNvSpPr txBox="1"/>
          <p:nvPr/>
        </p:nvSpPr>
        <p:spPr>
          <a:xfrm>
            <a:off x="7823200" y="2681160"/>
            <a:ext cx="297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different </a:t>
            </a:r>
            <a:r>
              <a:rPr lang="de-DE" sz="2400" dirty="0" err="1">
                <a:solidFill>
                  <a:schemeClr val="bg1"/>
                </a:solidFill>
              </a:rPr>
              <a:t>ways</a:t>
            </a:r>
            <a:r>
              <a:rPr lang="de-DE" sz="2400" dirty="0">
                <a:solidFill>
                  <a:schemeClr val="bg1"/>
                </a:solidFill>
              </a:rPr>
              <a:t> to </a:t>
            </a:r>
            <a:r>
              <a:rPr lang="de-DE" sz="2400" dirty="0" err="1">
                <a:solidFill>
                  <a:schemeClr val="bg1"/>
                </a:solidFill>
              </a:rPr>
              <a:t>add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elements</a:t>
            </a:r>
            <a:r>
              <a:rPr lang="de-DE" sz="2400" dirty="0">
                <a:solidFill>
                  <a:schemeClr val="bg1"/>
                </a:solidFill>
              </a:rPr>
              <a:t> to a </a:t>
            </a:r>
            <a:r>
              <a:rPr lang="de-DE" sz="2400" dirty="0" err="1">
                <a:solidFill>
                  <a:schemeClr val="bg1"/>
                </a:solidFill>
              </a:rPr>
              <a:t>list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0F2D17-10CC-BE87-6525-BA69CB6BF70B}"/>
              </a:ext>
            </a:extLst>
          </p:cNvPr>
          <p:cNvSpPr txBox="1"/>
          <p:nvPr/>
        </p:nvSpPr>
        <p:spPr>
          <a:xfrm>
            <a:off x="426374" y="5635415"/>
            <a:ext cx="11704666" cy="40582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4D8C7D-86A8-1036-CBD1-11491F33D058}"/>
              </a:ext>
            </a:extLst>
          </p:cNvPr>
          <p:cNvSpPr txBox="1"/>
          <p:nvPr/>
        </p:nvSpPr>
        <p:spPr>
          <a:xfrm>
            <a:off x="60960" y="5838326"/>
            <a:ext cx="365414" cy="17318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21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tuples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store</a:t>
            </a:r>
            <a:r>
              <a:rPr lang="de-DE" dirty="0"/>
              <a:t> multiple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variable</a:t>
            </a:r>
          </a:p>
          <a:p>
            <a:r>
              <a:rPr lang="de-DE" dirty="0"/>
              <a:t>a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unchangeable</a:t>
            </a:r>
            <a:endParaRPr lang="de-DE" dirty="0"/>
          </a:p>
          <a:p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, </a:t>
            </a:r>
            <a:r>
              <a:rPr lang="de-DE" dirty="0" err="1"/>
              <a:t>unchangeable</a:t>
            </a:r>
            <a:r>
              <a:rPr lang="de-DE" dirty="0"/>
              <a:t>, </a:t>
            </a:r>
            <a:r>
              <a:rPr lang="de-DE" dirty="0" err="1"/>
              <a:t>indexed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de-DE" dirty="0"/>
              <a:t>Methods:</a:t>
            </a:r>
          </a:p>
          <a:p>
            <a:pPr lvl="1"/>
            <a:r>
              <a:rPr lang="de-DE" dirty="0" err="1"/>
              <a:t>count</a:t>
            </a:r>
            <a:r>
              <a:rPr lang="de-DE" dirty="0"/>
              <a:t>() -&gt;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in a </a:t>
            </a:r>
            <a:r>
              <a:rPr lang="de-DE" dirty="0" err="1"/>
              <a:t>tuple</a:t>
            </a:r>
            <a:endParaRPr lang="de-DE" dirty="0"/>
          </a:p>
          <a:p>
            <a:pPr lvl="1"/>
            <a:r>
              <a:rPr lang="de-DE" dirty="0" err="1"/>
              <a:t>index</a:t>
            </a:r>
            <a:r>
              <a:rPr lang="de-DE" dirty="0"/>
              <a:t>() -&gt;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6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… Else … Elif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909"/>
            <a:ext cx="10515600" cy="4104120"/>
          </a:xfrm>
        </p:spPr>
        <p:txBody>
          <a:bodyPr/>
          <a:lstStyle/>
          <a:p>
            <a:r>
              <a:rPr lang="en-GB" dirty="0"/>
              <a:t>Indentation</a:t>
            </a:r>
          </a:p>
          <a:p>
            <a:pPr lvl="1"/>
            <a:r>
              <a:rPr lang="en-GB" dirty="0"/>
              <a:t>whitespace at the beginning of the line – otherwise you will get an error</a:t>
            </a:r>
          </a:p>
          <a:p>
            <a:pPr lvl="1"/>
            <a:r>
              <a:rPr lang="en-GB" dirty="0"/>
              <a:t>(other languages often use curly-brackets { } instead)</a:t>
            </a:r>
          </a:p>
          <a:p>
            <a:r>
              <a:rPr lang="en-GB" dirty="0" err="1"/>
              <a:t>Elif</a:t>
            </a:r>
            <a:endParaRPr lang="en-GB" dirty="0"/>
          </a:p>
          <a:p>
            <a:pPr lvl="1"/>
            <a:r>
              <a:rPr lang="en-GB" dirty="0"/>
              <a:t>„if the previous condition was false, then try this one“</a:t>
            </a:r>
          </a:p>
          <a:p>
            <a:pPr lvl="1"/>
            <a:r>
              <a:rPr lang="en-GB" dirty="0"/>
              <a:t>can be used between if and else if you want to check more conditions</a:t>
            </a:r>
          </a:p>
          <a:p>
            <a:pPr lvl="1"/>
            <a:r>
              <a:rPr lang="en-GB" dirty="0"/>
              <a:t>in Java </a:t>
            </a:r>
            <a:r>
              <a:rPr lang="en-GB" dirty="0">
                <a:sym typeface="Wingdings" panose="05000000000000000000" pitchFamily="2" charset="2"/>
              </a:rPr>
              <a:t> else if</a:t>
            </a:r>
          </a:p>
          <a:p>
            <a:r>
              <a:rPr lang="en-GB" dirty="0"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catches anything which isn‘t caught by the previous conditions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1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… Else … Elif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909"/>
            <a:ext cx="10515600" cy="4353502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Short Hand If</a:t>
            </a:r>
          </a:p>
          <a:p>
            <a:pPr lvl="1"/>
            <a:r>
              <a:rPr lang="en-US" dirty="0"/>
              <a:t>If you have only one statement to execute, you can put it on the same line as the if statement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if a &gt; b: print(“a is greater than b”)</a:t>
            </a:r>
          </a:p>
          <a:p>
            <a:r>
              <a:rPr lang="en-US" dirty="0">
                <a:sym typeface="Wingdings" panose="05000000000000000000" pitchFamily="2" charset="2"/>
              </a:rPr>
              <a:t>Short Hand If … Else</a:t>
            </a:r>
          </a:p>
          <a:p>
            <a:pPr lvl="1"/>
            <a:r>
              <a:rPr lang="en-US" dirty="0"/>
              <a:t>If you have only one statement to execute, one for if, and one for else, you can put it all on the same line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print(“A”) if a &gt; b else print(“B”)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can also have multiple else statements in one line: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print(“A) if a &gt; b else print(“=“) if a == b else print(“B)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6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… Else … Elif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64CBDA-7730-9382-E61A-6A5958BE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1318780"/>
            <a:ext cx="64674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98"/>
            <a:ext cx="10515600" cy="5231675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Loop head</a:t>
            </a:r>
          </a:p>
          <a:p>
            <a:r>
              <a:rPr lang="en-GB" dirty="0">
                <a:sym typeface="Wingdings" panose="05000000000000000000" pitchFamily="2" charset="2"/>
              </a:rPr>
              <a:t>Loop body - </a:t>
            </a:r>
            <a:r>
              <a:rPr lang="en-US" dirty="0">
                <a:sym typeface="Wingdings" panose="05000000000000000000" pitchFamily="2" charset="2"/>
              </a:rPr>
              <a:t>indented below the head</a:t>
            </a:r>
          </a:p>
          <a:p>
            <a:r>
              <a:rPr lang="en-US" dirty="0">
                <a:sym typeface="Wingdings" panose="05000000000000000000" pitchFamily="2" charset="2"/>
              </a:rPr>
              <a:t>Difference to if-statement: the condition in the loop head decides not only whether the loop body is executed, but also for how long in succession</a:t>
            </a:r>
          </a:p>
          <a:p>
            <a:r>
              <a:rPr lang="en-US" dirty="0">
                <a:sym typeface="Wingdings" panose="05000000000000000000" pitchFamily="2" charset="2"/>
              </a:rPr>
              <a:t>in the first step it is checked whether the condition is true - if so, the loop body is executed. Next, the loop head is checked again if it is true. The loop continues until the condition is false.</a:t>
            </a:r>
          </a:p>
          <a:p>
            <a:r>
              <a:rPr lang="en-US" dirty="0">
                <a:sym typeface="Wingdings" panose="05000000000000000000" pitchFamily="2" charset="2"/>
              </a:rPr>
              <a:t>Endless loop = a loop that can never return false</a:t>
            </a:r>
          </a:p>
          <a:p>
            <a:r>
              <a:rPr lang="en-US" dirty="0">
                <a:sym typeface="Wingdings" panose="05000000000000000000" pitchFamily="2" charset="2"/>
              </a:rPr>
              <a:t>to prevent this, </a:t>
            </a:r>
            <a:r>
              <a:rPr lang="en-US" dirty="0" err="1">
                <a:solidFill>
                  <a:srgbClr val="3571A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must be incremented</a:t>
            </a:r>
          </a:p>
          <a:p>
            <a:r>
              <a:rPr lang="en-US" dirty="0">
                <a:sym typeface="Wingdings" panose="05000000000000000000" pitchFamily="2" charset="2"/>
              </a:rPr>
              <a:t>Any number of instructions can be in the loop body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98"/>
            <a:ext cx="10515600" cy="5231675"/>
          </a:xfrm>
        </p:spPr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break = c</a:t>
            </a:r>
            <a:r>
              <a:rPr lang="en-US" dirty="0"/>
              <a:t>an stop the loop even if the while condition is true</a:t>
            </a:r>
          </a:p>
          <a:p>
            <a:r>
              <a:rPr lang="en-US" dirty="0">
                <a:sym typeface="Wingdings" panose="05000000000000000000" pitchFamily="2" charset="2"/>
              </a:rPr>
              <a:t>continue = can stop the current iteration and continue with the next</a:t>
            </a:r>
          </a:p>
          <a:p>
            <a:r>
              <a:rPr lang="en-US" dirty="0">
                <a:sym typeface="Wingdings" panose="05000000000000000000" pitchFamily="2" charset="2"/>
              </a:rPr>
              <a:t>else = can run a block of code once when the condition no longer is true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A8EBB2-811D-4ABF-7A56-6BBA0A4A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9" y="3387433"/>
            <a:ext cx="7505700" cy="3429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B38DCBF-392E-193A-E1DC-4F1AC9671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93" y="3387433"/>
            <a:ext cx="4257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5AC60-753F-401F-1C15-C789019A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B3A64D8-D645-9D16-F572-EF5FC36B6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54891"/>
              </p:ext>
            </p:extLst>
          </p:nvPr>
        </p:nvGraphicFramePr>
        <p:xfrm>
          <a:off x="838200" y="2345701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436425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1003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Text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str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6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Numeric</a:t>
                      </a:r>
                      <a:r>
                        <a:rPr lang="de-DE" dirty="0"/>
                        <a:t>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float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5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tuple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range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4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Mapping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dict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Set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frozenset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5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Boolean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Binary </a:t>
                      </a:r>
                      <a:r>
                        <a:rPr lang="de-DE" dirty="0" err="1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bytes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bytearray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memoryview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None 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NoneType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15466"/>
                  </a:ext>
                </a:extLst>
              </a:tr>
            </a:tbl>
          </a:graphicData>
        </a:graphic>
      </p:graphicFrame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AE46C9DD-93D8-FCA4-9260-7499FABA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171761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98"/>
            <a:ext cx="10515600" cy="5231675"/>
          </a:xfrm>
        </p:spPr>
        <p:txBody>
          <a:bodyPr>
            <a:normAutofit lnSpcReduction="10000"/>
          </a:bodyPr>
          <a:lstStyle/>
          <a:p>
            <a:r>
              <a:rPr lang="en-GB" dirty="0">
                <a:sym typeface="Wingdings" panose="05000000000000000000" pitchFamily="2" charset="2"/>
              </a:rPr>
              <a:t>Loop head</a:t>
            </a:r>
          </a:p>
          <a:p>
            <a:r>
              <a:rPr lang="en-GB" dirty="0">
                <a:sym typeface="Wingdings" panose="05000000000000000000" pitchFamily="2" charset="2"/>
              </a:rPr>
              <a:t>Loop body - </a:t>
            </a:r>
            <a:r>
              <a:rPr lang="en-US" dirty="0">
                <a:sym typeface="Wingdings" panose="05000000000000000000" pitchFamily="2" charset="2"/>
              </a:rPr>
              <a:t>indented below the head</a:t>
            </a:r>
          </a:p>
          <a:p>
            <a:r>
              <a:rPr lang="de-DE" dirty="0">
                <a:sym typeface="Wingdings" panose="05000000000000000000" pitchFamily="2" charset="2"/>
              </a:rPr>
              <a:t>Purpose: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iterate through </a:t>
            </a:r>
            <a:r>
              <a:rPr lang="en-US" dirty="0" err="1">
                <a:sym typeface="Wingdings" panose="05000000000000000000" pitchFamily="2" charset="2"/>
              </a:rPr>
              <a:t>iterable</a:t>
            </a:r>
            <a:r>
              <a:rPr lang="en-US" dirty="0">
                <a:sym typeface="Wingdings" panose="05000000000000000000" pitchFamily="2" charset="2"/>
              </a:rPr>
              <a:t> objects (e.g. lists)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counter loop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break = c</a:t>
            </a:r>
            <a:r>
              <a:rPr lang="en-US" dirty="0"/>
              <a:t>an stop the loop before it has looped through all the items</a:t>
            </a:r>
          </a:p>
          <a:p>
            <a:r>
              <a:rPr lang="en-US" dirty="0">
                <a:sym typeface="Wingdings" panose="05000000000000000000" pitchFamily="2" charset="2"/>
              </a:rPr>
              <a:t>continue = </a:t>
            </a:r>
            <a:r>
              <a:rPr lang="en-US" dirty="0"/>
              <a:t>can stop the current iteration of the loop, and continue with the next</a:t>
            </a:r>
          </a:p>
          <a:p>
            <a:r>
              <a:rPr lang="en-US" dirty="0">
                <a:sym typeface="Wingdings" panose="05000000000000000000" pitchFamily="2" charset="2"/>
              </a:rPr>
              <a:t>range = t</a:t>
            </a:r>
            <a:r>
              <a:rPr lang="en-US" dirty="0"/>
              <a:t>o loop through a set of code a specified number of times, starts with 0 as default value, possible to specify the starting value</a:t>
            </a:r>
          </a:p>
          <a:p>
            <a:r>
              <a:rPr lang="en-GB" dirty="0">
                <a:sym typeface="Wingdings" panose="05000000000000000000" pitchFamily="2" charset="2"/>
              </a:rPr>
              <a:t>else keyword in a for </a:t>
            </a:r>
            <a:r>
              <a:rPr lang="en-US" dirty="0">
                <a:sym typeface="Wingdings" panose="05000000000000000000" pitchFamily="2" charset="2"/>
              </a:rPr>
              <a:t>l</a:t>
            </a:r>
            <a:r>
              <a:rPr lang="en-US" dirty="0"/>
              <a:t>oop: specifies a block of code to be executed when the loop is finished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5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Loop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260F42-008C-16AB-C2D8-D9985A3C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90688"/>
            <a:ext cx="4086225" cy="9525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503927-E040-9E29-44F4-3331152D1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9" y="2787651"/>
            <a:ext cx="4086225" cy="1181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DF4884E-5600-A362-4DA6-9E75668ED1C9}"/>
              </a:ext>
            </a:extLst>
          </p:cNvPr>
          <p:cNvSpPr txBox="1"/>
          <p:nvPr/>
        </p:nvSpPr>
        <p:spPr>
          <a:xfrm>
            <a:off x="595745" y="2783611"/>
            <a:ext cx="3776229" cy="40582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FFF1BA-2AFF-9AB9-AAAB-DDEF3A8D5735}"/>
              </a:ext>
            </a:extLst>
          </p:cNvPr>
          <p:cNvSpPr txBox="1"/>
          <p:nvPr/>
        </p:nvSpPr>
        <p:spPr>
          <a:xfrm>
            <a:off x="285749" y="3016251"/>
            <a:ext cx="365414" cy="17318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D6AD90A-82C6-6CDD-EFE1-B2919363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366" y="1681163"/>
            <a:ext cx="5524500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8CF5D0F-D2AD-6FD0-0CC7-848F051A4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970" y="2787651"/>
            <a:ext cx="2695575" cy="229552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58F759-F1E8-9EEF-FA40-9940675348DA}"/>
              </a:ext>
            </a:extLst>
          </p:cNvPr>
          <p:cNvSpPr txBox="1"/>
          <p:nvPr/>
        </p:nvSpPr>
        <p:spPr>
          <a:xfrm>
            <a:off x="5177270" y="2813340"/>
            <a:ext cx="2200275" cy="40582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2ACFC7-DA13-5749-55D7-019F8CEA987B}"/>
              </a:ext>
            </a:extLst>
          </p:cNvPr>
          <p:cNvSpPr txBox="1"/>
          <p:nvPr/>
        </p:nvSpPr>
        <p:spPr>
          <a:xfrm>
            <a:off x="4752973" y="3006725"/>
            <a:ext cx="514351" cy="182707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5DE22C8-52CD-37C4-F97E-DE681BC12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9" y="4130096"/>
            <a:ext cx="3733800" cy="10382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6716D84-4C1D-8047-30DC-D73E4EA9D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181" y="5284500"/>
            <a:ext cx="2971800" cy="11811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8372D4B-6CC9-D7C1-49A6-26CD4474FC5D}"/>
              </a:ext>
            </a:extLst>
          </p:cNvPr>
          <p:cNvSpPr txBox="1"/>
          <p:nvPr/>
        </p:nvSpPr>
        <p:spPr>
          <a:xfrm>
            <a:off x="800100" y="5284500"/>
            <a:ext cx="3219449" cy="405822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F9E849D-A36F-F373-CA32-8301804BAB76}"/>
              </a:ext>
            </a:extLst>
          </p:cNvPr>
          <p:cNvSpPr txBox="1"/>
          <p:nvPr/>
        </p:nvSpPr>
        <p:spPr>
          <a:xfrm>
            <a:off x="285749" y="5518007"/>
            <a:ext cx="514351" cy="182707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20B7B6-8025-DE52-2250-59D3843E172F}"/>
              </a:ext>
            </a:extLst>
          </p:cNvPr>
          <p:cNvSpPr txBox="1"/>
          <p:nvPr/>
        </p:nvSpPr>
        <p:spPr>
          <a:xfrm>
            <a:off x="3250836" y="5661317"/>
            <a:ext cx="768713" cy="804283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EA11470-193E-6C29-246D-FF7C9A038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311" y="5281468"/>
            <a:ext cx="3562350" cy="146685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3D976E0-C4F4-EFF4-490C-9598FBDE3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5656" y="5271543"/>
            <a:ext cx="1401907" cy="145642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6D839DA-0874-B684-E23D-0EE5C7F30658}"/>
              </a:ext>
            </a:extLst>
          </p:cNvPr>
          <p:cNvSpPr txBox="1"/>
          <p:nvPr/>
        </p:nvSpPr>
        <p:spPr>
          <a:xfrm>
            <a:off x="8971396" y="5294892"/>
            <a:ext cx="976168" cy="366425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6AE46A1-AC36-11D5-B067-94B52C5ED706}"/>
              </a:ext>
            </a:extLst>
          </p:cNvPr>
          <p:cNvSpPr txBox="1"/>
          <p:nvPr/>
        </p:nvSpPr>
        <p:spPr>
          <a:xfrm>
            <a:off x="8551861" y="5443107"/>
            <a:ext cx="419535" cy="144893"/>
          </a:xfrm>
          <a:prstGeom prst="rect">
            <a:avLst/>
          </a:prstGeom>
          <a:solidFill>
            <a:srgbClr val="011627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722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3F361-1F19-873B-A949-4B272221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98"/>
            <a:ext cx="10515600" cy="52316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Functions enable better structuring in the program</a:t>
            </a:r>
          </a:p>
          <a:p>
            <a:r>
              <a:rPr lang="en-US" dirty="0">
                <a:sym typeface="Wingdings" panose="05000000000000000000" pitchFamily="2" charset="2"/>
              </a:rPr>
              <a:t>Individual functionalities of the program are outsourced to different functions</a:t>
            </a:r>
          </a:p>
          <a:p>
            <a:r>
              <a:rPr lang="en-US" dirty="0">
                <a:sym typeface="Wingdings" panose="05000000000000000000" pitchFamily="2" charset="2"/>
              </a:rPr>
              <a:t>Function = sub-program</a:t>
            </a:r>
          </a:p>
          <a:p>
            <a:r>
              <a:rPr lang="en-US" dirty="0">
                <a:sym typeface="Wingdings" panose="05000000000000000000" pitchFamily="2" charset="2"/>
              </a:rPr>
              <a:t>Arguments: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… are specified after the function name, inside the parentheses (brackets).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possible to add as many arguments as you want, just separate them with a comma.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Arguments vs. Parameters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parameter is the variable listed inside the parentheses in the function definition.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argument is the value that is sent to the function when it is called.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def = definition = starts a function</a:t>
            </a:r>
          </a:p>
          <a:p>
            <a:r>
              <a:rPr lang="de-AT" dirty="0">
                <a:hlinkClick r:id="rId2"/>
              </a:rPr>
              <a:t>Python </a:t>
            </a:r>
            <a:r>
              <a:rPr lang="de-AT" dirty="0" err="1">
                <a:hlinkClick r:id="rId2"/>
              </a:rPr>
              <a:t>Functions</a:t>
            </a:r>
            <a:r>
              <a:rPr lang="de-AT" dirty="0">
                <a:hlinkClick r:id="rId2"/>
              </a:rPr>
              <a:t> (w3schools.com)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4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70FA90-B7E1-4ED3-04BC-EE41F295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" y="1338407"/>
            <a:ext cx="8305800" cy="54761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3E607A-E9AD-4486-5885-CF26285D3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025" y="2914650"/>
            <a:ext cx="2019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7063-9368-47CE-A8B3-09EC7E9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A1CB693A-A663-5100-0A7C-6DE87B02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30904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DF0B716-C6AD-D735-6662-D020CC69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1781036"/>
            <a:ext cx="2876550" cy="2628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D48940-E210-7C8B-BA8D-C39A425A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0" y="4567098"/>
            <a:ext cx="1362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D722B-FD2C-EAA6-B370-E0D69A95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36DA2-6200-132A-63B3-F5C29940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type()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	x=5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(type(x))</a:t>
            </a:r>
          </a:p>
          <a:p>
            <a:pPr marL="457200" lvl="1" indent="0">
              <a:buNone/>
            </a:pPr>
            <a:r>
              <a:rPr lang="de-DE" dirty="0"/>
              <a:t>-&gt; Output: &lt;</a:t>
            </a:r>
            <a:r>
              <a:rPr lang="de-DE" dirty="0" err="1"/>
              <a:t>class</a:t>
            </a:r>
            <a:r>
              <a:rPr lang="de-DE" dirty="0"/>
              <a:t> ´</a:t>
            </a:r>
            <a:r>
              <a:rPr lang="de-DE" dirty="0" err="1"/>
              <a:t>int</a:t>
            </a:r>
            <a:r>
              <a:rPr lang="de-DE" dirty="0"/>
              <a:t>´&gt;</a:t>
            </a:r>
          </a:p>
          <a:p>
            <a:r>
              <a:rPr lang="de-DE" dirty="0"/>
              <a:t>in Python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to a variable</a:t>
            </a:r>
          </a:p>
          <a:p>
            <a:pPr lvl="1"/>
            <a:r>
              <a:rPr lang="de-DE" dirty="0"/>
              <a:t>x = 5 -&gt; </a:t>
            </a:r>
            <a:r>
              <a:rPr lang="de-DE" dirty="0" err="1"/>
              <a:t>int</a:t>
            </a:r>
            <a:endParaRPr lang="de-DE" dirty="0"/>
          </a:p>
          <a:p>
            <a:pPr lvl="1"/>
            <a:r>
              <a:rPr lang="de-DE" dirty="0"/>
              <a:t>x = „Hello World“ -&gt; </a:t>
            </a:r>
            <a:r>
              <a:rPr lang="de-DE" dirty="0" err="1"/>
              <a:t>str</a:t>
            </a:r>
            <a:endParaRPr lang="de-DE" dirty="0"/>
          </a:p>
          <a:p>
            <a:pPr lvl="1"/>
            <a:r>
              <a:rPr lang="de-DE" dirty="0"/>
              <a:t>x = {„</a:t>
            </a:r>
            <a:r>
              <a:rPr lang="de-DE" dirty="0" err="1"/>
              <a:t>apple</a:t>
            </a:r>
            <a:r>
              <a:rPr lang="de-DE" dirty="0"/>
              <a:t>“, „</a:t>
            </a:r>
            <a:r>
              <a:rPr lang="de-DE" dirty="0" err="1"/>
              <a:t>banana</a:t>
            </a:r>
            <a:r>
              <a:rPr lang="de-DE" dirty="0"/>
              <a:t>“, „orange“} -&gt;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/>
              <a:t>x = </a:t>
            </a:r>
            <a:r>
              <a:rPr lang="de-DE" dirty="0" err="1"/>
              <a:t>b“Hello</a:t>
            </a:r>
            <a:r>
              <a:rPr lang="de-DE" dirty="0"/>
              <a:t>“ -&gt; </a:t>
            </a:r>
            <a:r>
              <a:rPr lang="de-DE" dirty="0" err="1"/>
              <a:t>bytes</a:t>
            </a:r>
            <a:endParaRPr lang="de-DE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also </a:t>
            </a:r>
            <a:r>
              <a:rPr lang="de-AT" dirty="0" err="1"/>
              <a:t>set</a:t>
            </a:r>
            <a:r>
              <a:rPr lang="de-AT" dirty="0"/>
              <a:t> a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type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constructor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  <a:p>
            <a:pPr lvl="1"/>
            <a:r>
              <a:rPr lang="de-AT" dirty="0"/>
              <a:t>x = </a:t>
            </a:r>
            <a:r>
              <a:rPr lang="de-AT" dirty="0" err="1"/>
              <a:t>str</a:t>
            </a:r>
            <a:r>
              <a:rPr lang="de-AT" dirty="0"/>
              <a:t>(„Hello World“)</a:t>
            </a:r>
          </a:p>
          <a:p>
            <a:pPr lvl="1"/>
            <a:r>
              <a:rPr lang="de-AT" dirty="0"/>
              <a:t>x = </a:t>
            </a:r>
            <a:r>
              <a:rPr lang="de-AT" dirty="0" err="1"/>
              <a:t>float</a:t>
            </a:r>
            <a:r>
              <a:rPr lang="de-AT" dirty="0"/>
              <a:t>(20.5)</a:t>
            </a:r>
          </a:p>
          <a:p>
            <a:pPr lvl="1"/>
            <a:r>
              <a:rPr lang="de-AT" dirty="0"/>
              <a:t>x = </a:t>
            </a:r>
            <a:r>
              <a:rPr lang="de-AT" dirty="0" err="1"/>
              <a:t>list</a:t>
            </a:r>
            <a:r>
              <a:rPr lang="de-AT" dirty="0"/>
              <a:t>((„</a:t>
            </a:r>
            <a:r>
              <a:rPr lang="de-AT" dirty="0" err="1"/>
              <a:t>apple</a:t>
            </a:r>
            <a:r>
              <a:rPr lang="de-AT" dirty="0"/>
              <a:t>“, „</a:t>
            </a:r>
            <a:r>
              <a:rPr lang="de-AT" dirty="0" err="1"/>
              <a:t>banana</a:t>
            </a:r>
            <a:r>
              <a:rPr lang="de-AT" dirty="0"/>
              <a:t>“, „orange“)) 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0E59C1C3-08C6-69E1-4E30-D8B8F49B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82593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76BF-B601-4D12-FB16-A580D93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F9D85-814D-DD28-0E11-653A095E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„</a:t>
            </a:r>
            <a:r>
              <a:rPr lang="de-DE" dirty="0" err="1"/>
              <a:t>hello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´</a:t>
            </a:r>
            <a:r>
              <a:rPr lang="de-DE" dirty="0" err="1"/>
              <a:t>hello</a:t>
            </a:r>
            <a:r>
              <a:rPr lang="de-DE" dirty="0"/>
              <a:t>´</a:t>
            </a:r>
          </a:p>
          <a:p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()</a:t>
            </a:r>
          </a:p>
          <a:p>
            <a:r>
              <a:rPr lang="de-DE" dirty="0"/>
              <a:t>Multiline </a:t>
            </a:r>
            <a:r>
              <a:rPr lang="de-DE" dirty="0" err="1"/>
              <a:t>strings</a:t>
            </a:r>
            <a:endParaRPr lang="de-DE" dirty="0"/>
          </a:p>
          <a:p>
            <a:pPr lvl="1"/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quotes</a:t>
            </a:r>
            <a:r>
              <a:rPr lang="de-DE" dirty="0"/>
              <a:t> “““ … … “““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quotes</a:t>
            </a:r>
            <a:r>
              <a:rPr lang="de-DE" dirty="0"/>
              <a:t> ‘‘‘ … … ‘‘‘</a:t>
            </a:r>
          </a:p>
          <a:p>
            <a:pPr lvl="1"/>
            <a:r>
              <a:rPr lang="de-DE" dirty="0"/>
              <a:t>Note: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Arrays</a:t>
            </a:r>
          </a:p>
          <a:p>
            <a:pPr lvl="1"/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string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/>
              <a:t>	a = „Hello, World!“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(a[1])</a:t>
            </a:r>
          </a:p>
          <a:p>
            <a:pPr marL="457200" lvl="1" indent="0">
              <a:buNone/>
            </a:pPr>
            <a:r>
              <a:rPr lang="de-DE" dirty="0"/>
              <a:t>-&gt; Output: e</a:t>
            </a:r>
          </a:p>
          <a:p>
            <a:r>
              <a:rPr lang="de-DE" dirty="0"/>
              <a:t>String </a:t>
            </a:r>
            <a:r>
              <a:rPr lang="de-DE" dirty="0" err="1"/>
              <a:t>length</a:t>
            </a:r>
            <a:r>
              <a:rPr lang="de-DE" dirty="0"/>
              <a:t> -&gt;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</a:t>
            </a:r>
            <a:r>
              <a:rPr lang="de-DE" dirty="0"/>
              <a:t>()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(a))</a:t>
            </a:r>
          </a:p>
          <a:p>
            <a:pPr marL="457200" lvl="1" indent="0">
              <a:buNone/>
            </a:pPr>
            <a:r>
              <a:rPr lang="de-DE" dirty="0"/>
              <a:t>-&gt; Output: 13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C1A1B841-2544-9BDA-AA95-F4DCCC75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171761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29023-2881-0985-CF08-BBE0E76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4D4C0-D32D-447B-95F9-245948AF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Slicing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2 to 5 (not </a:t>
            </a:r>
            <a:r>
              <a:rPr lang="de-DE" dirty="0" err="1"/>
              <a:t>included</a:t>
            </a:r>
            <a:r>
              <a:rPr lang="de-DE" dirty="0"/>
              <a:t>) -&gt; </a:t>
            </a:r>
            <a:r>
              <a:rPr lang="de-DE" dirty="0" err="1"/>
              <a:t>print</a:t>
            </a:r>
            <a:r>
              <a:rPr lang="de-DE" dirty="0"/>
              <a:t>(b[2 : 5])</a:t>
            </a:r>
          </a:p>
          <a:p>
            <a:pPr lvl="1"/>
            <a:r>
              <a:rPr lang="de-DE" dirty="0"/>
              <a:t>slice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to </a:t>
            </a:r>
            <a:r>
              <a:rPr lang="de-DE" dirty="0" err="1"/>
              <a:t>position</a:t>
            </a:r>
            <a:r>
              <a:rPr lang="de-DE" dirty="0"/>
              <a:t> 5 (not </a:t>
            </a:r>
            <a:r>
              <a:rPr lang="de-DE" dirty="0" err="1"/>
              <a:t>included</a:t>
            </a:r>
            <a:r>
              <a:rPr lang="de-DE" dirty="0"/>
              <a:t>) -&gt; </a:t>
            </a:r>
            <a:r>
              <a:rPr lang="de-DE" dirty="0" err="1"/>
              <a:t>print</a:t>
            </a:r>
            <a:r>
              <a:rPr lang="de-DE" dirty="0"/>
              <a:t>(b[ : 5])</a:t>
            </a:r>
          </a:p>
          <a:p>
            <a:pPr lvl="1"/>
            <a:r>
              <a:rPr lang="de-DE" dirty="0"/>
              <a:t>slice to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2 -&gt; </a:t>
            </a:r>
            <a:r>
              <a:rPr lang="de-DE" dirty="0" err="1"/>
              <a:t>print</a:t>
            </a:r>
            <a:r>
              <a:rPr lang="de-DE" dirty="0"/>
              <a:t>(b[2 : ])</a:t>
            </a:r>
          </a:p>
          <a:p>
            <a:pPr lvl="1"/>
            <a:r>
              <a:rPr lang="de-DE" dirty="0"/>
              <a:t>negative </a:t>
            </a:r>
            <a:r>
              <a:rPr lang="de-DE" dirty="0" err="1"/>
              <a:t>indexes</a:t>
            </a:r>
            <a:r>
              <a:rPr lang="de-DE" dirty="0"/>
              <a:t> to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slice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-&gt; </a:t>
            </a:r>
            <a:r>
              <a:rPr lang="de-DE" dirty="0" err="1"/>
              <a:t>print</a:t>
            </a:r>
            <a:r>
              <a:rPr lang="de-DE" dirty="0"/>
              <a:t>(b[-5 : -2]) </a:t>
            </a:r>
          </a:p>
          <a:p>
            <a:pPr marL="457200" lvl="1" indent="0">
              <a:buNone/>
            </a:pPr>
            <a:r>
              <a:rPr lang="de-DE" dirty="0"/>
              <a:t>	-&gt; Output: </a:t>
            </a:r>
            <a:r>
              <a:rPr lang="de-DE" dirty="0" err="1"/>
              <a:t>orl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-&gt; </a:t>
            </a:r>
            <a:r>
              <a:rPr lang="de-DE" dirty="0" err="1"/>
              <a:t>from</a:t>
            </a:r>
            <a:r>
              <a:rPr lang="de-DE" dirty="0"/>
              <a:t> „o“ in „World!“ (</a:t>
            </a:r>
            <a:r>
              <a:rPr lang="de-DE" dirty="0" err="1"/>
              <a:t>position</a:t>
            </a:r>
            <a:r>
              <a:rPr lang="de-DE" dirty="0"/>
              <a:t> -5) to, but not </a:t>
            </a:r>
            <a:r>
              <a:rPr lang="de-DE" dirty="0" err="1"/>
              <a:t>included</a:t>
            </a:r>
            <a:r>
              <a:rPr lang="de-DE" dirty="0"/>
              <a:t>, „d“ (</a:t>
            </a:r>
            <a:r>
              <a:rPr lang="de-DE" dirty="0" err="1"/>
              <a:t>position</a:t>
            </a:r>
            <a:r>
              <a:rPr lang="de-DE" dirty="0"/>
              <a:t> -2)</a:t>
            </a:r>
          </a:p>
          <a:p>
            <a:r>
              <a:rPr lang="de-DE" dirty="0" err="1"/>
              <a:t>Modification</a:t>
            </a:r>
            <a:endParaRPr lang="de-DE" dirty="0"/>
          </a:p>
          <a:p>
            <a:pPr lvl="1"/>
            <a:r>
              <a:rPr lang="de-DE" dirty="0" err="1"/>
              <a:t>upper</a:t>
            </a:r>
            <a:r>
              <a:rPr lang="de-DE" dirty="0"/>
              <a:t>(), </a:t>
            </a:r>
            <a:r>
              <a:rPr lang="de-DE" dirty="0" err="1"/>
              <a:t>lower</a:t>
            </a:r>
            <a:r>
              <a:rPr lang="de-DE" dirty="0"/>
              <a:t>(), </a:t>
            </a:r>
            <a:r>
              <a:rPr lang="de-DE" dirty="0" err="1"/>
              <a:t>strip</a:t>
            </a:r>
            <a:r>
              <a:rPr lang="de-DE" dirty="0"/>
              <a:t>() –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whitespace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and/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replace</a:t>
            </a:r>
            <a:r>
              <a:rPr lang="de-DE" dirty="0"/>
              <a:t>() – </a:t>
            </a:r>
            <a:r>
              <a:rPr lang="de-DE" dirty="0" err="1"/>
              <a:t>replace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split</a:t>
            </a:r>
            <a:r>
              <a:rPr lang="de-DE" dirty="0"/>
              <a:t>() –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substrings</a:t>
            </a:r>
            <a:endParaRPr lang="de-AT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E68C0B41-C744-858F-C51F-D381537F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91827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6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7CE5-58EC-8652-1FEC-E3EE3D92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083C7E6-B30B-F393-C758-954D5915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9588"/>
              </p:ext>
            </p:extLst>
          </p:nvPr>
        </p:nvGraphicFramePr>
        <p:xfrm>
          <a:off x="838200" y="2481408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Subtraction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*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Multiplication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Division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**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Exponentiation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//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Floor </a:t>
                      </a:r>
                      <a:r>
                        <a:rPr lang="de-DE" dirty="0" err="1"/>
                        <a:t>division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6615"/>
                  </a:ext>
                </a:extLst>
              </a:tr>
            </a:tbl>
          </a:graphicData>
        </a:graphic>
      </p:graphicFrame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DB057A89-D428-009C-5742-CC6E46C0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341739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6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7CE5-58EC-8652-1FEC-E3EE3D92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Logical and </a:t>
            </a:r>
            <a:r>
              <a:rPr lang="de-DE" dirty="0" err="1"/>
              <a:t>bitwise</a:t>
            </a:r>
            <a:r>
              <a:rPr lang="de-DE" dirty="0"/>
              <a:t> Operators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083C7E6-B30B-F393-C758-954D5915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09807"/>
              </p:ext>
            </p:extLst>
          </p:nvPr>
        </p:nvGraphicFramePr>
        <p:xfrm>
          <a:off x="838200" y="2001123"/>
          <a:ext cx="10515600" cy="141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519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returns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 &lt; 5 and x &lt; 10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returns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 &lt; 5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x &lt; 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not(x &lt; 5 and x &lt; 10)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</a:tbl>
          </a:graphicData>
        </a:graphic>
      </p:graphicFrame>
      <p:pic>
        <p:nvPicPr>
          <p:cNvPr id="3" name="Picture 8" descr="Quellbild anzeigen">
            <a:extLst>
              <a:ext uri="{FF2B5EF4-FFF2-40B4-BE49-F238E27FC236}">
                <a16:creationId xmlns:a16="http://schemas.microsoft.com/office/drawing/2014/main" id="{CC44D463-A5FE-16E2-35A4-449B9ABC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91829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E40BFAC-31DC-8B37-6E75-31D9B9B66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41954"/>
              </p:ext>
            </p:extLst>
          </p:nvPr>
        </p:nvGraphicFramePr>
        <p:xfrm>
          <a:off x="838200" y="3834541"/>
          <a:ext cx="10515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564">
                  <a:extLst>
                    <a:ext uri="{9D8B030D-6E8A-4147-A177-3AD203B41FA5}">
                      <a16:colId xmlns:a16="http://schemas.microsoft.com/office/drawing/2014/main" val="3056975731"/>
                    </a:ext>
                  </a:extLst>
                </a:gridCol>
                <a:gridCol w="1847272">
                  <a:extLst>
                    <a:ext uri="{9D8B030D-6E8A-4147-A177-3AD203B41FA5}">
                      <a16:colId xmlns:a16="http://schemas.microsoft.com/office/drawing/2014/main" val="3891587902"/>
                    </a:ext>
                  </a:extLst>
                </a:gridCol>
                <a:gridCol w="6975764">
                  <a:extLst>
                    <a:ext uri="{9D8B030D-6E8A-4147-A177-3AD203B41FA5}">
                      <a16:colId xmlns:a16="http://schemas.microsoft.com/office/drawing/2014/main" val="422519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&amp;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1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|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^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Sets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</a:t>
                      </a:r>
                      <a:r>
                        <a:rPr lang="de-DE" dirty="0"/>
                        <a:t> to 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~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Inverts all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&lt;&lt;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Zero fill left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Shift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pushing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zeros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leftmost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all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&gt;&gt;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Signed right shift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Shift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pushing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copies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leftmost</a:t>
                      </a:r>
                      <a:r>
                        <a:rPr lang="de-DE" dirty="0"/>
                        <a:t> bin in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rightmost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bits</a:t>
                      </a:r>
                      <a:r>
                        <a:rPr lang="de-DE" dirty="0"/>
                        <a:t> fall off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76BF-B601-4D12-FB16-A580D93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F9D85-814D-DD28-0E11-653A095E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269"/>
            <a:ext cx="10515600" cy="505096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Lists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store</a:t>
            </a:r>
            <a:r>
              <a:rPr lang="de-DE" dirty="0"/>
              <a:t> multiple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variable</a:t>
            </a:r>
          </a:p>
          <a:p>
            <a:r>
              <a:rPr lang="de-DE" dirty="0"/>
              <a:t>Lists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changable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and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in a </a:t>
            </a:r>
            <a:r>
              <a:rPr lang="de-DE" dirty="0" err="1"/>
              <a:t>list</a:t>
            </a:r>
            <a:r>
              <a:rPr lang="de-DE" dirty="0"/>
              <a:t> after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r>
              <a:rPr lang="de-DE" dirty="0"/>
              <a:t>Lists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Python‘s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,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‘</a:t>
            </a:r>
            <a:r>
              <a:rPr lang="de-DE" dirty="0" err="1"/>
              <a:t>list</a:t>
            </a:r>
            <a:r>
              <a:rPr lang="de-DE" dirty="0"/>
              <a:t>‘</a:t>
            </a:r>
          </a:p>
          <a:p>
            <a:r>
              <a:rPr lang="de-DE" dirty="0"/>
              <a:t>4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in </a:t>
            </a:r>
            <a:r>
              <a:rPr lang="de-DE" dirty="0" err="1"/>
              <a:t>Python‘s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lvl="1"/>
            <a:r>
              <a:rPr lang="de-DE" dirty="0"/>
              <a:t>List – i</a:t>
            </a:r>
            <a:r>
              <a:rPr lang="en-US" dirty="0"/>
              <a:t>s a collection which is ordered and changeable. Allows duplicate members.</a:t>
            </a:r>
            <a:endParaRPr lang="de-DE" dirty="0"/>
          </a:p>
          <a:p>
            <a:pPr lvl="1"/>
            <a:r>
              <a:rPr lang="de-DE" dirty="0" err="1"/>
              <a:t>Tuple</a:t>
            </a:r>
            <a:r>
              <a:rPr lang="de-DE" dirty="0"/>
              <a:t> – </a:t>
            </a:r>
            <a:r>
              <a:rPr lang="en-US" dirty="0"/>
              <a:t>is a collection which is ordered and unchangeable. Allows duplicate members.</a:t>
            </a:r>
            <a:endParaRPr lang="de-DE" dirty="0"/>
          </a:p>
          <a:p>
            <a:pPr lvl="1"/>
            <a:r>
              <a:rPr lang="de-DE" dirty="0"/>
              <a:t>Set –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unordered</a:t>
            </a:r>
            <a:r>
              <a:rPr lang="de-DE" dirty="0"/>
              <a:t>, </a:t>
            </a:r>
            <a:r>
              <a:rPr lang="de-DE" dirty="0" err="1"/>
              <a:t>unchangable</a:t>
            </a:r>
            <a:r>
              <a:rPr lang="de-DE" dirty="0"/>
              <a:t> and </a:t>
            </a:r>
            <a:r>
              <a:rPr lang="de-DE" dirty="0" err="1"/>
              <a:t>unindexed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Dictionary –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and </a:t>
            </a:r>
            <a:r>
              <a:rPr lang="de-DE" dirty="0" err="1"/>
              <a:t>changable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.</a:t>
            </a:r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C1A1B841-2544-9BDA-AA95-F4DCCC75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58613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BB96-5ED7-B130-8B91-F824E56A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CC04A-383B-462E-F024-6A26E2E7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9"/>
            <a:ext cx="10515600" cy="5194009"/>
          </a:xfrm>
        </p:spPr>
        <p:txBody>
          <a:bodyPr>
            <a:normAutofit fontScale="92500"/>
          </a:bodyPr>
          <a:lstStyle/>
          <a:p>
            <a:r>
              <a:rPr lang="de-DE" dirty="0"/>
              <a:t>Add</a:t>
            </a:r>
          </a:p>
          <a:p>
            <a:pPr lvl="1"/>
            <a:r>
              <a:rPr lang="de-DE" dirty="0" err="1"/>
              <a:t>append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dirty="0" err="1"/>
              <a:t>insert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to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() -&gt;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–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Remove</a:t>
            </a:r>
          </a:p>
          <a:p>
            <a:pPr lvl="1"/>
            <a:r>
              <a:rPr lang="de-DE" dirty="0" err="1"/>
              <a:t>remove</a:t>
            </a:r>
            <a:r>
              <a:rPr lang="de-DE" dirty="0"/>
              <a:t>() -&gt; </a:t>
            </a:r>
            <a:r>
              <a:rPr lang="de-DE" dirty="0" err="1"/>
              <a:t>removes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item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() -&gt; </a:t>
            </a:r>
            <a:r>
              <a:rPr lang="de-DE" dirty="0" err="1"/>
              <a:t>removes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index</a:t>
            </a:r>
            <a:endParaRPr lang="de-DE" dirty="0"/>
          </a:p>
          <a:p>
            <a:pPr lvl="1"/>
            <a:r>
              <a:rPr lang="de-DE" dirty="0"/>
              <a:t>del() -&gt; </a:t>
            </a:r>
            <a:r>
              <a:rPr lang="de-DE" dirty="0" err="1"/>
              <a:t>deletes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completely</a:t>
            </a:r>
            <a:endParaRPr lang="de-DE" dirty="0"/>
          </a:p>
          <a:p>
            <a:pPr lvl="1"/>
            <a:r>
              <a:rPr lang="de-DE" dirty="0" err="1"/>
              <a:t>clear</a:t>
            </a:r>
            <a:r>
              <a:rPr lang="de-DE" dirty="0"/>
              <a:t>() -&gt; </a:t>
            </a:r>
            <a:r>
              <a:rPr lang="de-DE" dirty="0" err="1"/>
              <a:t>empties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– </a:t>
            </a:r>
            <a:r>
              <a:rPr lang="de-DE" dirty="0" err="1"/>
              <a:t>list</a:t>
            </a:r>
            <a:r>
              <a:rPr lang="de-DE" dirty="0"/>
              <a:t> still </a:t>
            </a:r>
            <a:r>
              <a:rPr lang="de-DE" dirty="0" err="1"/>
              <a:t>remains</a:t>
            </a:r>
            <a:r>
              <a:rPr lang="de-DE" dirty="0"/>
              <a:t>,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r>
              <a:rPr lang="de-AT" dirty="0" err="1"/>
              <a:t>Sort</a:t>
            </a:r>
            <a:endParaRPr lang="de-AT" dirty="0"/>
          </a:p>
          <a:p>
            <a:pPr lvl="1"/>
            <a:r>
              <a:rPr lang="de-AT" dirty="0" err="1"/>
              <a:t>sort</a:t>
            </a:r>
            <a:r>
              <a:rPr lang="de-AT" dirty="0"/>
              <a:t>() -&gt; </a:t>
            </a:r>
            <a:r>
              <a:rPr lang="de-AT" dirty="0" err="1"/>
              <a:t>sorts</a:t>
            </a:r>
            <a:r>
              <a:rPr lang="de-AT" dirty="0"/>
              <a:t> a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alphanumerically</a:t>
            </a:r>
            <a:r>
              <a:rPr lang="de-AT" dirty="0"/>
              <a:t>, </a:t>
            </a:r>
            <a:r>
              <a:rPr lang="de-AT" dirty="0" err="1"/>
              <a:t>ascending</a:t>
            </a:r>
            <a:r>
              <a:rPr lang="de-AT" dirty="0"/>
              <a:t>,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default</a:t>
            </a:r>
            <a:endParaRPr lang="de-AT" dirty="0"/>
          </a:p>
          <a:p>
            <a:pPr lvl="1"/>
            <a:r>
              <a:rPr lang="de-AT" dirty="0" err="1"/>
              <a:t>sort</a:t>
            </a:r>
            <a:r>
              <a:rPr lang="de-AT" dirty="0"/>
              <a:t> </a:t>
            </a:r>
            <a:r>
              <a:rPr lang="de-AT" dirty="0" err="1"/>
              <a:t>descending</a:t>
            </a:r>
            <a:r>
              <a:rPr lang="de-AT" dirty="0"/>
              <a:t> -&gt; </a:t>
            </a:r>
            <a:r>
              <a:rPr lang="de-AT" dirty="0" err="1"/>
              <a:t>keyword</a:t>
            </a:r>
            <a:r>
              <a:rPr lang="de-AT" dirty="0"/>
              <a:t> </a:t>
            </a:r>
            <a:r>
              <a:rPr lang="de-AT" dirty="0" err="1"/>
              <a:t>argument</a:t>
            </a:r>
            <a:r>
              <a:rPr lang="de-AT" dirty="0"/>
              <a:t> reverse = True</a:t>
            </a:r>
          </a:p>
          <a:p>
            <a:pPr lvl="1"/>
            <a:r>
              <a:rPr lang="de-AT" dirty="0"/>
              <a:t>reverse() -&gt; reverses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order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list</a:t>
            </a:r>
            <a:endParaRPr lang="de-DE" dirty="0"/>
          </a:p>
        </p:txBody>
      </p:sp>
      <p:pic>
        <p:nvPicPr>
          <p:cNvPr id="4" name="Picture 8" descr="Quellbild anzeigen">
            <a:extLst>
              <a:ext uri="{FF2B5EF4-FFF2-40B4-BE49-F238E27FC236}">
                <a16:creationId xmlns:a16="http://schemas.microsoft.com/office/drawing/2014/main" id="{298A845D-5FD2-AD13-3167-52D3FB68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1" y="286322"/>
            <a:ext cx="1469159" cy="14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3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Microsoft Office PowerPoint</Application>
  <PresentationFormat>Breitbild</PresentationFormat>
  <Paragraphs>197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Office</vt:lpstr>
      <vt:lpstr>Python</vt:lpstr>
      <vt:lpstr>Data types</vt:lpstr>
      <vt:lpstr>Data types</vt:lpstr>
      <vt:lpstr>Strings</vt:lpstr>
      <vt:lpstr>Strings</vt:lpstr>
      <vt:lpstr>Operators</vt:lpstr>
      <vt:lpstr>Logical and bitwise Operators</vt:lpstr>
      <vt:lpstr>Lists</vt:lpstr>
      <vt:lpstr>Lists</vt:lpstr>
      <vt:lpstr>Lists</vt:lpstr>
      <vt:lpstr>Lists</vt:lpstr>
      <vt:lpstr>Lists</vt:lpstr>
      <vt:lpstr>Lists</vt:lpstr>
      <vt:lpstr>Tuples</vt:lpstr>
      <vt:lpstr>If … Else … Elif</vt:lpstr>
      <vt:lpstr>If … Else … Elif</vt:lpstr>
      <vt:lpstr>If … Else … Elif</vt:lpstr>
      <vt:lpstr>While Loop</vt:lpstr>
      <vt:lpstr>While Loop</vt:lpstr>
      <vt:lpstr>For Loop</vt:lpstr>
      <vt:lpstr>For Loop</vt:lpstr>
      <vt:lpstr>Functions</vt:lpstr>
      <vt:lpstr>Function</vt:lpstr>
      <vt:lpstr>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Zimmermann Gloria</dc:creator>
  <cp:lastModifiedBy>Zimmermann Gloria</cp:lastModifiedBy>
  <cp:revision>14</cp:revision>
  <dcterms:created xsi:type="dcterms:W3CDTF">2022-10-02T14:10:49Z</dcterms:created>
  <dcterms:modified xsi:type="dcterms:W3CDTF">2022-11-29T22:16:33Z</dcterms:modified>
</cp:coreProperties>
</file>