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Gloria Shao"/>
  <p:cmAuthor clrIdx="1" id="1" initials="" lastIdx="1" name="Ashley Niala Samud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2-09T16:32:34.835">
    <p:pos x="6000" y="0"/>
    <p:text>the asset quantity each regulator has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2-09T20:06:48.670">
    <p:pos x="6000" y="0"/>
    <p:text>LOVE THIS!</p:text>
  </p:cm>
  <p:cm authorId="1" idx="1" dt="2020-12-09T20:06:48.670">
    <p:pos x="6000" y="0"/>
    <p:text>thanks i realized i had it by count instead of sum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7f8df115a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7f8df115a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create view active_regn_view</a:t>
            </a:r>
            <a:endParaRPr/>
          </a:p>
          <a:p>
            <a:pPr indent="0" lvl="0" marL="0" rtl="0" algn="l">
              <a:spcBef>
                <a:spcPts val="0"/>
              </a:spcBef>
              <a:spcAft>
                <a:spcPts val="0"/>
              </a:spcAft>
              <a:buClr>
                <a:schemeClr val="dk1"/>
              </a:buClr>
              <a:buSzPts val="1100"/>
              <a:buFont typeface="Arial"/>
              <a:buNone/>
            </a:pPr>
            <a:r>
              <a:rPr lang="en"/>
              <a:t>as </a:t>
            </a:r>
            <a:endParaRPr/>
          </a:p>
          <a:p>
            <a:pPr indent="0" lvl="0" marL="0" rtl="0" algn="l">
              <a:spcBef>
                <a:spcPts val="0"/>
              </a:spcBef>
              <a:spcAft>
                <a:spcPts val="0"/>
              </a:spcAft>
              <a:buClr>
                <a:schemeClr val="dk1"/>
              </a:buClr>
              <a:buSzPts val="1100"/>
              <a:buFont typeface="Arial"/>
              <a:buNone/>
            </a:pPr>
            <a:r>
              <a:rPr lang="en"/>
              <a:t>select *</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distinct region_name, active_yn, count(active_yn) over (partition by region_name order by active_yn ) as active_regn</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regn.region_name, inst.active_yn</a:t>
            </a:r>
            <a:endParaRPr/>
          </a:p>
          <a:p>
            <a:pPr indent="0" lvl="0" marL="0" rtl="0" algn="l">
              <a:spcBef>
                <a:spcPts val="0"/>
              </a:spcBef>
              <a:spcAft>
                <a:spcPts val="0"/>
              </a:spcAft>
              <a:buClr>
                <a:schemeClr val="dk1"/>
              </a:buClr>
              <a:buSzPts val="1100"/>
              <a:buFont typeface="Arial"/>
              <a:buNone/>
            </a:pPr>
            <a:r>
              <a:rPr lang="en"/>
              <a:t>from fd_region regn</a:t>
            </a:r>
            <a:endParaRPr/>
          </a:p>
          <a:p>
            <a:pPr indent="0" lvl="0" marL="0" rtl="0" algn="l">
              <a:spcBef>
                <a:spcPts val="0"/>
              </a:spcBef>
              <a:spcAft>
                <a:spcPts val="0"/>
              </a:spcAft>
              <a:buClr>
                <a:schemeClr val="dk1"/>
              </a:buClr>
              <a:buSzPts val="1100"/>
              <a:buFont typeface="Arial"/>
              <a:buNone/>
            </a:pPr>
            <a:r>
              <a:rPr lang="en"/>
              <a:t>inner join fd_location loc</a:t>
            </a:r>
            <a:endParaRPr/>
          </a:p>
          <a:p>
            <a:pPr indent="0" lvl="0" marL="0" rtl="0" algn="l">
              <a:spcBef>
                <a:spcPts val="0"/>
              </a:spcBef>
              <a:spcAft>
                <a:spcPts val="0"/>
              </a:spcAft>
              <a:buClr>
                <a:schemeClr val="dk1"/>
              </a:buClr>
              <a:buSzPts val="1100"/>
              <a:buFont typeface="Arial"/>
              <a:buNone/>
            </a:pPr>
            <a:r>
              <a:rPr lang="en"/>
              <a:t>on regn.region_id = loc.region_id</a:t>
            </a:r>
            <a:endParaRPr/>
          </a:p>
          <a:p>
            <a:pPr indent="0" lvl="0" marL="0" rtl="0" algn="l">
              <a:spcBef>
                <a:spcPts val="0"/>
              </a:spcBef>
              <a:spcAft>
                <a:spcPts val="0"/>
              </a:spcAft>
              <a:buClr>
                <a:schemeClr val="dk1"/>
              </a:buClr>
              <a:buSzPts val="1100"/>
              <a:buFont typeface="Arial"/>
              <a:buNone/>
            </a:pPr>
            <a:r>
              <a:rPr lang="en"/>
              <a:t>inner join fd_institution inst</a:t>
            </a:r>
            <a:endParaRPr/>
          </a:p>
          <a:p>
            <a:pPr indent="0" lvl="0" marL="0" rtl="0" algn="l">
              <a:spcBef>
                <a:spcPts val="0"/>
              </a:spcBef>
              <a:spcAft>
                <a:spcPts val="0"/>
              </a:spcAft>
              <a:buClr>
                <a:schemeClr val="dk1"/>
              </a:buClr>
              <a:buSzPts val="1100"/>
              <a:buFont typeface="Arial"/>
              <a:buNone/>
            </a:pPr>
            <a:r>
              <a:rPr lang="en"/>
              <a:t>on loc.institution_id=inst.institution_id</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select * from active_regn_view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081dada1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081dada1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Insights:</a:t>
            </a:r>
            <a:endParaRPr/>
          </a:p>
          <a:p>
            <a:pPr indent="-298450" lvl="0" marL="457200" rtl="0" algn="l">
              <a:spcBef>
                <a:spcPts val="0"/>
              </a:spcBef>
              <a:spcAft>
                <a:spcPts val="0"/>
              </a:spcAft>
              <a:buSzPts val="1100"/>
              <a:buAutoNum type="arabicPeriod"/>
            </a:pPr>
            <a:r>
              <a:rPr lang="en"/>
              <a:t>Kansas city has the least active institution pct</a:t>
            </a:r>
            <a:endParaRPr/>
          </a:p>
          <a:p>
            <a:pPr indent="-298450" lvl="0" marL="457200" rtl="0" algn="l">
              <a:spcBef>
                <a:spcPts val="0"/>
              </a:spcBef>
              <a:spcAft>
                <a:spcPts val="0"/>
              </a:spcAft>
              <a:buSzPts val="1100"/>
              <a:buAutoNum type="arabicPeriod"/>
            </a:pPr>
            <a:r>
              <a:rPr lang="en"/>
              <a:t>SF has the most active institution pct.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create view active_regn_view</a:t>
            </a:r>
            <a:endParaRPr/>
          </a:p>
          <a:p>
            <a:pPr indent="0" lvl="0" marL="0" rtl="0" algn="l">
              <a:spcBef>
                <a:spcPts val="0"/>
              </a:spcBef>
              <a:spcAft>
                <a:spcPts val="0"/>
              </a:spcAft>
              <a:buClr>
                <a:schemeClr val="dk1"/>
              </a:buClr>
              <a:buSzPts val="1100"/>
              <a:buFont typeface="Arial"/>
              <a:buNone/>
            </a:pPr>
            <a:r>
              <a:rPr lang="en"/>
              <a:t>as </a:t>
            </a:r>
            <a:endParaRPr/>
          </a:p>
          <a:p>
            <a:pPr indent="0" lvl="0" marL="0" rtl="0" algn="l">
              <a:spcBef>
                <a:spcPts val="0"/>
              </a:spcBef>
              <a:spcAft>
                <a:spcPts val="0"/>
              </a:spcAft>
              <a:buClr>
                <a:schemeClr val="dk1"/>
              </a:buClr>
              <a:buSzPts val="1100"/>
              <a:buFont typeface="Arial"/>
              <a:buNone/>
            </a:pPr>
            <a:r>
              <a:rPr lang="en"/>
              <a:t>select *</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distinct region_name, active_yn, count(active_yn) over (partition by region_name order by active_yn ) as active_regn</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regn.region_name, inst.active_yn</a:t>
            </a:r>
            <a:endParaRPr/>
          </a:p>
          <a:p>
            <a:pPr indent="0" lvl="0" marL="0" rtl="0" algn="l">
              <a:spcBef>
                <a:spcPts val="0"/>
              </a:spcBef>
              <a:spcAft>
                <a:spcPts val="0"/>
              </a:spcAft>
              <a:buClr>
                <a:schemeClr val="dk1"/>
              </a:buClr>
              <a:buSzPts val="1100"/>
              <a:buFont typeface="Arial"/>
              <a:buNone/>
            </a:pPr>
            <a:r>
              <a:rPr lang="en"/>
              <a:t>from fd_region regn</a:t>
            </a:r>
            <a:endParaRPr/>
          </a:p>
          <a:p>
            <a:pPr indent="0" lvl="0" marL="0" rtl="0" algn="l">
              <a:spcBef>
                <a:spcPts val="0"/>
              </a:spcBef>
              <a:spcAft>
                <a:spcPts val="0"/>
              </a:spcAft>
              <a:buClr>
                <a:schemeClr val="dk1"/>
              </a:buClr>
              <a:buSzPts val="1100"/>
              <a:buFont typeface="Arial"/>
              <a:buNone/>
            </a:pPr>
            <a:r>
              <a:rPr lang="en"/>
              <a:t>inner join fd_location loc</a:t>
            </a:r>
            <a:endParaRPr/>
          </a:p>
          <a:p>
            <a:pPr indent="0" lvl="0" marL="0" rtl="0" algn="l">
              <a:spcBef>
                <a:spcPts val="0"/>
              </a:spcBef>
              <a:spcAft>
                <a:spcPts val="0"/>
              </a:spcAft>
              <a:buClr>
                <a:schemeClr val="dk1"/>
              </a:buClr>
              <a:buSzPts val="1100"/>
              <a:buFont typeface="Arial"/>
              <a:buNone/>
            </a:pPr>
            <a:r>
              <a:rPr lang="en"/>
              <a:t>on regn.region_id = loc.region_id</a:t>
            </a:r>
            <a:endParaRPr/>
          </a:p>
          <a:p>
            <a:pPr indent="0" lvl="0" marL="0" rtl="0" algn="l">
              <a:spcBef>
                <a:spcPts val="0"/>
              </a:spcBef>
              <a:spcAft>
                <a:spcPts val="0"/>
              </a:spcAft>
              <a:buClr>
                <a:schemeClr val="dk1"/>
              </a:buClr>
              <a:buSzPts val="1100"/>
              <a:buFont typeface="Arial"/>
              <a:buNone/>
            </a:pPr>
            <a:r>
              <a:rPr lang="en"/>
              <a:t>inner join fd_institution inst</a:t>
            </a:r>
            <a:endParaRPr/>
          </a:p>
          <a:p>
            <a:pPr indent="0" lvl="0" marL="0" rtl="0" algn="l">
              <a:spcBef>
                <a:spcPts val="0"/>
              </a:spcBef>
              <a:spcAft>
                <a:spcPts val="0"/>
              </a:spcAft>
              <a:buClr>
                <a:schemeClr val="dk1"/>
              </a:buClr>
              <a:buSzPts val="1100"/>
              <a:buFont typeface="Arial"/>
              <a:buNone/>
            </a:pPr>
            <a:r>
              <a:rPr lang="en"/>
              <a:t>on loc.institution_id=inst.institution_id</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select * from active_regn_view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081dada11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081dada11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Insights:</a:t>
            </a:r>
            <a:endParaRPr/>
          </a:p>
          <a:p>
            <a:pPr indent="-298450" lvl="0" marL="457200" rtl="0" algn="l">
              <a:spcBef>
                <a:spcPts val="0"/>
              </a:spcBef>
              <a:spcAft>
                <a:spcPts val="0"/>
              </a:spcAft>
              <a:buSzPts val="1100"/>
              <a:buAutoNum type="arabicPeriod"/>
            </a:pPr>
            <a:r>
              <a:rPr lang="en"/>
              <a:t>Kansas city has the least active institution pct</a:t>
            </a:r>
            <a:endParaRPr/>
          </a:p>
          <a:p>
            <a:pPr indent="-298450" lvl="0" marL="457200" rtl="0" algn="l">
              <a:spcBef>
                <a:spcPts val="0"/>
              </a:spcBef>
              <a:spcAft>
                <a:spcPts val="0"/>
              </a:spcAft>
              <a:buSzPts val="1100"/>
              <a:buAutoNum type="arabicPeriod"/>
            </a:pPr>
            <a:r>
              <a:rPr lang="en"/>
              <a:t>SF has the most active institution pct.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create view active_regn_view</a:t>
            </a:r>
            <a:endParaRPr/>
          </a:p>
          <a:p>
            <a:pPr indent="0" lvl="0" marL="0" rtl="0" algn="l">
              <a:spcBef>
                <a:spcPts val="0"/>
              </a:spcBef>
              <a:spcAft>
                <a:spcPts val="0"/>
              </a:spcAft>
              <a:buClr>
                <a:schemeClr val="dk1"/>
              </a:buClr>
              <a:buSzPts val="1100"/>
              <a:buFont typeface="Arial"/>
              <a:buNone/>
            </a:pPr>
            <a:r>
              <a:rPr lang="en"/>
              <a:t>as </a:t>
            </a:r>
            <a:endParaRPr/>
          </a:p>
          <a:p>
            <a:pPr indent="0" lvl="0" marL="0" rtl="0" algn="l">
              <a:spcBef>
                <a:spcPts val="0"/>
              </a:spcBef>
              <a:spcAft>
                <a:spcPts val="0"/>
              </a:spcAft>
              <a:buClr>
                <a:schemeClr val="dk1"/>
              </a:buClr>
              <a:buSzPts val="1100"/>
              <a:buFont typeface="Arial"/>
              <a:buNone/>
            </a:pPr>
            <a:r>
              <a:rPr lang="en"/>
              <a:t>select *</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distinct region_name, active_yn, count(active_yn) over (partition by region_name order by active_yn ) as active_regn</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regn.region_name, inst.active_yn</a:t>
            </a:r>
            <a:endParaRPr/>
          </a:p>
          <a:p>
            <a:pPr indent="0" lvl="0" marL="0" rtl="0" algn="l">
              <a:spcBef>
                <a:spcPts val="0"/>
              </a:spcBef>
              <a:spcAft>
                <a:spcPts val="0"/>
              </a:spcAft>
              <a:buClr>
                <a:schemeClr val="dk1"/>
              </a:buClr>
              <a:buSzPts val="1100"/>
              <a:buFont typeface="Arial"/>
              <a:buNone/>
            </a:pPr>
            <a:r>
              <a:rPr lang="en"/>
              <a:t>from fd_region regn</a:t>
            </a:r>
            <a:endParaRPr/>
          </a:p>
          <a:p>
            <a:pPr indent="0" lvl="0" marL="0" rtl="0" algn="l">
              <a:spcBef>
                <a:spcPts val="0"/>
              </a:spcBef>
              <a:spcAft>
                <a:spcPts val="0"/>
              </a:spcAft>
              <a:buClr>
                <a:schemeClr val="dk1"/>
              </a:buClr>
              <a:buSzPts val="1100"/>
              <a:buFont typeface="Arial"/>
              <a:buNone/>
            </a:pPr>
            <a:r>
              <a:rPr lang="en"/>
              <a:t>inner join fd_location loc</a:t>
            </a:r>
            <a:endParaRPr/>
          </a:p>
          <a:p>
            <a:pPr indent="0" lvl="0" marL="0" rtl="0" algn="l">
              <a:spcBef>
                <a:spcPts val="0"/>
              </a:spcBef>
              <a:spcAft>
                <a:spcPts val="0"/>
              </a:spcAft>
              <a:buClr>
                <a:schemeClr val="dk1"/>
              </a:buClr>
              <a:buSzPts val="1100"/>
              <a:buFont typeface="Arial"/>
              <a:buNone/>
            </a:pPr>
            <a:r>
              <a:rPr lang="en"/>
              <a:t>on regn.region_id = loc.region_id</a:t>
            </a:r>
            <a:endParaRPr/>
          </a:p>
          <a:p>
            <a:pPr indent="0" lvl="0" marL="0" rtl="0" algn="l">
              <a:spcBef>
                <a:spcPts val="0"/>
              </a:spcBef>
              <a:spcAft>
                <a:spcPts val="0"/>
              </a:spcAft>
              <a:buClr>
                <a:schemeClr val="dk1"/>
              </a:buClr>
              <a:buSzPts val="1100"/>
              <a:buFont typeface="Arial"/>
              <a:buNone/>
            </a:pPr>
            <a:r>
              <a:rPr lang="en"/>
              <a:t>inner join fd_institution inst</a:t>
            </a:r>
            <a:endParaRPr/>
          </a:p>
          <a:p>
            <a:pPr indent="0" lvl="0" marL="0" rtl="0" algn="l">
              <a:spcBef>
                <a:spcPts val="0"/>
              </a:spcBef>
              <a:spcAft>
                <a:spcPts val="0"/>
              </a:spcAft>
              <a:buClr>
                <a:schemeClr val="dk1"/>
              </a:buClr>
              <a:buSzPts val="1100"/>
              <a:buFont typeface="Arial"/>
              <a:buNone/>
            </a:pPr>
            <a:r>
              <a:rPr lang="en"/>
              <a:t>on loc.institution_id=inst.institution_id</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select * from active_regn_view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7f8df115a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7f8df115a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7f8df115a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7f8df115a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7f8df115a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7f8df115a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create view active_pct_view</a:t>
            </a:r>
            <a:endParaRPr/>
          </a:p>
          <a:p>
            <a:pPr indent="0" lvl="0" marL="0" rtl="0" algn="l">
              <a:spcBef>
                <a:spcPts val="0"/>
              </a:spcBef>
              <a:spcAft>
                <a:spcPts val="0"/>
              </a:spcAft>
              <a:buClr>
                <a:schemeClr val="dk1"/>
              </a:buClr>
              <a:buSzPts val="1100"/>
              <a:buFont typeface="Arial"/>
              <a:buNone/>
            </a:pPr>
            <a:r>
              <a:rPr lang="en"/>
              <a:t>as </a:t>
            </a:r>
            <a:endParaRPr/>
          </a:p>
          <a:p>
            <a:pPr indent="0" lvl="0" marL="0" rtl="0" algn="l">
              <a:spcBef>
                <a:spcPts val="0"/>
              </a:spcBef>
              <a:spcAft>
                <a:spcPts val="0"/>
              </a:spcAft>
              <a:buClr>
                <a:schemeClr val="dk1"/>
              </a:buClr>
              <a:buSzPts val="1100"/>
              <a:buFont typeface="Arial"/>
              <a:buNone/>
            </a:pPr>
            <a:r>
              <a:rPr lang="en"/>
              <a:t>select * </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distinct active_yn, categorized_quantity/ttl_id as active_pct</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count(institution_id) over(partition by active_yn) as categorized_quantity , count(institution_id) over () as ttl_id, active_yn</a:t>
            </a:r>
            <a:endParaRPr/>
          </a:p>
          <a:p>
            <a:pPr indent="0" lvl="0" marL="0" rtl="0" algn="l">
              <a:spcBef>
                <a:spcPts val="0"/>
              </a:spcBef>
              <a:spcAft>
                <a:spcPts val="0"/>
              </a:spcAft>
              <a:buClr>
                <a:schemeClr val="dk1"/>
              </a:buClr>
              <a:buSzPts val="1100"/>
              <a:buFont typeface="Arial"/>
              <a:buNone/>
            </a:pPr>
            <a:r>
              <a:rPr lang="en"/>
              <a:t>from fd_institution</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select * from active_pct_view</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08294859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08294859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081dada11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081dada11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5400" lvl="0" marL="0" rtl="0" algn="l">
              <a:lnSpc>
                <a:spcPct val="115000"/>
              </a:lnSpc>
              <a:spcBef>
                <a:spcPts val="0"/>
              </a:spcBef>
              <a:spcAft>
                <a:spcPts val="0"/>
              </a:spcAft>
              <a:buNone/>
            </a:pPr>
            <a:r>
              <a:rPr lang="en"/>
              <a:t>create or replace view bkclass_active_view</a:t>
            </a:r>
            <a:endParaRPr/>
          </a:p>
          <a:p>
            <a:pPr indent="25400" lvl="0" marL="0" rtl="0" algn="l">
              <a:lnSpc>
                <a:spcPct val="115000"/>
              </a:lnSpc>
              <a:spcBef>
                <a:spcPts val="0"/>
              </a:spcBef>
              <a:spcAft>
                <a:spcPts val="0"/>
              </a:spcAft>
              <a:buNone/>
            </a:pPr>
            <a:r>
              <a:rPr lang="en"/>
              <a:t>as </a:t>
            </a:r>
            <a:endParaRPr/>
          </a:p>
          <a:p>
            <a:pPr indent="25400" lvl="0" marL="0" rtl="0" algn="l">
              <a:lnSpc>
                <a:spcPct val="115000"/>
              </a:lnSpc>
              <a:spcBef>
                <a:spcPts val="0"/>
              </a:spcBef>
              <a:spcAft>
                <a:spcPts val="0"/>
              </a:spcAft>
              <a:buNone/>
            </a:pPr>
            <a:r>
              <a:rPr lang="en"/>
              <a:t>select * </a:t>
            </a:r>
            <a:endParaRPr/>
          </a:p>
          <a:p>
            <a:pPr indent="25400" lvl="0" marL="0" rtl="0" algn="l">
              <a:lnSpc>
                <a:spcPct val="115000"/>
              </a:lnSpc>
              <a:spcBef>
                <a:spcPts val="0"/>
              </a:spcBef>
              <a:spcAft>
                <a:spcPts val="0"/>
              </a:spcAft>
              <a:buNone/>
            </a:pPr>
            <a:r>
              <a:rPr lang="en"/>
              <a:t>from (</a:t>
            </a:r>
            <a:endParaRPr/>
          </a:p>
          <a:p>
            <a:pPr indent="25400" lvl="0" marL="0" rtl="0" algn="l">
              <a:lnSpc>
                <a:spcPct val="115000"/>
              </a:lnSpc>
              <a:spcBef>
                <a:spcPts val="0"/>
              </a:spcBef>
              <a:spcAft>
                <a:spcPts val="0"/>
              </a:spcAft>
              <a:buNone/>
            </a:pPr>
            <a:r>
              <a:rPr lang="en"/>
              <a:t>select distinct bkclass_name,</a:t>
            </a:r>
            <a:endParaRPr/>
          </a:p>
          <a:p>
            <a:pPr indent="25400" lvl="0" marL="0" rtl="0" algn="l">
              <a:lnSpc>
                <a:spcPct val="115000"/>
              </a:lnSpc>
              <a:spcBef>
                <a:spcPts val="0"/>
              </a:spcBef>
              <a:spcAft>
                <a:spcPts val="0"/>
              </a:spcAft>
              <a:buNone/>
            </a:pPr>
            <a:r>
              <a:rPr lang="en"/>
              <a:t>decode (active_yn,'Y','Active','Inactive'),</a:t>
            </a:r>
            <a:endParaRPr/>
          </a:p>
          <a:p>
            <a:pPr indent="25400" lvl="0" marL="0" rtl="0" algn="l">
              <a:lnSpc>
                <a:spcPct val="115000"/>
              </a:lnSpc>
              <a:spcBef>
                <a:spcPts val="0"/>
              </a:spcBef>
              <a:spcAft>
                <a:spcPts val="0"/>
              </a:spcAft>
              <a:buNone/>
            </a:pPr>
            <a:r>
              <a:rPr lang="en"/>
              <a:t>count(active_yn)</a:t>
            </a:r>
            <a:endParaRPr/>
          </a:p>
          <a:p>
            <a:pPr indent="25400" lvl="0" marL="0" rtl="0" algn="l">
              <a:lnSpc>
                <a:spcPct val="115000"/>
              </a:lnSpc>
              <a:spcBef>
                <a:spcPts val="0"/>
              </a:spcBef>
              <a:spcAft>
                <a:spcPts val="0"/>
              </a:spcAft>
              <a:buNone/>
            </a:pPr>
            <a:r>
              <a:rPr lang="en"/>
              <a:t>from (</a:t>
            </a:r>
            <a:endParaRPr/>
          </a:p>
          <a:p>
            <a:pPr indent="25400" lvl="0" marL="0" rtl="0" algn="l">
              <a:lnSpc>
                <a:spcPct val="115000"/>
              </a:lnSpc>
              <a:spcBef>
                <a:spcPts val="0"/>
              </a:spcBef>
              <a:spcAft>
                <a:spcPts val="0"/>
              </a:spcAft>
              <a:buNone/>
            </a:pPr>
            <a:r>
              <a:rPr lang="en"/>
              <a:t>select bk.bkclass_name, inst.active_yn</a:t>
            </a:r>
            <a:endParaRPr/>
          </a:p>
          <a:p>
            <a:pPr indent="25400" lvl="0" marL="0" rtl="0" algn="l">
              <a:lnSpc>
                <a:spcPct val="115000"/>
              </a:lnSpc>
              <a:spcBef>
                <a:spcPts val="0"/>
              </a:spcBef>
              <a:spcAft>
                <a:spcPts val="0"/>
              </a:spcAft>
              <a:buNone/>
            </a:pPr>
            <a:r>
              <a:rPr lang="en"/>
              <a:t>from fd_bkclass bk</a:t>
            </a:r>
            <a:endParaRPr/>
          </a:p>
          <a:p>
            <a:pPr indent="25400" lvl="0" marL="0" rtl="0" algn="l">
              <a:lnSpc>
                <a:spcPct val="115000"/>
              </a:lnSpc>
              <a:spcBef>
                <a:spcPts val="0"/>
              </a:spcBef>
              <a:spcAft>
                <a:spcPts val="0"/>
              </a:spcAft>
              <a:buNone/>
            </a:pPr>
            <a:r>
              <a:rPr lang="en"/>
              <a:t>inner join fd_institution inst</a:t>
            </a:r>
            <a:endParaRPr/>
          </a:p>
          <a:p>
            <a:pPr indent="25400" lvl="0" marL="0" rtl="0" algn="l">
              <a:lnSpc>
                <a:spcPct val="115000"/>
              </a:lnSpc>
              <a:spcBef>
                <a:spcPts val="0"/>
              </a:spcBef>
              <a:spcAft>
                <a:spcPts val="0"/>
              </a:spcAft>
              <a:buNone/>
            </a:pPr>
            <a:r>
              <a:rPr lang="en"/>
              <a:t>on bk.bkclass_id=inst.bkclass_id)</a:t>
            </a:r>
            <a:endParaRPr/>
          </a:p>
          <a:p>
            <a:pPr indent="25400" lvl="0" marL="0" rtl="0" algn="l">
              <a:lnSpc>
                <a:spcPct val="115000"/>
              </a:lnSpc>
              <a:spcBef>
                <a:spcPts val="0"/>
              </a:spcBef>
              <a:spcAft>
                <a:spcPts val="0"/>
              </a:spcAft>
              <a:buNone/>
            </a:pPr>
            <a:r>
              <a:rPr lang="en"/>
              <a:t>group by bkclass_name,decode (active_yn,'Y','Active','Inactive')</a:t>
            </a:r>
            <a:endParaRPr/>
          </a:p>
          <a:p>
            <a:pPr indent="25400" lvl="0" marL="0" rtl="0" algn="l">
              <a:lnSpc>
                <a:spcPct val="115000"/>
              </a:lnSpc>
              <a:spcBef>
                <a:spcPts val="0"/>
              </a:spcBef>
              <a:spcAft>
                <a:spcPts val="0"/>
              </a:spcAft>
              <a:buNone/>
            </a:pPr>
            <a:r>
              <a:rPr lang="en"/>
              <a:t>)</a:t>
            </a:r>
            <a:endParaRPr/>
          </a:p>
          <a:p>
            <a:pPr indent="25400" lvl="0" marL="0" rtl="0" algn="l">
              <a:lnSpc>
                <a:spcPct val="115000"/>
              </a:lnSpc>
              <a:spcBef>
                <a:spcPts val="0"/>
              </a:spcBef>
              <a:spcAft>
                <a:spcPts val="0"/>
              </a:spcAft>
              <a:buNone/>
            </a:pPr>
            <a:r>
              <a:t/>
            </a:r>
            <a:endParaRPr/>
          </a:p>
          <a:p>
            <a:pPr indent="25400" lvl="0" marL="0" rtl="0" algn="l">
              <a:lnSpc>
                <a:spcPct val="115000"/>
              </a:lnSpc>
              <a:spcBef>
                <a:spcPts val="0"/>
              </a:spcBef>
              <a:spcAft>
                <a:spcPts val="0"/>
              </a:spcAft>
              <a:buNone/>
            </a:pPr>
            <a:r>
              <a:rPr lang="en"/>
              <a:t>select * from bkclass_active_view</a:t>
            </a:r>
            <a:endParaRPr/>
          </a:p>
          <a:p>
            <a:pPr indent="2540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081dada11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081dada11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5400" lvl="0" marL="0" rtl="0" algn="l">
              <a:lnSpc>
                <a:spcPct val="115000"/>
              </a:lnSpc>
              <a:spcBef>
                <a:spcPts val="0"/>
              </a:spcBef>
              <a:spcAft>
                <a:spcPts val="0"/>
              </a:spcAft>
              <a:buNone/>
            </a:pPr>
            <a:r>
              <a:rPr lang="en"/>
              <a:t>create or replace view bkclass_active_view</a:t>
            </a:r>
            <a:endParaRPr/>
          </a:p>
          <a:p>
            <a:pPr indent="25400" lvl="0" marL="0" rtl="0" algn="l">
              <a:lnSpc>
                <a:spcPct val="115000"/>
              </a:lnSpc>
              <a:spcBef>
                <a:spcPts val="0"/>
              </a:spcBef>
              <a:spcAft>
                <a:spcPts val="0"/>
              </a:spcAft>
              <a:buNone/>
            </a:pPr>
            <a:r>
              <a:rPr lang="en"/>
              <a:t>as </a:t>
            </a:r>
            <a:endParaRPr/>
          </a:p>
          <a:p>
            <a:pPr indent="25400" lvl="0" marL="0" rtl="0" algn="l">
              <a:lnSpc>
                <a:spcPct val="115000"/>
              </a:lnSpc>
              <a:spcBef>
                <a:spcPts val="0"/>
              </a:spcBef>
              <a:spcAft>
                <a:spcPts val="0"/>
              </a:spcAft>
              <a:buNone/>
            </a:pPr>
            <a:r>
              <a:rPr lang="en"/>
              <a:t>select * </a:t>
            </a:r>
            <a:endParaRPr/>
          </a:p>
          <a:p>
            <a:pPr indent="25400" lvl="0" marL="0" rtl="0" algn="l">
              <a:lnSpc>
                <a:spcPct val="115000"/>
              </a:lnSpc>
              <a:spcBef>
                <a:spcPts val="0"/>
              </a:spcBef>
              <a:spcAft>
                <a:spcPts val="0"/>
              </a:spcAft>
              <a:buNone/>
            </a:pPr>
            <a:r>
              <a:rPr lang="en"/>
              <a:t>from (</a:t>
            </a:r>
            <a:endParaRPr/>
          </a:p>
          <a:p>
            <a:pPr indent="25400" lvl="0" marL="0" rtl="0" algn="l">
              <a:lnSpc>
                <a:spcPct val="115000"/>
              </a:lnSpc>
              <a:spcBef>
                <a:spcPts val="0"/>
              </a:spcBef>
              <a:spcAft>
                <a:spcPts val="0"/>
              </a:spcAft>
              <a:buNone/>
            </a:pPr>
            <a:r>
              <a:rPr lang="en"/>
              <a:t>select distinct bkclass_name,</a:t>
            </a:r>
            <a:endParaRPr/>
          </a:p>
          <a:p>
            <a:pPr indent="25400" lvl="0" marL="0" rtl="0" algn="l">
              <a:lnSpc>
                <a:spcPct val="115000"/>
              </a:lnSpc>
              <a:spcBef>
                <a:spcPts val="0"/>
              </a:spcBef>
              <a:spcAft>
                <a:spcPts val="0"/>
              </a:spcAft>
              <a:buNone/>
            </a:pPr>
            <a:r>
              <a:rPr lang="en"/>
              <a:t>decode (active_yn,'Y','Active','Inactive'),</a:t>
            </a:r>
            <a:endParaRPr/>
          </a:p>
          <a:p>
            <a:pPr indent="25400" lvl="0" marL="0" rtl="0" algn="l">
              <a:lnSpc>
                <a:spcPct val="115000"/>
              </a:lnSpc>
              <a:spcBef>
                <a:spcPts val="0"/>
              </a:spcBef>
              <a:spcAft>
                <a:spcPts val="0"/>
              </a:spcAft>
              <a:buNone/>
            </a:pPr>
            <a:r>
              <a:rPr lang="en"/>
              <a:t>count(active_yn)</a:t>
            </a:r>
            <a:endParaRPr/>
          </a:p>
          <a:p>
            <a:pPr indent="25400" lvl="0" marL="0" rtl="0" algn="l">
              <a:lnSpc>
                <a:spcPct val="115000"/>
              </a:lnSpc>
              <a:spcBef>
                <a:spcPts val="0"/>
              </a:spcBef>
              <a:spcAft>
                <a:spcPts val="0"/>
              </a:spcAft>
              <a:buNone/>
            </a:pPr>
            <a:r>
              <a:rPr lang="en"/>
              <a:t>from (</a:t>
            </a:r>
            <a:endParaRPr/>
          </a:p>
          <a:p>
            <a:pPr indent="25400" lvl="0" marL="0" rtl="0" algn="l">
              <a:lnSpc>
                <a:spcPct val="115000"/>
              </a:lnSpc>
              <a:spcBef>
                <a:spcPts val="0"/>
              </a:spcBef>
              <a:spcAft>
                <a:spcPts val="0"/>
              </a:spcAft>
              <a:buNone/>
            </a:pPr>
            <a:r>
              <a:rPr lang="en"/>
              <a:t>select bk.bkclass_name, inst.active_yn</a:t>
            </a:r>
            <a:endParaRPr/>
          </a:p>
          <a:p>
            <a:pPr indent="25400" lvl="0" marL="0" rtl="0" algn="l">
              <a:lnSpc>
                <a:spcPct val="115000"/>
              </a:lnSpc>
              <a:spcBef>
                <a:spcPts val="0"/>
              </a:spcBef>
              <a:spcAft>
                <a:spcPts val="0"/>
              </a:spcAft>
              <a:buNone/>
            </a:pPr>
            <a:r>
              <a:rPr lang="en"/>
              <a:t>from fd_bkclass bk</a:t>
            </a:r>
            <a:endParaRPr/>
          </a:p>
          <a:p>
            <a:pPr indent="25400" lvl="0" marL="0" rtl="0" algn="l">
              <a:lnSpc>
                <a:spcPct val="115000"/>
              </a:lnSpc>
              <a:spcBef>
                <a:spcPts val="0"/>
              </a:spcBef>
              <a:spcAft>
                <a:spcPts val="0"/>
              </a:spcAft>
              <a:buNone/>
            </a:pPr>
            <a:r>
              <a:rPr lang="en"/>
              <a:t>inner join fd_institution inst</a:t>
            </a:r>
            <a:endParaRPr/>
          </a:p>
          <a:p>
            <a:pPr indent="25400" lvl="0" marL="0" rtl="0" algn="l">
              <a:lnSpc>
                <a:spcPct val="115000"/>
              </a:lnSpc>
              <a:spcBef>
                <a:spcPts val="0"/>
              </a:spcBef>
              <a:spcAft>
                <a:spcPts val="0"/>
              </a:spcAft>
              <a:buNone/>
            </a:pPr>
            <a:r>
              <a:rPr lang="en"/>
              <a:t>on bk.bkclass_id=inst.bkclass_id)</a:t>
            </a:r>
            <a:endParaRPr/>
          </a:p>
          <a:p>
            <a:pPr indent="25400" lvl="0" marL="0" rtl="0" algn="l">
              <a:lnSpc>
                <a:spcPct val="115000"/>
              </a:lnSpc>
              <a:spcBef>
                <a:spcPts val="0"/>
              </a:spcBef>
              <a:spcAft>
                <a:spcPts val="0"/>
              </a:spcAft>
              <a:buNone/>
            </a:pPr>
            <a:r>
              <a:rPr lang="en"/>
              <a:t>group by bkclass_name,decode (active_yn,'Y','Active','Inactive')</a:t>
            </a:r>
            <a:endParaRPr/>
          </a:p>
          <a:p>
            <a:pPr indent="25400" lvl="0" marL="0" rtl="0" algn="l">
              <a:lnSpc>
                <a:spcPct val="115000"/>
              </a:lnSpc>
              <a:spcBef>
                <a:spcPts val="0"/>
              </a:spcBef>
              <a:spcAft>
                <a:spcPts val="0"/>
              </a:spcAft>
              <a:buNone/>
            </a:pPr>
            <a:r>
              <a:rPr lang="en"/>
              <a:t>)</a:t>
            </a:r>
            <a:endParaRPr/>
          </a:p>
          <a:p>
            <a:pPr indent="25400" lvl="0" marL="0" rtl="0" algn="l">
              <a:lnSpc>
                <a:spcPct val="115000"/>
              </a:lnSpc>
              <a:spcBef>
                <a:spcPts val="0"/>
              </a:spcBef>
              <a:spcAft>
                <a:spcPts val="0"/>
              </a:spcAft>
              <a:buNone/>
            </a:pPr>
            <a:r>
              <a:t/>
            </a:r>
            <a:endParaRPr/>
          </a:p>
          <a:p>
            <a:pPr indent="25400" lvl="0" marL="0" rtl="0" algn="l">
              <a:lnSpc>
                <a:spcPct val="115000"/>
              </a:lnSpc>
              <a:spcBef>
                <a:spcPts val="0"/>
              </a:spcBef>
              <a:spcAft>
                <a:spcPts val="0"/>
              </a:spcAft>
              <a:buNone/>
            </a:pPr>
            <a:r>
              <a:rPr lang="en"/>
              <a:t>select * from bkclass_active_view</a:t>
            </a:r>
            <a:endParaRPr/>
          </a:p>
          <a:p>
            <a:pPr indent="254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7f8df115a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7f8df115a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7f8df115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7f8df115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081dada11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081dada11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create view pct_sum_view</a:t>
            </a:r>
            <a:endParaRPr/>
          </a:p>
          <a:p>
            <a:pPr indent="0" lvl="0" marL="0" rtl="0" algn="l">
              <a:spcBef>
                <a:spcPts val="0"/>
              </a:spcBef>
              <a:spcAft>
                <a:spcPts val="0"/>
              </a:spcAft>
              <a:buClr>
                <a:schemeClr val="dk1"/>
              </a:buClr>
              <a:buSzPts val="1100"/>
              <a:buFont typeface="Arial"/>
              <a:buNone/>
            </a:pPr>
            <a:r>
              <a:rPr lang="en"/>
              <a:t>as </a:t>
            </a:r>
            <a:endParaRPr/>
          </a:p>
          <a:p>
            <a:pPr indent="0" lvl="0" marL="0" rtl="0" algn="l">
              <a:spcBef>
                <a:spcPts val="0"/>
              </a:spcBef>
              <a:spcAft>
                <a:spcPts val="0"/>
              </a:spcAft>
              <a:buClr>
                <a:schemeClr val="dk1"/>
              </a:buClr>
              <a:buSzPts val="1100"/>
              <a:buFont typeface="Arial"/>
              <a:buNone/>
            </a:pPr>
            <a:r>
              <a:rPr lang="en"/>
              <a:t>select *</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distinct bkclass_name, pct_sum/ttl as pct_sum</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distinct bkclass_name,</a:t>
            </a:r>
            <a:endParaRPr/>
          </a:p>
          <a:p>
            <a:pPr indent="0" lvl="0" marL="0" rtl="0" algn="l">
              <a:spcBef>
                <a:spcPts val="0"/>
              </a:spcBef>
              <a:spcAft>
                <a:spcPts val="0"/>
              </a:spcAft>
              <a:buClr>
                <a:schemeClr val="dk1"/>
              </a:buClr>
              <a:buSzPts val="1100"/>
              <a:buFont typeface="Arial"/>
              <a:buNone/>
            </a:pPr>
            <a:r>
              <a:rPr lang="en"/>
              <a:t>sum_of_asset/count(bkclass_name) over (partition by bkclass_name) pct_sum, sum(sum_of_asset) over ( ) ttl</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distinct bkclass_name, sum(asset_quantity) over (partition by bkclass_name) as sum_of_asset</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bk.bkclass_name, insti.asset_quantity</a:t>
            </a:r>
            <a:endParaRPr/>
          </a:p>
          <a:p>
            <a:pPr indent="0" lvl="0" marL="0" rtl="0" algn="l">
              <a:spcBef>
                <a:spcPts val="0"/>
              </a:spcBef>
              <a:spcAft>
                <a:spcPts val="0"/>
              </a:spcAft>
              <a:buClr>
                <a:schemeClr val="dk1"/>
              </a:buClr>
              <a:buSzPts val="1100"/>
              <a:buFont typeface="Arial"/>
              <a:buNone/>
            </a:pPr>
            <a:r>
              <a:rPr lang="en"/>
              <a:t>from fd_bkclass bk</a:t>
            </a:r>
            <a:endParaRPr/>
          </a:p>
          <a:p>
            <a:pPr indent="0" lvl="0" marL="0" rtl="0" algn="l">
              <a:spcBef>
                <a:spcPts val="0"/>
              </a:spcBef>
              <a:spcAft>
                <a:spcPts val="0"/>
              </a:spcAft>
              <a:buClr>
                <a:schemeClr val="dk1"/>
              </a:buClr>
              <a:buSzPts val="1100"/>
              <a:buFont typeface="Arial"/>
              <a:buNone/>
            </a:pPr>
            <a:r>
              <a:rPr lang="en"/>
              <a:t>inner join fd_institution insti</a:t>
            </a:r>
            <a:endParaRPr/>
          </a:p>
          <a:p>
            <a:pPr indent="0" lvl="0" marL="0" rtl="0" algn="l">
              <a:spcBef>
                <a:spcPts val="0"/>
              </a:spcBef>
              <a:spcAft>
                <a:spcPts val="0"/>
              </a:spcAft>
              <a:buClr>
                <a:schemeClr val="dk1"/>
              </a:buClr>
              <a:buSzPts val="1100"/>
              <a:buFont typeface="Arial"/>
              <a:buNone/>
            </a:pPr>
            <a:r>
              <a:rPr lang="en"/>
              <a:t>on bk.bkclass_id=insti.bkclass_id</a:t>
            </a:r>
            <a:endParaRPr/>
          </a:p>
          <a:p>
            <a:pPr indent="0" lvl="0" marL="0" rtl="0" algn="l">
              <a:spcBef>
                <a:spcPts val="0"/>
              </a:spcBef>
              <a:spcAft>
                <a:spcPts val="0"/>
              </a:spcAft>
              <a:buClr>
                <a:schemeClr val="dk1"/>
              </a:buClr>
              <a:buSzPts val="1100"/>
              <a:buFont typeface="Arial"/>
              <a:buNone/>
            </a:pPr>
            <a:r>
              <a:rPr lang="en"/>
              <a:t>where asset_quantity is not null</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order by pct_sum desc)</a:t>
            </a:r>
            <a:endParaRPr/>
          </a:p>
          <a:p>
            <a:pPr indent="0" lvl="0" marL="0" rtl="0" algn="l">
              <a:spcBef>
                <a:spcPts val="0"/>
              </a:spcBef>
              <a:spcAft>
                <a:spcPts val="0"/>
              </a:spcAft>
              <a:buClr>
                <a:schemeClr val="dk1"/>
              </a:buClr>
              <a:buSzPts val="1100"/>
              <a:buFont typeface="Arial"/>
              <a:buNone/>
            </a:pPr>
            <a:r>
              <a:rPr lang="en"/>
              <a:t>select * from pct_sum_view</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08294859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08294859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create view region_regulator_view</a:t>
            </a:r>
            <a:endParaRPr/>
          </a:p>
          <a:p>
            <a:pPr indent="0" lvl="0" marL="0" rtl="0" algn="l">
              <a:spcBef>
                <a:spcPts val="0"/>
              </a:spcBef>
              <a:spcAft>
                <a:spcPts val="0"/>
              </a:spcAft>
              <a:buClr>
                <a:schemeClr val="dk1"/>
              </a:buClr>
              <a:buSzPts val="1100"/>
              <a:buFont typeface="Arial"/>
              <a:buNone/>
            </a:pPr>
            <a:r>
              <a:rPr lang="en"/>
              <a:t>as </a:t>
            </a:r>
            <a:endParaRPr/>
          </a:p>
          <a:p>
            <a:pPr indent="0" lvl="0" marL="0" rtl="0" algn="l">
              <a:spcBef>
                <a:spcPts val="0"/>
              </a:spcBef>
              <a:spcAft>
                <a:spcPts val="0"/>
              </a:spcAft>
              <a:buClr>
                <a:schemeClr val="dk1"/>
              </a:buClr>
              <a:buSzPts val="1100"/>
              <a:buFont typeface="Arial"/>
              <a:buNone/>
            </a:pPr>
            <a:r>
              <a:rPr lang="en"/>
              <a:t>select * </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distinct regulator_name, region_name, count(institution_id) </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reg.regulator_name,inst.institution_id,region.region_name</a:t>
            </a:r>
            <a:endParaRPr/>
          </a:p>
          <a:p>
            <a:pPr indent="0" lvl="0" marL="0" rtl="0" algn="l">
              <a:spcBef>
                <a:spcPts val="0"/>
              </a:spcBef>
              <a:spcAft>
                <a:spcPts val="0"/>
              </a:spcAft>
              <a:buClr>
                <a:schemeClr val="dk1"/>
              </a:buClr>
              <a:buSzPts val="1100"/>
              <a:buFont typeface="Arial"/>
              <a:buNone/>
            </a:pPr>
            <a:r>
              <a:rPr lang="en"/>
              <a:t>from fd_regulator reg </a:t>
            </a:r>
            <a:endParaRPr/>
          </a:p>
          <a:p>
            <a:pPr indent="0" lvl="0" marL="0" rtl="0" algn="l">
              <a:spcBef>
                <a:spcPts val="0"/>
              </a:spcBef>
              <a:spcAft>
                <a:spcPts val="0"/>
              </a:spcAft>
              <a:buClr>
                <a:schemeClr val="dk1"/>
              </a:buClr>
              <a:buSzPts val="1100"/>
              <a:buFont typeface="Arial"/>
              <a:buNone/>
            </a:pPr>
            <a:r>
              <a:rPr lang="en"/>
              <a:t>inner join fd_institution inst</a:t>
            </a:r>
            <a:endParaRPr/>
          </a:p>
          <a:p>
            <a:pPr indent="0" lvl="0" marL="0" rtl="0" algn="l">
              <a:spcBef>
                <a:spcPts val="0"/>
              </a:spcBef>
              <a:spcAft>
                <a:spcPts val="0"/>
              </a:spcAft>
              <a:buClr>
                <a:schemeClr val="dk1"/>
              </a:buClr>
              <a:buSzPts val="1100"/>
              <a:buFont typeface="Arial"/>
              <a:buNone/>
            </a:pPr>
            <a:r>
              <a:rPr lang="en"/>
              <a:t>on reg.regulator_id = inst.regulator_id</a:t>
            </a:r>
            <a:endParaRPr/>
          </a:p>
          <a:p>
            <a:pPr indent="0" lvl="0" marL="0" rtl="0" algn="l">
              <a:spcBef>
                <a:spcPts val="0"/>
              </a:spcBef>
              <a:spcAft>
                <a:spcPts val="0"/>
              </a:spcAft>
              <a:buClr>
                <a:schemeClr val="dk1"/>
              </a:buClr>
              <a:buSzPts val="1100"/>
              <a:buFont typeface="Arial"/>
              <a:buNone/>
            </a:pPr>
            <a:r>
              <a:rPr lang="en"/>
              <a:t>inner join fd_location loc </a:t>
            </a:r>
            <a:endParaRPr/>
          </a:p>
          <a:p>
            <a:pPr indent="0" lvl="0" marL="0" rtl="0" algn="l">
              <a:spcBef>
                <a:spcPts val="0"/>
              </a:spcBef>
              <a:spcAft>
                <a:spcPts val="0"/>
              </a:spcAft>
              <a:buClr>
                <a:schemeClr val="dk1"/>
              </a:buClr>
              <a:buSzPts val="1100"/>
              <a:buFont typeface="Arial"/>
              <a:buNone/>
            </a:pPr>
            <a:r>
              <a:rPr lang="en"/>
              <a:t>on loc.institution_id = inst.institution_id</a:t>
            </a:r>
            <a:endParaRPr/>
          </a:p>
          <a:p>
            <a:pPr indent="0" lvl="0" marL="0" rtl="0" algn="l">
              <a:spcBef>
                <a:spcPts val="0"/>
              </a:spcBef>
              <a:spcAft>
                <a:spcPts val="0"/>
              </a:spcAft>
              <a:buClr>
                <a:schemeClr val="dk1"/>
              </a:buClr>
              <a:buSzPts val="1100"/>
              <a:buFont typeface="Arial"/>
              <a:buNone/>
            </a:pPr>
            <a:r>
              <a:rPr lang="en"/>
              <a:t>inner join fd_region region</a:t>
            </a:r>
            <a:endParaRPr/>
          </a:p>
          <a:p>
            <a:pPr indent="0" lvl="0" marL="0" rtl="0" algn="l">
              <a:spcBef>
                <a:spcPts val="0"/>
              </a:spcBef>
              <a:spcAft>
                <a:spcPts val="0"/>
              </a:spcAft>
              <a:buClr>
                <a:schemeClr val="dk1"/>
              </a:buClr>
              <a:buSzPts val="1100"/>
              <a:buFont typeface="Arial"/>
              <a:buNone/>
            </a:pPr>
            <a:r>
              <a:rPr lang="en"/>
              <a:t>on region.region_id = loc.region_id)</a:t>
            </a:r>
            <a:endParaRPr/>
          </a:p>
          <a:p>
            <a:pPr indent="0" lvl="0" marL="0" rtl="0" algn="l">
              <a:spcBef>
                <a:spcPts val="0"/>
              </a:spcBef>
              <a:spcAft>
                <a:spcPts val="0"/>
              </a:spcAft>
              <a:buClr>
                <a:schemeClr val="dk1"/>
              </a:buClr>
              <a:buSzPts val="1100"/>
              <a:buFont typeface="Arial"/>
              <a:buNone/>
            </a:pPr>
            <a:r>
              <a:rPr lang="en"/>
              <a:t>group by regulator_name, region_name)</a:t>
            </a:r>
            <a:endParaRPr/>
          </a:p>
          <a:p>
            <a:pPr indent="0" lvl="0" marL="0" rtl="0" algn="l">
              <a:spcBef>
                <a:spcPts val="0"/>
              </a:spcBef>
              <a:spcAft>
                <a:spcPts val="0"/>
              </a:spcAft>
              <a:buClr>
                <a:schemeClr val="dk1"/>
              </a:buClr>
              <a:buSzPts val="1100"/>
              <a:buFont typeface="Arial"/>
              <a:buNone/>
            </a:pPr>
            <a:r>
              <a:rPr lang="en"/>
              <a:t>select * from region_regulator_view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081dada11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081dada11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B5394"/>
                </a:solidFill>
              </a:rPr>
              <a:t>select * from sc_fd_regulator_view</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create or replace view sc_fd_regulator_view</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as</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select regulator_name as REGULATOR, count(institution_id) as regulated_institutions</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from fd_institution</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join fd_regulator using (regulator_id)</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where active_yn = 'Y'</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group by regulator_name</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order by count(institution_id) desc</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7f8df115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7f8df115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B5394"/>
                </a:solidFill>
              </a:rPr>
              <a:t>select * from sc_fd_regulator_view</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create or replace view sc_fd_regulator_view</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as</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select regulator_name as REGULATOR, count(institution_id) as regulated_institutions</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from fd_institution</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join fd_regulator using (regulator_id)</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where active_yn = 'Y'</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group by regulator_name</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order by count(institution_id) desc</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7f8df115a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7f8df115a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08294859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08294859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B5394"/>
                </a:solidFill>
              </a:rPr>
              <a:t>WITH top_asset AS (</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SELECT</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name as institution,</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TO_CHAR(dateupdt, 'YYYY') as register_date,</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asset, </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ROUND(CUME_DIST() OVER (</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PARTITION BY TO_CHAR(dateupdt, 'YYYY')</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ORDER BY asset DESC   	</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),2) cume_dist</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FROM</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sc_fd_stage</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WHERE</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TO_CHAR(dateupdt, 'YYYY') = 2000 </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SELECT * FROM</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top_asset</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WHERE</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cume_dist &lt;= 0.30</a:t>
            </a:r>
            <a:endParaRPr>
              <a:solidFill>
                <a:srgbClr val="0B5394"/>
              </a:solidFill>
            </a:endParaRPr>
          </a:p>
          <a:p>
            <a:pPr indent="0" lvl="0" marL="0" rtl="0" algn="l">
              <a:lnSpc>
                <a:spcPct val="115000"/>
              </a:lnSpc>
              <a:spcBef>
                <a:spcPts val="0"/>
              </a:spcBef>
              <a:spcAft>
                <a:spcPts val="0"/>
              </a:spcAft>
              <a:buClr>
                <a:schemeClr val="dk1"/>
              </a:buClr>
              <a:buSzPts val="1100"/>
              <a:buFont typeface="Arial"/>
              <a:buNone/>
            </a:pPr>
            <a:r>
              <a:rPr lang="en">
                <a:solidFill>
                  <a:srgbClr val="0B5394"/>
                </a:solidFill>
              </a:rPr>
              <a:t>	and asset is not null;</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08294859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08294859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7f8df115a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7f8df115a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a7f8df115a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a7f8df115a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7f8df115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7f8df115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create view count_institution_byregulator_view</a:t>
            </a:r>
            <a:endParaRPr/>
          </a:p>
          <a:p>
            <a:pPr indent="0" lvl="0" marL="0" rtl="0" algn="l">
              <a:spcBef>
                <a:spcPts val="0"/>
              </a:spcBef>
              <a:spcAft>
                <a:spcPts val="0"/>
              </a:spcAft>
              <a:buClr>
                <a:schemeClr val="dk1"/>
              </a:buClr>
              <a:buSzPts val="1100"/>
              <a:buFont typeface="Arial"/>
              <a:buNone/>
            </a:pPr>
            <a:r>
              <a:rPr lang="en"/>
              <a:t>as </a:t>
            </a:r>
            <a:endParaRPr/>
          </a:p>
          <a:p>
            <a:pPr indent="0" lvl="0" marL="0" rtl="0" algn="l">
              <a:spcBef>
                <a:spcPts val="0"/>
              </a:spcBef>
              <a:spcAft>
                <a:spcPts val="0"/>
              </a:spcAft>
              <a:buClr>
                <a:schemeClr val="dk1"/>
              </a:buClr>
              <a:buSzPts val="1100"/>
              <a:buFont typeface="Arial"/>
              <a:buNone/>
            </a:pPr>
            <a:r>
              <a:rPr lang="en"/>
              <a:t>select *</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count(institution_id), regulator_name</a:t>
            </a:r>
            <a:endParaRPr/>
          </a:p>
          <a:p>
            <a:pPr indent="0" lvl="0" marL="0" rtl="0" algn="l">
              <a:spcBef>
                <a:spcPts val="0"/>
              </a:spcBef>
              <a:spcAft>
                <a:spcPts val="0"/>
              </a:spcAft>
              <a:buClr>
                <a:schemeClr val="dk1"/>
              </a:buClr>
              <a:buSzPts val="1100"/>
              <a:buFont typeface="Arial"/>
              <a:buNone/>
            </a:pPr>
            <a:r>
              <a:rPr lang="en"/>
              <a:t>from (</a:t>
            </a:r>
            <a:endParaRPr/>
          </a:p>
          <a:p>
            <a:pPr indent="0" lvl="0" marL="0" rtl="0" algn="l">
              <a:spcBef>
                <a:spcPts val="0"/>
              </a:spcBef>
              <a:spcAft>
                <a:spcPts val="0"/>
              </a:spcAft>
              <a:buClr>
                <a:schemeClr val="dk1"/>
              </a:buClr>
              <a:buSzPts val="1100"/>
              <a:buFont typeface="Arial"/>
              <a:buNone/>
            </a:pPr>
            <a:r>
              <a:rPr lang="en"/>
              <a:t>select reg.regulator_name,reg.regulator_id,inst.institution_id</a:t>
            </a:r>
            <a:endParaRPr/>
          </a:p>
          <a:p>
            <a:pPr indent="0" lvl="0" marL="0" rtl="0" algn="l">
              <a:spcBef>
                <a:spcPts val="0"/>
              </a:spcBef>
              <a:spcAft>
                <a:spcPts val="0"/>
              </a:spcAft>
              <a:buClr>
                <a:schemeClr val="dk1"/>
              </a:buClr>
              <a:buSzPts val="1100"/>
              <a:buFont typeface="Arial"/>
              <a:buNone/>
            </a:pPr>
            <a:r>
              <a:rPr lang="en"/>
              <a:t>from fd_regulator reg inner join fd_institution inst</a:t>
            </a:r>
            <a:endParaRPr/>
          </a:p>
          <a:p>
            <a:pPr indent="0" lvl="0" marL="0" rtl="0" algn="l">
              <a:spcBef>
                <a:spcPts val="0"/>
              </a:spcBef>
              <a:spcAft>
                <a:spcPts val="0"/>
              </a:spcAft>
              <a:buClr>
                <a:schemeClr val="dk1"/>
              </a:buClr>
              <a:buSzPts val="1100"/>
              <a:buFont typeface="Arial"/>
              <a:buNone/>
            </a:pPr>
            <a:r>
              <a:rPr lang="en"/>
              <a:t>on reg.regulator_id=inst.regulator_id)</a:t>
            </a:r>
            <a:endParaRPr/>
          </a:p>
          <a:p>
            <a:pPr indent="0" lvl="0" marL="0" rtl="0" algn="l">
              <a:spcBef>
                <a:spcPts val="0"/>
              </a:spcBef>
              <a:spcAft>
                <a:spcPts val="0"/>
              </a:spcAft>
              <a:buClr>
                <a:schemeClr val="dk1"/>
              </a:buClr>
              <a:buSzPts val="1100"/>
              <a:buFont typeface="Arial"/>
              <a:buNone/>
            </a:pPr>
            <a:r>
              <a:rPr lang="en"/>
              <a:t>group by regulator_name)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7f8df115a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7f8df115a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7f8df115a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7f8df115a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0829485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0829485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create view asset_quantity_view</a:t>
            </a:r>
            <a:endParaRPr>
              <a:solidFill>
                <a:schemeClr val="dk1"/>
              </a:solidFill>
            </a:endParaRPr>
          </a:p>
          <a:p>
            <a:pPr indent="0" lvl="0" marL="0" rtl="0" algn="l">
              <a:spcBef>
                <a:spcPts val="0"/>
              </a:spcBef>
              <a:spcAft>
                <a:spcPts val="0"/>
              </a:spcAft>
              <a:buNone/>
            </a:pPr>
            <a:r>
              <a:rPr lang="en">
                <a:solidFill>
                  <a:schemeClr val="dk1"/>
                </a:solidFill>
              </a:rPr>
              <a:t>as </a:t>
            </a:r>
            <a:endParaRPr>
              <a:solidFill>
                <a:schemeClr val="dk1"/>
              </a:solidFill>
            </a:endParaRPr>
          </a:p>
          <a:p>
            <a:pPr indent="0" lvl="0" marL="0" rtl="0" algn="l">
              <a:spcBef>
                <a:spcPts val="0"/>
              </a:spcBef>
              <a:spcAft>
                <a:spcPts val="0"/>
              </a:spcAft>
              <a:buNone/>
            </a:pPr>
            <a:r>
              <a:rPr lang="en">
                <a:solidFill>
                  <a:schemeClr val="dk1"/>
                </a:solidFill>
              </a:rPr>
              <a:t>select * </a:t>
            </a:r>
            <a:endParaRPr>
              <a:solidFill>
                <a:schemeClr val="dk1"/>
              </a:solidFill>
            </a:endParaRPr>
          </a:p>
          <a:p>
            <a:pPr indent="0" lvl="0" marL="0" rtl="0" algn="l">
              <a:spcBef>
                <a:spcPts val="0"/>
              </a:spcBef>
              <a:spcAft>
                <a:spcPts val="0"/>
              </a:spcAft>
              <a:buNone/>
            </a:pPr>
            <a:r>
              <a:rPr lang="en">
                <a:solidFill>
                  <a:schemeClr val="dk1"/>
                </a:solidFill>
              </a:rPr>
              <a:t>from (</a:t>
            </a:r>
            <a:endParaRPr>
              <a:solidFill>
                <a:schemeClr val="dk1"/>
              </a:solidFill>
            </a:endParaRPr>
          </a:p>
          <a:p>
            <a:pPr indent="0" lvl="0" marL="0" rtl="0" algn="l">
              <a:spcBef>
                <a:spcPts val="0"/>
              </a:spcBef>
              <a:spcAft>
                <a:spcPts val="0"/>
              </a:spcAft>
              <a:buNone/>
            </a:pPr>
            <a:r>
              <a:rPr lang="en">
                <a:solidFill>
                  <a:schemeClr val="dk1"/>
                </a:solidFill>
              </a:rPr>
              <a:t>select round(sum(asset_quantity),-6) as sum_quantity, regulator_name</a:t>
            </a:r>
            <a:endParaRPr>
              <a:solidFill>
                <a:schemeClr val="dk1"/>
              </a:solidFill>
            </a:endParaRPr>
          </a:p>
          <a:p>
            <a:pPr indent="0" lvl="0" marL="0" rtl="0" algn="l">
              <a:spcBef>
                <a:spcPts val="0"/>
              </a:spcBef>
              <a:spcAft>
                <a:spcPts val="0"/>
              </a:spcAft>
              <a:buNone/>
            </a:pPr>
            <a:r>
              <a:rPr lang="en">
                <a:solidFill>
                  <a:schemeClr val="dk1"/>
                </a:solidFill>
              </a:rPr>
              <a:t>from (</a:t>
            </a:r>
            <a:endParaRPr>
              <a:solidFill>
                <a:schemeClr val="dk1"/>
              </a:solidFill>
            </a:endParaRPr>
          </a:p>
          <a:p>
            <a:pPr indent="0" lvl="0" marL="0" rtl="0" algn="l">
              <a:spcBef>
                <a:spcPts val="0"/>
              </a:spcBef>
              <a:spcAft>
                <a:spcPts val="0"/>
              </a:spcAft>
              <a:buNone/>
            </a:pPr>
            <a:r>
              <a:rPr lang="en">
                <a:solidFill>
                  <a:schemeClr val="dk1"/>
                </a:solidFill>
              </a:rPr>
              <a:t>select reg.regulator_name,inst.asset_quantity,inst.institution_id</a:t>
            </a:r>
            <a:endParaRPr>
              <a:solidFill>
                <a:schemeClr val="dk1"/>
              </a:solidFill>
            </a:endParaRPr>
          </a:p>
          <a:p>
            <a:pPr indent="0" lvl="0" marL="0" rtl="0" algn="l">
              <a:spcBef>
                <a:spcPts val="0"/>
              </a:spcBef>
              <a:spcAft>
                <a:spcPts val="0"/>
              </a:spcAft>
              <a:buNone/>
            </a:pPr>
            <a:r>
              <a:rPr lang="en">
                <a:solidFill>
                  <a:schemeClr val="dk1"/>
                </a:solidFill>
              </a:rPr>
              <a:t>from fd_regulator reg inner join fd_institution inst</a:t>
            </a:r>
            <a:endParaRPr>
              <a:solidFill>
                <a:schemeClr val="dk1"/>
              </a:solidFill>
            </a:endParaRPr>
          </a:p>
          <a:p>
            <a:pPr indent="0" lvl="0" marL="0" rtl="0" algn="l">
              <a:spcBef>
                <a:spcPts val="0"/>
              </a:spcBef>
              <a:spcAft>
                <a:spcPts val="0"/>
              </a:spcAft>
              <a:buNone/>
            </a:pPr>
            <a:r>
              <a:rPr lang="en">
                <a:solidFill>
                  <a:schemeClr val="dk1"/>
                </a:solidFill>
              </a:rPr>
              <a:t>on reg.regulator_id=inst.regulator_id)</a:t>
            </a:r>
            <a:endParaRPr>
              <a:solidFill>
                <a:schemeClr val="dk1"/>
              </a:solidFill>
            </a:endParaRPr>
          </a:p>
          <a:p>
            <a:pPr indent="0" lvl="0" marL="0" rtl="0" algn="l">
              <a:spcBef>
                <a:spcPts val="0"/>
              </a:spcBef>
              <a:spcAft>
                <a:spcPts val="0"/>
              </a:spcAft>
              <a:buNone/>
            </a:pPr>
            <a:r>
              <a:rPr lang="en">
                <a:solidFill>
                  <a:schemeClr val="dk1"/>
                </a:solidFill>
              </a:rPr>
              <a:t>group by regulator_name)</a:t>
            </a:r>
            <a:endParaRPr>
              <a:solidFill>
                <a:schemeClr val="dk1"/>
              </a:solidFill>
            </a:endParaRPr>
          </a:p>
          <a:p>
            <a:pPr indent="0" lvl="0" marL="0" rtl="0" algn="l">
              <a:spcBef>
                <a:spcPts val="0"/>
              </a:spcBef>
              <a:spcAft>
                <a:spcPts val="0"/>
              </a:spcAft>
              <a:buNone/>
            </a:pPr>
            <a:r>
              <a:rPr lang="en">
                <a:solidFill>
                  <a:schemeClr val="dk1"/>
                </a:solidFill>
              </a:rPr>
              <a:t>select * from asset_quantity_view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08294859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08294859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create view regulator_efficiency_view</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select *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select distinct regulator_name,  sect_sum/sect_count as regulator_efficiency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select distinct regulator_name, sum(asset_quantity) over (partition by regulator_name) as sect_sum, count(regulator_name) over (partition by regulator_name) as sect_count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select reg.regulator_name, inst.asset_quantity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fd_regulator reg inner join fd_institution inst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 reg.regulator_id=inst.regulator_id)))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7f8df115a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7f8df115a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7f8df115a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7f8df115a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08294859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08294859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08294859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08294859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08294859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08294859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08294859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08294859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08294859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08294859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7f8df115a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7f8df115a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simplify </a:t>
            </a:r>
            <a:endParaRPr/>
          </a:p>
          <a:p>
            <a:pPr indent="-323850" lvl="0" marL="457200" rtl="0" algn="l">
              <a:lnSpc>
                <a:spcPct val="150000"/>
              </a:lnSpc>
              <a:spcBef>
                <a:spcPts val="0"/>
              </a:spcBef>
              <a:spcAft>
                <a:spcPts val="0"/>
              </a:spcAft>
              <a:buClr>
                <a:srgbClr val="666666"/>
              </a:buClr>
              <a:buSzPts val="1500"/>
              <a:buChar char="●"/>
            </a:pPr>
            <a:r>
              <a:rPr lang="en" sz="1500">
                <a:solidFill>
                  <a:srgbClr val="666666"/>
                </a:solidFill>
              </a:rPr>
              <a:t>Simplify and normalize data into a more user friendly , scalable database that allows for the data about new institutions to be added, examined and supervised easily as well as to update or delete any necessary data as needed.</a:t>
            </a:r>
            <a:endParaRPr sz="1500">
              <a:solidFill>
                <a:srgbClr val="666666"/>
              </a:solidFill>
            </a:endParaRPr>
          </a:p>
          <a:p>
            <a:pPr indent="-323850" lvl="0" marL="457200" rtl="0" algn="l">
              <a:lnSpc>
                <a:spcPct val="150000"/>
              </a:lnSpc>
              <a:spcBef>
                <a:spcPts val="0"/>
              </a:spcBef>
              <a:spcAft>
                <a:spcPts val="0"/>
              </a:spcAft>
              <a:buClr>
                <a:srgbClr val="666666"/>
              </a:buClr>
              <a:buSzPts val="1500"/>
              <a:buChar char="●"/>
            </a:pPr>
            <a:r>
              <a:rPr lang="en" sz="1500">
                <a:solidFill>
                  <a:srgbClr val="666666"/>
                </a:solidFill>
              </a:rPr>
              <a:t>We want to effectively use the data to analyze the institutional population by state, city and county to see how that will affect our own staffing and other institutional resource allocation by location.</a:t>
            </a:r>
            <a:endParaRPr sz="1500">
              <a:solidFill>
                <a:srgbClr val="666666"/>
              </a:solidFill>
            </a:endParaRPr>
          </a:p>
          <a:p>
            <a:pPr indent="-323850" lvl="0" marL="457200" rtl="0" algn="l">
              <a:lnSpc>
                <a:spcPct val="150000"/>
              </a:lnSpc>
              <a:spcBef>
                <a:spcPts val="0"/>
              </a:spcBef>
              <a:spcAft>
                <a:spcPts val="0"/>
              </a:spcAft>
              <a:buClr>
                <a:srgbClr val="666666"/>
              </a:buClr>
              <a:buSzPts val="1500"/>
              <a:buChar char="●"/>
            </a:pPr>
            <a:r>
              <a:rPr lang="en" sz="1500">
                <a:solidFill>
                  <a:srgbClr val="666666"/>
                </a:solidFill>
              </a:rPr>
              <a:t>Lastly, to use this data gathered to show which locations are dense vs less dense to provide institutions with information which areas have opportunities for more customer convenience to ensure that more US citizens, residents and any one eligible for an account to have easy access to insured saving options in such a volatile economic landscape.</a:t>
            </a:r>
            <a:endParaRPr sz="1500">
              <a:solidFill>
                <a:srgbClr val="666666"/>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081dada11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081dada11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simplify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7f8df115a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7f8df115a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7f8df115a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7f8df115a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7f8df115a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7f8df115a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081dada1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081dada1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comments" Target="../comments/comment2.xml"/><Relationship Id="rId4" Type="http://schemas.openxmlformats.org/officeDocument/2006/relationships/image" Target="../media/image22.png"/><Relationship Id="rId5" Type="http://schemas.openxmlformats.org/officeDocument/2006/relationships/image" Target="../media/image26.png"/><Relationship Id="rId6"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rgbClr val="FFFFFF"/>
                </a:solidFill>
              </a:rPr>
              <a:t>FDIC Institutional Analysis Report</a:t>
            </a:r>
            <a:endParaRPr b="1" sz="4000">
              <a:solidFill>
                <a:srgbClr val="FFFFFF"/>
              </a:solidFill>
            </a:endParaRPr>
          </a:p>
        </p:txBody>
      </p:sp>
      <p:sp>
        <p:nvSpPr>
          <p:cNvPr id="55" name="Google Shape;55;p13"/>
          <p:cNvSpPr txBox="1"/>
          <p:nvPr>
            <p:ph idx="1" type="subTitle"/>
          </p:nvPr>
        </p:nvSpPr>
        <p:spPr>
          <a:xfrm>
            <a:off x="311700" y="2845150"/>
            <a:ext cx="8520600" cy="792600"/>
          </a:xfrm>
          <a:prstGeom prst="rect">
            <a:avLst/>
          </a:prstGeom>
        </p:spPr>
        <p:txBody>
          <a:bodyPr anchorCtr="0" anchor="t" bIns="91425" lIns="91425" spcFirstLastPara="1" rIns="91425" wrap="square" tIns="91425">
            <a:noAutofit/>
          </a:bodyPr>
          <a:lstStyle/>
          <a:p>
            <a:pPr indent="0" lvl="0" marL="457200" rtl="0" algn="r">
              <a:spcBef>
                <a:spcPts val="0"/>
              </a:spcBef>
              <a:spcAft>
                <a:spcPts val="0"/>
              </a:spcAft>
              <a:buNone/>
            </a:pPr>
            <a:r>
              <a:rPr lang="en" sz="2000">
                <a:solidFill>
                  <a:srgbClr val="F3F3F3"/>
                </a:solidFill>
              </a:rPr>
              <a:t>An </a:t>
            </a:r>
            <a:r>
              <a:rPr lang="en" sz="2000">
                <a:solidFill>
                  <a:srgbClr val="F3F3F3"/>
                </a:solidFill>
              </a:rPr>
              <a:t>In Depth</a:t>
            </a:r>
            <a:r>
              <a:rPr lang="en" sz="2000">
                <a:solidFill>
                  <a:srgbClr val="F3F3F3"/>
                </a:solidFill>
              </a:rPr>
              <a:t> </a:t>
            </a:r>
            <a:r>
              <a:rPr lang="en" sz="2000">
                <a:solidFill>
                  <a:srgbClr val="F3F3F3"/>
                </a:solidFill>
              </a:rPr>
              <a:t>analysis on FDIC Institutions, Span of Control and Efficiency </a:t>
            </a:r>
            <a:endParaRPr sz="2000">
              <a:solidFill>
                <a:srgbClr val="F3F3F3"/>
              </a:solidFill>
            </a:endParaRPr>
          </a:p>
        </p:txBody>
      </p:sp>
      <p:sp>
        <p:nvSpPr>
          <p:cNvPr id="56" name="Google Shape;56;p13"/>
          <p:cNvSpPr txBox="1"/>
          <p:nvPr/>
        </p:nvSpPr>
        <p:spPr>
          <a:xfrm>
            <a:off x="311700" y="4329650"/>
            <a:ext cx="4946700" cy="6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By Gloria Shao, Ashley Samuda, Xin Li, Cici Chen</a:t>
            </a:r>
            <a:endParaRPr b="1">
              <a:solidFill>
                <a:srgbClr val="FFFFFF"/>
              </a:solidFill>
            </a:endParaRPr>
          </a:p>
        </p:txBody>
      </p:sp>
      <p:pic>
        <p:nvPicPr>
          <p:cNvPr id="57" name="Google Shape;57;p13"/>
          <p:cNvPicPr preferRelativeResize="0"/>
          <p:nvPr/>
        </p:nvPicPr>
        <p:blipFill>
          <a:blip r:embed="rId3">
            <a:alphaModFix/>
          </a:blip>
          <a:stretch>
            <a:fillRect/>
          </a:stretch>
        </p:blipFill>
        <p:spPr>
          <a:xfrm>
            <a:off x="7486572" y="4471500"/>
            <a:ext cx="1657428" cy="6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130" name="Google Shape;130;p22"/>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131" name="Google Shape;131;p22"/>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Location Business Value Analysis </a:t>
            </a:r>
            <a:endParaRPr b="1">
              <a:solidFill>
                <a:srgbClr val="073763"/>
              </a:solidFill>
            </a:endParaRPr>
          </a:p>
        </p:txBody>
      </p:sp>
      <p:pic>
        <p:nvPicPr>
          <p:cNvPr id="132" name="Google Shape;132;p22"/>
          <p:cNvPicPr preferRelativeResize="0"/>
          <p:nvPr/>
        </p:nvPicPr>
        <p:blipFill rotWithShape="1">
          <a:blip r:embed="rId4">
            <a:alphaModFix/>
          </a:blip>
          <a:srcRect b="0" l="0" r="24023" t="16310"/>
          <a:stretch/>
        </p:blipFill>
        <p:spPr>
          <a:xfrm>
            <a:off x="311700" y="978675"/>
            <a:ext cx="3698450" cy="4012424"/>
          </a:xfrm>
          <a:prstGeom prst="rect">
            <a:avLst/>
          </a:prstGeom>
          <a:noFill/>
          <a:ln>
            <a:noFill/>
          </a:ln>
        </p:spPr>
      </p:pic>
      <p:pic>
        <p:nvPicPr>
          <p:cNvPr id="133" name="Google Shape;133;p22"/>
          <p:cNvPicPr preferRelativeResize="0"/>
          <p:nvPr/>
        </p:nvPicPr>
        <p:blipFill>
          <a:blip r:embed="rId5">
            <a:alphaModFix/>
          </a:blip>
          <a:stretch>
            <a:fillRect/>
          </a:stretch>
        </p:blipFill>
        <p:spPr>
          <a:xfrm>
            <a:off x="4162550" y="978675"/>
            <a:ext cx="3567200" cy="349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139" name="Google Shape;139;p23"/>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140" name="Google Shape;140;p23"/>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Location Business Value Analysis </a:t>
            </a:r>
            <a:endParaRPr b="1">
              <a:solidFill>
                <a:srgbClr val="073763"/>
              </a:solidFill>
            </a:endParaRPr>
          </a:p>
        </p:txBody>
      </p:sp>
      <p:pic>
        <p:nvPicPr>
          <p:cNvPr id="141" name="Google Shape;141;p23"/>
          <p:cNvPicPr preferRelativeResize="0"/>
          <p:nvPr/>
        </p:nvPicPr>
        <p:blipFill rotWithShape="1">
          <a:blip r:embed="rId4">
            <a:alphaModFix/>
          </a:blip>
          <a:srcRect b="0" l="0" r="24023" t="16310"/>
          <a:stretch/>
        </p:blipFill>
        <p:spPr>
          <a:xfrm>
            <a:off x="311700" y="978675"/>
            <a:ext cx="3698450" cy="4012424"/>
          </a:xfrm>
          <a:prstGeom prst="rect">
            <a:avLst/>
          </a:prstGeom>
          <a:noFill/>
          <a:ln>
            <a:noFill/>
          </a:ln>
        </p:spPr>
      </p:pic>
      <p:sp>
        <p:nvSpPr>
          <p:cNvPr id="142" name="Google Shape;142;p23"/>
          <p:cNvSpPr/>
          <p:nvPr/>
        </p:nvSpPr>
        <p:spPr>
          <a:xfrm>
            <a:off x="3196250" y="3225300"/>
            <a:ext cx="445800" cy="17658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2416238" y="1231200"/>
            <a:ext cx="402300" cy="37599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3"/>
          <p:cNvPicPr preferRelativeResize="0"/>
          <p:nvPr/>
        </p:nvPicPr>
        <p:blipFill rotWithShape="1">
          <a:blip r:embed="rId5">
            <a:alphaModFix/>
          </a:blip>
          <a:srcRect b="13718" l="1478" r="8382" t="0"/>
          <a:stretch/>
        </p:blipFill>
        <p:spPr>
          <a:xfrm>
            <a:off x="3728000" y="1116925"/>
            <a:ext cx="5250850" cy="3012100"/>
          </a:xfrm>
          <a:prstGeom prst="rect">
            <a:avLst/>
          </a:prstGeom>
          <a:noFill/>
          <a:ln>
            <a:noFill/>
          </a:ln>
        </p:spPr>
      </p:pic>
      <p:sp>
        <p:nvSpPr>
          <p:cNvPr id="145" name="Google Shape;145;p23"/>
          <p:cNvSpPr/>
          <p:nvPr/>
        </p:nvSpPr>
        <p:spPr>
          <a:xfrm>
            <a:off x="8270750" y="2098550"/>
            <a:ext cx="149700" cy="156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7353325" y="3014550"/>
            <a:ext cx="185100" cy="1932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7007650" y="2189000"/>
            <a:ext cx="149700" cy="156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6187200" y="3328950"/>
            <a:ext cx="185100" cy="1932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6212100" y="2633700"/>
            <a:ext cx="99900" cy="90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4073650" y="2460650"/>
            <a:ext cx="271500" cy="26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156" name="Google Shape;156;p24"/>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157" name="Google Shape;157;p24"/>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Location and Business Value Analysis </a:t>
            </a:r>
            <a:endParaRPr b="1">
              <a:solidFill>
                <a:srgbClr val="073763"/>
              </a:solidFill>
            </a:endParaRPr>
          </a:p>
        </p:txBody>
      </p:sp>
      <p:pic>
        <p:nvPicPr>
          <p:cNvPr id="158" name="Google Shape;158;p24"/>
          <p:cNvPicPr preferRelativeResize="0"/>
          <p:nvPr/>
        </p:nvPicPr>
        <p:blipFill rotWithShape="1">
          <a:blip r:embed="rId4">
            <a:alphaModFix/>
          </a:blip>
          <a:srcRect b="0" l="0" r="24023" t="16310"/>
          <a:stretch/>
        </p:blipFill>
        <p:spPr>
          <a:xfrm>
            <a:off x="311700" y="978675"/>
            <a:ext cx="3698450" cy="4012424"/>
          </a:xfrm>
          <a:prstGeom prst="rect">
            <a:avLst/>
          </a:prstGeom>
          <a:noFill/>
          <a:ln>
            <a:noFill/>
          </a:ln>
        </p:spPr>
      </p:pic>
      <p:sp>
        <p:nvSpPr>
          <p:cNvPr id="159" name="Google Shape;159;p24"/>
          <p:cNvSpPr/>
          <p:nvPr/>
        </p:nvSpPr>
        <p:spPr>
          <a:xfrm>
            <a:off x="3196250" y="3225300"/>
            <a:ext cx="445800" cy="17658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2416238" y="1231200"/>
            <a:ext cx="402300" cy="37599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4"/>
          <p:cNvPicPr preferRelativeResize="0"/>
          <p:nvPr/>
        </p:nvPicPr>
        <p:blipFill rotWithShape="1">
          <a:blip r:embed="rId5">
            <a:alphaModFix/>
          </a:blip>
          <a:srcRect b="13718" l="1478" r="8382" t="0"/>
          <a:stretch/>
        </p:blipFill>
        <p:spPr>
          <a:xfrm>
            <a:off x="3728000" y="1116925"/>
            <a:ext cx="5250850" cy="3012100"/>
          </a:xfrm>
          <a:prstGeom prst="rect">
            <a:avLst/>
          </a:prstGeom>
          <a:noFill/>
          <a:ln>
            <a:noFill/>
          </a:ln>
        </p:spPr>
      </p:pic>
      <p:sp>
        <p:nvSpPr>
          <p:cNvPr id="162" name="Google Shape;162;p24"/>
          <p:cNvSpPr/>
          <p:nvPr/>
        </p:nvSpPr>
        <p:spPr>
          <a:xfrm>
            <a:off x="8270750" y="2098550"/>
            <a:ext cx="149700" cy="156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7353325" y="3014550"/>
            <a:ext cx="185100" cy="1932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7007650" y="2189000"/>
            <a:ext cx="149700" cy="156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6187200" y="3328950"/>
            <a:ext cx="185100" cy="1932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6212100" y="2633700"/>
            <a:ext cx="99900" cy="90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4028350" y="2433350"/>
            <a:ext cx="316800" cy="290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4"/>
          <p:cNvCxnSpPr>
            <a:stCxn id="167" idx="4"/>
          </p:cNvCxnSpPr>
          <p:nvPr/>
        </p:nvCxnSpPr>
        <p:spPr>
          <a:xfrm rot="5400000">
            <a:off x="3917200" y="2676800"/>
            <a:ext cx="222300" cy="316800"/>
          </a:xfrm>
          <a:prstGeom prst="bentConnector2">
            <a:avLst/>
          </a:prstGeom>
          <a:noFill/>
          <a:ln cap="flat" cmpd="sng" w="19050">
            <a:solidFill>
              <a:srgbClr val="073763"/>
            </a:solidFill>
            <a:prstDash val="solid"/>
            <a:round/>
            <a:headEnd len="med" w="med" type="none"/>
            <a:tailEnd len="med" w="med" type="none"/>
          </a:ln>
        </p:spPr>
      </p:cxnSp>
      <p:sp>
        <p:nvSpPr>
          <p:cNvPr id="169" name="Google Shape;169;p24"/>
          <p:cNvSpPr/>
          <p:nvPr/>
        </p:nvSpPr>
        <p:spPr>
          <a:xfrm>
            <a:off x="3196250" y="2724050"/>
            <a:ext cx="716700" cy="2907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SF,83.99%</a:t>
            </a:r>
            <a:endParaRPr sz="800">
              <a:solidFill>
                <a:srgbClr val="FFFFFF"/>
              </a:solidFill>
            </a:endParaRPr>
          </a:p>
        </p:txBody>
      </p:sp>
      <p:sp>
        <p:nvSpPr>
          <p:cNvPr id="170" name="Google Shape;170;p24"/>
          <p:cNvSpPr/>
          <p:nvPr/>
        </p:nvSpPr>
        <p:spPr>
          <a:xfrm>
            <a:off x="4966875" y="2777700"/>
            <a:ext cx="962700" cy="2907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Kansas,69.66%</a:t>
            </a:r>
            <a:endParaRPr sz="800">
              <a:solidFill>
                <a:srgbClr val="FFFFFF"/>
              </a:solidFill>
            </a:endParaRPr>
          </a:p>
        </p:txBody>
      </p:sp>
      <p:cxnSp>
        <p:nvCxnSpPr>
          <p:cNvPr id="171" name="Google Shape;171;p24"/>
          <p:cNvCxnSpPr/>
          <p:nvPr/>
        </p:nvCxnSpPr>
        <p:spPr>
          <a:xfrm rot="5400000">
            <a:off x="5976825" y="2676800"/>
            <a:ext cx="222300" cy="316800"/>
          </a:xfrm>
          <a:prstGeom prst="bentConnector2">
            <a:avLst/>
          </a:prstGeom>
          <a:noFill/>
          <a:ln cap="flat" cmpd="sng" w="19050">
            <a:solidFill>
              <a:srgbClr val="073763"/>
            </a:solidFill>
            <a:prstDash val="solid"/>
            <a:round/>
            <a:headEnd len="med" w="med" type="none"/>
            <a:tailEnd len="med" w="med" type="none"/>
          </a:ln>
        </p:spPr>
      </p:cxnSp>
      <p:cxnSp>
        <p:nvCxnSpPr>
          <p:cNvPr id="172" name="Google Shape;172;p24"/>
          <p:cNvCxnSpPr/>
          <p:nvPr/>
        </p:nvCxnSpPr>
        <p:spPr>
          <a:xfrm rot="5400000">
            <a:off x="5976825" y="3474900"/>
            <a:ext cx="222300" cy="316800"/>
          </a:xfrm>
          <a:prstGeom prst="bentConnector2">
            <a:avLst/>
          </a:prstGeom>
          <a:noFill/>
          <a:ln cap="flat" cmpd="sng" w="19050">
            <a:solidFill>
              <a:srgbClr val="073763"/>
            </a:solidFill>
            <a:prstDash val="solid"/>
            <a:round/>
            <a:headEnd len="med" w="med" type="none"/>
            <a:tailEnd len="med" w="med" type="none"/>
          </a:ln>
        </p:spPr>
      </p:cxnSp>
      <p:sp>
        <p:nvSpPr>
          <p:cNvPr id="173" name="Google Shape;173;p24"/>
          <p:cNvSpPr/>
          <p:nvPr/>
        </p:nvSpPr>
        <p:spPr>
          <a:xfrm>
            <a:off x="5045175" y="3588450"/>
            <a:ext cx="884400" cy="2907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Dallas,80.77%</a:t>
            </a:r>
            <a:endParaRPr sz="800">
              <a:solidFill>
                <a:srgbClr val="FFFFFF"/>
              </a:solidFill>
            </a:endParaRPr>
          </a:p>
        </p:txBody>
      </p:sp>
      <p:cxnSp>
        <p:nvCxnSpPr>
          <p:cNvPr id="174" name="Google Shape;174;p24"/>
          <p:cNvCxnSpPr/>
          <p:nvPr/>
        </p:nvCxnSpPr>
        <p:spPr>
          <a:xfrm>
            <a:off x="7538425" y="3134750"/>
            <a:ext cx="483900" cy="231000"/>
          </a:xfrm>
          <a:prstGeom prst="bentConnector3">
            <a:avLst>
              <a:gd fmla="val 100315" name="adj1"/>
            </a:avLst>
          </a:prstGeom>
          <a:noFill/>
          <a:ln cap="flat" cmpd="sng" w="19050">
            <a:solidFill>
              <a:srgbClr val="073763"/>
            </a:solidFill>
            <a:prstDash val="solid"/>
            <a:round/>
            <a:headEnd len="med" w="med" type="none"/>
            <a:tailEnd len="med" w="med" type="none"/>
          </a:ln>
        </p:spPr>
      </p:cxnSp>
      <p:sp>
        <p:nvSpPr>
          <p:cNvPr id="175" name="Google Shape;175;p24"/>
          <p:cNvSpPr/>
          <p:nvPr/>
        </p:nvSpPr>
        <p:spPr>
          <a:xfrm>
            <a:off x="7691150" y="3365750"/>
            <a:ext cx="962700" cy="2907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Atlanta,</a:t>
            </a:r>
            <a:r>
              <a:rPr lang="en" sz="800">
                <a:solidFill>
                  <a:srgbClr val="FFFFFF"/>
                </a:solidFill>
              </a:rPr>
              <a:t>83.87%</a:t>
            </a:r>
            <a:endParaRPr sz="800">
              <a:solidFill>
                <a:srgbClr val="FFFFFF"/>
              </a:solidFill>
            </a:endParaRPr>
          </a:p>
        </p:txBody>
      </p:sp>
      <p:cxnSp>
        <p:nvCxnSpPr>
          <p:cNvPr id="176" name="Google Shape;176;p24"/>
          <p:cNvCxnSpPr/>
          <p:nvPr/>
        </p:nvCxnSpPr>
        <p:spPr>
          <a:xfrm flipH="1" rot="5400000">
            <a:off x="6872650" y="1977200"/>
            <a:ext cx="419700" cy="3900"/>
          </a:xfrm>
          <a:prstGeom prst="bentConnector3">
            <a:avLst>
              <a:gd fmla="val 50000" name="adj1"/>
            </a:avLst>
          </a:prstGeom>
          <a:noFill/>
          <a:ln cap="flat" cmpd="sng" w="19050">
            <a:solidFill>
              <a:srgbClr val="073763"/>
            </a:solidFill>
            <a:prstDash val="solid"/>
            <a:round/>
            <a:headEnd len="med" w="med" type="none"/>
            <a:tailEnd len="med" w="med" type="none"/>
          </a:ln>
        </p:spPr>
      </p:cxnSp>
      <p:sp>
        <p:nvSpPr>
          <p:cNvPr id="177" name="Google Shape;177;p24"/>
          <p:cNvSpPr/>
          <p:nvPr/>
        </p:nvSpPr>
        <p:spPr>
          <a:xfrm>
            <a:off x="6691400" y="1478600"/>
            <a:ext cx="962700" cy="2907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Chicago</a:t>
            </a:r>
            <a:r>
              <a:rPr lang="en" sz="800">
                <a:solidFill>
                  <a:srgbClr val="FFFFFF"/>
                </a:solidFill>
              </a:rPr>
              <a:t>,76.92%</a:t>
            </a:r>
            <a:endParaRPr sz="800">
              <a:solidFill>
                <a:srgbClr val="FFFFFF"/>
              </a:solidFill>
            </a:endParaRPr>
          </a:p>
        </p:txBody>
      </p:sp>
      <p:cxnSp>
        <p:nvCxnSpPr>
          <p:cNvPr id="178" name="Google Shape;178;p24"/>
          <p:cNvCxnSpPr/>
          <p:nvPr/>
        </p:nvCxnSpPr>
        <p:spPr>
          <a:xfrm>
            <a:off x="8417225" y="2189000"/>
            <a:ext cx="483900" cy="231000"/>
          </a:xfrm>
          <a:prstGeom prst="bentConnector3">
            <a:avLst>
              <a:gd fmla="val 100315" name="adj1"/>
            </a:avLst>
          </a:prstGeom>
          <a:noFill/>
          <a:ln cap="flat" cmpd="sng" w="19050">
            <a:solidFill>
              <a:srgbClr val="073763"/>
            </a:solidFill>
            <a:prstDash val="solid"/>
            <a:round/>
            <a:headEnd len="med" w="med" type="none"/>
            <a:tailEnd len="med" w="med" type="none"/>
          </a:ln>
        </p:spPr>
      </p:cxnSp>
      <p:sp>
        <p:nvSpPr>
          <p:cNvPr id="179" name="Google Shape;179;p24"/>
          <p:cNvSpPr/>
          <p:nvPr/>
        </p:nvSpPr>
        <p:spPr>
          <a:xfrm>
            <a:off x="8056775" y="2426400"/>
            <a:ext cx="1043100" cy="2907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New York</a:t>
            </a:r>
            <a:r>
              <a:rPr lang="en" sz="800">
                <a:solidFill>
                  <a:srgbClr val="FFFFFF"/>
                </a:solidFill>
              </a:rPr>
              <a:t>,79.50%</a:t>
            </a:r>
            <a:endParaRPr sz="800">
              <a:solidFill>
                <a:srgbClr val="FFFFFF"/>
              </a:solidFill>
            </a:endParaRPr>
          </a:p>
        </p:txBody>
      </p:sp>
      <p:sp>
        <p:nvSpPr>
          <p:cNvPr id="180" name="Google Shape;180;p24"/>
          <p:cNvSpPr/>
          <p:nvPr/>
        </p:nvSpPr>
        <p:spPr>
          <a:xfrm rot="-383664">
            <a:off x="4063629" y="1405563"/>
            <a:ext cx="4552897" cy="2698711"/>
          </a:xfrm>
          <a:custGeom>
            <a:rect b="b" l="l" r="r" t="t"/>
            <a:pathLst>
              <a:path extrusionOk="0" h="111512" w="190268">
                <a:moveTo>
                  <a:pt x="0" y="0"/>
                </a:moveTo>
                <a:cubicBezTo>
                  <a:pt x="9821" y="18489"/>
                  <a:pt x="27212" y="104077"/>
                  <a:pt x="58923" y="110935"/>
                </a:cubicBezTo>
                <a:cubicBezTo>
                  <a:pt x="90634" y="117793"/>
                  <a:pt x="168377" y="52779"/>
                  <a:pt x="190268" y="41148"/>
                </a:cubicBezTo>
              </a:path>
            </a:pathLst>
          </a:custGeom>
          <a:noFill/>
          <a:ln cap="flat" cmpd="sng" w="19050">
            <a:solidFill>
              <a:srgbClr val="FF0000"/>
            </a:solidFill>
            <a:prstDash val="dash"/>
            <a:round/>
            <a:headEnd len="med" w="med" type="none"/>
            <a:tailEnd len="med" w="med" type="none"/>
          </a:ln>
        </p:spPr>
      </p:sp>
      <p:sp>
        <p:nvSpPr>
          <p:cNvPr id="181" name="Google Shape;181;p24"/>
          <p:cNvSpPr txBox="1"/>
          <p:nvPr/>
        </p:nvSpPr>
        <p:spPr>
          <a:xfrm>
            <a:off x="3784413" y="4419675"/>
            <a:ext cx="35598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Metropolitan cities have relatively  higher active institution percentage. </a:t>
            </a:r>
            <a:endParaRPr b="1">
              <a:solidFill>
                <a:srgbClr val="073763"/>
              </a:solidFill>
            </a:endParaRPr>
          </a:p>
        </p:txBody>
      </p:sp>
      <p:sp>
        <p:nvSpPr>
          <p:cNvPr id="182" name="Google Shape;182;p24"/>
          <p:cNvSpPr txBox="1"/>
          <p:nvPr/>
        </p:nvSpPr>
        <p:spPr>
          <a:xfrm>
            <a:off x="4802600" y="3295388"/>
            <a:ext cx="47403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86" name="Shape 186"/>
        <p:cNvGrpSpPr/>
        <p:nvPr/>
      </p:nvGrpSpPr>
      <p:grpSpPr>
        <a:xfrm>
          <a:off x="0" y="0"/>
          <a:ext cx="0" cy="0"/>
          <a:chOff x="0" y="0"/>
          <a:chExt cx="0" cy="0"/>
        </a:xfrm>
      </p:grpSpPr>
      <p:sp>
        <p:nvSpPr>
          <p:cNvPr id="187" name="Google Shape;187;p25"/>
          <p:cNvSpPr txBox="1"/>
          <p:nvPr>
            <p:ph type="ctrTitle"/>
          </p:nvPr>
        </p:nvSpPr>
        <p:spPr>
          <a:xfrm>
            <a:off x="157408" y="855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Institutional</a:t>
            </a:r>
            <a:endParaRPr>
              <a:solidFill>
                <a:srgbClr val="FFFFFF"/>
              </a:solidFill>
            </a:endParaRPr>
          </a:p>
        </p:txBody>
      </p:sp>
      <p:pic>
        <p:nvPicPr>
          <p:cNvPr id="188" name="Google Shape;188;p25"/>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189" name="Google Shape;189;p25"/>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Institution and Asset Relations</a:t>
            </a:r>
            <a:r>
              <a:rPr b="1" lang="en">
                <a:solidFill>
                  <a:srgbClr val="073763"/>
                </a:solidFill>
              </a:rPr>
              <a:t> </a:t>
            </a:r>
            <a:endParaRPr b="1">
              <a:solidFill>
                <a:srgbClr val="073763"/>
              </a:solidFill>
            </a:endParaRPr>
          </a:p>
        </p:txBody>
      </p:sp>
      <p:pic>
        <p:nvPicPr>
          <p:cNvPr id="195" name="Google Shape;195;p26"/>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196" name="Google Shape;196;p26"/>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pic>
        <p:nvPicPr>
          <p:cNvPr id="197" name="Google Shape;197;p26"/>
          <p:cNvPicPr preferRelativeResize="0"/>
          <p:nvPr/>
        </p:nvPicPr>
        <p:blipFill>
          <a:blip r:embed="rId4">
            <a:alphaModFix/>
          </a:blip>
          <a:stretch>
            <a:fillRect/>
          </a:stretch>
        </p:blipFill>
        <p:spPr>
          <a:xfrm>
            <a:off x="5527312" y="1055000"/>
            <a:ext cx="1873200" cy="3859775"/>
          </a:xfrm>
          <a:prstGeom prst="rect">
            <a:avLst/>
          </a:prstGeom>
          <a:noFill/>
          <a:ln>
            <a:noFill/>
          </a:ln>
        </p:spPr>
      </p:pic>
      <p:pic>
        <p:nvPicPr>
          <p:cNvPr id="198" name="Google Shape;198;p26"/>
          <p:cNvPicPr preferRelativeResize="0"/>
          <p:nvPr/>
        </p:nvPicPr>
        <p:blipFill>
          <a:blip r:embed="rId5">
            <a:alphaModFix/>
          </a:blip>
          <a:stretch>
            <a:fillRect/>
          </a:stretch>
        </p:blipFill>
        <p:spPr>
          <a:xfrm>
            <a:off x="374550" y="978675"/>
            <a:ext cx="5066711" cy="4012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7"/>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204" name="Google Shape;204;p27"/>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pic>
        <p:nvPicPr>
          <p:cNvPr id="205" name="Google Shape;205;p27"/>
          <p:cNvPicPr preferRelativeResize="0"/>
          <p:nvPr/>
        </p:nvPicPr>
        <p:blipFill>
          <a:blip r:embed="rId4">
            <a:alphaModFix/>
          </a:blip>
          <a:stretch>
            <a:fillRect/>
          </a:stretch>
        </p:blipFill>
        <p:spPr>
          <a:xfrm>
            <a:off x="2341425" y="989675"/>
            <a:ext cx="2511875" cy="4012425"/>
          </a:xfrm>
          <a:prstGeom prst="rect">
            <a:avLst/>
          </a:prstGeom>
          <a:noFill/>
          <a:ln>
            <a:noFill/>
          </a:ln>
        </p:spPr>
      </p:pic>
      <p:pic>
        <p:nvPicPr>
          <p:cNvPr id="206" name="Google Shape;206;p27"/>
          <p:cNvPicPr preferRelativeResize="0"/>
          <p:nvPr/>
        </p:nvPicPr>
        <p:blipFill>
          <a:blip r:embed="rId5">
            <a:alphaModFix/>
          </a:blip>
          <a:stretch>
            <a:fillRect/>
          </a:stretch>
        </p:blipFill>
        <p:spPr>
          <a:xfrm>
            <a:off x="5366250" y="1996425"/>
            <a:ext cx="2286000" cy="1304925"/>
          </a:xfrm>
          <a:prstGeom prst="rect">
            <a:avLst/>
          </a:prstGeom>
          <a:noFill/>
          <a:ln>
            <a:noFill/>
          </a:ln>
        </p:spPr>
      </p:pic>
      <p:sp>
        <p:nvSpPr>
          <p:cNvPr id="207" name="Google Shape;207;p27"/>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More Inactive Institutions Than Active Institutions</a:t>
            </a:r>
            <a:r>
              <a:rPr b="1" lang="en">
                <a:solidFill>
                  <a:srgbClr val="073763"/>
                </a:solidFill>
              </a:rPr>
              <a:t> </a:t>
            </a:r>
            <a:endParaRPr b="1">
              <a:solidFill>
                <a:srgbClr val="07376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8"/>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213" name="Google Shape;213;p28"/>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214" name="Google Shape;214;p28"/>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Institutional Classifications</a:t>
            </a:r>
            <a:endParaRPr b="1">
              <a:solidFill>
                <a:srgbClr val="073763"/>
              </a:solidFill>
            </a:endParaRPr>
          </a:p>
        </p:txBody>
      </p:sp>
      <p:sp>
        <p:nvSpPr>
          <p:cNvPr id="215" name="Google Shape;215;p28"/>
          <p:cNvSpPr txBox="1"/>
          <p:nvPr/>
        </p:nvSpPr>
        <p:spPr>
          <a:xfrm>
            <a:off x="533025" y="1012725"/>
            <a:ext cx="7843800" cy="36648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chemeClr val="dk1"/>
              </a:buClr>
              <a:buSzPts val="1200"/>
              <a:buChar char="➔"/>
            </a:pPr>
            <a:r>
              <a:rPr b="1" lang="en" sz="1200">
                <a:solidFill>
                  <a:schemeClr val="dk1"/>
                </a:solidFill>
              </a:rPr>
              <a:t> Bank Charter Class</a:t>
            </a:r>
            <a:r>
              <a:rPr lang="en" sz="1200">
                <a:solidFill>
                  <a:schemeClr val="dk1"/>
                </a:solidFill>
              </a:rPr>
              <a:t>:</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b="1" lang="en" sz="1200">
                <a:solidFill>
                  <a:schemeClr val="dk1"/>
                </a:solidFill>
              </a:rPr>
              <a:t>N</a:t>
            </a:r>
            <a:r>
              <a:rPr lang="en" sz="1200">
                <a:solidFill>
                  <a:schemeClr val="dk1"/>
                </a:solidFill>
              </a:rPr>
              <a:t> = commercial bank, national (federal) charter and Fed member, supervised by the Office of the Comptroller of the Currency (OCC)  </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b="1" lang="en" sz="1200">
                <a:solidFill>
                  <a:schemeClr val="dk1"/>
                </a:solidFill>
              </a:rPr>
              <a:t>SM </a:t>
            </a:r>
            <a:r>
              <a:rPr lang="en" sz="1200">
                <a:solidFill>
                  <a:schemeClr val="dk1"/>
                </a:solidFill>
              </a:rPr>
              <a:t>= commercial bank, state charter and Fed member, supervised by the Federal Reserve (FRB)  </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b="1" lang="en" sz="1200">
                <a:solidFill>
                  <a:schemeClr val="dk1"/>
                </a:solidFill>
              </a:rPr>
              <a:t>NM </a:t>
            </a:r>
            <a:r>
              <a:rPr lang="en" sz="1200">
                <a:solidFill>
                  <a:schemeClr val="dk1"/>
                </a:solidFill>
              </a:rPr>
              <a:t>= commercial bank, state charter and Fed nonmember, supervised by the FDIC  </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b="1" lang="en" sz="1200">
                <a:solidFill>
                  <a:schemeClr val="dk1"/>
                </a:solidFill>
              </a:rPr>
              <a:t>SB</a:t>
            </a:r>
            <a:r>
              <a:rPr lang="en" sz="1200">
                <a:solidFill>
                  <a:schemeClr val="dk1"/>
                </a:solidFill>
              </a:rPr>
              <a:t> = savings banks, state charter, supervised by the FDIC  </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b="1" lang="en" sz="1200">
                <a:solidFill>
                  <a:schemeClr val="dk1"/>
                </a:solidFill>
              </a:rPr>
              <a:t>SA </a:t>
            </a:r>
            <a:r>
              <a:rPr lang="en" sz="1200">
                <a:solidFill>
                  <a:schemeClr val="dk1"/>
                </a:solidFill>
              </a:rPr>
              <a:t>= savings associations, state or federal charter, supervised by the Office of Thrift Supervision (OTS)  </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b="1" lang="en" sz="1200">
                <a:solidFill>
                  <a:schemeClr val="dk1"/>
                </a:solidFill>
              </a:rPr>
              <a:t>OI</a:t>
            </a:r>
            <a:r>
              <a:rPr lang="en" sz="1200">
                <a:solidFill>
                  <a:schemeClr val="dk1"/>
                </a:solidFill>
              </a:rPr>
              <a:t> = insured U.S. branch of a foreign chartered institution (IBA)</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9"/>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221" name="Google Shape;221;p29"/>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222" name="Google Shape;222;p29"/>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Quantity Doesn’t Equal to Efficiency</a:t>
            </a:r>
            <a:r>
              <a:rPr b="1" lang="en">
                <a:solidFill>
                  <a:srgbClr val="073763"/>
                </a:solidFill>
              </a:rPr>
              <a:t> </a:t>
            </a:r>
            <a:endParaRPr b="1">
              <a:solidFill>
                <a:srgbClr val="073763"/>
              </a:solidFill>
            </a:endParaRPr>
          </a:p>
        </p:txBody>
      </p:sp>
      <p:pic>
        <p:nvPicPr>
          <p:cNvPr id="223" name="Google Shape;223;p29"/>
          <p:cNvPicPr preferRelativeResize="0"/>
          <p:nvPr/>
        </p:nvPicPr>
        <p:blipFill>
          <a:blip r:embed="rId4">
            <a:alphaModFix/>
          </a:blip>
          <a:stretch>
            <a:fillRect/>
          </a:stretch>
        </p:blipFill>
        <p:spPr>
          <a:xfrm>
            <a:off x="410475" y="995150"/>
            <a:ext cx="3975924" cy="4012426"/>
          </a:xfrm>
          <a:prstGeom prst="rect">
            <a:avLst/>
          </a:prstGeom>
          <a:noFill/>
          <a:ln>
            <a:noFill/>
          </a:ln>
        </p:spPr>
      </p:pic>
      <p:sp>
        <p:nvSpPr>
          <p:cNvPr id="224" name="Google Shape;224;p29"/>
          <p:cNvSpPr txBox="1"/>
          <p:nvPr/>
        </p:nvSpPr>
        <p:spPr>
          <a:xfrm>
            <a:off x="4386400" y="1127450"/>
            <a:ext cx="4830900" cy="6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Vertically, ‘NM’ has the most amount of both active and inactive institutions. </a:t>
            </a:r>
            <a:endParaRPr b="1"/>
          </a:p>
        </p:txBody>
      </p:sp>
      <p:sp>
        <p:nvSpPr>
          <p:cNvPr id="225" name="Google Shape;225;p29"/>
          <p:cNvSpPr txBox="1"/>
          <p:nvPr/>
        </p:nvSpPr>
        <p:spPr>
          <a:xfrm>
            <a:off x="5778100" y="1335975"/>
            <a:ext cx="6412800" cy="7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txBox="1"/>
          <p:nvPr/>
        </p:nvSpPr>
        <p:spPr>
          <a:xfrm>
            <a:off x="4508900" y="3473525"/>
            <a:ext cx="4542300" cy="8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0"/>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232" name="Google Shape;232;p30"/>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233" name="Google Shape;233;p30"/>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Quantity Doesn’t Equal to Efficiency </a:t>
            </a:r>
            <a:endParaRPr b="1">
              <a:solidFill>
                <a:srgbClr val="073763"/>
              </a:solidFill>
            </a:endParaRPr>
          </a:p>
        </p:txBody>
      </p:sp>
      <p:pic>
        <p:nvPicPr>
          <p:cNvPr id="234" name="Google Shape;234;p30"/>
          <p:cNvPicPr preferRelativeResize="0"/>
          <p:nvPr/>
        </p:nvPicPr>
        <p:blipFill>
          <a:blip r:embed="rId4">
            <a:alphaModFix/>
          </a:blip>
          <a:stretch>
            <a:fillRect/>
          </a:stretch>
        </p:blipFill>
        <p:spPr>
          <a:xfrm>
            <a:off x="4572000" y="986900"/>
            <a:ext cx="4406850" cy="1510658"/>
          </a:xfrm>
          <a:prstGeom prst="rect">
            <a:avLst/>
          </a:prstGeom>
          <a:noFill/>
          <a:ln>
            <a:noFill/>
          </a:ln>
        </p:spPr>
      </p:pic>
      <p:sp>
        <p:nvSpPr>
          <p:cNvPr id="235" name="Google Shape;235;p30"/>
          <p:cNvSpPr txBox="1"/>
          <p:nvPr/>
        </p:nvSpPr>
        <p:spPr>
          <a:xfrm>
            <a:off x="4526275" y="2731125"/>
            <a:ext cx="4213500" cy="13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Horizontally, ‘OI’ has the most percentile of active institutions. </a:t>
            </a:r>
            <a:endParaRPr b="1">
              <a:solidFill>
                <a:srgbClr val="073763"/>
              </a:solidFill>
            </a:endParaRPr>
          </a:p>
        </p:txBody>
      </p:sp>
      <p:pic>
        <p:nvPicPr>
          <p:cNvPr id="236" name="Google Shape;236;p30"/>
          <p:cNvPicPr preferRelativeResize="0"/>
          <p:nvPr/>
        </p:nvPicPr>
        <p:blipFill>
          <a:blip r:embed="rId5">
            <a:alphaModFix/>
          </a:blip>
          <a:stretch>
            <a:fillRect/>
          </a:stretch>
        </p:blipFill>
        <p:spPr>
          <a:xfrm>
            <a:off x="410475" y="995150"/>
            <a:ext cx="3975924" cy="4012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Institutional Bank Classification</a:t>
            </a:r>
            <a:endParaRPr b="1">
              <a:solidFill>
                <a:srgbClr val="073763"/>
              </a:solidFill>
            </a:endParaRPr>
          </a:p>
        </p:txBody>
      </p:sp>
      <p:pic>
        <p:nvPicPr>
          <p:cNvPr id="242" name="Google Shape;242;p31"/>
          <p:cNvPicPr preferRelativeResize="0"/>
          <p:nvPr/>
        </p:nvPicPr>
        <p:blipFill>
          <a:blip r:embed="rId3">
            <a:alphaModFix/>
          </a:blip>
          <a:stretch>
            <a:fillRect/>
          </a:stretch>
        </p:blipFill>
        <p:spPr>
          <a:xfrm>
            <a:off x="311700" y="978675"/>
            <a:ext cx="8667149" cy="4012425"/>
          </a:xfrm>
          <a:prstGeom prst="rect">
            <a:avLst/>
          </a:prstGeom>
          <a:noFill/>
          <a:ln>
            <a:noFill/>
          </a:ln>
        </p:spPr>
      </p:pic>
      <p:pic>
        <p:nvPicPr>
          <p:cNvPr id="243" name="Google Shape;243;p31"/>
          <p:cNvPicPr preferRelativeResize="0"/>
          <p:nvPr/>
        </p:nvPicPr>
        <p:blipFill>
          <a:blip r:embed="rId4">
            <a:alphaModFix/>
          </a:blip>
          <a:stretch>
            <a:fillRect/>
          </a:stretch>
        </p:blipFill>
        <p:spPr>
          <a:xfrm>
            <a:off x="7486572" y="4471500"/>
            <a:ext cx="1657428" cy="672000"/>
          </a:xfrm>
          <a:prstGeom prst="rect">
            <a:avLst/>
          </a:prstGeom>
          <a:noFill/>
          <a:ln>
            <a:noFill/>
          </a:ln>
        </p:spPr>
      </p:pic>
      <p:cxnSp>
        <p:nvCxnSpPr>
          <p:cNvPr id="244" name="Google Shape;244;p31"/>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Agenda</a:t>
            </a:r>
            <a:endParaRPr b="1">
              <a:solidFill>
                <a:srgbClr val="073763"/>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Institution Introduction</a:t>
            </a:r>
            <a:endParaRPr b="1" sz="2000">
              <a:solidFill>
                <a:srgbClr val="434343"/>
              </a:solidFill>
            </a:endParaRPr>
          </a:p>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Current Challenge and Demand Identification</a:t>
            </a:r>
            <a:endParaRPr b="1" sz="2000">
              <a:solidFill>
                <a:srgbClr val="434343"/>
              </a:solidFill>
            </a:endParaRPr>
          </a:p>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Data Modeling and Database Preparation</a:t>
            </a:r>
            <a:endParaRPr b="1" sz="2000">
              <a:solidFill>
                <a:srgbClr val="434343"/>
              </a:solidFill>
            </a:endParaRPr>
          </a:p>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Location Positioning and </a:t>
            </a:r>
            <a:r>
              <a:rPr b="1" lang="en" sz="2000">
                <a:solidFill>
                  <a:srgbClr val="434343"/>
                </a:solidFill>
              </a:rPr>
              <a:t>Business Value </a:t>
            </a:r>
            <a:r>
              <a:rPr b="1" lang="en" sz="2000">
                <a:solidFill>
                  <a:srgbClr val="434343"/>
                </a:solidFill>
              </a:rPr>
              <a:t>Analysis </a:t>
            </a:r>
            <a:endParaRPr b="1" sz="2000">
              <a:solidFill>
                <a:srgbClr val="434343"/>
              </a:solidFill>
            </a:endParaRPr>
          </a:p>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Limitation and Improvement</a:t>
            </a:r>
            <a:endParaRPr b="1" sz="2000">
              <a:solidFill>
                <a:srgbClr val="434343"/>
              </a:solidFill>
            </a:endParaRPr>
          </a:p>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Summary</a:t>
            </a:r>
            <a:endParaRPr b="1" sz="2000">
              <a:solidFill>
                <a:srgbClr val="434343"/>
              </a:solidFill>
            </a:endParaRPr>
          </a:p>
          <a:p>
            <a:pPr indent="0" lvl="0" marL="0" rtl="0" algn="l">
              <a:spcBef>
                <a:spcPts val="1600"/>
              </a:spcBef>
              <a:spcAft>
                <a:spcPts val="1600"/>
              </a:spcAft>
              <a:buNone/>
            </a:pPr>
            <a:r>
              <a:t/>
            </a:r>
            <a:endParaRPr b="1">
              <a:solidFill>
                <a:srgbClr val="434343"/>
              </a:solidFill>
            </a:endParaRPr>
          </a:p>
        </p:txBody>
      </p:sp>
      <p:pic>
        <p:nvPicPr>
          <p:cNvPr id="64" name="Google Shape;64;p14"/>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65" name="Google Shape;65;p14"/>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311700" y="180625"/>
            <a:ext cx="9622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073763"/>
                </a:solidFill>
              </a:rPr>
              <a:t>Sum of asset percentage within different Bank Classifications</a:t>
            </a:r>
            <a:endParaRPr b="1" sz="2200">
              <a:solidFill>
                <a:srgbClr val="073763"/>
              </a:solidFill>
            </a:endParaRPr>
          </a:p>
          <a:p>
            <a:pPr indent="0" lvl="0" marL="0" rtl="0" algn="l">
              <a:spcBef>
                <a:spcPts val="0"/>
              </a:spcBef>
              <a:spcAft>
                <a:spcPts val="0"/>
              </a:spcAft>
              <a:buNone/>
            </a:pPr>
            <a:r>
              <a:t/>
            </a:r>
            <a:endParaRPr b="1" sz="2200" u="sng">
              <a:solidFill>
                <a:srgbClr val="073763"/>
              </a:solidFill>
            </a:endParaRPr>
          </a:p>
        </p:txBody>
      </p:sp>
      <p:cxnSp>
        <p:nvCxnSpPr>
          <p:cNvPr id="250" name="Google Shape;250;p32"/>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251" name="Google Shape;251;p32"/>
          <p:cNvSpPr txBox="1"/>
          <p:nvPr/>
        </p:nvSpPr>
        <p:spPr>
          <a:xfrm>
            <a:off x="250800" y="1496075"/>
            <a:ext cx="3057600" cy="3363600"/>
          </a:xfrm>
          <a:prstGeom prst="rect">
            <a:avLst/>
          </a:prstGeom>
          <a:noFill/>
          <a:ln>
            <a:noFill/>
          </a:ln>
        </p:spPr>
        <p:txBody>
          <a:bodyPr anchorCtr="0" anchor="t" bIns="91425" lIns="91425" spcFirstLastPara="1" rIns="91425" wrap="square" tIns="91425">
            <a:noAutofit/>
          </a:bodyPr>
          <a:lstStyle/>
          <a:p>
            <a:pPr indent="-374650" lvl="0" marL="457200" rtl="0" algn="l">
              <a:lnSpc>
                <a:spcPct val="150000"/>
              </a:lnSpc>
              <a:spcBef>
                <a:spcPts val="0"/>
              </a:spcBef>
              <a:spcAft>
                <a:spcPts val="0"/>
              </a:spcAft>
              <a:buClr>
                <a:srgbClr val="073763"/>
              </a:buClr>
              <a:buSzPts val="2300"/>
              <a:buChar char="●"/>
            </a:pPr>
            <a:r>
              <a:rPr lang="en" sz="2300">
                <a:solidFill>
                  <a:srgbClr val="073763"/>
                </a:solidFill>
              </a:rPr>
              <a:t>N class bank has the most asset</a:t>
            </a:r>
            <a:endParaRPr sz="2300">
              <a:solidFill>
                <a:srgbClr val="073763"/>
              </a:solidFill>
            </a:endParaRPr>
          </a:p>
          <a:p>
            <a:pPr indent="0" lvl="0" marL="457200" rtl="0" algn="l">
              <a:lnSpc>
                <a:spcPct val="150000"/>
              </a:lnSpc>
              <a:spcBef>
                <a:spcPts val="0"/>
              </a:spcBef>
              <a:spcAft>
                <a:spcPts val="0"/>
              </a:spcAft>
              <a:buNone/>
            </a:pPr>
            <a:r>
              <a:t/>
            </a:r>
            <a:endParaRPr sz="2300">
              <a:solidFill>
                <a:srgbClr val="073763"/>
              </a:solidFill>
            </a:endParaRPr>
          </a:p>
          <a:p>
            <a:pPr indent="-374650" lvl="0" marL="457200" rtl="0" algn="l">
              <a:lnSpc>
                <a:spcPct val="150000"/>
              </a:lnSpc>
              <a:spcBef>
                <a:spcPts val="0"/>
              </a:spcBef>
              <a:spcAft>
                <a:spcPts val="0"/>
              </a:spcAft>
              <a:buClr>
                <a:srgbClr val="073763"/>
              </a:buClr>
              <a:buSzPts val="2300"/>
              <a:buChar char="●"/>
            </a:pPr>
            <a:r>
              <a:rPr lang="en" sz="2300">
                <a:solidFill>
                  <a:srgbClr val="073763"/>
                </a:solidFill>
              </a:rPr>
              <a:t>OI class bank has the least asset</a:t>
            </a:r>
            <a:endParaRPr>
              <a:solidFill>
                <a:srgbClr val="073763"/>
              </a:solidFill>
            </a:endParaRPr>
          </a:p>
        </p:txBody>
      </p:sp>
      <p:pic>
        <p:nvPicPr>
          <p:cNvPr id="252" name="Google Shape;252;p32"/>
          <p:cNvPicPr preferRelativeResize="0"/>
          <p:nvPr/>
        </p:nvPicPr>
        <p:blipFill>
          <a:blip r:embed="rId3">
            <a:alphaModFix/>
          </a:blip>
          <a:stretch>
            <a:fillRect/>
          </a:stretch>
        </p:blipFill>
        <p:spPr>
          <a:xfrm>
            <a:off x="3308400" y="959775"/>
            <a:ext cx="4881876" cy="4085400"/>
          </a:xfrm>
          <a:prstGeom prst="rect">
            <a:avLst/>
          </a:prstGeom>
          <a:noFill/>
          <a:ln>
            <a:noFill/>
          </a:ln>
        </p:spPr>
      </p:pic>
      <p:pic>
        <p:nvPicPr>
          <p:cNvPr id="253" name="Google Shape;253;p32"/>
          <p:cNvPicPr preferRelativeResize="0"/>
          <p:nvPr/>
        </p:nvPicPr>
        <p:blipFill>
          <a:blip r:embed="rId4">
            <a:alphaModFix/>
          </a:blip>
          <a:stretch>
            <a:fillRect/>
          </a:stretch>
        </p:blipFill>
        <p:spPr>
          <a:xfrm>
            <a:off x="7486572" y="4471500"/>
            <a:ext cx="1657428" cy="672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3"/>
          <p:cNvPicPr preferRelativeResize="0"/>
          <p:nvPr/>
        </p:nvPicPr>
        <p:blipFill>
          <a:blip r:embed="rId3">
            <a:alphaModFix/>
          </a:blip>
          <a:stretch>
            <a:fillRect/>
          </a:stretch>
        </p:blipFill>
        <p:spPr>
          <a:xfrm>
            <a:off x="152400" y="1170125"/>
            <a:ext cx="6391533" cy="3820975"/>
          </a:xfrm>
          <a:prstGeom prst="rect">
            <a:avLst/>
          </a:prstGeom>
          <a:noFill/>
          <a:ln>
            <a:noFill/>
          </a:ln>
        </p:spPr>
      </p:pic>
      <p:pic>
        <p:nvPicPr>
          <p:cNvPr id="259" name="Google Shape;259;p33"/>
          <p:cNvPicPr preferRelativeResize="0"/>
          <p:nvPr/>
        </p:nvPicPr>
        <p:blipFill>
          <a:blip r:embed="rId4">
            <a:alphaModFix/>
          </a:blip>
          <a:stretch>
            <a:fillRect/>
          </a:stretch>
        </p:blipFill>
        <p:spPr>
          <a:xfrm>
            <a:off x="5971200" y="1051100"/>
            <a:ext cx="3100025" cy="1710675"/>
          </a:xfrm>
          <a:prstGeom prst="rect">
            <a:avLst/>
          </a:prstGeom>
          <a:noFill/>
          <a:ln>
            <a:noFill/>
          </a:ln>
          <a:effectLst>
            <a:outerShdw blurRad="57150" rotWithShape="0" algn="bl" dir="5400000" dist="19050">
              <a:srgbClr val="000000">
                <a:alpha val="80000"/>
              </a:srgbClr>
            </a:outerShdw>
          </a:effectLst>
        </p:spPr>
      </p:pic>
      <p:pic>
        <p:nvPicPr>
          <p:cNvPr id="260" name="Google Shape;260;p33"/>
          <p:cNvPicPr preferRelativeResize="0"/>
          <p:nvPr/>
        </p:nvPicPr>
        <p:blipFill>
          <a:blip r:embed="rId5">
            <a:alphaModFix/>
          </a:blip>
          <a:stretch>
            <a:fillRect/>
          </a:stretch>
        </p:blipFill>
        <p:spPr>
          <a:xfrm>
            <a:off x="7486572" y="4471500"/>
            <a:ext cx="1657428" cy="672000"/>
          </a:xfrm>
          <a:prstGeom prst="rect">
            <a:avLst/>
          </a:prstGeom>
          <a:noFill/>
          <a:ln>
            <a:noFill/>
          </a:ln>
        </p:spPr>
      </p:pic>
      <p:sp>
        <p:nvSpPr>
          <p:cNvPr id="261" name="Google Shape;261;p33"/>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Institutions by Region and Regulators</a:t>
            </a:r>
            <a:endParaRPr b="1">
              <a:solidFill>
                <a:srgbClr val="073763"/>
              </a:solidFill>
            </a:endParaRPr>
          </a:p>
        </p:txBody>
      </p:sp>
      <p:cxnSp>
        <p:nvCxnSpPr>
          <p:cNvPr id="262" name="Google Shape;262;p33"/>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73763"/>
                </a:solidFill>
              </a:rPr>
              <a:t>FDIC Institutions Registration History</a:t>
            </a:r>
            <a:endParaRPr>
              <a:solidFill>
                <a:srgbClr val="073763"/>
              </a:solidFill>
            </a:endParaRPr>
          </a:p>
        </p:txBody>
      </p:sp>
      <p:pic>
        <p:nvPicPr>
          <p:cNvPr id="268" name="Google Shape;268;p34"/>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269" name="Google Shape;269;p34"/>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pic>
        <p:nvPicPr>
          <p:cNvPr id="270" name="Google Shape;270;p34"/>
          <p:cNvPicPr preferRelativeResize="0"/>
          <p:nvPr/>
        </p:nvPicPr>
        <p:blipFill rotWithShape="1">
          <a:blip r:embed="rId4">
            <a:alphaModFix/>
          </a:blip>
          <a:srcRect b="0" l="0" r="0" t="8825"/>
          <a:stretch/>
        </p:blipFill>
        <p:spPr>
          <a:xfrm>
            <a:off x="1019600" y="877025"/>
            <a:ext cx="6197751" cy="4126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73763"/>
                </a:solidFill>
              </a:rPr>
              <a:t>FDIC Institutions Registration History</a:t>
            </a:r>
            <a:endParaRPr>
              <a:solidFill>
                <a:srgbClr val="073763"/>
              </a:solidFill>
            </a:endParaRPr>
          </a:p>
        </p:txBody>
      </p:sp>
      <p:pic>
        <p:nvPicPr>
          <p:cNvPr id="276" name="Google Shape;276;p35"/>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277" name="Google Shape;277;p35"/>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pic>
        <p:nvPicPr>
          <p:cNvPr id="278" name="Google Shape;278;p35"/>
          <p:cNvPicPr preferRelativeResize="0"/>
          <p:nvPr/>
        </p:nvPicPr>
        <p:blipFill rotWithShape="1">
          <a:blip r:embed="rId4">
            <a:alphaModFix/>
          </a:blip>
          <a:srcRect b="0" l="0" r="0" t="8825"/>
          <a:stretch/>
        </p:blipFill>
        <p:spPr>
          <a:xfrm>
            <a:off x="130798" y="877025"/>
            <a:ext cx="5540527" cy="4126125"/>
          </a:xfrm>
          <a:prstGeom prst="rect">
            <a:avLst/>
          </a:prstGeom>
          <a:noFill/>
          <a:ln>
            <a:noFill/>
          </a:ln>
        </p:spPr>
      </p:pic>
      <p:sp>
        <p:nvSpPr>
          <p:cNvPr id="279" name="Google Shape;279;p35"/>
          <p:cNvSpPr txBox="1"/>
          <p:nvPr/>
        </p:nvSpPr>
        <p:spPr>
          <a:xfrm>
            <a:off x="5399700" y="1202125"/>
            <a:ext cx="3330600" cy="3675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1B1B1B"/>
              </a:buClr>
              <a:buSzPts val="1300"/>
              <a:buChar char="➢"/>
            </a:pPr>
            <a:r>
              <a:t/>
            </a:r>
            <a:endParaRPr sz="1300">
              <a:solidFill>
                <a:srgbClr val="1B1B1B"/>
              </a:solidFill>
              <a:highlight>
                <a:srgbClr val="FFFFFF"/>
              </a:highlight>
            </a:endParaRPr>
          </a:p>
        </p:txBody>
      </p:sp>
      <p:sp>
        <p:nvSpPr>
          <p:cNvPr id="280" name="Google Shape;280;p35"/>
          <p:cNvSpPr txBox="1"/>
          <p:nvPr/>
        </p:nvSpPr>
        <p:spPr>
          <a:xfrm>
            <a:off x="5719575" y="1063750"/>
            <a:ext cx="3424500" cy="28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highlight>
                  <a:srgbClr val="FFFFFF"/>
                </a:highlight>
                <a:latin typeface="Roboto"/>
                <a:ea typeface="Roboto"/>
                <a:cs typeface="Roboto"/>
                <a:sym typeface="Roboto"/>
              </a:rPr>
              <a:t>In the 1920s and early 1930s, a rise in bank failures created a national crisis, wiping out many Americans’ savings. In 1933, the FDIC was first established by Congress to maintain stability and public confidence in the nation's financial system. </a:t>
            </a:r>
            <a:endParaRPr sz="1350">
              <a:highlight>
                <a:srgbClr val="FFFFFF"/>
              </a:highlight>
              <a:latin typeface="Roboto"/>
              <a:ea typeface="Roboto"/>
              <a:cs typeface="Roboto"/>
              <a:sym typeface="Roboto"/>
            </a:endParaRPr>
          </a:p>
          <a:p>
            <a:pPr indent="0" lvl="0" marL="0" rtl="0" algn="l">
              <a:spcBef>
                <a:spcPts val="0"/>
              </a:spcBef>
              <a:spcAft>
                <a:spcPts val="0"/>
              </a:spcAft>
              <a:buNone/>
            </a:pPr>
            <a:r>
              <a:rPr lang="en" sz="1350">
                <a:highlight>
                  <a:srgbClr val="FFFFFF"/>
                </a:highlight>
                <a:latin typeface="Roboto"/>
                <a:ea typeface="Roboto"/>
                <a:cs typeface="Roboto"/>
                <a:sym typeface="Roboto"/>
              </a:rPr>
              <a:t> </a:t>
            </a:r>
            <a:endParaRPr sz="1350">
              <a:highlight>
                <a:srgbClr val="FFFFFF"/>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300">
                <a:solidFill>
                  <a:srgbClr val="073763"/>
                </a:solidFill>
              </a:rPr>
              <a:t>•</a:t>
            </a:r>
            <a:r>
              <a:rPr lang="en" sz="1300">
                <a:solidFill>
                  <a:srgbClr val="073763"/>
                </a:solidFill>
                <a:latin typeface="Calibri"/>
                <a:ea typeface="Calibri"/>
                <a:cs typeface="Calibri"/>
                <a:sym typeface="Calibri"/>
              </a:rPr>
              <a:t>Insure deposits;</a:t>
            </a:r>
            <a:endParaRPr sz="1300">
              <a:solidFill>
                <a:srgbClr val="073763"/>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 sz="1300">
                <a:solidFill>
                  <a:srgbClr val="073763"/>
                </a:solidFill>
              </a:rPr>
              <a:t>•</a:t>
            </a:r>
            <a:r>
              <a:rPr lang="en" sz="1300">
                <a:solidFill>
                  <a:srgbClr val="073763"/>
                </a:solidFill>
                <a:latin typeface="Calibri"/>
                <a:ea typeface="Calibri"/>
                <a:cs typeface="Calibri"/>
                <a:sym typeface="Calibri"/>
              </a:rPr>
              <a:t>Examine and supervise financial institutions for consumer protection;</a:t>
            </a:r>
            <a:endParaRPr sz="1300">
              <a:solidFill>
                <a:srgbClr val="073763"/>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 sz="1300">
                <a:solidFill>
                  <a:srgbClr val="073763"/>
                </a:solidFill>
              </a:rPr>
              <a:t>•</a:t>
            </a:r>
            <a:r>
              <a:rPr lang="en" sz="1300">
                <a:solidFill>
                  <a:srgbClr val="073763"/>
                </a:solidFill>
                <a:latin typeface="Calibri"/>
                <a:ea typeface="Calibri"/>
                <a:cs typeface="Calibri"/>
                <a:sym typeface="Calibri"/>
              </a:rPr>
              <a:t>Make large and complex financial institutions resolvable;</a:t>
            </a:r>
            <a:endParaRPr sz="1300">
              <a:solidFill>
                <a:srgbClr val="073763"/>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 sz="1300">
                <a:solidFill>
                  <a:srgbClr val="073763"/>
                </a:solidFill>
              </a:rPr>
              <a:t>•</a:t>
            </a:r>
            <a:r>
              <a:rPr lang="en" sz="1300">
                <a:solidFill>
                  <a:srgbClr val="073763"/>
                </a:solidFill>
                <a:latin typeface="Calibri"/>
                <a:ea typeface="Calibri"/>
                <a:cs typeface="Calibri"/>
                <a:sym typeface="Calibri"/>
              </a:rPr>
              <a:t>Manage  receiverships.</a:t>
            </a:r>
            <a:endParaRPr sz="1300">
              <a:solidFill>
                <a:srgbClr val="073763"/>
              </a:solidFill>
              <a:latin typeface="Calibri"/>
              <a:ea typeface="Calibri"/>
              <a:cs typeface="Calibri"/>
              <a:sym typeface="Calibri"/>
            </a:endParaRPr>
          </a:p>
          <a:p>
            <a:pPr indent="0" lvl="0" marL="0" rtl="0" algn="l">
              <a:spcBef>
                <a:spcPts val="0"/>
              </a:spcBef>
              <a:spcAft>
                <a:spcPts val="0"/>
              </a:spcAft>
              <a:buNone/>
            </a:pPr>
            <a:r>
              <a:t/>
            </a:r>
            <a:endParaRPr sz="1350">
              <a:highlight>
                <a:srgbClr val="FFFFFF"/>
              </a:highlight>
              <a:latin typeface="Roboto"/>
              <a:ea typeface="Roboto"/>
              <a:cs typeface="Roboto"/>
              <a:sym typeface="Roboto"/>
            </a:endParaRPr>
          </a:p>
          <a:p>
            <a:pPr indent="0" lvl="0" marL="0" rtl="0" algn="l">
              <a:spcBef>
                <a:spcPts val="0"/>
              </a:spcBef>
              <a:spcAft>
                <a:spcPts val="0"/>
              </a:spcAft>
              <a:buNone/>
            </a:pPr>
            <a:r>
              <a:t/>
            </a:r>
            <a:endParaRPr sz="1350">
              <a:highlight>
                <a:srgbClr val="FFFFFF"/>
              </a:highlight>
              <a:latin typeface="Roboto"/>
              <a:ea typeface="Roboto"/>
              <a:cs typeface="Roboto"/>
              <a:sym typeface="Roboto"/>
            </a:endParaRPr>
          </a:p>
          <a:p>
            <a:pPr indent="0" lvl="0" marL="0" rtl="0" algn="l">
              <a:spcBef>
                <a:spcPts val="0"/>
              </a:spcBef>
              <a:spcAft>
                <a:spcPts val="0"/>
              </a:spcAft>
              <a:buNone/>
            </a:pPr>
            <a:r>
              <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6"/>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286" name="Google Shape;286;p36"/>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287" name="Google Shape;287;p36"/>
          <p:cNvSpPr txBox="1"/>
          <p:nvPr/>
        </p:nvSpPr>
        <p:spPr>
          <a:xfrm>
            <a:off x="4192525" y="877025"/>
            <a:ext cx="4557900" cy="44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The 1990s</a:t>
            </a:r>
            <a:endParaRPr/>
          </a:p>
          <a:p>
            <a:pPr indent="0" lvl="0" marL="0" rtl="0" algn="l">
              <a:spcBef>
                <a:spcPts val="0"/>
              </a:spcBef>
              <a:spcAft>
                <a:spcPts val="0"/>
              </a:spcAft>
              <a:buNone/>
            </a:pPr>
            <a:r>
              <a:rPr lang="en" sz="1300"/>
              <a:t>The economy displays less volatility in growth, unemployment, and inflation than in previous decades.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solidFill>
                  <a:srgbClr val="1B1B1B"/>
                </a:solidFill>
                <a:highlight>
                  <a:srgbClr val="FFFFFF"/>
                </a:highlight>
              </a:rPr>
              <a:t>The Saving &amp; Loan crisis that began in the early 1980s ends in the mid-1990s as numerous banks and financial institutions registered with FDIC</a:t>
            </a:r>
            <a:endParaRPr sz="1300">
              <a:solidFill>
                <a:srgbClr val="1B1B1B"/>
              </a:solidFill>
              <a:highlight>
                <a:srgbClr val="FFFFFF"/>
              </a:highlight>
            </a:endParaRPr>
          </a:p>
          <a:p>
            <a:pPr indent="0" lvl="0" marL="0" rtl="0" algn="l">
              <a:spcBef>
                <a:spcPts val="0"/>
              </a:spcBef>
              <a:spcAft>
                <a:spcPts val="0"/>
              </a:spcAft>
              <a:buNone/>
            </a:pPr>
            <a:r>
              <a:t/>
            </a:r>
            <a:endParaRPr sz="1300">
              <a:solidFill>
                <a:srgbClr val="1B1B1B"/>
              </a:solidFill>
              <a:highlight>
                <a:srgbClr val="FFFFFF"/>
              </a:highlight>
            </a:endParaRPr>
          </a:p>
          <a:p>
            <a:pPr indent="-311150" lvl="0" marL="457200" rtl="0" algn="l">
              <a:spcBef>
                <a:spcPts val="0"/>
              </a:spcBef>
              <a:spcAft>
                <a:spcPts val="0"/>
              </a:spcAft>
              <a:buClr>
                <a:srgbClr val="1B1B1B"/>
              </a:buClr>
              <a:buSzPts val="1300"/>
              <a:buChar char="➢"/>
            </a:pPr>
            <a:r>
              <a:rPr lang="en" sz="1300">
                <a:solidFill>
                  <a:srgbClr val="1B1B1B"/>
                </a:solidFill>
                <a:highlight>
                  <a:srgbClr val="FFFFFF"/>
                </a:highlight>
              </a:rPr>
              <a:t>Federal Deposit Insurance Corporation Improvement Act (FDICIA) of 1991</a:t>
            </a:r>
            <a:endParaRPr sz="1300">
              <a:solidFill>
                <a:srgbClr val="1B1B1B"/>
              </a:solidFill>
              <a:highlight>
                <a:srgbClr val="FFFFFF"/>
              </a:highlight>
            </a:endParaRPr>
          </a:p>
          <a:p>
            <a:pPr indent="0" lvl="0" marL="0" rtl="0" algn="l">
              <a:spcBef>
                <a:spcPts val="0"/>
              </a:spcBef>
              <a:spcAft>
                <a:spcPts val="0"/>
              </a:spcAft>
              <a:buNone/>
            </a:pPr>
            <a:r>
              <a:t/>
            </a:r>
            <a:endParaRPr sz="1300">
              <a:solidFill>
                <a:srgbClr val="1B1B1B"/>
              </a:solidFill>
              <a:highlight>
                <a:srgbClr val="FFFFFF"/>
              </a:highlight>
            </a:endParaRPr>
          </a:p>
          <a:p>
            <a:pPr indent="0" lvl="0" marL="0" rtl="0" algn="l">
              <a:spcBef>
                <a:spcPts val="0"/>
              </a:spcBef>
              <a:spcAft>
                <a:spcPts val="0"/>
              </a:spcAft>
              <a:buNone/>
            </a:pPr>
            <a:r>
              <a:rPr b="1" lang="en">
                <a:solidFill>
                  <a:schemeClr val="dk1"/>
                </a:solidFill>
              </a:rPr>
              <a:t>The 2000s</a:t>
            </a:r>
            <a:endParaRPr b="1">
              <a:solidFill>
                <a:schemeClr val="dk1"/>
              </a:solidFill>
            </a:endParaRPr>
          </a:p>
          <a:p>
            <a:pPr indent="0" lvl="0" marL="0" rtl="0" algn="l">
              <a:lnSpc>
                <a:spcPct val="115000"/>
              </a:lnSpc>
              <a:spcBef>
                <a:spcPts val="0"/>
              </a:spcBef>
              <a:spcAft>
                <a:spcPts val="0"/>
              </a:spcAft>
              <a:buNone/>
            </a:pPr>
            <a:r>
              <a:rPr lang="en" sz="1300">
                <a:solidFill>
                  <a:schemeClr val="dk1"/>
                </a:solidFill>
                <a:highlight>
                  <a:srgbClr val="FFFFFF"/>
                </a:highlight>
              </a:rPr>
              <a:t>By 2004, three banks exceed a trillion dollars in assets. The number of banks declines. The number of branches increases. Interest rates are low. </a:t>
            </a:r>
            <a:endParaRPr sz="1300">
              <a:solidFill>
                <a:schemeClr val="dk1"/>
              </a:solidFill>
              <a:highlight>
                <a:srgbClr val="FFFFFF"/>
              </a:highlight>
            </a:endParaRPr>
          </a:p>
          <a:p>
            <a:pPr indent="0" lvl="0" marL="0" rtl="0" algn="l">
              <a:lnSpc>
                <a:spcPct val="115000"/>
              </a:lnSpc>
              <a:spcBef>
                <a:spcPts val="0"/>
              </a:spcBef>
              <a:spcAft>
                <a:spcPts val="0"/>
              </a:spcAft>
              <a:buNone/>
            </a:pPr>
            <a:r>
              <a:rPr lang="en" sz="1300">
                <a:solidFill>
                  <a:schemeClr val="dk1"/>
                </a:solidFill>
                <a:highlight>
                  <a:srgbClr val="FFFFFF"/>
                </a:highlight>
              </a:rPr>
              <a:t>The FDIC consolidates into six regional offices.</a:t>
            </a:r>
            <a:endParaRPr sz="1300">
              <a:solidFill>
                <a:schemeClr val="dk1"/>
              </a:solidFill>
              <a:highlight>
                <a:srgbClr val="FFFFFF"/>
              </a:highlight>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2020: 5033 insured banks</a:t>
            </a:r>
            <a:endParaRPr sz="1300">
              <a:solidFill>
                <a:srgbClr val="1B1B1B"/>
              </a:solidFill>
              <a:highlight>
                <a:srgbClr val="FFFFFF"/>
              </a:highlight>
            </a:endParaRPr>
          </a:p>
        </p:txBody>
      </p:sp>
      <p:pic>
        <p:nvPicPr>
          <p:cNvPr id="288" name="Google Shape;288;p36"/>
          <p:cNvPicPr preferRelativeResize="0"/>
          <p:nvPr/>
        </p:nvPicPr>
        <p:blipFill>
          <a:blip r:embed="rId4">
            <a:alphaModFix/>
          </a:blip>
          <a:stretch>
            <a:fillRect/>
          </a:stretch>
        </p:blipFill>
        <p:spPr>
          <a:xfrm>
            <a:off x="815900" y="877025"/>
            <a:ext cx="2261500" cy="3852325"/>
          </a:xfrm>
          <a:prstGeom prst="rect">
            <a:avLst/>
          </a:prstGeom>
          <a:noFill/>
          <a:ln>
            <a:noFill/>
          </a:ln>
        </p:spPr>
      </p:pic>
      <p:sp>
        <p:nvSpPr>
          <p:cNvPr id="289" name="Google Shape;289;p36"/>
          <p:cNvSpPr txBox="1"/>
          <p:nvPr/>
        </p:nvSpPr>
        <p:spPr>
          <a:xfrm>
            <a:off x="65225" y="4780100"/>
            <a:ext cx="3207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Source: </a:t>
            </a:r>
            <a:r>
              <a:rPr lang="en" sz="800">
                <a:solidFill>
                  <a:schemeClr val="dk1"/>
                </a:solidFill>
              </a:rPr>
              <a:t>https://www.fdic.gov/</a:t>
            </a:r>
            <a:endParaRPr sz="800"/>
          </a:p>
        </p:txBody>
      </p:sp>
      <p:sp>
        <p:nvSpPr>
          <p:cNvPr id="290" name="Google Shape;290;p36"/>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73763"/>
                </a:solidFill>
              </a:rPr>
              <a:t>FDIC Institutions Registration History</a:t>
            </a:r>
            <a:endParaRPr>
              <a:solidFill>
                <a:srgbClr val="07376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073763"/>
                </a:solidFill>
              </a:rPr>
              <a:t>Top Asset Registration by Institution (Year 2020)</a:t>
            </a:r>
            <a:endParaRPr>
              <a:solidFill>
                <a:srgbClr val="073763"/>
              </a:solidFill>
            </a:endParaRPr>
          </a:p>
        </p:txBody>
      </p:sp>
      <p:pic>
        <p:nvPicPr>
          <p:cNvPr id="296" name="Google Shape;296;p37"/>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297" name="Google Shape;297;p37"/>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pic>
        <p:nvPicPr>
          <p:cNvPr id="298" name="Google Shape;298;p37"/>
          <p:cNvPicPr preferRelativeResize="0"/>
          <p:nvPr/>
        </p:nvPicPr>
        <p:blipFill rotWithShape="1">
          <a:blip r:embed="rId4">
            <a:alphaModFix/>
          </a:blip>
          <a:srcRect b="0" l="16513" r="2698" t="0"/>
          <a:stretch/>
        </p:blipFill>
        <p:spPr>
          <a:xfrm>
            <a:off x="566500" y="877025"/>
            <a:ext cx="5976475" cy="4201225"/>
          </a:xfrm>
          <a:prstGeom prst="rect">
            <a:avLst/>
          </a:prstGeom>
          <a:noFill/>
          <a:ln>
            <a:noFill/>
          </a:ln>
        </p:spPr>
      </p:pic>
      <p:sp>
        <p:nvSpPr>
          <p:cNvPr id="299" name="Google Shape;299;p37"/>
          <p:cNvSpPr txBox="1"/>
          <p:nvPr/>
        </p:nvSpPr>
        <p:spPr>
          <a:xfrm>
            <a:off x="6864000" y="1130925"/>
            <a:ext cx="1968300" cy="27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T</a:t>
            </a:r>
            <a:r>
              <a:rPr lang="en" sz="1300"/>
              <a:t>op </a:t>
            </a:r>
            <a:r>
              <a:rPr b="1" lang="en" sz="1300"/>
              <a:t>30%</a:t>
            </a:r>
            <a:r>
              <a:rPr lang="en" sz="1300"/>
              <a:t> banks/financial institutions with most assets registered with FDIC </a:t>
            </a:r>
            <a:endParaRPr sz="1300"/>
          </a:p>
          <a:p>
            <a:pPr indent="0" lvl="0" marL="0" rtl="0" algn="l">
              <a:spcBef>
                <a:spcPts val="0"/>
              </a:spcBef>
              <a:spcAft>
                <a:spcPts val="0"/>
              </a:spcAft>
              <a:buNone/>
            </a:pPr>
            <a:r>
              <a:rPr lang="en" sz="1300"/>
              <a:t>Considered as large &amp; safe banks.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However, only </a:t>
            </a:r>
            <a:r>
              <a:rPr b="1" lang="en" sz="1300"/>
              <a:t>40% </a:t>
            </a:r>
            <a:r>
              <a:rPr lang="en" sz="1300"/>
              <a:t>of total deposits in the U.S are insured by FDIC </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0B5394"/>
                </a:solidFill>
              </a:rPr>
              <a:t>Institutional Leverage by Regulators (2000 - 2020)</a:t>
            </a:r>
            <a:endParaRPr sz="2400">
              <a:solidFill>
                <a:srgbClr val="073763"/>
              </a:solidFill>
            </a:endParaRPr>
          </a:p>
        </p:txBody>
      </p:sp>
      <p:pic>
        <p:nvPicPr>
          <p:cNvPr id="305" name="Google Shape;305;p38"/>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306" name="Google Shape;306;p38"/>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pic>
        <p:nvPicPr>
          <p:cNvPr id="307" name="Google Shape;307;p38"/>
          <p:cNvPicPr preferRelativeResize="0"/>
          <p:nvPr/>
        </p:nvPicPr>
        <p:blipFill rotWithShape="1">
          <a:blip r:embed="rId4">
            <a:alphaModFix/>
          </a:blip>
          <a:srcRect b="0" l="0" r="0" t="9551"/>
          <a:stretch/>
        </p:blipFill>
        <p:spPr>
          <a:xfrm>
            <a:off x="213225" y="877025"/>
            <a:ext cx="5778475" cy="4177676"/>
          </a:xfrm>
          <a:prstGeom prst="rect">
            <a:avLst/>
          </a:prstGeom>
          <a:noFill/>
          <a:ln>
            <a:noFill/>
          </a:ln>
        </p:spPr>
      </p:pic>
      <p:sp>
        <p:nvSpPr>
          <p:cNvPr id="308" name="Google Shape;308;p38"/>
          <p:cNvSpPr txBox="1"/>
          <p:nvPr/>
        </p:nvSpPr>
        <p:spPr>
          <a:xfrm>
            <a:off x="6092250" y="1227838"/>
            <a:ext cx="2886600" cy="3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11111"/>
                </a:solidFill>
                <a:highlight>
                  <a:srgbClr val="FFFFFF"/>
                </a:highlight>
              </a:rPr>
              <a:t>The bank leverage ratio (</a:t>
            </a:r>
            <a:r>
              <a:rPr lang="en" sz="1300">
                <a:solidFill>
                  <a:srgbClr val="111111"/>
                </a:solidFill>
                <a:highlight>
                  <a:srgbClr val="FFFFFF"/>
                </a:highlight>
              </a:rPr>
              <a:t>or </a:t>
            </a:r>
            <a:r>
              <a:rPr lang="en" sz="1300">
                <a:solidFill>
                  <a:srgbClr val="111111"/>
                </a:solidFill>
                <a:highlight>
                  <a:srgbClr val="FFFFFF"/>
                </a:highlight>
              </a:rPr>
              <a:t>Tier 1) evaluates how leveraged a bank is in relation to its overall assets. It’s used by regulators to ensure the capital adequacy of banks</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rPr lang="en" sz="1300">
                <a:solidFill>
                  <a:srgbClr val="111111"/>
                </a:solidFill>
                <a:highlight>
                  <a:srgbClr val="FFFFFF"/>
                </a:highlight>
              </a:rPr>
              <a:t>The higher the leverage, the higher the likelihood that the bank could withstand a negative shock to its balance sheet.</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rPr lang="en" sz="1200">
                <a:solidFill>
                  <a:srgbClr val="4D5156"/>
                </a:solidFill>
                <a:highlight>
                  <a:srgbClr val="FFFFFF"/>
                </a:highlight>
                <a:latin typeface="Roboto"/>
                <a:ea typeface="Roboto"/>
                <a:cs typeface="Roboto"/>
                <a:sym typeface="Roboto"/>
              </a:rPr>
              <a:t>Thus with enough deposits to protect depositors and promote the stability</a:t>
            </a:r>
            <a:endParaRPr sz="1300">
              <a:solidFill>
                <a:srgbClr val="111111"/>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312" name="Shape 312"/>
        <p:cNvGrpSpPr/>
        <p:nvPr/>
      </p:nvGrpSpPr>
      <p:grpSpPr>
        <a:xfrm>
          <a:off x="0" y="0"/>
          <a:ext cx="0" cy="0"/>
          <a:chOff x="0" y="0"/>
          <a:chExt cx="0" cy="0"/>
        </a:xfrm>
      </p:grpSpPr>
      <p:pic>
        <p:nvPicPr>
          <p:cNvPr id="313" name="Google Shape;313;p39"/>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314" name="Google Shape;314;p39"/>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315" name="Google Shape;315;p39"/>
          <p:cNvSpPr txBox="1"/>
          <p:nvPr>
            <p:ph type="ctrTitle"/>
          </p:nvPr>
        </p:nvSpPr>
        <p:spPr>
          <a:xfrm>
            <a:off x="343833" y="121392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b="1" lang="en" sz="4600">
                <a:solidFill>
                  <a:srgbClr val="FFFFFF"/>
                </a:solidFill>
              </a:rPr>
              <a:t>Regulational Span of Control </a:t>
            </a:r>
            <a:endParaRPr b="1" sz="46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Regulating Agents</a:t>
            </a:r>
            <a:endParaRPr b="1">
              <a:solidFill>
                <a:srgbClr val="073763"/>
              </a:solidFill>
            </a:endParaRPr>
          </a:p>
        </p:txBody>
      </p:sp>
      <p:pic>
        <p:nvPicPr>
          <p:cNvPr id="321" name="Google Shape;321;p40"/>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322" name="Google Shape;322;p40"/>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323" name="Google Shape;323;p40"/>
          <p:cNvSpPr txBox="1"/>
          <p:nvPr/>
        </p:nvSpPr>
        <p:spPr>
          <a:xfrm>
            <a:off x="558725" y="1154150"/>
            <a:ext cx="8017500" cy="3684000"/>
          </a:xfrm>
          <a:prstGeom prst="rect">
            <a:avLst/>
          </a:prstGeom>
          <a:noFill/>
          <a:ln>
            <a:noFill/>
          </a:ln>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chemeClr val="dk1"/>
              </a:buClr>
              <a:buSzPts val="1100"/>
              <a:buChar char="➔"/>
            </a:pPr>
            <a:r>
              <a:rPr lang="en" sz="1100">
                <a:solidFill>
                  <a:schemeClr val="dk1"/>
                </a:solidFill>
              </a:rPr>
              <a:t>Included in Database : 4 Distinct Federal regulators of banks and savings and loan institutions (Now 3 Before July 21, 2011, there were four federal regulators): </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b="1" lang="en" sz="1100">
                <a:solidFill>
                  <a:schemeClr val="dk1"/>
                </a:solidFill>
              </a:rPr>
              <a:t>Federal Deposit Insurance Corporation (FDIC)</a:t>
            </a:r>
            <a:r>
              <a:rPr lang="en" sz="1100">
                <a:solidFill>
                  <a:schemeClr val="dk1"/>
                </a:solidFill>
              </a:rPr>
              <a:t> - responsible for state-chartered banks (not members of the Federal Reserve System and state chartered savings banks. )</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b="1" lang="en" sz="1100">
                <a:solidFill>
                  <a:schemeClr val="dk1"/>
                </a:solidFill>
              </a:rPr>
              <a:t>Federal Reserve Board (FRB)</a:t>
            </a:r>
            <a:r>
              <a:rPr lang="en" sz="1100">
                <a:solidFill>
                  <a:schemeClr val="dk1"/>
                </a:solidFill>
              </a:rPr>
              <a:t> - Primary Federal regulator responsible for state-chartered commercial bank (members of the Federal Reserve System). </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b="1" lang="en" sz="1100">
                <a:solidFill>
                  <a:schemeClr val="dk1"/>
                </a:solidFill>
              </a:rPr>
              <a:t>Office of the Comptroller of the Currency (OCC) </a:t>
            </a:r>
            <a:r>
              <a:rPr lang="en" sz="1100">
                <a:solidFill>
                  <a:schemeClr val="dk1"/>
                </a:solidFill>
              </a:rPr>
              <a:t>- responsible for nationally chartered commercial banks and federally chartered savings and loan associations. </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b="1" lang="en" sz="1100">
                <a:solidFill>
                  <a:schemeClr val="dk1"/>
                </a:solidFill>
              </a:rPr>
              <a:t>[Before 7/21/11] Office of Thrift Supervision (OTS)</a:t>
            </a:r>
            <a:r>
              <a:rPr lang="en" sz="1100">
                <a:solidFill>
                  <a:schemeClr val="dk1"/>
                </a:solidFill>
              </a:rPr>
              <a:t> -  was  responsible for federally chartered savings and loan associations, federal savings banks and state-chartered savings and loan associations.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cxnSp>
        <p:nvCxnSpPr>
          <p:cNvPr id="328" name="Google Shape;328;p41"/>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329" name="Google Shape;329;p41"/>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Institutions</a:t>
            </a:r>
            <a:r>
              <a:rPr b="1" lang="en">
                <a:solidFill>
                  <a:srgbClr val="073763"/>
                </a:solidFill>
              </a:rPr>
              <a:t> Governed By FDIC and Other Agents</a:t>
            </a:r>
            <a:r>
              <a:rPr b="1" lang="en">
                <a:solidFill>
                  <a:srgbClr val="073763"/>
                </a:solidFill>
              </a:rPr>
              <a:t> </a:t>
            </a:r>
            <a:endParaRPr b="1">
              <a:solidFill>
                <a:srgbClr val="073763"/>
              </a:solidFill>
            </a:endParaRPr>
          </a:p>
        </p:txBody>
      </p:sp>
      <p:pic>
        <p:nvPicPr>
          <p:cNvPr id="330" name="Google Shape;330;p41"/>
          <p:cNvPicPr preferRelativeResize="0"/>
          <p:nvPr/>
        </p:nvPicPr>
        <p:blipFill rotWithShape="1">
          <a:blip r:embed="rId3">
            <a:alphaModFix/>
          </a:blip>
          <a:srcRect b="0" l="0" r="0" t="0"/>
          <a:stretch/>
        </p:blipFill>
        <p:spPr>
          <a:xfrm>
            <a:off x="149250" y="1025225"/>
            <a:ext cx="7459225" cy="4118275"/>
          </a:xfrm>
          <a:prstGeom prst="rect">
            <a:avLst/>
          </a:prstGeom>
          <a:noFill/>
          <a:ln>
            <a:noFill/>
          </a:ln>
        </p:spPr>
      </p:pic>
      <p:sp>
        <p:nvSpPr>
          <p:cNvPr id="331" name="Google Shape;331;p41"/>
          <p:cNvSpPr txBox="1"/>
          <p:nvPr/>
        </p:nvSpPr>
        <p:spPr>
          <a:xfrm>
            <a:off x="6024875" y="2269275"/>
            <a:ext cx="3019200" cy="1989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73763"/>
              </a:buClr>
              <a:buSzPts val="1400"/>
              <a:buChar char="●"/>
            </a:pPr>
            <a:r>
              <a:rPr b="1" lang="en">
                <a:solidFill>
                  <a:srgbClr val="073763"/>
                </a:solidFill>
              </a:rPr>
              <a:t>The FDIC Regulates almost half of the </a:t>
            </a:r>
            <a:r>
              <a:rPr b="1" lang="en">
                <a:solidFill>
                  <a:srgbClr val="073763"/>
                </a:solidFill>
              </a:rPr>
              <a:t>institutions</a:t>
            </a:r>
            <a:r>
              <a:rPr b="1" lang="en">
                <a:solidFill>
                  <a:srgbClr val="073763"/>
                </a:solidFill>
              </a:rPr>
              <a:t> within the United States compared to other Regulating Agents </a:t>
            </a:r>
            <a:endParaRPr b="1">
              <a:solidFill>
                <a:srgbClr val="073763"/>
              </a:solidFill>
            </a:endParaRPr>
          </a:p>
        </p:txBody>
      </p:sp>
      <p:sp>
        <p:nvSpPr>
          <p:cNvPr id="332" name="Google Shape;332;p41"/>
          <p:cNvSpPr/>
          <p:nvPr/>
        </p:nvSpPr>
        <p:spPr>
          <a:xfrm rot="-9640537">
            <a:off x="2500803" y="2149256"/>
            <a:ext cx="1937350" cy="2078433"/>
          </a:xfrm>
          <a:prstGeom prst="chord">
            <a:avLst>
              <a:gd fmla="val 2700000" name="adj1"/>
              <a:gd fmla="val 16200000" name="adj2"/>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41"/>
          <p:cNvPicPr preferRelativeResize="0"/>
          <p:nvPr/>
        </p:nvPicPr>
        <p:blipFill>
          <a:blip r:embed="rId4">
            <a:alphaModFix/>
          </a:blip>
          <a:stretch>
            <a:fillRect/>
          </a:stretch>
        </p:blipFill>
        <p:spPr>
          <a:xfrm>
            <a:off x="7486572" y="4471500"/>
            <a:ext cx="1657428" cy="67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73763"/>
                </a:solidFill>
              </a:rPr>
              <a:t>Federal Deposit Insurance Corporation</a:t>
            </a:r>
            <a:r>
              <a:rPr lang="en">
                <a:solidFill>
                  <a:srgbClr val="073763"/>
                </a:solidFill>
              </a:rPr>
              <a:t> (FDIC)</a:t>
            </a:r>
            <a:endParaRPr>
              <a:solidFill>
                <a:srgbClr val="073763"/>
              </a:solidFill>
            </a:endParaRPr>
          </a:p>
        </p:txBody>
      </p:sp>
      <p:pic>
        <p:nvPicPr>
          <p:cNvPr id="71" name="Google Shape;71;p15"/>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72" name="Google Shape;72;p15"/>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434343"/>
              </a:buClr>
              <a:buSzPts val="1500"/>
              <a:buChar char="●"/>
            </a:pPr>
            <a:r>
              <a:rPr b="1" lang="en" sz="1500">
                <a:solidFill>
                  <a:srgbClr val="434343"/>
                </a:solidFill>
              </a:rPr>
              <a:t>The Federal Deposit Insurance Corporation (FDIC) is a governmental institution whose main mission is to maintain stability and consistency in the nation’s financial systems and retains confidence of the general public in the US Financial system and its participating financial institutions.  </a:t>
            </a:r>
            <a:endParaRPr b="1" sz="1500">
              <a:solidFill>
                <a:srgbClr val="434343"/>
              </a:solidFill>
            </a:endParaRPr>
          </a:p>
          <a:p>
            <a:pPr indent="-323850" lvl="0" marL="457200" rtl="0" algn="l">
              <a:lnSpc>
                <a:spcPct val="150000"/>
              </a:lnSpc>
              <a:spcBef>
                <a:spcPts val="0"/>
              </a:spcBef>
              <a:spcAft>
                <a:spcPts val="0"/>
              </a:spcAft>
              <a:buClr>
                <a:srgbClr val="434343"/>
              </a:buClr>
              <a:buSzPts val="1500"/>
              <a:buChar char="●"/>
            </a:pPr>
            <a:r>
              <a:rPr b="1" lang="en" sz="1500">
                <a:solidFill>
                  <a:srgbClr val="434343"/>
                </a:solidFill>
              </a:rPr>
              <a:t>The FDIC directly supervises and examines more than 5000 banks and savings associations for operational compliance, safety and soundness.</a:t>
            </a:r>
            <a:endParaRPr b="1" sz="1500">
              <a:solidFill>
                <a:srgbClr val="434343"/>
              </a:solidFill>
            </a:endParaRPr>
          </a:p>
          <a:p>
            <a:pPr indent="0" lvl="0" marL="0" rtl="0" algn="l">
              <a:spcBef>
                <a:spcPts val="0"/>
              </a:spcBef>
              <a:spcAft>
                <a:spcPts val="1600"/>
              </a:spcAft>
              <a:buNone/>
            </a:pPr>
            <a:r>
              <a:t/>
            </a:r>
            <a:endParaRPr b="1">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Regional Assets Governed by Regulating Agents</a:t>
            </a:r>
            <a:endParaRPr b="1">
              <a:solidFill>
                <a:srgbClr val="073763"/>
              </a:solidFill>
            </a:endParaRPr>
          </a:p>
        </p:txBody>
      </p:sp>
      <p:pic>
        <p:nvPicPr>
          <p:cNvPr id="339" name="Google Shape;339;p42"/>
          <p:cNvPicPr preferRelativeResize="0"/>
          <p:nvPr/>
        </p:nvPicPr>
        <p:blipFill>
          <a:blip r:embed="rId3">
            <a:alphaModFix/>
          </a:blip>
          <a:stretch>
            <a:fillRect/>
          </a:stretch>
        </p:blipFill>
        <p:spPr>
          <a:xfrm>
            <a:off x="281175" y="1075250"/>
            <a:ext cx="8492476" cy="4012425"/>
          </a:xfrm>
          <a:prstGeom prst="rect">
            <a:avLst/>
          </a:prstGeom>
          <a:noFill/>
          <a:ln>
            <a:noFill/>
          </a:ln>
        </p:spPr>
      </p:pic>
      <p:pic>
        <p:nvPicPr>
          <p:cNvPr id="340" name="Google Shape;340;p42"/>
          <p:cNvPicPr preferRelativeResize="0"/>
          <p:nvPr/>
        </p:nvPicPr>
        <p:blipFill>
          <a:blip r:embed="rId4">
            <a:alphaModFix/>
          </a:blip>
          <a:stretch>
            <a:fillRect/>
          </a:stretch>
        </p:blipFill>
        <p:spPr>
          <a:xfrm>
            <a:off x="7486572" y="4471500"/>
            <a:ext cx="1657428" cy="672000"/>
          </a:xfrm>
          <a:prstGeom prst="rect">
            <a:avLst/>
          </a:prstGeom>
          <a:noFill/>
          <a:ln>
            <a:noFill/>
          </a:ln>
        </p:spPr>
      </p:pic>
      <p:cxnSp>
        <p:nvCxnSpPr>
          <p:cNvPr id="341" name="Google Shape;341;p42"/>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342" name="Google Shape;342;p42"/>
          <p:cNvSpPr txBox="1"/>
          <p:nvPr/>
        </p:nvSpPr>
        <p:spPr>
          <a:xfrm>
            <a:off x="6687925" y="1290800"/>
            <a:ext cx="2456100" cy="3006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73763"/>
              </a:buClr>
              <a:buSzPts val="1400"/>
              <a:buChar char="●"/>
            </a:pPr>
            <a:r>
              <a:rPr b="1" lang="en">
                <a:solidFill>
                  <a:srgbClr val="073763"/>
                </a:solidFill>
              </a:rPr>
              <a:t>FDIC regulates the most institutional assets in New York .</a:t>
            </a:r>
            <a:endParaRPr b="1">
              <a:solidFill>
                <a:srgbClr val="073763"/>
              </a:solidFill>
            </a:endParaRPr>
          </a:p>
          <a:p>
            <a:pPr indent="-317500" lvl="0" marL="457200" rtl="0" algn="l">
              <a:lnSpc>
                <a:spcPct val="115000"/>
              </a:lnSpc>
              <a:spcBef>
                <a:spcPts val="0"/>
              </a:spcBef>
              <a:spcAft>
                <a:spcPts val="0"/>
              </a:spcAft>
              <a:buClr>
                <a:srgbClr val="073763"/>
              </a:buClr>
              <a:buSzPts val="1400"/>
              <a:buChar char="●"/>
            </a:pPr>
            <a:r>
              <a:rPr b="1" lang="en">
                <a:solidFill>
                  <a:srgbClr val="073763"/>
                </a:solidFill>
              </a:rPr>
              <a:t>While lowest is in Kansas City</a:t>
            </a:r>
            <a:endParaRPr b="1">
              <a:solidFill>
                <a:srgbClr val="073763"/>
              </a:solidFill>
            </a:endParaRPr>
          </a:p>
          <a:p>
            <a:pPr indent="-317500" lvl="0" marL="457200" rtl="0" algn="l">
              <a:lnSpc>
                <a:spcPct val="115000"/>
              </a:lnSpc>
              <a:spcBef>
                <a:spcPts val="0"/>
              </a:spcBef>
              <a:spcAft>
                <a:spcPts val="0"/>
              </a:spcAft>
              <a:buClr>
                <a:srgbClr val="073763"/>
              </a:buClr>
              <a:buSzPts val="1400"/>
              <a:buChar char="●"/>
            </a:pPr>
            <a:r>
              <a:rPr b="1" lang="en">
                <a:solidFill>
                  <a:srgbClr val="073763"/>
                </a:solidFill>
              </a:rPr>
              <a:t>Allocating more resources to NY, SF and Atlanta to ensure compliance could be key</a:t>
            </a:r>
            <a:endParaRPr b="1">
              <a:solidFill>
                <a:srgbClr val="073763"/>
              </a:solidFill>
            </a:endParaRPr>
          </a:p>
          <a:p>
            <a:pPr indent="0" lvl="0" marL="0" rtl="0" algn="l">
              <a:spcBef>
                <a:spcPts val="0"/>
              </a:spcBef>
              <a:spcAft>
                <a:spcPts val="0"/>
              </a:spcAft>
              <a:buNone/>
            </a:pPr>
            <a:r>
              <a:t/>
            </a:r>
            <a:endParaRPr b="1">
              <a:solidFill>
                <a:srgbClr val="073763"/>
              </a:solidFill>
            </a:endParaRPr>
          </a:p>
        </p:txBody>
      </p:sp>
      <p:cxnSp>
        <p:nvCxnSpPr>
          <p:cNvPr id="343" name="Google Shape;343;p42"/>
          <p:cNvCxnSpPr/>
          <p:nvPr/>
        </p:nvCxnSpPr>
        <p:spPr>
          <a:xfrm>
            <a:off x="1898475" y="2604025"/>
            <a:ext cx="12900" cy="663000"/>
          </a:xfrm>
          <a:prstGeom prst="straightConnector1">
            <a:avLst/>
          </a:prstGeom>
          <a:noFill/>
          <a:ln cap="flat" cmpd="sng" w="9525">
            <a:solidFill>
              <a:srgbClr val="FF0000"/>
            </a:solidFill>
            <a:prstDash val="solid"/>
            <a:round/>
            <a:headEnd len="med" w="med" type="none"/>
            <a:tailEnd len="med" w="med" type="triangle"/>
          </a:ln>
        </p:spPr>
      </p:cxnSp>
      <p:cxnSp>
        <p:nvCxnSpPr>
          <p:cNvPr id="344" name="Google Shape;344;p42"/>
          <p:cNvCxnSpPr/>
          <p:nvPr/>
        </p:nvCxnSpPr>
        <p:spPr>
          <a:xfrm>
            <a:off x="2175300" y="3176950"/>
            <a:ext cx="6300" cy="366900"/>
          </a:xfrm>
          <a:prstGeom prst="straightConnector1">
            <a:avLst/>
          </a:prstGeom>
          <a:noFill/>
          <a:ln cap="flat" cmpd="sng" w="9525">
            <a:solidFill>
              <a:srgbClr val="FF0000"/>
            </a:solidFill>
            <a:prstDash val="solid"/>
            <a:round/>
            <a:headEnd len="med" w="med" type="none"/>
            <a:tailEnd len="med" w="med" type="triangle"/>
          </a:ln>
        </p:spPr>
      </p:cxnSp>
      <p:cxnSp>
        <p:nvCxnSpPr>
          <p:cNvPr id="345" name="Google Shape;345;p42"/>
          <p:cNvCxnSpPr/>
          <p:nvPr/>
        </p:nvCxnSpPr>
        <p:spPr>
          <a:xfrm>
            <a:off x="872825" y="3219925"/>
            <a:ext cx="6300" cy="366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3"/>
          <p:cNvPicPr preferRelativeResize="0"/>
          <p:nvPr/>
        </p:nvPicPr>
        <p:blipFill>
          <a:blip r:embed="rId4">
            <a:alphaModFix/>
          </a:blip>
          <a:stretch>
            <a:fillRect/>
          </a:stretch>
        </p:blipFill>
        <p:spPr>
          <a:xfrm>
            <a:off x="7486572" y="4471500"/>
            <a:ext cx="1657428" cy="672000"/>
          </a:xfrm>
          <a:prstGeom prst="rect">
            <a:avLst/>
          </a:prstGeom>
          <a:noFill/>
          <a:ln>
            <a:noFill/>
          </a:ln>
        </p:spPr>
      </p:pic>
      <p:cxnSp>
        <p:nvCxnSpPr>
          <p:cNvPr id="351" name="Google Shape;351;p43"/>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352" name="Google Shape;352;p43"/>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Total Assets ($$ Worth) </a:t>
            </a:r>
            <a:r>
              <a:rPr b="1" lang="en">
                <a:solidFill>
                  <a:srgbClr val="073763"/>
                </a:solidFill>
              </a:rPr>
              <a:t>Regulated</a:t>
            </a:r>
            <a:r>
              <a:rPr b="1" lang="en">
                <a:solidFill>
                  <a:srgbClr val="073763"/>
                </a:solidFill>
              </a:rPr>
              <a:t> by Agent</a:t>
            </a:r>
            <a:endParaRPr b="1">
              <a:solidFill>
                <a:srgbClr val="073763"/>
              </a:solidFill>
            </a:endParaRPr>
          </a:p>
        </p:txBody>
      </p:sp>
      <p:pic>
        <p:nvPicPr>
          <p:cNvPr id="353" name="Google Shape;353;p43"/>
          <p:cNvPicPr preferRelativeResize="0"/>
          <p:nvPr/>
        </p:nvPicPr>
        <p:blipFill>
          <a:blip r:embed="rId5">
            <a:alphaModFix/>
          </a:blip>
          <a:stretch>
            <a:fillRect/>
          </a:stretch>
        </p:blipFill>
        <p:spPr>
          <a:xfrm>
            <a:off x="740475" y="1156575"/>
            <a:ext cx="7582476" cy="1453900"/>
          </a:xfrm>
          <a:prstGeom prst="rect">
            <a:avLst/>
          </a:prstGeom>
          <a:noFill/>
          <a:ln>
            <a:noFill/>
          </a:ln>
        </p:spPr>
      </p:pic>
      <p:sp>
        <p:nvSpPr>
          <p:cNvPr id="354" name="Google Shape;354;p43"/>
          <p:cNvSpPr txBox="1"/>
          <p:nvPr/>
        </p:nvSpPr>
        <p:spPr>
          <a:xfrm>
            <a:off x="327675" y="2932325"/>
            <a:ext cx="4718700" cy="8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rPr>
              <a:t>Ranking:</a:t>
            </a:r>
            <a:endParaRPr b="1">
              <a:solidFill>
                <a:srgbClr val="0B5394"/>
              </a:solidFill>
            </a:endParaRPr>
          </a:p>
          <a:p>
            <a:pPr indent="-317500" lvl="0" marL="457200" rtl="0" algn="l">
              <a:spcBef>
                <a:spcPts val="0"/>
              </a:spcBef>
              <a:spcAft>
                <a:spcPts val="0"/>
              </a:spcAft>
              <a:buSzPts val="1400"/>
              <a:buChar char="●"/>
            </a:pPr>
            <a:r>
              <a:rPr lang="en"/>
              <a:t>FDIC regulates the second largest </a:t>
            </a:r>
            <a:r>
              <a:rPr lang="en"/>
              <a:t>financial</a:t>
            </a:r>
            <a:r>
              <a:rPr lang="en"/>
              <a:t> assets after the OCC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4"/>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360" name="Google Shape;360;p44"/>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361" name="Google Shape;361;p44"/>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2020 Count of Regulatory Institutions Regionally</a:t>
            </a:r>
            <a:endParaRPr b="1">
              <a:solidFill>
                <a:srgbClr val="073763"/>
              </a:solidFill>
            </a:endParaRPr>
          </a:p>
        </p:txBody>
      </p:sp>
      <p:pic>
        <p:nvPicPr>
          <p:cNvPr id="362" name="Google Shape;362;p44"/>
          <p:cNvPicPr preferRelativeResize="0"/>
          <p:nvPr/>
        </p:nvPicPr>
        <p:blipFill rotWithShape="1">
          <a:blip r:embed="rId4">
            <a:alphaModFix/>
          </a:blip>
          <a:srcRect b="5678" l="0" r="0" t="0"/>
          <a:stretch/>
        </p:blipFill>
        <p:spPr>
          <a:xfrm>
            <a:off x="152400" y="978675"/>
            <a:ext cx="8839200" cy="3167775"/>
          </a:xfrm>
          <a:prstGeom prst="rect">
            <a:avLst/>
          </a:prstGeom>
          <a:noFill/>
          <a:ln>
            <a:noFill/>
          </a:ln>
        </p:spPr>
      </p:pic>
      <p:sp>
        <p:nvSpPr>
          <p:cNvPr id="363" name="Google Shape;363;p44"/>
          <p:cNvSpPr/>
          <p:nvPr/>
        </p:nvSpPr>
        <p:spPr>
          <a:xfrm>
            <a:off x="1010050" y="1445300"/>
            <a:ext cx="4055575" cy="148050"/>
          </a:xfrm>
          <a:prstGeom prst="flowChartProcess">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4"/>
          <p:cNvSpPr/>
          <p:nvPr/>
        </p:nvSpPr>
        <p:spPr>
          <a:xfrm>
            <a:off x="1010050" y="1821400"/>
            <a:ext cx="3952575" cy="148050"/>
          </a:xfrm>
          <a:prstGeom prst="flowChartProcess">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4"/>
          <p:cNvSpPr/>
          <p:nvPr/>
        </p:nvSpPr>
        <p:spPr>
          <a:xfrm>
            <a:off x="1072475" y="2197500"/>
            <a:ext cx="6645375" cy="148050"/>
          </a:xfrm>
          <a:prstGeom prst="flowChartProcess">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4"/>
          <p:cNvSpPr/>
          <p:nvPr/>
        </p:nvSpPr>
        <p:spPr>
          <a:xfrm>
            <a:off x="1072475" y="2590125"/>
            <a:ext cx="4145550" cy="148050"/>
          </a:xfrm>
          <a:prstGeom prst="flowChartProcess">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4"/>
          <p:cNvSpPr/>
          <p:nvPr/>
        </p:nvSpPr>
        <p:spPr>
          <a:xfrm>
            <a:off x="1072475" y="2949700"/>
            <a:ext cx="5473775" cy="148050"/>
          </a:xfrm>
          <a:prstGeom prst="flowChartProcess">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4"/>
          <p:cNvSpPr/>
          <p:nvPr/>
        </p:nvSpPr>
        <p:spPr>
          <a:xfrm>
            <a:off x="1010050" y="3327425"/>
            <a:ext cx="3527375" cy="148050"/>
          </a:xfrm>
          <a:prstGeom prst="flowChartProcess">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372" name="Shape 372"/>
        <p:cNvGrpSpPr/>
        <p:nvPr/>
      </p:nvGrpSpPr>
      <p:grpSpPr>
        <a:xfrm>
          <a:off x="0" y="0"/>
          <a:ext cx="0" cy="0"/>
          <a:chOff x="0" y="0"/>
          <a:chExt cx="0" cy="0"/>
        </a:xfrm>
      </p:grpSpPr>
      <p:sp>
        <p:nvSpPr>
          <p:cNvPr id="373" name="Google Shape;373;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State Analysis</a:t>
            </a:r>
            <a:endParaRPr>
              <a:solidFill>
                <a:srgbClr val="FFFFFF"/>
              </a:solidFill>
            </a:endParaRPr>
          </a:p>
        </p:txBody>
      </p:sp>
      <p:pic>
        <p:nvPicPr>
          <p:cNvPr id="374" name="Google Shape;374;p45"/>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375" name="Google Shape;375;p45"/>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Number of Assets by State</a:t>
            </a:r>
            <a:endParaRPr b="1">
              <a:solidFill>
                <a:srgbClr val="073763"/>
              </a:solidFill>
            </a:endParaRPr>
          </a:p>
        </p:txBody>
      </p:sp>
      <p:pic>
        <p:nvPicPr>
          <p:cNvPr id="381" name="Google Shape;381;p46"/>
          <p:cNvPicPr preferRelativeResize="0"/>
          <p:nvPr/>
        </p:nvPicPr>
        <p:blipFill rotWithShape="1">
          <a:blip r:embed="rId4">
            <a:alphaModFix/>
          </a:blip>
          <a:srcRect b="650" l="1680" r="-1679" t="-650"/>
          <a:stretch/>
        </p:blipFill>
        <p:spPr>
          <a:xfrm>
            <a:off x="336750" y="978675"/>
            <a:ext cx="6054975" cy="3968574"/>
          </a:xfrm>
          <a:prstGeom prst="rect">
            <a:avLst/>
          </a:prstGeom>
          <a:noFill/>
          <a:ln>
            <a:noFill/>
          </a:ln>
        </p:spPr>
      </p:pic>
      <p:pic>
        <p:nvPicPr>
          <p:cNvPr id="382" name="Google Shape;382;p46"/>
          <p:cNvPicPr preferRelativeResize="0"/>
          <p:nvPr/>
        </p:nvPicPr>
        <p:blipFill>
          <a:blip r:embed="rId5">
            <a:alphaModFix/>
          </a:blip>
          <a:stretch>
            <a:fillRect/>
          </a:stretch>
        </p:blipFill>
        <p:spPr>
          <a:xfrm>
            <a:off x="5657975" y="978675"/>
            <a:ext cx="3366675" cy="3467925"/>
          </a:xfrm>
          <a:prstGeom prst="rect">
            <a:avLst/>
          </a:prstGeom>
          <a:noFill/>
          <a:ln>
            <a:noFill/>
          </a:ln>
          <a:effectLst>
            <a:outerShdw blurRad="57150" rotWithShape="0" algn="bl" dir="7380000" dist="104775">
              <a:srgbClr val="B7B7B7">
                <a:alpha val="50000"/>
              </a:srgbClr>
            </a:outerShdw>
          </a:effectLst>
        </p:spPr>
      </p:pic>
      <p:pic>
        <p:nvPicPr>
          <p:cNvPr id="383" name="Google Shape;383;p46"/>
          <p:cNvPicPr preferRelativeResize="0"/>
          <p:nvPr/>
        </p:nvPicPr>
        <p:blipFill>
          <a:blip r:embed="rId6">
            <a:alphaModFix/>
          </a:blip>
          <a:stretch>
            <a:fillRect/>
          </a:stretch>
        </p:blipFill>
        <p:spPr>
          <a:xfrm>
            <a:off x="7486572" y="4471500"/>
            <a:ext cx="1657428" cy="672000"/>
          </a:xfrm>
          <a:prstGeom prst="rect">
            <a:avLst/>
          </a:prstGeom>
          <a:noFill/>
          <a:ln>
            <a:noFill/>
          </a:ln>
        </p:spPr>
      </p:pic>
      <p:cxnSp>
        <p:nvCxnSpPr>
          <p:cNvPr id="384" name="Google Shape;384;p46"/>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47"/>
          <p:cNvPicPr preferRelativeResize="0"/>
          <p:nvPr/>
        </p:nvPicPr>
        <p:blipFill>
          <a:blip r:embed="rId3">
            <a:alphaModFix/>
          </a:blip>
          <a:stretch>
            <a:fillRect/>
          </a:stretch>
        </p:blipFill>
        <p:spPr>
          <a:xfrm>
            <a:off x="63825" y="964250"/>
            <a:ext cx="3559900" cy="3820975"/>
          </a:xfrm>
          <a:prstGeom prst="rect">
            <a:avLst/>
          </a:prstGeom>
          <a:noFill/>
          <a:ln>
            <a:noFill/>
          </a:ln>
        </p:spPr>
      </p:pic>
      <p:pic>
        <p:nvPicPr>
          <p:cNvPr id="390" name="Google Shape;390;p47"/>
          <p:cNvPicPr preferRelativeResize="0"/>
          <p:nvPr/>
        </p:nvPicPr>
        <p:blipFill rotWithShape="1">
          <a:blip r:embed="rId4">
            <a:alphaModFix/>
          </a:blip>
          <a:srcRect b="0" l="0" r="5186" t="0"/>
          <a:stretch/>
        </p:blipFill>
        <p:spPr>
          <a:xfrm>
            <a:off x="3623725" y="914300"/>
            <a:ext cx="5394551" cy="3994324"/>
          </a:xfrm>
          <a:prstGeom prst="rect">
            <a:avLst/>
          </a:prstGeom>
          <a:noFill/>
          <a:ln>
            <a:noFill/>
          </a:ln>
        </p:spPr>
      </p:pic>
      <p:pic>
        <p:nvPicPr>
          <p:cNvPr id="391" name="Google Shape;391;p47"/>
          <p:cNvPicPr preferRelativeResize="0"/>
          <p:nvPr/>
        </p:nvPicPr>
        <p:blipFill>
          <a:blip r:embed="rId5">
            <a:alphaModFix/>
          </a:blip>
          <a:stretch>
            <a:fillRect/>
          </a:stretch>
        </p:blipFill>
        <p:spPr>
          <a:xfrm>
            <a:off x="7486572" y="4471500"/>
            <a:ext cx="1657428" cy="672000"/>
          </a:xfrm>
          <a:prstGeom prst="rect">
            <a:avLst/>
          </a:prstGeom>
          <a:noFill/>
          <a:ln>
            <a:noFill/>
          </a:ln>
        </p:spPr>
      </p:pic>
      <p:sp>
        <p:nvSpPr>
          <p:cNvPr id="392" name="Google Shape;392;p47"/>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73763"/>
                </a:solidFill>
              </a:rPr>
              <a:t>Top 25 States With Highest Insured Institutions</a:t>
            </a:r>
            <a:endParaRPr/>
          </a:p>
          <a:p>
            <a:pPr indent="0" lvl="0" marL="0" rtl="0" algn="l">
              <a:spcBef>
                <a:spcPts val="0"/>
              </a:spcBef>
              <a:spcAft>
                <a:spcPts val="0"/>
              </a:spcAft>
              <a:buNone/>
            </a:pPr>
            <a:r>
              <a:t/>
            </a:r>
            <a:endParaRPr b="1">
              <a:solidFill>
                <a:srgbClr val="073763"/>
              </a:solidFill>
            </a:endParaRPr>
          </a:p>
        </p:txBody>
      </p:sp>
      <p:cxnSp>
        <p:nvCxnSpPr>
          <p:cNvPr id="393" name="Google Shape;393;p47"/>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48"/>
          <p:cNvPicPr preferRelativeResize="0"/>
          <p:nvPr/>
        </p:nvPicPr>
        <p:blipFill>
          <a:blip r:embed="rId3">
            <a:alphaModFix/>
          </a:blip>
          <a:stretch>
            <a:fillRect/>
          </a:stretch>
        </p:blipFill>
        <p:spPr>
          <a:xfrm>
            <a:off x="3711725" y="978675"/>
            <a:ext cx="5338723" cy="4007199"/>
          </a:xfrm>
          <a:prstGeom prst="rect">
            <a:avLst/>
          </a:prstGeom>
          <a:noFill/>
          <a:ln>
            <a:noFill/>
          </a:ln>
        </p:spPr>
      </p:pic>
      <p:pic>
        <p:nvPicPr>
          <p:cNvPr id="399" name="Google Shape;399;p48"/>
          <p:cNvPicPr preferRelativeResize="0"/>
          <p:nvPr/>
        </p:nvPicPr>
        <p:blipFill>
          <a:blip r:embed="rId4">
            <a:alphaModFix/>
          </a:blip>
          <a:stretch>
            <a:fillRect/>
          </a:stretch>
        </p:blipFill>
        <p:spPr>
          <a:xfrm>
            <a:off x="96000" y="877025"/>
            <a:ext cx="3463326" cy="3933700"/>
          </a:xfrm>
          <a:prstGeom prst="rect">
            <a:avLst/>
          </a:prstGeom>
          <a:noFill/>
          <a:ln>
            <a:noFill/>
          </a:ln>
        </p:spPr>
      </p:pic>
      <p:pic>
        <p:nvPicPr>
          <p:cNvPr id="400" name="Google Shape;400;p48"/>
          <p:cNvPicPr preferRelativeResize="0"/>
          <p:nvPr/>
        </p:nvPicPr>
        <p:blipFill>
          <a:blip r:embed="rId5">
            <a:alphaModFix/>
          </a:blip>
          <a:stretch>
            <a:fillRect/>
          </a:stretch>
        </p:blipFill>
        <p:spPr>
          <a:xfrm>
            <a:off x="7486572" y="4471500"/>
            <a:ext cx="1657428" cy="672000"/>
          </a:xfrm>
          <a:prstGeom prst="rect">
            <a:avLst/>
          </a:prstGeom>
          <a:noFill/>
          <a:ln>
            <a:noFill/>
          </a:ln>
        </p:spPr>
      </p:pic>
      <p:sp>
        <p:nvSpPr>
          <p:cNvPr id="401" name="Google Shape;401;p48"/>
          <p:cNvSpPr txBox="1"/>
          <p:nvPr>
            <p:ph type="title"/>
          </p:nvPr>
        </p:nvSpPr>
        <p:spPr>
          <a:xfrm>
            <a:off x="311700" y="180625"/>
            <a:ext cx="921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Bottom 25 States With Lowest Insured Institutions</a:t>
            </a:r>
            <a:endParaRPr/>
          </a:p>
          <a:p>
            <a:pPr indent="0" lvl="0" marL="0" rtl="0" algn="l">
              <a:spcBef>
                <a:spcPts val="0"/>
              </a:spcBef>
              <a:spcAft>
                <a:spcPts val="0"/>
              </a:spcAft>
              <a:buNone/>
            </a:pPr>
            <a:r>
              <a:t/>
            </a:r>
            <a:endParaRPr b="1">
              <a:solidFill>
                <a:srgbClr val="073763"/>
              </a:solidFill>
            </a:endParaRPr>
          </a:p>
          <a:p>
            <a:pPr indent="0" lvl="0" marL="0" rtl="0" algn="l">
              <a:spcBef>
                <a:spcPts val="0"/>
              </a:spcBef>
              <a:spcAft>
                <a:spcPts val="0"/>
              </a:spcAft>
              <a:buNone/>
            </a:pPr>
            <a:r>
              <a:t/>
            </a:r>
            <a:endParaRPr b="1">
              <a:solidFill>
                <a:srgbClr val="073763"/>
              </a:solidFill>
            </a:endParaRPr>
          </a:p>
        </p:txBody>
      </p:sp>
      <p:cxnSp>
        <p:nvCxnSpPr>
          <p:cNvPr id="402" name="Google Shape;402;p48"/>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406" name="Shape 406"/>
        <p:cNvGrpSpPr/>
        <p:nvPr/>
      </p:nvGrpSpPr>
      <p:grpSpPr>
        <a:xfrm>
          <a:off x="0" y="0"/>
          <a:ext cx="0" cy="0"/>
          <a:chOff x="0" y="0"/>
          <a:chExt cx="0" cy="0"/>
        </a:xfrm>
      </p:grpSpPr>
      <p:pic>
        <p:nvPicPr>
          <p:cNvPr id="407" name="Google Shape;407;p49"/>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408" name="Google Shape;408;p49"/>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409" name="Google Shape;409;p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FFFFFF"/>
                </a:solidFill>
              </a:rPr>
              <a:t>Limitations and Summary </a:t>
            </a:r>
            <a:endParaRPr b="1">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50"/>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415" name="Google Shape;415;p50"/>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416" name="Google Shape;416;p50"/>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Limitations </a:t>
            </a:r>
            <a:endParaRPr b="1">
              <a:solidFill>
                <a:srgbClr val="073763"/>
              </a:solidFill>
            </a:endParaRPr>
          </a:p>
        </p:txBody>
      </p:sp>
      <p:sp>
        <p:nvSpPr>
          <p:cNvPr id="417" name="Google Shape;417;p50"/>
          <p:cNvSpPr txBox="1"/>
          <p:nvPr/>
        </p:nvSpPr>
        <p:spPr>
          <a:xfrm>
            <a:off x="398000" y="1038425"/>
            <a:ext cx="8158800" cy="3279000"/>
          </a:xfrm>
          <a:prstGeom prst="rect">
            <a:avLst/>
          </a:prstGeom>
          <a:noFill/>
          <a:ln>
            <a:noFill/>
          </a:ln>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rgbClr val="073763"/>
              </a:buClr>
              <a:buSzPts val="1500"/>
              <a:buChar char="➔"/>
            </a:pPr>
            <a:r>
              <a:rPr b="1" lang="en" sz="1500">
                <a:solidFill>
                  <a:srgbClr val="073763"/>
                </a:solidFill>
              </a:rPr>
              <a:t>Data Cleanliness and Database Integrity:</a:t>
            </a:r>
            <a:endParaRPr b="1" sz="1500">
              <a:solidFill>
                <a:srgbClr val="073763"/>
              </a:solidFill>
            </a:endParaRPr>
          </a:p>
          <a:p>
            <a:pPr indent="-323850" lvl="1" marL="914400" rtl="0" algn="l">
              <a:lnSpc>
                <a:spcPct val="200000"/>
              </a:lnSpc>
              <a:spcBef>
                <a:spcPts val="0"/>
              </a:spcBef>
              <a:spcAft>
                <a:spcPts val="0"/>
              </a:spcAft>
              <a:buClr>
                <a:srgbClr val="434343"/>
              </a:buClr>
              <a:buSzPts val="1500"/>
              <a:buChar char="◆"/>
            </a:pPr>
            <a:r>
              <a:rPr lang="en" sz="1500">
                <a:solidFill>
                  <a:srgbClr val="434343"/>
                </a:solidFill>
              </a:rPr>
              <a:t>Null Data present in important columns such as Region Column</a:t>
            </a:r>
            <a:endParaRPr sz="1500">
              <a:solidFill>
                <a:srgbClr val="434343"/>
              </a:solidFill>
            </a:endParaRPr>
          </a:p>
          <a:p>
            <a:pPr indent="-323850" lvl="1" marL="914400" rtl="0" algn="l">
              <a:lnSpc>
                <a:spcPct val="200000"/>
              </a:lnSpc>
              <a:spcBef>
                <a:spcPts val="0"/>
              </a:spcBef>
              <a:spcAft>
                <a:spcPts val="0"/>
              </a:spcAft>
              <a:buClr>
                <a:srgbClr val="434343"/>
              </a:buClr>
              <a:buSzPts val="1500"/>
              <a:buChar char="◆"/>
            </a:pPr>
            <a:r>
              <a:rPr lang="en" sz="1500">
                <a:solidFill>
                  <a:srgbClr val="434343"/>
                </a:solidFill>
              </a:rPr>
              <a:t>Update - Still included Regulator that no longer exists </a:t>
            </a:r>
            <a:endParaRPr sz="1500">
              <a:solidFill>
                <a:srgbClr val="434343"/>
              </a:solidFill>
            </a:endParaRPr>
          </a:p>
          <a:p>
            <a:pPr indent="-323850" lvl="0" marL="457200" rtl="0" algn="l">
              <a:lnSpc>
                <a:spcPct val="200000"/>
              </a:lnSpc>
              <a:spcBef>
                <a:spcPts val="0"/>
              </a:spcBef>
              <a:spcAft>
                <a:spcPts val="0"/>
              </a:spcAft>
              <a:buClr>
                <a:srgbClr val="073763"/>
              </a:buClr>
              <a:buSzPts val="1500"/>
              <a:buChar char="➔"/>
            </a:pPr>
            <a:r>
              <a:rPr b="1" lang="en" sz="1500">
                <a:solidFill>
                  <a:srgbClr val="073763"/>
                </a:solidFill>
              </a:rPr>
              <a:t>Institutional Metrics</a:t>
            </a:r>
            <a:endParaRPr b="1" sz="1500">
              <a:solidFill>
                <a:srgbClr val="073763"/>
              </a:solidFill>
            </a:endParaRPr>
          </a:p>
          <a:p>
            <a:pPr indent="-323850" lvl="1" marL="914400" rtl="0" algn="l">
              <a:lnSpc>
                <a:spcPct val="200000"/>
              </a:lnSpc>
              <a:spcBef>
                <a:spcPts val="0"/>
              </a:spcBef>
              <a:spcAft>
                <a:spcPts val="0"/>
              </a:spcAft>
              <a:buClr>
                <a:srgbClr val="434343"/>
              </a:buClr>
              <a:buSzPts val="1500"/>
              <a:buChar char="◆"/>
            </a:pPr>
            <a:r>
              <a:rPr lang="en" sz="1500">
                <a:solidFill>
                  <a:srgbClr val="434343"/>
                </a:solidFill>
              </a:rPr>
              <a:t>More data in regard to assets in dollar amount could be included.</a:t>
            </a:r>
            <a:endParaRPr sz="1500">
              <a:solidFill>
                <a:srgbClr val="434343"/>
              </a:solidFill>
            </a:endParaRPr>
          </a:p>
          <a:p>
            <a:pPr indent="-323850" lvl="1" marL="914400" rtl="0" algn="l">
              <a:lnSpc>
                <a:spcPct val="200000"/>
              </a:lnSpc>
              <a:spcBef>
                <a:spcPts val="0"/>
              </a:spcBef>
              <a:spcAft>
                <a:spcPts val="0"/>
              </a:spcAft>
              <a:buClr>
                <a:srgbClr val="434343"/>
              </a:buClr>
              <a:buSzPts val="1500"/>
              <a:buChar char="◆"/>
            </a:pPr>
            <a:r>
              <a:rPr lang="en" sz="1500">
                <a:solidFill>
                  <a:srgbClr val="434343"/>
                </a:solidFill>
              </a:rPr>
              <a:t>Asset Classifications eg. securities, cash, receivables, debt...etc, if included will allow for further financial/economical analysis.</a:t>
            </a:r>
            <a:endParaRPr sz="1500">
              <a:solidFill>
                <a:srgbClr val="434343"/>
              </a:solidFill>
            </a:endParaRPr>
          </a:p>
          <a:p>
            <a:pPr indent="0" lvl="0" marL="457200" rtl="0" algn="l">
              <a:spcBef>
                <a:spcPts val="0"/>
              </a:spcBef>
              <a:spcAft>
                <a:spcPts val="0"/>
              </a:spcAft>
              <a:buNone/>
            </a:pPr>
            <a:r>
              <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51"/>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423" name="Google Shape;423;p51"/>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424" name="Google Shape;424;p51"/>
          <p:cNvSpPr txBox="1"/>
          <p:nvPr>
            <p:ph type="title"/>
          </p:nvPr>
        </p:nvSpPr>
        <p:spPr>
          <a:xfrm>
            <a:off x="311700" y="180625"/>
            <a:ext cx="8788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73763"/>
                </a:solidFill>
              </a:rPr>
              <a:t>Summary</a:t>
            </a:r>
            <a:r>
              <a:rPr b="1" lang="en">
                <a:solidFill>
                  <a:srgbClr val="073763"/>
                </a:solidFill>
              </a:rPr>
              <a:t> </a:t>
            </a:r>
            <a:endParaRPr b="1">
              <a:solidFill>
                <a:srgbClr val="073763"/>
              </a:solidFill>
            </a:endParaRPr>
          </a:p>
        </p:txBody>
      </p:sp>
      <p:sp>
        <p:nvSpPr>
          <p:cNvPr id="425" name="Google Shape;425;p51"/>
          <p:cNvSpPr txBox="1"/>
          <p:nvPr/>
        </p:nvSpPr>
        <p:spPr>
          <a:xfrm>
            <a:off x="198700" y="1031975"/>
            <a:ext cx="6673800" cy="39735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solidFill>
                  <a:srgbClr val="434343"/>
                </a:solidFill>
              </a:rPr>
              <a:t>FDIC has</a:t>
            </a:r>
            <a:r>
              <a:rPr lang="en"/>
              <a:t> </a:t>
            </a:r>
            <a:r>
              <a:rPr b="1" lang="en">
                <a:solidFill>
                  <a:srgbClr val="073763"/>
                </a:solidFill>
              </a:rPr>
              <a:t>opportunity</a:t>
            </a:r>
            <a:r>
              <a:rPr lang="en"/>
              <a:t> </a:t>
            </a:r>
            <a:r>
              <a:rPr lang="en">
                <a:solidFill>
                  <a:srgbClr val="434343"/>
                </a:solidFill>
              </a:rPr>
              <a:t>to increase distribution of institutions on West Coast allowing more US Citizens Access to insured saving options.</a:t>
            </a:r>
            <a:endParaRPr>
              <a:solidFill>
                <a:srgbClr val="434343"/>
              </a:solidFill>
            </a:endParaRPr>
          </a:p>
          <a:p>
            <a:pPr indent="-317500" lvl="0" marL="457200" rtl="0" algn="l">
              <a:lnSpc>
                <a:spcPct val="200000"/>
              </a:lnSpc>
              <a:spcBef>
                <a:spcPts val="0"/>
              </a:spcBef>
              <a:spcAft>
                <a:spcPts val="0"/>
              </a:spcAft>
              <a:buSzPts val="1400"/>
              <a:buChar char="➔"/>
            </a:pPr>
            <a:r>
              <a:rPr lang="en">
                <a:solidFill>
                  <a:srgbClr val="434343"/>
                </a:solidFill>
              </a:rPr>
              <a:t>For the FDIC Regionally,</a:t>
            </a:r>
            <a:r>
              <a:rPr lang="en"/>
              <a:t> </a:t>
            </a:r>
            <a:r>
              <a:rPr b="1" lang="en">
                <a:solidFill>
                  <a:srgbClr val="073763"/>
                </a:solidFill>
              </a:rPr>
              <a:t>New York Has largest number of Assets</a:t>
            </a:r>
            <a:endParaRPr>
              <a:solidFill>
                <a:srgbClr val="073763"/>
              </a:solidFill>
            </a:endParaRPr>
          </a:p>
          <a:p>
            <a:pPr indent="-317500" lvl="0" marL="457200" rtl="0" algn="l">
              <a:lnSpc>
                <a:spcPct val="200000"/>
              </a:lnSpc>
              <a:spcBef>
                <a:spcPts val="0"/>
              </a:spcBef>
              <a:spcAft>
                <a:spcPts val="0"/>
              </a:spcAft>
              <a:buSzPts val="1400"/>
              <a:buChar char="➔"/>
            </a:pPr>
            <a:r>
              <a:rPr lang="en">
                <a:solidFill>
                  <a:srgbClr val="434343"/>
                </a:solidFill>
              </a:rPr>
              <a:t>FDIC Governs </a:t>
            </a:r>
            <a:r>
              <a:rPr b="1" lang="en">
                <a:solidFill>
                  <a:srgbClr val="073763"/>
                </a:solidFill>
              </a:rPr>
              <a:t>over half</a:t>
            </a:r>
            <a:r>
              <a:rPr lang="en"/>
              <a:t> </a:t>
            </a:r>
            <a:r>
              <a:rPr lang="en">
                <a:solidFill>
                  <a:srgbClr val="434343"/>
                </a:solidFill>
              </a:rPr>
              <a:t>of financial Institutions in the US when compared to other Regulating Agents.</a:t>
            </a:r>
            <a:endParaRPr>
              <a:solidFill>
                <a:srgbClr val="434343"/>
              </a:solidFill>
            </a:endParaRPr>
          </a:p>
          <a:p>
            <a:pPr indent="-317500" lvl="0" marL="457200" rtl="0" algn="l">
              <a:lnSpc>
                <a:spcPct val="200000"/>
              </a:lnSpc>
              <a:spcBef>
                <a:spcPts val="0"/>
              </a:spcBef>
              <a:spcAft>
                <a:spcPts val="0"/>
              </a:spcAft>
              <a:buSzPts val="1400"/>
              <a:buChar char="➔"/>
            </a:pPr>
            <a:r>
              <a:rPr lang="en">
                <a:solidFill>
                  <a:srgbClr val="434343"/>
                </a:solidFill>
              </a:rPr>
              <a:t>FDIC has the</a:t>
            </a:r>
            <a:r>
              <a:rPr lang="en"/>
              <a:t> </a:t>
            </a:r>
            <a:r>
              <a:rPr b="1" lang="en">
                <a:solidFill>
                  <a:srgbClr val="073763"/>
                </a:solidFill>
              </a:rPr>
              <a:t>m</a:t>
            </a:r>
            <a:r>
              <a:rPr b="1" lang="en">
                <a:solidFill>
                  <a:srgbClr val="073763"/>
                </a:solidFill>
              </a:rPr>
              <a:t>ost insured </a:t>
            </a:r>
            <a:r>
              <a:rPr b="1" lang="en">
                <a:solidFill>
                  <a:srgbClr val="073763"/>
                </a:solidFill>
              </a:rPr>
              <a:t>institutions</a:t>
            </a:r>
            <a:r>
              <a:rPr lang="en"/>
              <a:t> in </a:t>
            </a:r>
            <a:r>
              <a:rPr b="1" lang="en">
                <a:solidFill>
                  <a:srgbClr val="073763"/>
                </a:solidFill>
              </a:rPr>
              <a:t>Dallas</a:t>
            </a:r>
            <a:r>
              <a:rPr b="1" lang="en">
                <a:solidFill>
                  <a:srgbClr val="0B5394"/>
                </a:solidFill>
              </a:rPr>
              <a:t> </a:t>
            </a:r>
            <a:r>
              <a:rPr lang="en"/>
              <a:t>and </a:t>
            </a:r>
            <a:r>
              <a:rPr b="1" lang="en">
                <a:solidFill>
                  <a:srgbClr val="073763"/>
                </a:solidFill>
              </a:rPr>
              <a:t>New York</a:t>
            </a:r>
            <a:r>
              <a:rPr lang="en"/>
              <a:t> </a:t>
            </a:r>
            <a:r>
              <a:rPr lang="en">
                <a:solidFill>
                  <a:srgbClr val="434343"/>
                </a:solidFill>
              </a:rPr>
              <a:t>regions.</a:t>
            </a:r>
            <a:endParaRPr>
              <a:solidFill>
                <a:srgbClr val="434343"/>
              </a:solidFill>
            </a:endParaRPr>
          </a:p>
          <a:p>
            <a:pPr indent="-317500" lvl="0" marL="457200" rtl="0" algn="l">
              <a:lnSpc>
                <a:spcPct val="200000"/>
              </a:lnSpc>
              <a:spcBef>
                <a:spcPts val="0"/>
              </a:spcBef>
              <a:spcAft>
                <a:spcPts val="0"/>
              </a:spcAft>
              <a:buSzPts val="1400"/>
              <a:buChar char="➔"/>
            </a:pPr>
            <a:r>
              <a:rPr b="1" lang="en">
                <a:solidFill>
                  <a:srgbClr val="073763"/>
                </a:solidFill>
              </a:rPr>
              <a:t>Bank of America &amp; Wells Fargo</a:t>
            </a:r>
            <a:r>
              <a:rPr b="1" lang="en">
                <a:solidFill>
                  <a:srgbClr val="0B5394"/>
                </a:solidFill>
              </a:rPr>
              <a:t> </a:t>
            </a:r>
            <a:r>
              <a:rPr lang="en">
                <a:solidFill>
                  <a:srgbClr val="434343"/>
                </a:solidFill>
              </a:rPr>
              <a:t>have some of the largest Assets insured by individual </a:t>
            </a:r>
            <a:r>
              <a:rPr lang="en">
                <a:solidFill>
                  <a:srgbClr val="434343"/>
                </a:solidFill>
              </a:rPr>
              <a:t>institutions</a:t>
            </a:r>
            <a:r>
              <a:rPr lang="en">
                <a:solidFill>
                  <a:srgbClr val="434343"/>
                </a:solidFill>
              </a:rPr>
              <a:t>.</a:t>
            </a:r>
            <a:endParaRPr>
              <a:solidFill>
                <a:srgbClr val="434343"/>
              </a:solidFill>
            </a:endParaRPr>
          </a:p>
          <a:p>
            <a:pPr indent="0" lvl="0" marL="457200" rtl="0" algn="l">
              <a:spcBef>
                <a:spcPts val="0"/>
              </a:spcBef>
              <a:spcAft>
                <a:spcPts val="0"/>
              </a:spcAft>
              <a:buNone/>
            </a:pPr>
            <a:r>
              <a:t/>
            </a:r>
            <a:endParaRPr/>
          </a:p>
        </p:txBody>
      </p:sp>
      <p:pic>
        <p:nvPicPr>
          <p:cNvPr id="426" name="Google Shape;426;p51"/>
          <p:cNvPicPr preferRelativeResize="0"/>
          <p:nvPr/>
        </p:nvPicPr>
        <p:blipFill>
          <a:blip r:embed="rId4">
            <a:alphaModFix/>
          </a:blip>
          <a:stretch>
            <a:fillRect/>
          </a:stretch>
        </p:blipFill>
        <p:spPr>
          <a:xfrm>
            <a:off x="6794850" y="1507325"/>
            <a:ext cx="2305050" cy="1485900"/>
          </a:xfrm>
          <a:prstGeom prst="rect">
            <a:avLst/>
          </a:prstGeom>
          <a:noFill/>
          <a:ln>
            <a:noFill/>
          </a:ln>
          <a:effectLst>
            <a:outerShdw blurRad="57150" rotWithShape="0" algn="bl" dir="6840000" dist="123825">
              <a:srgbClr val="0B5394">
                <a:alpha val="69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Demand Identification</a:t>
            </a:r>
            <a:endParaRPr b="1">
              <a:solidFill>
                <a:srgbClr val="073763"/>
              </a:solidFill>
            </a:endParaRPr>
          </a:p>
        </p:txBody>
      </p:sp>
      <p:pic>
        <p:nvPicPr>
          <p:cNvPr id="79" name="Google Shape;79;p16"/>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80" name="Google Shape;80;p16"/>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434343"/>
              </a:buClr>
              <a:buSzPts val="1700"/>
              <a:buAutoNum type="arabicPeriod"/>
            </a:pPr>
            <a:r>
              <a:rPr b="1" lang="en" sz="1700">
                <a:solidFill>
                  <a:srgbClr val="434343"/>
                </a:solidFill>
              </a:rPr>
              <a:t>Simplify and normalize data for a more efficient management purposes.</a:t>
            </a:r>
            <a:endParaRPr b="1" sz="1700">
              <a:solidFill>
                <a:srgbClr val="434343"/>
              </a:solidFill>
            </a:endParaRPr>
          </a:p>
          <a:p>
            <a:pPr indent="-336550" lvl="0" marL="457200" rtl="0" algn="l">
              <a:lnSpc>
                <a:spcPct val="150000"/>
              </a:lnSpc>
              <a:spcBef>
                <a:spcPts val="0"/>
              </a:spcBef>
              <a:spcAft>
                <a:spcPts val="0"/>
              </a:spcAft>
              <a:buClr>
                <a:srgbClr val="434343"/>
              </a:buClr>
              <a:buSzPts val="1700"/>
              <a:buAutoNum type="arabicPeriod"/>
            </a:pPr>
            <a:r>
              <a:rPr b="1" lang="en" sz="1700">
                <a:solidFill>
                  <a:srgbClr val="434343"/>
                </a:solidFill>
              </a:rPr>
              <a:t>Utilize data to analyze how geographical institution allocation can affect institutional resource allocation.</a:t>
            </a:r>
            <a:endParaRPr b="1" sz="1700">
              <a:solidFill>
                <a:srgbClr val="434343"/>
              </a:solidFill>
            </a:endParaRPr>
          </a:p>
          <a:p>
            <a:pPr indent="-336550" lvl="0" marL="457200" rtl="0" algn="l">
              <a:lnSpc>
                <a:spcPct val="150000"/>
              </a:lnSpc>
              <a:spcBef>
                <a:spcPts val="0"/>
              </a:spcBef>
              <a:spcAft>
                <a:spcPts val="0"/>
              </a:spcAft>
              <a:buClr>
                <a:srgbClr val="434343"/>
              </a:buClr>
              <a:buSzPts val="1700"/>
              <a:buAutoNum type="arabicPeriod"/>
            </a:pPr>
            <a:r>
              <a:rPr b="1" lang="en" sz="1700">
                <a:solidFill>
                  <a:srgbClr val="434343"/>
                </a:solidFill>
              </a:rPr>
              <a:t>Identify potential customer opportunity based on economic and institutional location analysis</a:t>
            </a:r>
            <a:endParaRPr b="1" sz="1700">
              <a:solidFill>
                <a:srgbClr val="434343"/>
              </a:solidFill>
            </a:endParaRPr>
          </a:p>
          <a:p>
            <a:pPr indent="0" lvl="0" marL="0" rtl="0" algn="l">
              <a:spcBef>
                <a:spcPts val="0"/>
              </a:spcBef>
              <a:spcAft>
                <a:spcPts val="1600"/>
              </a:spcAft>
              <a:buNone/>
            </a:pPr>
            <a:r>
              <a:t/>
            </a:r>
            <a:endParaRPr b="1" sz="20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Data Preparation </a:t>
            </a:r>
            <a:endParaRPr b="1">
              <a:solidFill>
                <a:srgbClr val="073763"/>
              </a:solidFill>
            </a:endParaRPr>
          </a:p>
        </p:txBody>
      </p:sp>
      <p:pic>
        <p:nvPicPr>
          <p:cNvPr id="87" name="Google Shape;87;p17"/>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88" name="Google Shape;88;p17"/>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
        <p:nvSpPr>
          <p:cNvPr id="89" name="Google Shape;89;p17"/>
          <p:cNvSpPr txBox="1"/>
          <p:nvPr>
            <p:ph idx="1" type="body"/>
          </p:nvPr>
        </p:nvSpPr>
        <p:spPr>
          <a:xfrm>
            <a:off x="311700" y="1152500"/>
            <a:ext cx="8520600" cy="223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5,000 Institutions FDIC directly supervised</a:t>
            </a:r>
            <a:endParaRPr b="1" sz="2000">
              <a:solidFill>
                <a:srgbClr val="434343"/>
              </a:solidFill>
            </a:endParaRPr>
          </a:p>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Data Collected from over 27,624 institutions </a:t>
            </a:r>
            <a:endParaRPr b="1" sz="2000">
              <a:solidFill>
                <a:srgbClr val="434343"/>
              </a:solidFill>
            </a:endParaRPr>
          </a:p>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Data Cleaning and Normalization:</a:t>
            </a:r>
            <a:endParaRPr b="1" sz="2000">
              <a:solidFill>
                <a:srgbClr val="434343"/>
              </a:solidFill>
            </a:endParaRPr>
          </a:p>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Unrelated data</a:t>
            </a:r>
            <a:endParaRPr b="1" sz="2000">
              <a:solidFill>
                <a:srgbClr val="434343"/>
              </a:solidFill>
            </a:endParaRPr>
          </a:p>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Redundancy </a:t>
            </a:r>
            <a:endParaRPr b="1" sz="2000">
              <a:solidFill>
                <a:srgbClr val="434343"/>
              </a:solidFill>
            </a:endParaRPr>
          </a:p>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Reformat Data</a:t>
            </a:r>
            <a:endParaRPr b="1" sz="2000">
              <a:solidFill>
                <a:srgbClr val="434343"/>
              </a:solidFill>
            </a:endParaRPr>
          </a:p>
          <a:p>
            <a:pPr indent="-355600" lvl="0" marL="457200" rtl="0" algn="l">
              <a:lnSpc>
                <a:spcPct val="150000"/>
              </a:lnSpc>
              <a:spcBef>
                <a:spcPts val="0"/>
              </a:spcBef>
              <a:spcAft>
                <a:spcPts val="0"/>
              </a:spcAft>
              <a:buClr>
                <a:srgbClr val="434343"/>
              </a:buClr>
              <a:buSzPts val="2000"/>
              <a:buChar char="➢"/>
            </a:pPr>
            <a:r>
              <a:rPr b="1" lang="en" sz="2000">
                <a:solidFill>
                  <a:srgbClr val="434343"/>
                </a:solidFill>
              </a:rPr>
              <a:t>Data with less business value to our core analysis purposes</a:t>
            </a:r>
            <a:endParaRPr b="1" sz="2000">
              <a:solidFill>
                <a:srgbClr val="434343"/>
              </a:solidFill>
            </a:endParaRPr>
          </a:p>
          <a:p>
            <a:pPr indent="0" lvl="0" marL="0" rtl="0" algn="l">
              <a:spcBef>
                <a:spcPts val="0"/>
              </a:spcBef>
              <a:spcAft>
                <a:spcPts val="1600"/>
              </a:spcAft>
              <a:buNone/>
            </a:pPr>
            <a:r>
              <a:t/>
            </a: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Data Modeling and Database Analysis</a:t>
            </a:r>
            <a:endParaRPr b="1">
              <a:solidFill>
                <a:srgbClr val="073763"/>
              </a:solidFill>
            </a:endParaRPr>
          </a:p>
        </p:txBody>
      </p:sp>
      <p:pic>
        <p:nvPicPr>
          <p:cNvPr id="95" name="Google Shape;95;p18"/>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96" name="Google Shape;96;p18"/>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pic>
        <p:nvPicPr>
          <p:cNvPr id="97" name="Google Shape;97;p18"/>
          <p:cNvPicPr preferRelativeResize="0"/>
          <p:nvPr/>
        </p:nvPicPr>
        <p:blipFill rotWithShape="1">
          <a:blip r:embed="rId4">
            <a:alphaModFix/>
          </a:blip>
          <a:srcRect b="12952" l="0" r="13005" t="0"/>
          <a:stretch/>
        </p:blipFill>
        <p:spPr>
          <a:xfrm>
            <a:off x="1221025" y="877025"/>
            <a:ext cx="5676162" cy="420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Regional Analysis</a:t>
            </a:r>
            <a:endParaRPr>
              <a:solidFill>
                <a:srgbClr val="FFFFFF"/>
              </a:solidFill>
            </a:endParaRPr>
          </a:p>
        </p:txBody>
      </p:sp>
      <p:pic>
        <p:nvPicPr>
          <p:cNvPr id="103" name="Google Shape;103;p19"/>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104" name="Google Shape;104;p19"/>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73763"/>
                </a:solidFill>
              </a:rPr>
              <a:t>FDIC Institutions Location Distribution</a:t>
            </a:r>
            <a:endParaRPr>
              <a:solidFill>
                <a:srgbClr val="073763"/>
              </a:solidFill>
            </a:endParaRPr>
          </a:p>
        </p:txBody>
      </p:sp>
      <p:pic>
        <p:nvPicPr>
          <p:cNvPr id="110" name="Google Shape;110;p20"/>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111" name="Google Shape;111;p20"/>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pic>
        <p:nvPicPr>
          <p:cNvPr id="112" name="Google Shape;112;p20"/>
          <p:cNvPicPr preferRelativeResize="0"/>
          <p:nvPr/>
        </p:nvPicPr>
        <p:blipFill rotWithShape="1">
          <a:blip r:embed="rId4">
            <a:alphaModFix/>
          </a:blip>
          <a:srcRect b="13718" l="0" r="8382" t="0"/>
          <a:stretch/>
        </p:blipFill>
        <p:spPr>
          <a:xfrm>
            <a:off x="374550" y="967675"/>
            <a:ext cx="7049776" cy="3978899"/>
          </a:xfrm>
          <a:prstGeom prst="rect">
            <a:avLst/>
          </a:prstGeom>
          <a:noFill/>
          <a:ln>
            <a:noFill/>
          </a:ln>
        </p:spPr>
      </p:pic>
      <p:cxnSp>
        <p:nvCxnSpPr>
          <p:cNvPr id="113" name="Google Shape;113;p20"/>
          <p:cNvCxnSpPr/>
          <p:nvPr/>
        </p:nvCxnSpPr>
        <p:spPr>
          <a:xfrm>
            <a:off x="3096650" y="892375"/>
            <a:ext cx="22200" cy="4274400"/>
          </a:xfrm>
          <a:prstGeom prst="straightConnector1">
            <a:avLst/>
          </a:prstGeom>
          <a:noFill/>
          <a:ln cap="flat" cmpd="sng" w="19050">
            <a:solidFill>
              <a:srgbClr val="FF0000"/>
            </a:solidFill>
            <a:prstDash val="dash"/>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73763"/>
                </a:solidFill>
              </a:rPr>
              <a:t>Location Affects Institution Distribution</a:t>
            </a:r>
            <a:endParaRPr>
              <a:solidFill>
                <a:srgbClr val="073763"/>
              </a:solidFill>
            </a:endParaRPr>
          </a:p>
        </p:txBody>
      </p:sp>
      <p:pic>
        <p:nvPicPr>
          <p:cNvPr id="119" name="Google Shape;119;p21"/>
          <p:cNvPicPr preferRelativeResize="0"/>
          <p:nvPr/>
        </p:nvPicPr>
        <p:blipFill>
          <a:blip r:embed="rId3">
            <a:alphaModFix/>
          </a:blip>
          <a:stretch>
            <a:fillRect/>
          </a:stretch>
        </p:blipFill>
        <p:spPr>
          <a:xfrm>
            <a:off x="7486572" y="4471500"/>
            <a:ext cx="1657428" cy="672000"/>
          </a:xfrm>
          <a:prstGeom prst="rect">
            <a:avLst/>
          </a:prstGeom>
          <a:noFill/>
          <a:ln>
            <a:noFill/>
          </a:ln>
        </p:spPr>
      </p:pic>
      <p:cxnSp>
        <p:nvCxnSpPr>
          <p:cNvPr id="120" name="Google Shape;120;p21"/>
          <p:cNvCxnSpPr/>
          <p:nvPr/>
        </p:nvCxnSpPr>
        <p:spPr>
          <a:xfrm flipH="1" rot="10800000">
            <a:off x="374550" y="804075"/>
            <a:ext cx="8604300" cy="22200"/>
          </a:xfrm>
          <a:prstGeom prst="straightConnector1">
            <a:avLst/>
          </a:prstGeom>
          <a:noFill/>
          <a:ln cap="flat" cmpd="sng" w="28575">
            <a:solidFill>
              <a:srgbClr val="073763"/>
            </a:solidFill>
            <a:prstDash val="solid"/>
            <a:round/>
            <a:headEnd len="med" w="med" type="none"/>
            <a:tailEnd len="med" w="med" type="none"/>
          </a:ln>
        </p:spPr>
      </p:cxnSp>
      <p:pic>
        <p:nvPicPr>
          <p:cNvPr id="121" name="Google Shape;121;p21"/>
          <p:cNvPicPr preferRelativeResize="0"/>
          <p:nvPr/>
        </p:nvPicPr>
        <p:blipFill rotWithShape="1">
          <a:blip r:embed="rId4">
            <a:alphaModFix/>
          </a:blip>
          <a:srcRect b="13718" l="0" r="8382" t="0"/>
          <a:stretch/>
        </p:blipFill>
        <p:spPr>
          <a:xfrm>
            <a:off x="374550" y="967675"/>
            <a:ext cx="7049776" cy="3978899"/>
          </a:xfrm>
          <a:prstGeom prst="rect">
            <a:avLst/>
          </a:prstGeom>
          <a:noFill/>
          <a:ln>
            <a:noFill/>
          </a:ln>
        </p:spPr>
      </p:pic>
      <p:sp>
        <p:nvSpPr>
          <p:cNvPr id="122" name="Google Shape;122;p21"/>
          <p:cNvSpPr txBox="1"/>
          <p:nvPr/>
        </p:nvSpPr>
        <p:spPr>
          <a:xfrm>
            <a:off x="7487100" y="995525"/>
            <a:ext cx="1657500" cy="3229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AutoNum type="arabicPeriod"/>
            </a:pPr>
            <a:r>
              <a:rPr lang="en" sz="1200">
                <a:solidFill>
                  <a:srgbClr val="434343"/>
                </a:solidFill>
              </a:rPr>
              <a:t>East coast has more institutions given its political, business, and economics environment </a:t>
            </a:r>
            <a:endParaRPr sz="1200">
              <a:solidFill>
                <a:srgbClr val="434343"/>
              </a:solidFill>
            </a:endParaRPr>
          </a:p>
          <a:p>
            <a:pPr indent="-304800" lvl="0" marL="457200" rtl="0" algn="l">
              <a:spcBef>
                <a:spcPts val="0"/>
              </a:spcBef>
              <a:spcAft>
                <a:spcPts val="0"/>
              </a:spcAft>
              <a:buClr>
                <a:srgbClr val="434343"/>
              </a:buClr>
              <a:buSzPts val="1200"/>
              <a:buAutoNum type="arabicPeriod"/>
            </a:pPr>
            <a:r>
              <a:rPr lang="en" sz="1200">
                <a:solidFill>
                  <a:srgbClr val="434343"/>
                </a:solidFill>
              </a:rPr>
              <a:t>Most institutions are distributed along coast</a:t>
            </a:r>
            <a:endParaRPr sz="1200">
              <a:solidFill>
                <a:srgbClr val="434343"/>
              </a:solidFill>
            </a:endParaRPr>
          </a:p>
        </p:txBody>
      </p:sp>
      <p:sp>
        <p:nvSpPr>
          <p:cNvPr id="123" name="Google Shape;123;p21"/>
          <p:cNvSpPr/>
          <p:nvPr/>
        </p:nvSpPr>
        <p:spPr>
          <a:xfrm rot="3370190">
            <a:off x="3698994" y="990608"/>
            <a:ext cx="3164713" cy="3758882"/>
          </a:xfrm>
          <a:prstGeom prst="ellipse">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rot="2474647">
            <a:off x="163652" y="2600022"/>
            <a:ext cx="2250676" cy="1008105"/>
          </a:xfrm>
          <a:prstGeom prst="ellipse">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