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embeddedFontLst>
    <p:embeddedFont>
      <p:font typeface="Old Standard TT" panose="02010600030101010101" charset="0"/>
      <p:regular r:id="rId41"/>
      <p:bold r:id="rId42"/>
      <p: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84" y="11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Yantao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45afebe522_2_11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45afebe522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45afebe522_2_3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45afebe522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45afebe522_2_12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45afebe522_2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45afebe522_2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45afebe522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46197c4ee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46197c4ee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46197c4ee8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46197c4ee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46197c4ee8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46197c4ee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45afebe522_2_12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45afebe522_2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45afebe522_2_13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45afebe522_2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45afebe522_2_5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45afebe522_2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Gloria:这个底下就是介绍我们总的system是怎么工作的</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45afebe522_2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45afebe52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45afebe522_2_16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45afebe522_2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45afebe522_2_17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45afebe522_2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45afebe522_2_8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45afebe522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Yantao: 底下包括你可以介绍distance之类的东西</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45afebe522_2_20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45afebe522_2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46101e9fbe_1_4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46101e9fbe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45afebe522_2_1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45afebe522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45afebe522_2_6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45afebe522_2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Gloria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45afebe522_2_20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45afebe522_2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46101e9fbe_1_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46101e9fb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45afebe522_2_7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45afebe522_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WP</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45afebe522_2_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45afebe522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46101e9fbe_1_1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46101e9fbe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45afebe522_2_7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45afebe522_2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Yantao</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45afebe522_2_2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45afebe522_2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45afebe522_2_2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245afebe522_2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45afebe522_2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45afebe522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Together</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45afebe522_2_22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45afebe522_2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45afebe522_2_8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45afebe522_2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45afebe522_2_8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45afebe522_2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45afebe522_2_19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45afebe522_2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45afebe522_2_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45afebe522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here we are going to explain what is the echo chamber effect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45afebe522_2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45afebe522_2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讲清楚echo chamber 和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45afebe522_2_14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45afebe522_2_1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45afebe522_2_10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45afebe522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45afebe522_2_1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45afebe522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Gloria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45afebe522_2_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45afebe522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10350"/>
            <a:ext cx="8118600" cy="15228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a:t>Break The Echo Chamber:</a:t>
            </a:r>
            <a:endParaRPr/>
          </a:p>
          <a:p>
            <a:pPr marL="0" lvl="0" indent="0" algn="l" rtl="0">
              <a:lnSpc>
                <a:spcPct val="115000"/>
              </a:lnSpc>
              <a:spcBef>
                <a:spcPts val="0"/>
              </a:spcBef>
              <a:spcAft>
                <a:spcPts val="0"/>
              </a:spcAft>
              <a:buNone/>
            </a:pPr>
            <a:r>
              <a:rPr lang="en" sz="2200"/>
              <a:t>Improvement of Video Recommendation System Based on GNN</a:t>
            </a:r>
            <a:endParaRPr sz="4700"/>
          </a:p>
        </p:txBody>
      </p:sp>
      <p:sp>
        <p:nvSpPr>
          <p:cNvPr id="60" name="Google Shape;60;p13"/>
          <p:cNvSpPr txBox="1">
            <a:spLocks noGrp="1"/>
          </p:cNvSpPr>
          <p:nvPr>
            <p:ph type="subTitle" idx="1"/>
          </p:nvPr>
        </p:nvSpPr>
        <p:spPr>
          <a:xfrm>
            <a:off x="512700" y="3762464"/>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By Group 4: Peng Wang, Yantao Mei, Yu Cheng</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Present system</a:t>
            </a:r>
            <a:endParaRPr/>
          </a:p>
        </p:txBody>
      </p:sp>
      <p:sp>
        <p:nvSpPr>
          <p:cNvPr id="128" name="Google Shape;128;p22"/>
          <p:cNvSpPr txBox="1">
            <a:spLocks noGrp="1"/>
          </p:cNvSpPr>
          <p:nvPr>
            <p:ph type="body" idx="1"/>
          </p:nvPr>
        </p:nvSpPr>
        <p:spPr>
          <a:xfrm>
            <a:off x="311700" y="1171600"/>
            <a:ext cx="38790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rgbClr val="374151"/>
                </a:solidFill>
                <a:latin typeface="Arial"/>
                <a:ea typeface="Arial"/>
                <a:cs typeface="Arial"/>
                <a:sym typeface="Arial"/>
              </a:rPr>
              <a:t>YouTube algorithm</a:t>
            </a:r>
            <a:endParaRPr sz="1500" b="1">
              <a:solidFill>
                <a:srgbClr val="374151"/>
              </a:solidFill>
              <a:latin typeface="Arial"/>
              <a:ea typeface="Arial"/>
              <a:cs typeface="Arial"/>
              <a:sym typeface="Arial"/>
            </a:endParaRPr>
          </a:p>
          <a:p>
            <a:pPr marL="0" lvl="0" indent="0" algn="l" rtl="0">
              <a:spcBef>
                <a:spcPts val="1600"/>
              </a:spcBef>
              <a:spcAft>
                <a:spcPts val="0"/>
              </a:spcAft>
              <a:buNone/>
            </a:pPr>
            <a:r>
              <a:rPr lang="en" sz="1500">
                <a:solidFill>
                  <a:srgbClr val="374151"/>
                </a:solidFill>
                <a:latin typeface="Arial"/>
                <a:ea typeface="Arial"/>
                <a:cs typeface="Arial"/>
                <a:sym typeface="Arial"/>
              </a:rPr>
              <a:t>1. Filtering and vectorization of features</a:t>
            </a:r>
            <a:endParaRPr sz="1500">
              <a:solidFill>
                <a:srgbClr val="374151"/>
              </a:solidFill>
              <a:latin typeface="Arial"/>
              <a:ea typeface="Arial"/>
              <a:cs typeface="Arial"/>
              <a:sym typeface="Arial"/>
            </a:endParaRPr>
          </a:p>
          <a:p>
            <a:pPr marL="0" lvl="0" indent="0" algn="l" rtl="0">
              <a:spcBef>
                <a:spcPts val="1600"/>
              </a:spcBef>
              <a:spcAft>
                <a:spcPts val="0"/>
              </a:spcAft>
              <a:buNone/>
            </a:pPr>
            <a:r>
              <a:rPr lang="en" sz="1500">
                <a:solidFill>
                  <a:srgbClr val="374151"/>
                </a:solidFill>
                <a:latin typeface="Arial"/>
                <a:ea typeface="Arial"/>
                <a:cs typeface="Arial"/>
                <a:sym typeface="Arial"/>
              </a:rPr>
              <a:t>2. Fully connected ReLU neural networks</a:t>
            </a:r>
            <a:endParaRPr sz="1500">
              <a:solidFill>
                <a:srgbClr val="374151"/>
              </a:solidFill>
              <a:latin typeface="Arial"/>
              <a:ea typeface="Arial"/>
              <a:cs typeface="Arial"/>
              <a:sym typeface="Arial"/>
            </a:endParaRPr>
          </a:p>
          <a:p>
            <a:pPr marL="0" lvl="0" indent="0" algn="l" rtl="0">
              <a:spcBef>
                <a:spcPts val="1600"/>
              </a:spcBef>
              <a:spcAft>
                <a:spcPts val="0"/>
              </a:spcAft>
              <a:buNone/>
            </a:pPr>
            <a:r>
              <a:rPr lang="en" sz="1500">
                <a:solidFill>
                  <a:srgbClr val="374151"/>
                </a:solidFill>
                <a:latin typeface="Arial"/>
                <a:ea typeface="Arial"/>
                <a:cs typeface="Arial"/>
                <a:sym typeface="Arial"/>
              </a:rPr>
              <a:t>3. Objective function ranking</a:t>
            </a:r>
            <a:endParaRPr sz="1500">
              <a:solidFill>
                <a:srgbClr val="374151"/>
              </a:solidFill>
              <a:latin typeface="Arial"/>
              <a:ea typeface="Arial"/>
              <a:cs typeface="Arial"/>
              <a:sym typeface="Arial"/>
            </a:endParaRPr>
          </a:p>
          <a:p>
            <a:pPr marL="0" lvl="0" indent="0" algn="l" rtl="0">
              <a:spcBef>
                <a:spcPts val="1600"/>
              </a:spcBef>
              <a:spcAft>
                <a:spcPts val="0"/>
              </a:spcAft>
              <a:buNone/>
            </a:pPr>
            <a:r>
              <a:rPr lang="en" sz="1500" b="1">
                <a:solidFill>
                  <a:srgbClr val="374151"/>
                </a:solidFill>
                <a:latin typeface="Arial"/>
                <a:ea typeface="Arial"/>
                <a:cs typeface="Arial"/>
                <a:sym typeface="Arial"/>
              </a:rPr>
              <a:t>TikTok algorithm</a:t>
            </a:r>
            <a:endParaRPr sz="1500" b="1">
              <a:solidFill>
                <a:srgbClr val="374151"/>
              </a:solidFill>
              <a:latin typeface="Arial"/>
              <a:ea typeface="Arial"/>
              <a:cs typeface="Arial"/>
              <a:sym typeface="Arial"/>
            </a:endParaRPr>
          </a:p>
          <a:p>
            <a:pPr marL="0" lvl="0" indent="0" algn="l" rtl="0">
              <a:spcBef>
                <a:spcPts val="1600"/>
              </a:spcBef>
              <a:spcAft>
                <a:spcPts val="0"/>
              </a:spcAft>
              <a:buNone/>
            </a:pPr>
            <a:r>
              <a:rPr lang="en" sz="1500">
                <a:solidFill>
                  <a:srgbClr val="374151"/>
                </a:solidFill>
                <a:latin typeface="Arial"/>
                <a:ea typeface="Arial"/>
                <a:cs typeface="Arial"/>
                <a:sym typeface="Arial"/>
              </a:rPr>
              <a:t>1. Consideration of reposts, likes, and shares</a:t>
            </a:r>
            <a:endParaRPr sz="1500">
              <a:solidFill>
                <a:srgbClr val="374151"/>
              </a:solidFill>
              <a:latin typeface="Arial"/>
              <a:ea typeface="Arial"/>
              <a:cs typeface="Arial"/>
              <a:sym typeface="Arial"/>
            </a:endParaRPr>
          </a:p>
          <a:p>
            <a:pPr marL="0" lvl="0" indent="0" algn="l" rtl="0">
              <a:spcBef>
                <a:spcPts val="1600"/>
              </a:spcBef>
              <a:spcAft>
                <a:spcPts val="0"/>
              </a:spcAft>
              <a:buNone/>
            </a:pPr>
            <a:r>
              <a:rPr lang="en" sz="1500">
                <a:solidFill>
                  <a:srgbClr val="374151"/>
                </a:solidFill>
                <a:latin typeface="Arial"/>
                <a:ea typeface="Arial"/>
                <a:cs typeface="Arial"/>
                <a:sym typeface="Arial"/>
              </a:rPr>
              <a:t>2. Importance of video tags</a:t>
            </a:r>
            <a:endParaRPr sz="1500">
              <a:solidFill>
                <a:srgbClr val="374151"/>
              </a:solidFill>
              <a:latin typeface="Arial"/>
              <a:ea typeface="Arial"/>
              <a:cs typeface="Arial"/>
              <a:sym typeface="Arial"/>
            </a:endParaRPr>
          </a:p>
          <a:p>
            <a:pPr marL="0" lvl="0" indent="0" algn="l" rtl="0">
              <a:spcBef>
                <a:spcPts val="1600"/>
              </a:spcBef>
              <a:spcAft>
                <a:spcPts val="0"/>
              </a:spcAft>
              <a:buClr>
                <a:schemeClr val="dk1"/>
              </a:buClr>
              <a:buSzPts val="1100"/>
              <a:buFont typeface="Arial"/>
              <a:buNone/>
            </a:pPr>
            <a:endParaRPr sz="1200">
              <a:solidFill>
                <a:srgbClr val="374151"/>
              </a:solidFill>
              <a:highlight>
                <a:srgbClr val="F7F7F8"/>
              </a:highlight>
              <a:latin typeface="Roboto"/>
              <a:ea typeface="Roboto"/>
              <a:cs typeface="Roboto"/>
              <a:sym typeface="Roboto"/>
            </a:endParaRPr>
          </a:p>
          <a:p>
            <a:pPr marL="0" lvl="0" indent="0" algn="l" rtl="0">
              <a:spcBef>
                <a:spcPts val="1500"/>
              </a:spcBef>
              <a:spcAft>
                <a:spcPts val="1600"/>
              </a:spcAft>
              <a:buNone/>
            </a:pPr>
            <a:endParaRPr/>
          </a:p>
        </p:txBody>
      </p:sp>
      <p:sp>
        <p:nvSpPr>
          <p:cNvPr id="129" name="Google Shape;129;p22"/>
          <p:cNvSpPr txBox="1"/>
          <p:nvPr/>
        </p:nvSpPr>
        <p:spPr>
          <a:xfrm>
            <a:off x="4430925" y="1288150"/>
            <a:ext cx="4474500" cy="2670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a:solidFill>
                  <a:srgbClr val="374151"/>
                </a:solidFill>
              </a:rPr>
              <a:t>Limitations of Current Algorithms</a:t>
            </a:r>
            <a:endParaRPr sz="1800" b="1">
              <a:solidFill>
                <a:srgbClr val="374151"/>
              </a:solidFill>
            </a:endParaRPr>
          </a:p>
          <a:p>
            <a:pPr marL="0" lvl="0" indent="0" algn="l" rtl="0">
              <a:lnSpc>
                <a:spcPct val="115000"/>
              </a:lnSpc>
              <a:spcBef>
                <a:spcPts val="1600"/>
              </a:spcBef>
              <a:spcAft>
                <a:spcPts val="0"/>
              </a:spcAft>
              <a:buNone/>
            </a:pPr>
            <a:r>
              <a:rPr lang="en" sz="1800">
                <a:solidFill>
                  <a:srgbClr val="374151"/>
                </a:solidFill>
              </a:rPr>
              <a:t>A. Focus on promoting popular content</a:t>
            </a:r>
            <a:endParaRPr sz="1800">
              <a:solidFill>
                <a:srgbClr val="374151"/>
              </a:solidFill>
            </a:endParaRPr>
          </a:p>
          <a:p>
            <a:pPr marL="0" lvl="0" indent="0" algn="l" rtl="0">
              <a:lnSpc>
                <a:spcPct val="115000"/>
              </a:lnSpc>
              <a:spcBef>
                <a:spcPts val="1600"/>
              </a:spcBef>
              <a:spcAft>
                <a:spcPts val="0"/>
              </a:spcAft>
              <a:buNone/>
            </a:pPr>
            <a:r>
              <a:rPr lang="en" sz="1800">
                <a:solidFill>
                  <a:srgbClr val="374151"/>
                </a:solidFill>
              </a:rPr>
              <a:t>B. Lack of emphasis on breaking the echo chamber</a:t>
            </a:r>
            <a:endParaRPr sz="1800">
              <a:solidFill>
                <a:srgbClr val="374151"/>
              </a:solidFill>
            </a:endParaRPr>
          </a:p>
          <a:p>
            <a:pPr marL="0" lvl="0" indent="0" algn="l" rtl="0">
              <a:lnSpc>
                <a:spcPct val="115000"/>
              </a:lnSpc>
              <a:spcBef>
                <a:spcPts val="1600"/>
              </a:spcBef>
              <a:spcAft>
                <a:spcPts val="1500"/>
              </a:spcAft>
              <a:buNone/>
            </a:pPr>
            <a:r>
              <a:rPr lang="en" sz="1800">
                <a:solidFill>
                  <a:srgbClr val="374151"/>
                </a:solidFill>
              </a:rPr>
              <a:t>C. Need for a more diverse range of recommendations</a:t>
            </a:r>
            <a:endParaRPr sz="1800">
              <a:solidFill>
                <a:srgbClr val="37415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Proposed Method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Proposed Method</a:t>
            </a:r>
            <a:endParaRPr/>
          </a:p>
        </p:txBody>
      </p:sp>
      <p:sp>
        <p:nvSpPr>
          <p:cNvPr id="140" name="Google Shape;140;p24"/>
          <p:cNvSpPr txBox="1">
            <a:spLocks noGrp="1"/>
          </p:cNvSpPr>
          <p:nvPr>
            <p:ph type="body" idx="1"/>
          </p:nvPr>
        </p:nvSpPr>
        <p:spPr>
          <a:xfrm>
            <a:off x="311700" y="1150700"/>
            <a:ext cx="8520600" cy="3397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By using GNN and treating each video as a node the nodes belonging to the same or similar topic will be gathered together in the same range (or same quadrant). </a:t>
            </a:r>
            <a:endParaRPr sz="2000"/>
          </a:p>
          <a:p>
            <a:pPr marL="457200" lvl="0" indent="-355600" algn="l" rtl="0">
              <a:spcBef>
                <a:spcPts val="0"/>
              </a:spcBef>
              <a:spcAft>
                <a:spcPts val="0"/>
              </a:spcAft>
              <a:buSzPts val="2000"/>
              <a:buChar char="●"/>
            </a:pPr>
            <a:r>
              <a:rPr lang="en" sz="2000"/>
              <a:t>Starting from one node (the video users are looking at), we can generate paths to the videos of the set topic/tags.</a:t>
            </a:r>
            <a:endParaRPr sz="2000"/>
          </a:p>
          <a:p>
            <a:pPr marL="457200" lvl="0" indent="-355600" algn="l" rtl="0">
              <a:spcBef>
                <a:spcPts val="0"/>
              </a:spcBef>
              <a:spcAft>
                <a:spcPts val="0"/>
              </a:spcAft>
              <a:buSzPts val="2000"/>
              <a:buChar char="●"/>
            </a:pPr>
            <a:r>
              <a:rPr lang="en" sz="2000"/>
              <a:t>With this method, users can set their goal (target topic) and start from videos that they are watching now to the videos they want to give a try without sudden topic changes causing uncomfortableness.</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490250" y="526350"/>
            <a:ext cx="52530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Graph Neural</a:t>
            </a:r>
            <a:br>
              <a:rPr lang="en"/>
            </a:br>
            <a:r>
              <a:rPr lang="en"/>
              <a:t>Network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Graph</a:t>
            </a:r>
            <a:endParaRPr/>
          </a:p>
          <a:p>
            <a:pPr marL="0" lvl="0" indent="0" algn="l" rtl="0">
              <a:spcBef>
                <a:spcPts val="0"/>
              </a:spcBef>
              <a:spcAft>
                <a:spcPts val="0"/>
              </a:spcAft>
              <a:buNone/>
            </a:pPr>
            <a:endParaRPr/>
          </a:p>
        </p:txBody>
      </p:sp>
      <p:pic>
        <p:nvPicPr>
          <p:cNvPr id="151" name="Google Shape;151;p26"/>
          <p:cNvPicPr preferRelativeResize="0"/>
          <p:nvPr/>
        </p:nvPicPr>
        <p:blipFill>
          <a:blip r:embed="rId3">
            <a:alphaModFix/>
          </a:blip>
          <a:stretch>
            <a:fillRect/>
          </a:stretch>
        </p:blipFill>
        <p:spPr>
          <a:xfrm>
            <a:off x="533400" y="1188750"/>
            <a:ext cx="8077202" cy="3659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Graph</a:t>
            </a:r>
            <a:endParaRPr/>
          </a:p>
          <a:p>
            <a:pPr marL="0" lvl="0" indent="0" algn="l" rtl="0">
              <a:spcBef>
                <a:spcPts val="0"/>
              </a:spcBef>
              <a:spcAft>
                <a:spcPts val="0"/>
              </a:spcAft>
              <a:buNone/>
            </a:pPr>
            <a:endParaRPr/>
          </a:p>
        </p:txBody>
      </p:sp>
      <p:pic>
        <p:nvPicPr>
          <p:cNvPr id="157" name="Google Shape;157;p27"/>
          <p:cNvPicPr preferRelativeResize="0"/>
          <p:nvPr/>
        </p:nvPicPr>
        <p:blipFill>
          <a:blip r:embed="rId3">
            <a:alphaModFix/>
          </a:blip>
          <a:stretch>
            <a:fillRect/>
          </a:stretch>
        </p:blipFill>
        <p:spPr>
          <a:xfrm>
            <a:off x="399850" y="1124900"/>
            <a:ext cx="8344290" cy="37804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Graph</a:t>
            </a:r>
            <a:endParaRPr/>
          </a:p>
        </p:txBody>
      </p:sp>
      <p:pic>
        <p:nvPicPr>
          <p:cNvPr id="163" name="Google Shape;163;p28"/>
          <p:cNvPicPr preferRelativeResize="0"/>
          <p:nvPr/>
        </p:nvPicPr>
        <p:blipFill>
          <a:blip r:embed="rId3">
            <a:alphaModFix/>
          </a:blip>
          <a:stretch>
            <a:fillRect/>
          </a:stretch>
        </p:blipFill>
        <p:spPr>
          <a:xfrm>
            <a:off x="399850" y="1058225"/>
            <a:ext cx="8344290" cy="37804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Graph</a:t>
            </a:r>
            <a:endParaRPr/>
          </a:p>
        </p:txBody>
      </p:sp>
      <p:pic>
        <p:nvPicPr>
          <p:cNvPr id="169" name="Google Shape;169;p29"/>
          <p:cNvPicPr preferRelativeResize="0"/>
          <p:nvPr/>
        </p:nvPicPr>
        <p:blipFill>
          <a:blip r:embed="rId3">
            <a:alphaModFix/>
          </a:blip>
          <a:stretch>
            <a:fillRect/>
          </a:stretch>
        </p:blipFill>
        <p:spPr>
          <a:xfrm>
            <a:off x="1352550" y="1201100"/>
            <a:ext cx="6438900" cy="3114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we construct the Graph</a:t>
            </a:r>
            <a:endParaRPr/>
          </a:p>
        </p:txBody>
      </p:sp>
      <p:pic>
        <p:nvPicPr>
          <p:cNvPr id="175" name="Google Shape;175;p30"/>
          <p:cNvPicPr preferRelativeResize="0"/>
          <p:nvPr/>
        </p:nvPicPr>
        <p:blipFill>
          <a:blip r:embed="rId3">
            <a:alphaModFix/>
          </a:blip>
          <a:stretch>
            <a:fillRect/>
          </a:stretch>
        </p:blipFill>
        <p:spPr>
          <a:xfrm>
            <a:off x="1887500" y="1026325"/>
            <a:ext cx="5369001" cy="30908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Video Recommendation System 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Outline</a:t>
            </a:r>
            <a:endParaRPr/>
          </a:p>
        </p:txBody>
      </p:sp>
      <p:sp>
        <p:nvSpPr>
          <p:cNvPr id="66" name="Google Shape;66;p14"/>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process of project</a:t>
            </a:r>
            <a:endParaRPr/>
          </a:p>
        </p:txBody>
      </p:sp>
      <p:sp>
        <p:nvSpPr>
          <p:cNvPr id="67" name="Google Shape;67;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Introduction</a:t>
            </a:r>
            <a:endParaRPr/>
          </a:p>
          <a:p>
            <a:pPr marL="457200" lvl="0" indent="-342900" algn="l" rtl="0">
              <a:spcBef>
                <a:spcPts val="1600"/>
              </a:spcBef>
              <a:spcAft>
                <a:spcPts val="0"/>
              </a:spcAft>
              <a:buSzPts val="1800"/>
              <a:buChar char="●"/>
            </a:pPr>
            <a:r>
              <a:rPr lang="en"/>
              <a:t>Method</a:t>
            </a:r>
            <a:endParaRPr/>
          </a:p>
          <a:p>
            <a:pPr marL="457200" lvl="0" indent="-342900" algn="l" rtl="0">
              <a:spcBef>
                <a:spcPts val="1600"/>
              </a:spcBef>
              <a:spcAft>
                <a:spcPts val="0"/>
              </a:spcAft>
              <a:buSzPts val="1800"/>
              <a:buChar char="●"/>
            </a:pPr>
            <a:r>
              <a:rPr lang="en"/>
              <a:t>Result &amp; Validation</a:t>
            </a:r>
            <a:endParaRPr/>
          </a:p>
          <a:p>
            <a:pPr marL="457200" lvl="0" indent="-342900" algn="l" rtl="0">
              <a:spcBef>
                <a:spcPts val="1600"/>
              </a:spcBef>
              <a:spcAft>
                <a:spcPts val="1600"/>
              </a:spcAft>
              <a:buSzPts val="1800"/>
              <a:buChar char="●"/>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Process</a:t>
            </a:r>
            <a:endParaRPr/>
          </a:p>
        </p:txBody>
      </p:sp>
      <p:grpSp>
        <p:nvGrpSpPr>
          <p:cNvPr id="186" name="Google Shape;186;p32"/>
          <p:cNvGrpSpPr/>
          <p:nvPr/>
        </p:nvGrpSpPr>
        <p:grpSpPr>
          <a:xfrm>
            <a:off x="323513" y="1986800"/>
            <a:ext cx="2952125" cy="1289700"/>
            <a:chOff x="323513" y="1986800"/>
            <a:chExt cx="2952125" cy="1289700"/>
          </a:xfrm>
        </p:grpSpPr>
        <p:sp>
          <p:nvSpPr>
            <p:cNvPr id="187" name="Google Shape;187;p32"/>
            <p:cNvSpPr txBox="1"/>
            <p:nvPr/>
          </p:nvSpPr>
          <p:spPr>
            <a:xfrm>
              <a:off x="323513" y="1986800"/>
              <a:ext cx="2124000" cy="1289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a:latin typeface="Roboto"/>
                  <a:ea typeface="Roboto"/>
                  <a:cs typeface="Roboto"/>
                  <a:sym typeface="Roboto"/>
                </a:rPr>
                <a:t>Get current node and the target range of videos (Based on Tag)</a:t>
              </a:r>
              <a:endParaRPr sz="1200" b="1">
                <a:latin typeface="Roboto"/>
                <a:ea typeface="Roboto"/>
                <a:cs typeface="Roboto"/>
                <a:sym typeface="Roboto"/>
              </a:endParaRPr>
            </a:p>
            <a:p>
              <a:pPr marL="0" lvl="0" indent="0" algn="r" rtl="0">
                <a:spcBef>
                  <a:spcPts val="0"/>
                </a:spcBef>
                <a:spcAft>
                  <a:spcPts val="0"/>
                </a:spcAft>
                <a:buNone/>
              </a:pPr>
              <a:endParaRPr sz="800" b="1">
                <a:latin typeface="Roboto"/>
                <a:ea typeface="Roboto"/>
                <a:cs typeface="Roboto"/>
                <a:sym typeface="Roboto"/>
              </a:endParaRPr>
            </a:p>
            <a:p>
              <a:pPr marL="0" lvl="0" indent="0" algn="r" rtl="0">
                <a:spcBef>
                  <a:spcPts val="0"/>
                </a:spcBef>
                <a:spcAft>
                  <a:spcPts val="1600"/>
                </a:spcAft>
                <a:buNone/>
              </a:pPr>
              <a:r>
                <a:rPr lang="en" sz="800">
                  <a:latin typeface="Roboto"/>
                  <a:ea typeface="Roboto"/>
                  <a:cs typeface="Roboto"/>
                  <a:sym typeface="Roboto"/>
                </a:rPr>
                <a:t>At the beginning, we will let the user decide which video to start with and which type of videos  the user like to be end up with</a:t>
              </a:r>
              <a:endParaRPr sz="800" b="1">
                <a:latin typeface="Roboto"/>
                <a:ea typeface="Roboto"/>
                <a:cs typeface="Roboto"/>
                <a:sym typeface="Roboto"/>
              </a:endParaRPr>
            </a:p>
          </p:txBody>
        </p:sp>
        <p:cxnSp>
          <p:nvCxnSpPr>
            <p:cNvPr id="188" name="Google Shape;188;p32"/>
            <p:cNvCxnSpPr/>
            <p:nvPr/>
          </p:nvCxnSpPr>
          <p:spPr>
            <a:xfrm rot="10800000">
              <a:off x="2642038" y="2647950"/>
              <a:ext cx="633600" cy="0"/>
            </a:xfrm>
            <a:prstGeom prst="straightConnector1">
              <a:avLst/>
            </a:prstGeom>
            <a:noFill/>
            <a:ln w="9525" cap="flat" cmpd="sng">
              <a:solidFill>
                <a:srgbClr val="249C90"/>
              </a:solidFill>
              <a:prstDash val="solid"/>
              <a:round/>
              <a:headEnd type="none" w="sm" len="sm"/>
              <a:tailEnd type="oval" w="med" len="med"/>
            </a:ln>
          </p:spPr>
        </p:cxnSp>
      </p:grpSp>
      <p:grpSp>
        <p:nvGrpSpPr>
          <p:cNvPr id="189" name="Google Shape;189;p32"/>
          <p:cNvGrpSpPr/>
          <p:nvPr/>
        </p:nvGrpSpPr>
        <p:grpSpPr>
          <a:xfrm>
            <a:off x="5209838" y="1060350"/>
            <a:ext cx="3610650" cy="1289700"/>
            <a:chOff x="5209838" y="1060350"/>
            <a:chExt cx="3610650" cy="1289700"/>
          </a:xfrm>
        </p:grpSpPr>
        <p:sp>
          <p:nvSpPr>
            <p:cNvPr id="190" name="Google Shape;190;p32"/>
            <p:cNvSpPr txBox="1"/>
            <p:nvPr/>
          </p:nvSpPr>
          <p:spPr>
            <a:xfrm>
              <a:off x="6696488" y="1060350"/>
              <a:ext cx="2124000" cy="128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Roboto"/>
                  <a:ea typeface="Roboto"/>
                  <a:cs typeface="Roboto"/>
                  <a:sym typeface="Roboto"/>
                </a:rPr>
                <a:t>Wait the user pick the next video</a:t>
              </a:r>
              <a:endParaRPr sz="1200" b="1">
                <a:latin typeface="Roboto"/>
                <a:ea typeface="Roboto"/>
                <a:cs typeface="Roboto"/>
                <a:sym typeface="Roboto"/>
              </a:endParaRPr>
            </a:p>
            <a:p>
              <a:pPr marL="0" lvl="0" indent="0" algn="l" rtl="0">
                <a:spcBef>
                  <a:spcPts val="0"/>
                </a:spcBef>
                <a:spcAft>
                  <a:spcPts val="0"/>
                </a:spcAft>
                <a:buNone/>
              </a:pPr>
              <a:endParaRPr sz="800" b="1">
                <a:latin typeface="Roboto"/>
                <a:ea typeface="Roboto"/>
                <a:cs typeface="Roboto"/>
                <a:sym typeface="Roboto"/>
              </a:endParaRPr>
            </a:p>
            <a:p>
              <a:pPr marL="0" lvl="0" indent="0" algn="l" rtl="0">
                <a:spcBef>
                  <a:spcPts val="0"/>
                </a:spcBef>
                <a:spcAft>
                  <a:spcPts val="1600"/>
                </a:spcAft>
                <a:buNone/>
              </a:pPr>
              <a:r>
                <a:rPr lang="en" sz="800">
                  <a:latin typeface="Roboto"/>
                  <a:ea typeface="Roboto"/>
                  <a:cs typeface="Roboto"/>
                  <a:sym typeface="Roboto"/>
                </a:rPr>
                <a:t>Then the next video will be the new node to generate new lists and after the loops we expect the users will achieve the goal set by themselves.</a:t>
              </a:r>
              <a:endParaRPr sz="800" b="1">
                <a:latin typeface="Roboto"/>
                <a:ea typeface="Roboto"/>
                <a:cs typeface="Roboto"/>
                <a:sym typeface="Roboto"/>
              </a:endParaRPr>
            </a:p>
          </p:txBody>
        </p:sp>
        <p:cxnSp>
          <p:nvCxnSpPr>
            <p:cNvPr id="191" name="Google Shape;191;p32"/>
            <p:cNvCxnSpPr/>
            <p:nvPr/>
          </p:nvCxnSpPr>
          <p:spPr>
            <a:xfrm>
              <a:off x="5209838" y="1705200"/>
              <a:ext cx="1286700" cy="0"/>
            </a:xfrm>
            <a:prstGeom prst="straightConnector1">
              <a:avLst/>
            </a:prstGeom>
            <a:noFill/>
            <a:ln w="9525" cap="flat" cmpd="sng">
              <a:solidFill>
                <a:srgbClr val="155B54"/>
              </a:solidFill>
              <a:prstDash val="solid"/>
              <a:round/>
              <a:headEnd type="none" w="sm" len="sm"/>
              <a:tailEnd type="oval" w="med" len="med"/>
            </a:ln>
          </p:spPr>
        </p:cxnSp>
      </p:grpSp>
      <p:grpSp>
        <p:nvGrpSpPr>
          <p:cNvPr id="192" name="Google Shape;192;p32"/>
          <p:cNvGrpSpPr/>
          <p:nvPr/>
        </p:nvGrpSpPr>
        <p:grpSpPr>
          <a:xfrm>
            <a:off x="5209838" y="3020450"/>
            <a:ext cx="3610650" cy="1289700"/>
            <a:chOff x="5209838" y="3020450"/>
            <a:chExt cx="3610650" cy="1289700"/>
          </a:xfrm>
        </p:grpSpPr>
        <p:sp>
          <p:nvSpPr>
            <p:cNvPr id="193" name="Google Shape;193;p32"/>
            <p:cNvSpPr txBox="1"/>
            <p:nvPr/>
          </p:nvSpPr>
          <p:spPr>
            <a:xfrm>
              <a:off x="6696488" y="3020450"/>
              <a:ext cx="2124000" cy="128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Roboto"/>
                  <a:ea typeface="Roboto"/>
                  <a:cs typeface="Roboto"/>
                  <a:sym typeface="Roboto"/>
                </a:rPr>
                <a:t>Generate an recommendation list</a:t>
              </a:r>
              <a:endParaRPr sz="1200" b="1">
                <a:latin typeface="Roboto"/>
                <a:ea typeface="Roboto"/>
                <a:cs typeface="Roboto"/>
                <a:sym typeface="Roboto"/>
              </a:endParaRPr>
            </a:p>
            <a:p>
              <a:pPr marL="0" lvl="0" indent="0" algn="l" rtl="0">
                <a:spcBef>
                  <a:spcPts val="0"/>
                </a:spcBef>
                <a:spcAft>
                  <a:spcPts val="0"/>
                </a:spcAft>
                <a:buNone/>
              </a:pPr>
              <a:endParaRPr sz="800" b="1">
                <a:latin typeface="Roboto"/>
                <a:ea typeface="Roboto"/>
                <a:cs typeface="Roboto"/>
                <a:sym typeface="Roboto"/>
              </a:endParaRPr>
            </a:p>
            <a:p>
              <a:pPr marL="0" lvl="0" indent="0" algn="l" rtl="0">
                <a:spcBef>
                  <a:spcPts val="0"/>
                </a:spcBef>
                <a:spcAft>
                  <a:spcPts val="1600"/>
                </a:spcAft>
                <a:buNone/>
              </a:pPr>
              <a:r>
                <a:rPr lang="en" sz="800">
                  <a:latin typeface="Roboto"/>
                  <a:ea typeface="Roboto"/>
                  <a:cs typeface="Roboto"/>
                  <a:sym typeface="Roboto"/>
                </a:rPr>
                <a:t>According to our GNN, we generate some paths to the target range of videos and list them in the order of path length, from short to long.</a:t>
              </a:r>
              <a:endParaRPr sz="800" b="1">
                <a:latin typeface="Roboto"/>
                <a:ea typeface="Roboto"/>
                <a:cs typeface="Roboto"/>
                <a:sym typeface="Roboto"/>
              </a:endParaRPr>
            </a:p>
          </p:txBody>
        </p:sp>
        <p:cxnSp>
          <p:nvCxnSpPr>
            <p:cNvPr id="194" name="Google Shape;194;p32"/>
            <p:cNvCxnSpPr/>
            <p:nvPr/>
          </p:nvCxnSpPr>
          <p:spPr>
            <a:xfrm>
              <a:off x="5209838" y="3648300"/>
              <a:ext cx="1286700" cy="0"/>
            </a:xfrm>
            <a:prstGeom prst="straightConnector1">
              <a:avLst/>
            </a:prstGeom>
            <a:noFill/>
            <a:ln w="9525" cap="flat" cmpd="sng">
              <a:solidFill>
                <a:srgbClr val="1D7E74"/>
              </a:solidFill>
              <a:prstDash val="solid"/>
              <a:round/>
              <a:headEnd type="none" w="sm" len="sm"/>
              <a:tailEnd type="oval" w="med" len="med"/>
            </a:ln>
          </p:spPr>
        </p:cxnSp>
      </p:grpSp>
      <p:grpSp>
        <p:nvGrpSpPr>
          <p:cNvPr id="195" name="Google Shape;195;p32"/>
          <p:cNvGrpSpPr/>
          <p:nvPr/>
        </p:nvGrpSpPr>
        <p:grpSpPr>
          <a:xfrm>
            <a:off x="2662213" y="728463"/>
            <a:ext cx="3814835" cy="3790597"/>
            <a:chOff x="2662213" y="676344"/>
            <a:chExt cx="3814835" cy="3790597"/>
          </a:xfrm>
        </p:grpSpPr>
        <p:sp>
          <p:nvSpPr>
            <p:cNvPr id="196" name="Google Shape;196;p32"/>
            <p:cNvSpPr/>
            <p:nvPr/>
          </p:nvSpPr>
          <p:spPr>
            <a:xfrm rot="3600185">
              <a:off x="3169983" y="1184511"/>
              <a:ext cx="2774659" cy="2774659"/>
            </a:xfrm>
            <a:prstGeom prst="blockArc">
              <a:avLst>
                <a:gd name="adj1" fmla="val 12622480"/>
                <a:gd name="adj2" fmla="val 19781569"/>
                <a:gd name="adj3" fmla="val 20773"/>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2"/>
            <p:cNvSpPr/>
            <p:nvPr/>
          </p:nvSpPr>
          <p:spPr>
            <a:xfrm rot="10800000">
              <a:off x="3183490" y="1163229"/>
              <a:ext cx="2774700" cy="2774700"/>
            </a:xfrm>
            <a:prstGeom prst="blockArc">
              <a:avLst>
                <a:gd name="adj1" fmla="val 12622480"/>
                <a:gd name="adj2" fmla="val 19662822"/>
                <a:gd name="adj3" fmla="val 20729"/>
              </a:avLst>
            </a:prstGeom>
            <a:solidFill>
              <a:srgbClr val="1D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2"/>
            <p:cNvSpPr/>
            <p:nvPr/>
          </p:nvSpPr>
          <p:spPr>
            <a:xfrm rot="-3600185">
              <a:off x="3194618" y="1184114"/>
              <a:ext cx="2774659" cy="2774659"/>
            </a:xfrm>
            <a:prstGeom prst="blockArc">
              <a:avLst>
                <a:gd name="adj1" fmla="val 12622480"/>
                <a:gd name="adj2" fmla="val 19703271"/>
                <a:gd name="adj3" fmla="val 20851"/>
              </a:avLst>
            </a:prstGeom>
            <a:solidFill>
              <a:srgbClr val="249C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32"/>
            <p:cNvGrpSpPr/>
            <p:nvPr/>
          </p:nvGrpSpPr>
          <p:grpSpPr>
            <a:xfrm rot="-7200165">
              <a:off x="3337679" y="2826785"/>
              <a:ext cx="585011" cy="585536"/>
              <a:chOff x="1967628" y="812211"/>
              <a:chExt cx="588000" cy="588000"/>
            </a:xfrm>
          </p:grpSpPr>
          <p:sp>
            <p:nvSpPr>
              <p:cNvPr id="200" name="Google Shape;200;p32"/>
              <p:cNvSpPr/>
              <p:nvPr/>
            </p:nvSpPr>
            <p:spPr>
              <a:xfrm rot="39023">
                <a:off x="1970909" y="815492"/>
                <a:ext cx="581437" cy="581437"/>
              </a:xfrm>
              <a:prstGeom prst="pie">
                <a:avLst>
                  <a:gd name="adj1" fmla="val 6190354"/>
                  <a:gd name="adj2" fmla="val 14996165"/>
                </a:avLst>
              </a:prstGeom>
              <a:solidFill>
                <a:srgbClr val="249C90"/>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2"/>
              <p:cNvSpPr/>
              <p:nvPr/>
            </p:nvSpPr>
            <p:spPr>
              <a:xfrm rot="10800000">
                <a:off x="1970875" y="815525"/>
                <a:ext cx="581400" cy="581400"/>
              </a:xfrm>
              <a:prstGeom prst="pie">
                <a:avLst>
                  <a:gd name="adj1" fmla="val 4028252"/>
                  <a:gd name="adj2" fmla="val 17183677"/>
                </a:avLst>
              </a:prstGeom>
              <a:solidFill>
                <a:srgbClr val="249C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32"/>
            <p:cNvGrpSpPr/>
            <p:nvPr/>
          </p:nvGrpSpPr>
          <p:grpSpPr>
            <a:xfrm>
              <a:off x="4264097" y="1180331"/>
              <a:ext cx="585001" cy="585530"/>
              <a:chOff x="1970048" y="811613"/>
              <a:chExt cx="588000" cy="588000"/>
            </a:xfrm>
          </p:grpSpPr>
          <p:sp>
            <p:nvSpPr>
              <p:cNvPr id="203" name="Google Shape;203;p32"/>
              <p:cNvSpPr/>
              <p:nvPr/>
            </p:nvSpPr>
            <p:spPr>
              <a:xfrm rot="39023">
                <a:off x="1973329" y="814894"/>
                <a:ext cx="581437" cy="581437"/>
              </a:xfrm>
              <a:prstGeom prst="pie">
                <a:avLst>
                  <a:gd name="adj1" fmla="val 6190354"/>
                  <a:gd name="adj2" fmla="val 14996165"/>
                </a:avLst>
              </a:prstGeom>
              <a:solidFill>
                <a:srgbClr val="155B54"/>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2"/>
              <p:cNvSpPr/>
              <p:nvPr/>
            </p:nvSpPr>
            <p:spPr>
              <a:xfrm rot="10800000">
                <a:off x="1973295" y="814927"/>
                <a:ext cx="581400" cy="581400"/>
              </a:xfrm>
              <a:prstGeom prst="pie">
                <a:avLst>
                  <a:gd name="adj1" fmla="val 4028252"/>
                  <a:gd name="adj2" fmla="val 17183677"/>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32"/>
            <p:cNvGrpSpPr/>
            <p:nvPr/>
          </p:nvGrpSpPr>
          <p:grpSpPr>
            <a:xfrm rot="7200165">
              <a:off x="5229930" y="2804716"/>
              <a:ext cx="585011" cy="585536"/>
              <a:chOff x="1977085" y="811649"/>
              <a:chExt cx="588000" cy="588000"/>
            </a:xfrm>
          </p:grpSpPr>
          <p:sp>
            <p:nvSpPr>
              <p:cNvPr id="206" name="Google Shape;206;p32"/>
              <p:cNvSpPr/>
              <p:nvPr/>
            </p:nvSpPr>
            <p:spPr>
              <a:xfrm rot="39023">
                <a:off x="1980366" y="814930"/>
                <a:ext cx="581437" cy="581437"/>
              </a:xfrm>
              <a:prstGeom prst="pie">
                <a:avLst>
                  <a:gd name="adj1" fmla="val 6190354"/>
                  <a:gd name="adj2" fmla="val 14996165"/>
                </a:avLst>
              </a:prstGeom>
              <a:solidFill>
                <a:srgbClr val="1D7E74"/>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2"/>
              <p:cNvSpPr/>
              <p:nvPr/>
            </p:nvSpPr>
            <p:spPr>
              <a:xfrm rot="10800000">
                <a:off x="1980332" y="814963"/>
                <a:ext cx="581400" cy="581400"/>
              </a:xfrm>
              <a:prstGeom prst="pie">
                <a:avLst>
                  <a:gd name="adj1" fmla="val 4028252"/>
                  <a:gd name="adj2" fmla="val 17183677"/>
                </a:avLst>
              </a:prstGeom>
              <a:solidFill>
                <a:srgbClr val="1D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32"/>
            <p:cNvSpPr txBox="1"/>
            <p:nvPr/>
          </p:nvSpPr>
          <p:spPr>
            <a:xfrm>
              <a:off x="4334550" y="1255312"/>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03 </a:t>
              </a:r>
              <a:endParaRPr sz="1600" b="1">
                <a:solidFill>
                  <a:srgbClr val="FFFFFF"/>
                </a:solidFill>
                <a:latin typeface="Roboto"/>
                <a:ea typeface="Roboto"/>
                <a:cs typeface="Roboto"/>
                <a:sym typeface="Roboto"/>
              </a:endParaRPr>
            </a:p>
          </p:txBody>
        </p:sp>
        <p:sp>
          <p:nvSpPr>
            <p:cNvPr id="209" name="Google Shape;209;p32"/>
            <p:cNvSpPr txBox="1"/>
            <p:nvPr/>
          </p:nvSpPr>
          <p:spPr>
            <a:xfrm>
              <a:off x="3375648" y="2887440"/>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01 </a:t>
              </a:r>
              <a:endParaRPr sz="1600" b="1">
                <a:solidFill>
                  <a:srgbClr val="FFFFFF"/>
                </a:solidFill>
                <a:latin typeface="Roboto"/>
                <a:ea typeface="Roboto"/>
                <a:cs typeface="Roboto"/>
                <a:sym typeface="Roboto"/>
              </a:endParaRPr>
            </a:p>
          </p:txBody>
        </p:sp>
        <p:sp>
          <p:nvSpPr>
            <p:cNvPr id="210" name="Google Shape;210;p32"/>
            <p:cNvSpPr txBox="1"/>
            <p:nvPr/>
          </p:nvSpPr>
          <p:spPr>
            <a:xfrm>
              <a:off x="5281877" y="2857865"/>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02 </a:t>
              </a:r>
              <a:endParaRPr sz="1600" b="1">
                <a:solidFill>
                  <a:srgbClr val="FFFFFF"/>
                </a:solidFill>
                <a:latin typeface="Roboto"/>
                <a:ea typeface="Roboto"/>
                <a:cs typeface="Roboto"/>
                <a:sym typeface="Roboto"/>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289513" y="452675"/>
            <a:ext cx="7772100" cy="56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Examples</a:t>
            </a:r>
            <a:endParaRPr/>
          </a:p>
        </p:txBody>
      </p:sp>
      <p:cxnSp>
        <p:nvCxnSpPr>
          <p:cNvPr id="216" name="Google Shape;216;p33"/>
          <p:cNvCxnSpPr>
            <a:stCxn id="217" idx="6"/>
            <a:endCxn id="218" idx="2"/>
          </p:cNvCxnSpPr>
          <p:nvPr/>
        </p:nvCxnSpPr>
        <p:spPr>
          <a:xfrm>
            <a:off x="2201529" y="2374106"/>
            <a:ext cx="611700" cy="828900"/>
          </a:xfrm>
          <a:prstGeom prst="bentConnector3">
            <a:avLst>
              <a:gd name="adj1" fmla="val 49995"/>
            </a:avLst>
          </a:prstGeom>
          <a:noFill/>
          <a:ln w="9525" cap="flat" cmpd="sng">
            <a:solidFill>
              <a:srgbClr val="C2C2C2"/>
            </a:solidFill>
            <a:prstDash val="solid"/>
            <a:round/>
            <a:headEnd type="none" w="sm" len="sm"/>
            <a:tailEnd type="none" w="sm" len="sm"/>
          </a:ln>
        </p:spPr>
      </p:cxnSp>
      <p:cxnSp>
        <p:nvCxnSpPr>
          <p:cNvPr id="219" name="Google Shape;219;p33"/>
          <p:cNvCxnSpPr>
            <a:stCxn id="217" idx="6"/>
            <a:endCxn id="220" idx="2"/>
          </p:cNvCxnSpPr>
          <p:nvPr/>
        </p:nvCxnSpPr>
        <p:spPr>
          <a:xfrm rot="10800000" flipH="1">
            <a:off x="2201529" y="1545206"/>
            <a:ext cx="611700" cy="828900"/>
          </a:xfrm>
          <a:prstGeom prst="bentConnector3">
            <a:avLst>
              <a:gd name="adj1" fmla="val 49995"/>
            </a:avLst>
          </a:prstGeom>
          <a:noFill/>
          <a:ln w="9525" cap="flat" cmpd="sng">
            <a:solidFill>
              <a:srgbClr val="C2C2C2"/>
            </a:solidFill>
            <a:prstDash val="solid"/>
            <a:round/>
            <a:headEnd type="none" w="sm" len="sm"/>
            <a:tailEnd type="none" w="sm" len="sm"/>
          </a:ln>
        </p:spPr>
      </p:cxnSp>
      <p:cxnSp>
        <p:nvCxnSpPr>
          <p:cNvPr id="221" name="Google Shape;221;p33"/>
          <p:cNvCxnSpPr>
            <a:stCxn id="222" idx="3"/>
            <a:endCxn id="223" idx="2"/>
          </p:cNvCxnSpPr>
          <p:nvPr/>
        </p:nvCxnSpPr>
        <p:spPr>
          <a:xfrm rot="10800000" flipH="1">
            <a:off x="3994710" y="1140278"/>
            <a:ext cx="510600" cy="4050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224" name="Google Shape;224;p33"/>
          <p:cNvCxnSpPr>
            <a:stCxn id="222" idx="3"/>
            <a:endCxn id="225" idx="2"/>
          </p:cNvCxnSpPr>
          <p:nvPr/>
        </p:nvCxnSpPr>
        <p:spPr>
          <a:xfrm>
            <a:off x="3994710" y="1545278"/>
            <a:ext cx="510600" cy="3918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226" name="Google Shape;226;p33"/>
          <p:cNvCxnSpPr>
            <a:stCxn id="227" idx="3"/>
            <a:endCxn id="228" idx="2"/>
          </p:cNvCxnSpPr>
          <p:nvPr/>
        </p:nvCxnSpPr>
        <p:spPr>
          <a:xfrm rot="10800000" flipH="1">
            <a:off x="3994710" y="2797934"/>
            <a:ext cx="510600" cy="4050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229" name="Google Shape;229;p33"/>
          <p:cNvCxnSpPr>
            <a:stCxn id="227" idx="3"/>
            <a:endCxn id="230" idx="2"/>
          </p:cNvCxnSpPr>
          <p:nvPr/>
        </p:nvCxnSpPr>
        <p:spPr>
          <a:xfrm>
            <a:off x="3994710" y="3202934"/>
            <a:ext cx="510600" cy="405000"/>
          </a:xfrm>
          <a:prstGeom prst="bentConnector3">
            <a:avLst>
              <a:gd name="adj1" fmla="val 50000"/>
            </a:avLst>
          </a:prstGeom>
          <a:noFill/>
          <a:ln w="9525" cap="flat" cmpd="sng">
            <a:solidFill>
              <a:srgbClr val="C2C2C2"/>
            </a:solidFill>
            <a:prstDash val="solid"/>
            <a:round/>
            <a:headEnd type="none" w="sm" len="sm"/>
            <a:tailEnd type="none" w="sm" len="sm"/>
          </a:ln>
        </p:spPr>
      </p:cxnSp>
      <p:grpSp>
        <p:nvGrpSpPr>
          <p:cNvPr id="231" name="Google Shape;231;p33"/>
          <p:cNvGrpSpPr/>
          <p:nvPr/>
        </p:nvGrpSpPr>
        <p:grpSpPr>
          <a:xfrm>
            <a:off x="4505348" y="999101"/>
            <a:ext cx="1181473" cy="282652"/>
            <a:chOff x="4621325" y="1018950"/>
            <a:chExt cx="1356300" cy="319200"/>
          </a:xfrm>
        </p:grpSpPr>
        <p:sp>
          <p:nvSpPr>
            <p:cNvPr id="232" name="Google Shape;232;p33"/>
            <p:cNvSpPr/>
            <p:nvPr/>
          </p:nvSpPr>
          <p:spPr>
            <a:xfrm>
              <a:off x="4795325" y="10189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1B786E"/>
                  </a:solidFill>
                  <a:latin typeface="Roboto"/>
                  <a:ea typeface="Roboto"/>
                  <a:cs typeface="Roboto"/>
                  <a:sym typeface="Roboto"/>
                </a:rPr>
                <a:t>HIM</a:t>
              </a:r>
              <a:endParaRPr sz="1100">
                <a:solidFill>
                  <a:srgbClr val="1B786E"/>
                </a:solidFill>
                <a:latin typeface="Roboto"/>
                <a:ea typeface="Roboto"/>
                <a:cs typeface="Roboto"/>
                <a:sym typeface="Roboto"/>
              </a:endParaRPr>
            </a:p>
          </p:txBody>
        </p:sp>
        <p:sp>
          <p:nvSpPr>
            <p:cNvPr id="223" name="Google Shape;223;p33"/>
            <p:cNvSpPr/>
            <p:nvPr/>
          </p:nvSpPr>
          <p:spPr>
            <a:xfrm>
              <a:off x="4621325" y="1091550"/>
              <a:ext cx="174000" cy="174000"/>
            </a:xfrm>
            <a:prstGeom prst="ellipse">
              <a:avLst/>
            </a:prstGeom>
            <a:solidFill>
              <a:srgbClr val="1D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33"/>
          <p:cNvGrpSpPr/>
          <p:nvPr/>
        </p:nvGrpSpPr>
        <p:grpSpPr>
          <a:xfrm>
            <a:off x="2813237" y="1403952"/>
            <a:ext cx="1181473" cy="282652"/>
            <a:chOff x="2678825" y="1476150"/>
            <a:chExt cx="1356300" cy="319200"/>
          </a:xfrm>
        </p:grpSpPr>
        <p:sp>
          <p:nvSpPr>
            <p:cNvPr id="222" name="Google Shape;222;p33"/>
            <p:cNvSpPr/>
            <p:nvPr/>
          </p:nvSpPr>
          <p:spPr>
            <a:xfrm>
              <a:off x="2852825" y="14761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1B786E"/>
                  </a:solidFill>
                  <a:latin typeface="Roboto"/>
                  <a:ea typeface="Roboto"/>
                  <a:cs typeface="Roboto"/>
                  <a:sym typeface="Roboto"/>
                </a:rPr>
                <a:t>Minecraft story</a:t>
              </a:r>
              <a:endParaRPr sz="1100">
                <a:solidFill>
                  <a:srgbClr val="1B786E"/>
                </a:solidFill>
                <a:latin typeface="Roboto"/>
                <a:ea typeface="Roboto"/>
                <a:cs typeface="Roboto"/>
                <a:sym typeface="Roboto"/>
              </a:endParaRPr>
            </a:p>
          </p:txBody>
        </p:sp>
        <p:sp>
          <p:nvSpPr>
            <p:cNvPr id="220" name="Google Shape;220;p33"/>
            <p:cNvSpPr/>
            <p:nvPr/>
          </p:nvSpPr>
          <p:spPr>
            <a:xfrm>
              <a:off x="2678825" y="1548750"/>
              <a:ext cx="174000" cy="174000"/>
            </a:xfrm>
            <a:prstGeom prst="ellipse">
              <a:avLst/>
            </a:prstGeom>
            <a:solidFill>
              <a:srgbClr val="1B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33"/>
          <p:cNvGrpSpPr/>
          <p:nvPr/>
        </p:nvGrpSpPr>
        <p:grpSpPr>
          <a:xfrm>
            <a:off x="1014851" y="2232780"/>
            <a:ext cx="1186678" cy="282652"/>
            <a:chOff x="614325" y="2412150"/>
            <a:chExt cx="1362275" cy="319200"/>
          </a:xfrm>
        </p:grpSpPr>
        <p:sp>
          <p:nvSpPr>
            <p:cNvPr id="235" name="Google Shape;235;p33"/>
            <p:cNvSpPr/>
            <p:nvPr/>
          </p:nvSpPr>
          <p:spPr>
            <a:xfrm>
              <a:off x="614325" y="24121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100">
                  <a:solidFill>
                    <a:srgbClr val="1B786E"/>
                  </a:solidFill>
                  <a:latin typeface="Roboto"/>
                  <a:ea typeface="Roboto"/>
                  <a:cs typeface="Roboto"/>
                  <a:sym typeface="Roboto"/>
                </a:rPr>
                <a:t>Minecraft Buildings</a:t>
              </a:r>
              <a:endParaRPr sz="1100">
                <a:solidFill>
                  <a:srgbClr val="1B786E"/>
                </a:solidFill>
                <a:latin typeface="Roboto"/>
                <a:ea typeface="Roboto"/>
                <a:cs typeface="Roboto"/>
                <a:sym typeface="Roboto"/>
              </a:endParaRPr>
            </a:p>
          </p:txBody>
        </p:sp>
        <p:sp>
          <p:nvSpPr>
            <p:cNvPr id="217" name="Google Shape;217;p33"/>
            <p:cNvSpPr/>
            <p:nvPr/>
          </p:nvSpPr>
          <p:spPr>
            <a:xfrm>
              <a:off x="1802600" y="2484750"/>
              <a:ext cx="174000" cy="174000"/>
            </a:xfrm>
            <a:prstGeom prst="ellipse">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33"/>
          <p:cNvGrpSpPr/>
          <p:nvPr/>
        </p:nvGrpSpPr>
        <p:grpSpPr>
          <a:xfrm>
            <a:off x="2813237" y="3061608"/>
            <a:ext cx="1181473" cy="282652"/>
            <a:chOff x="2678825" y="3348150"/>
            <a:chExt cx="1356300" cy="319200"/>
          </a:xfrm>
        </p:grpSpPr>
        <p:sp>
          <p:nvSpPr>
            <p:cNvPr id="227" name="Google Shape;227;p33"/>
            <p:cNvSpPr/>
            <p:nvPr/>
          </p:nvSpPr>
          <p:spPr>
            <a:xfrm>
              <a:off x="2852825" y="33481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1B786E"/>
                  </a:solidFill>
                  <a:latin typeface="Roboto"/>
                  <a:ea typeface="Roboto"/>
                  <a:cs typeface="Roboto"/>
                  <a:sym typeface="Roboto"/>
                </a:rPr>
                <a:t>Videos of buildings made by Minecraft</a:t>
              </a:r>
              <a:endParaRPr sz="1100">
                <a:solidFill>
                  <a:srgbClr val="1B786E"/>
                </a:solidFill>
                <a:latin typeface="Roboto"/>
                <a:ea typeface="Roboto"/>
                <a:cs typeface="Roboto"/>
                <a:sym typeface="Roboto"/>
              </a:endParaRPr>
            </a:p>
          </p:txBody>
        </p:sp>
        <p:sp>
          <p:nvSpPr>
            <p:cNvPr id="218" name="Google Shape;218;p33"/>
            <p:cNvSpPr/>
            <p:nvPr/>
          </p:nvSpPr>
          <p:spPr>
            <a:xfrm>
              <a:off x="2678825" y="3420750"/>
              <a:ext cx="174000" cy="174000"/>
            </a:xfrm>
            <a:prstGeom prst="ellipse">
              <a:avLst/>
            </a:prstGeom>
            <a:solidFill>
              <a:srgbClr val="1B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33"/>
          <p:cNvGrpSpPr/>
          <p:nvPr/>
        </p:nvGrpSpPr>
        <p:grpSpPr>
          <a:xfrm>
            <a:off x="4505348" y="1808802"/>
            <a:ext cx="1181473" cy="282652"/>
            <a:chOff x="4621325" y="1933350"/>
            <a:chExt cx="1356300" cy="319200"/>
          </a:xfrm>
        </p:grpSpPr>
        <p:sp>
          <p:nvSpPr>
            <p:cNvPr id="238" name="Google Shape;238;p33"/>
            <p:cNvSpPr/>
            <p:nvPr/>
          </p:nvSpPr>
          <p:spPr>
            <a:xfrm>
              <a:off x="4795325" y="19333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1B786E"/>
                  </a:solidFill>
                  <a:latin typeface="Roboto"/>
                  <a:ea typeface="Roboto"/>
                  <a:cs typeface="Roboto"/>
                  <a:sym typeface="Roboto"/>
                </a:rPr>
                <a:t>Self made Minecraft story anime</a:t>
              </a:r>
              <a:endParaRPr sz="1100">
                <a:solidFill>
                  <a:srgbClr val="1B786E"/>
                </a:solidFill>
                <a:latin typeface="Roboto"/>
                <a:ea typeface="Roboto"/>
                <a:cs typeface="Roboto"/>
                <a:sym typeface="Roboto"/>
              </a:endParaRPr>
            </a:p>
          </p:txBody>
        </p:sp>
        <p:sp>
          <p:nvSpPr>
            <p:cNvPr id="225" name="Google Shape;225;p33"/>
            <p:cNvSpPr/>
            <p:nvPr/>
          </p:nvSpPr>
          <p:spPr>
            <a:xfrm>
              <a:off x="4621325" y="1991250"/>
              <a:ext cx="174000" cy="174000"/>
            </a:xfrm>
            <a:prstGeom prst="ellipse">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33"/>
          <p:cNvGrpSpPr/>
          <p:nvPr/>
        </p:nvGrpSpPr>
        <p:grpSpPr>
          <a:xfrm>
            <a:off x="4505348" y="2656757"/>
            <a:ext cx="1692112" cy="282652"/>
            <a:chOff x="4621325" y="2890950"/>
            <a:chExt cx="1942500" cy="319200"/>
          </a:xfrm>
        </p:grpSpPr>
        <p:sp>
          <p:nvSpPr>
            <p:cNvPr id="240" name="Google Shape;240;p33"/>
            <p:cNvSpPr/>
            <p:nvPr/>
          </p:nvSpPr>
          <p:spPr>
            <a:xfrm>
              <a:off x="4795325" y="2890950"/>
              <a:ext cx="17685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1B786E"/>
                  </a:solidFill>
                  <a:latin typeface="Roboto"/>
                  <a:ea typeface="Roboto"/>
                  <a:cs typeface="Roboto"/>
                  <a:sym typeface="Roboto"/>
                </a:rPr>
                <a:t>Other Minecraft videos</a:t>
              </a:r>
              <a:endParaRPr sz="1100">
                <a:solidFill>
                  <a:srgbClr val="1B786E"/>
                </a:solidFill>
                <a:latin typeface="Roboto"/>
                <a:ea typeface="Roboto"/>
                <a:cs typeface="Roboto"/>
                <a:sym typeface="Roboto"/>
              </a:endParaRPr>
            </a:p>
          </p:txBody>
        </p:sp>
        <p:sp>
          <p:nvSpPr>
            <p:cNvPr id="228" name="Google Shape;228;p33"/>
            <p:cNvSpPr/>
            <p:nvPr/>
          </p:nvSpPr>
          <p:spPr>
            <a:xfrm>
              <a:off x="4621325" y="2963550"/>
              <a:ext cx="174000" cy="174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33"/>
          <p:cNvGrpSpPr/>
          <p:nvPr/>
        </p:nvGrpSpPr>
        <p:grpSpPr>
          <a:xfrm>
            <a:off x="4505348" y="3466458"/>
            <a:ext cx="1181473" cy="282652"/>
            <a:chOff x="4621325" y="3805350"/>
            <a:chExt cx="1356300" cy="319200"/>
          </a:xfrm>
        </p:grpSpPr>
        <p:sp>
          <p:nvSpPr>
            <p:cNvPr id="242" name="Google Shape;242;p33"/>
            <p:cNvSpPr/>
            <p:nvPr/>
          </p:nvSpPr>
          <p:spPr>
            <a:xfrm>
              <a:off x="4795325" y="38053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1B786E"/>
                  </a:solidFill>
                  <a:latin typeface="Roboto"/>
                  <a:ea typeface="Roboto"/>
                  <a:cs typeface="Roboto"/>
                  <a:sym typeface="Roboto"/>
                </a:rPr>
                <a:t>Replica anime made by Minecraft</a:t>
              </a:r>
              <a:endParaRPr sz="1100">
                <a:solidFill>
                  <a:srgbClr val="1B786E"/>
                </a:solidFill>
                <a:latin typeface="Roboto"/>
                <a:ea typeface="Roboto"/>
                <a:cs typeface="Roboto"/>
                <a:sym typeface="Roboto"/>
              </a:endParaRPr>
            </a:p>
          </p:txBody>
        </p:sp>
        <p:sp>
          <p:nvSpPr>
            <p:cNvPr id="230" name="Google Shape;230;p33"/>
            <p:cNvSpPr/>
            <p:nvPr/>
          </p:nvSpPr>
          <p:spPr>
            <a:xfrm>
              <a:off x="4621325" y="3877950"/>
              <a:ext cx="174000" cy="174000"/>
            </a:xfrm>
            <a:prstGeom prst="ellipse">
              <a:avLst/>
            </a:prstGeom>
            <a:solidFill>
              <a:srgbClr val="1D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3" name="Google Shape;243;p33"/>
          <p:cNvCxnSpPr>
            <a:stCxn id="232" idx="3"/>
            <a:endCxn id="244" idx="2"/>
          </p:cNvCxnSpPr>
          <p:nvPr/>
        </p:nvCxnSpPr>
        <p:spPr>
          <a:xfrm rot="10800000" flipH="1">
            <a:off x="5686821" y="735427"/>
            <a:ext cx="510600" cy="405000"/>
          </a:xfrm>
          <a:prstGeom prst="bentConnector3">
            <a:avLst>
              <a:gd name="adj1" fmla="val 49994"/>
            </a:avLst>
          </a:prstGeom>
          <a:noFill/>
          <a:ln w="9525" cap="flat" cmpd="sng">
            <a:solidFill>
              <a:srgbClr val="C2C2C2"/>
            </a:solidFill>
            <a:prstDash val="solid"/>
            <a:round/>
            <a:headEnd type="none" w="sm" len="sm"/>
            <a:tailEnd type="none" w="sm" len="sm"/>
          </a:ln>
        </p:spPr>
      </p:cxnSp>
      <p:cxnSp>
        <p:nvCxnSpPr>
          <p:cNvPr id="245" name="Google Shape;245;p33"/>
          <p:cNvCxnSpPr>
            <a:stCxn id="232" idx="3"/>
            <a:endCxn id="246" idx="2"/>
          </p:cNvCxnSpPr>
          <p:nvPr/>
        </p:nvCxnSpPr>
        <p:spPr>
          <a:xfrm>
            <a:off x="5686821" y="1140427"/>
            <a:ext cx="510600" cy="391800"/>
          </a:xfrm>
          <a:prstGeom prst="bentConnector3">
            <a:avLst>
              <a:gd name="adj1" fmla="val 49994"/>
            </a:avLst>
          </a:prstGeom>
          <a:noFill/>
          <a:ln w="9525" cap="flat" cmpd="sng">
            <a:solidFill>
              <a:srgbClr val="C2C2C2"/>
            </a:solidFill>
            <a:prstDash val="solid"/>
            <a:round/>
            <a:headEnd type="none" w="sm" len="sm"/>
            <a:tailEnd type="none" w="sm" len="sm"/>
          </a:ln>
        </p:spPr>
      </p:cxnSp>
      <p:grpSp>
        <p:nvGrpSpPr>
          <p:cNvPr id="247" name="Google Shape;247;p33"/>
          <p:cNvGrpSpPr/>
          <p:nvPr/>
        </p:nvGrpSpPr>
        <p:grpSpPr>
          <a:xfrm>
            <a:off x="6197395" y="594251"/>
            <a:ext cx="1181473" cy="282652"/>
            <a:chOff x="6563750" y="561750"/>
            <a:chExt cx="1356300" cy="319200"/>
          </a:xfrm>
        </p:grpSpPr>
        <p:sp>
          <p:nvSpPr>
            <p:cNvPr id="248" name="Google Shape;248;p33"/>
            <p:cNvSpPr/>
            <p:nvPr/>
          </p:nvSpPr>
          <p:spPr>
            <a:xfrm>
              <a:off x="6737750" y="5617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1B786E"/>
                  </a:solidFill>
                  <a:latin typeface="Roboto"/>
                  <a:ea typeface="Roboto"/>
                  <a:cs typeface="Roboto"/>
                  <a:sym typeface="Roboto"/>
                </a:rPr>
                <a:t>Other videos that player meet HIM</a:t>
              </a:r>
              <a:endParaRPr sz="1100">
                <a:solidFill>
                  <a:srgbClr val="1B786E"/>
                </a:solidFill>
                <a:latin typeface="Roboto"/>
                <a:ea typeface="Roboto"/>
                <a:cs typeface="Roboto"/>
                <a:sym typeface="Roboto"/>
              </a:endParaRPr>
            </a:p>
          </p:txBody>
        </p:sp>
        <p:sp>
          <p:nvSpPr>
            <p:cNvPr id="244" name="Google Shape;244;p33"/>
            <p:cNvSpPr/>
            <p:nvPr/>
          </p:nvSpPr>
          <p:spPr>
            <a:xfrm>
              <a:off x="6563750" y="634350"/>
              <a:ext cx="174000" cy="174000"/>
            </a:xfrm>
            <a:prstGeom prst="ellipse">
              <a:avLst/>
            </a:prstGeom>
            <a:solidFill>
              <a:srgbClr val="1F88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33"/>
          <p:cNvGrpSpPr/>
          <p:nvPr/>
        </p:nvGrpSpPr>
        <p:grpSpPr>
          <a:xfrm>
            <a:off x="6197395" y="1403952"/>
            <a:ext cx="1181473" cy="282652"/>
            <a:chOff x="6563750" y="1476150"/>
            <a:chExt cx="1356300" cy="319200"/>
          </a:xfrm>
        </p:grpSpPr>
        <p:sp>
          <p:nvSpPr>
            <p:cNvPr id="250" name="Google Shape;250;p33"/>
            <p:cNvSpPr/>
            <p:nvPr/>
          </p:nvSpPr>
          <p:spPr>
            <a:xfrm>
              <a:off x="6737750" y="14761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1B786E"/>
                  </a:solidFill>
                  <a:latin typeface="Roboto"/>
                  <a:ea typeface="Roboto"/>
                  <a:cs typeface="Roboto"/>
                  <a:sym typeface="Roboto"/>
                </a:rPr>
                <a:t>Anime about HIM</a:t>
              </a:r>
              <a:endParaRPr sz="1100">
                <a:solidFill>
                  <a:srgbClr val="1B786E"/>
                </a:solidFill>
                <a:latin typeface="Roboto"/>
                <a:ea typeface="Roboto"/>
                <a:cs typeface="Roboto"/>
                <a:sym typeface="Roboto"/>
              </a:endParaRPr>
            </a:p>
          </p:txBody>
        </p:sp>
        <p:sp>
          <p:nvSpPr>
            <p:cNvPr id="246" name="Google Shape;246;p33"/>
            <p:cNvSpPr/>
            <p:nvPr/>
          </p:nvSpPr>
          <p:spPr>
            <a:xfrm>
              <a:off x="6563750" y="1534050"/>
              <a:ext cx="174000" cy="174000"/>
            </a:xfrm>
            <a:prstGeom prst="ellipse">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1" name="Google Shape;251;p33"/>
          <p:cNvCxnSpPr>
            <a:stCxn id="242" idx="3"/>
            <a:endCxn id="252" idx="2"/>
          </p:cNvCxnSpPr>
          <p:nvPr/>
        </p:nvCxnSpPr>
        <p:spPr>
          <a:xfrm>
            <a:off x="5686821" y="3607784"/>
            <a:ext cx="510600" cy="600"/>
          </a:xfrm>
          <a:prstGeom prst="bentConnector3">
            <a:avLst>
              <a:gd name="adj1" fmla="val 49994"/>
            </a:avLst>
          </a:prstGeom>
          <a:noFill/>
          <a:ln w="9525" cap="flat" cmpd="sng">
            <a:solidFill>
              <a:srgbClr val="C2C2C2"/>
            </a:solidFill>
            <a:prstDash val="solid"/>
            <a:round/>
            <a:headEnd type="none" w="sm" len="sm"/>
            <a:tailEnd type="none" w="sm" len="sm"/>
          </a:ln>
        </p:spPr>
      </p:cxnSp>
      <p:cxnSp>
        <p:nvCxnSpPr>
          <p:cNvPr id="253" name="Google Shape;253;p33"/>
          <p:cNvCxnSpPr>
            <a:stCxn id="242" idx="3"/>
            <a:endCxn id="254" idx="2"/>
          </p:cNvCxnSpPr>
          <p:nvPr/>
        </p:nvCxnSpPr>
        <p:spPr>
          <a:xfrm>
            <a:off x="5686821" y="3607784"/>
            <a:ext cx="510600" cy="405000"/>
          </a:xfrm>
          <a:prstGeom prst="bentConnector3">
            <a:avLst>
              <a:gd name="adj1" fmla="val 49994"/>
            </a:avLst>
          </a:prstGeom>
          <a:noFill/>
          <a:ln w="9525" cap="flat" cmpd="sng">
            <a:solidFill>
              <a:srgbClr val="C2C2C2"/>
            </a:solidFill>
            <a:prstDash val="solid"/>
            <a:round/>
            <a:headEnd type="none" w="sm" len="sm"/>
            <a:tailEnd type="none" w="sm" len="sm"/>
          </a:ln>
        </p:spPr>
      </p:cxnSp>
      <p:grpSp>
        <p:nvGrpSpPr>
          <p:cNvPr id="255" name="Google Shape;255;p33"/>
          <p:cNvGrpSpPr/>
          <p:nvPr/>
        </p:nvGrpSpPr>
        <p:grpSpPr>
          <a:xfrm>
            <a:off x="6197395" y="3466458"/>
            <a:ext cx="1181473" cy="282652"/>
            <a:chOff x="6563750" y="3805350"/>
            <a:chExt cx="1356300" cy="319200"/>
          </a:xfrm>
        </p:grpSpPr>
        <p:sp>
          <p:nvSpPr>
            <p:cNvPr id="256" name="Google Shape;256;p33"/>
            <p:cNvSpPr/>
            <p:nvPr/>
          </p:nvSpPr>
          <p:spPr>
            <a:xfrm>
              <a:off x="6737750" y="38053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1B786E"/>
                  </a:solidFill>
                  <a:latin typeface="Roboto"/>
                  <a:ea typeface="Roboto"/>
                  <a:cs typeface="Roboto"/>
                  <a:sym typeface="Roboto"/>
                </a:rPr>
                <a:t>Another similar replica</a:t>
              </a:r>
              <a:endParaRPr sz="1100">
                <a:solidFill>
                  <a:srgbClr val="1B786E"/>
                </a:solidFill>
                <a:latin typeface="Roboto"/>
                <a:ea typeface="Roboto"/>
                <a:cs typeface="Roboto"/>
                <a:sym typeface="Roboto"/>
              </a:endParaRPr>
            </a:p>
          </p:txBody>
        </p:sp>
        <p:sp>
          <p:nvSpPr>
            <p:cNvPr id="252" name="Google Shape;252;p33"/>
            <p:cNvSpPr/>
            <p:nvPr/>
          </p:nvSpPr>
          <p:spPr>
            <a:xfrm>
              <a:off x="6563750" y="3877950"/>
              <a:ext cx="174000" cy="174000"/>
            </a:xfrm>
            <a:prstGeom prst="ellipse">
              <a:avLst/>
            </a:prstGeom>
            <a:solidFill>
              <a:srgbClr val="1B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33"/>
          <p:cNvGrpSpPr/>
          <p:nvPr/>
        </p:nvGrpSpPr>
        <p:grpSpPr>
          <a:xfrm>
            <a:off x="6197395" y="3871309"/>
            <a:ext cx="1931751" cy="282652"/>
            <a:chOff x="6563750" y="4262550"/>
            <a:chExt cx="2217600" cy="319200"/>
          </a:xfrm>
        </p:grpSpPr>
        <p:sp>
          <p:nvSpPr>
            <p:cNvPr id="258" name="Google Shape;258;p33"/>
            <p:cNvSpPr/>
            <p:nvPr/>
          </p:nvSpPr>
          <p:spPr>
            <a:xfrm>
              <a:off x="6737750" y="4262550"/>
              <a:ext cx="20436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1B786E"/>
                  </a:solidFill>
                  <a:latin typeface="Roboto"/>
                  <a:ea typeface="Roboto"/>
                  <a:cs typeface="Roboto"/>
                  <a:sym typeface="Roboto"/>
                </a:rPr>
                <a:t>The graphical card ads about game recording</a:t>
              </a:r>
              <a:endParaRPr sz="1100">
                <a:solidFill>
                  <a:srgbClr val="1B786E"/>
                </a:solidFill>
                <a:latin typeface="Roboto"/>
                <a:ea typeface="Roboto"/>
                <a:cs typeface="Roboto"/>
                <a:sym typeface="Roboto"/>
              </a:endParaRPr>
            </a:p>
          </p:txBody>
        </p:sp>
        <p:sp>
          <p:nvSpPr>
            <p:cNvPr id="254" name="Google Shape;254;p33"/>
            <p:cNvSpPr/>
            <p:nvPr/>
          </p:nvSpPr>
          <p:spPr>
            <a:xfrm>
              <a:off x="6563750" y="4335150"/>
              <a:ext cx="174000" cy="174000"/>
            </a:xfrm>
            <a:prstGeom prst="ellipse">
              <a:avLst/>
            </a:pr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3"/>
          <p:cNvGrpSpPr/>
          <p:nvPr/>
        </p:nvGrpSpPr>
        <p:grpSpPr>
          <a:xfrm>
            <a:off x="6197395" y="3061608"/>
            <a:ext cx="1181473" cy="282652"/>
            <a:chOff x="6563750" y="3348150"/>
            <a:chExt cx="1356300" cy="319200"/>
          </a:xfrm>
        </p:grpSpPr>
        <p:sp>
          <p:nvSpPr>
            <p:cNvPr id="260" name="Google Shape;260;p33"/>
            <p:cNvSpPr/>
            <p:nvPr/>
          </p:nvSpPr>
          <p:spPr>
            <a:xfrm>
              <a:off x="6737750" y="33481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1B786E"/>
                  </a:solidFill>
                  <a:latin typeface="Roboto"/>
                  <a:ea typeface="Roboto"/>
                  <a:cs typeface="Roboto"/>
                  <a:sym typeface="Roboto"/>
                </a:rPr>
                <a:t>Original anime</a:t>
              </a:r>
              <a:endParaRPr sz="1100">
                <a:solidFill>
                  <a:srgbClr val="1B786E"/>
                </a:solidFill>
                <a:latin typeface="Roboto"/>
                <a:ea typeface="Roboto"/>
                <a:cs typeface="Roboto"/>
                <a:sym typeface="Roboto"/>
              </a:endParaRPr>
            </a:p>
          </p:txBody>
        </p:sp>
        <p:sp>
          <p:nvSpPr>
            <p:cNvPr id="261" name="Google Shape;261;p33"/>
            <p:cNvSpPr/>
            <p:nvPr/>
          </p:nvSpPr>
          <p:spPr>
            <a:xfrm>
              <a:off x="6563750" y="3420750"/>
              <a:ext cx="174000" cy="174000"/>
            </a:xfrm>
            <a:prstGeom prst="ellipse">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2" name="Google Shape;262;p33"/>
          <p:cNvCxnSpPr>
            <a:stCxn id="242" idx="3"/>
            <a:endCxn id="261" idx="2"/>
          </p:cNvCxnSpPr>
          <p:nvPr/>
        </p:nvCxnSpPr>
        <p:spPr>
          <a:xfrm rot="10800000" flipH="1">
            <a:off x="5686821" y="3202784"/>
            <a:ext cx="510600" cy="405000"/>
          </a:xfrm>
          <a:prstGeom prst="bentConnector3">
            <a:avLst>
              <a:gd name="adj1" fmla="val 49994"/>
            </a:avLst>
          </a:prstGeom>
          <a:noFill/>
          <a:ln w="9525" cap="flat" cmpd="sng">
            <a:solidFill>
              <a:srgbClr val="C2C2C2"/>
            </a:solidFill>
            <a:prstDash val="solid"/>
            <a:round/>
            <a:headEnd type="none" w="sm" len="sm"/>
            <a:tailEnd type="none" w="sm" len="sm"/>
          </a:ln>
        </p:spPr>
      </p:cxnSp>
      <p:grpSp>
        <p:nvGrpSpPr>
          <p:cNvPr id="263" name="Google Shape;263;p33"/>
          <p:cNvGrpSpPr/>
          <p:nvPr/>
        </p:nvGrpSpPr>
        <p:grpSpPr>
          <a:xfrm>
            <a:off x="1019895" y="3264028"/>
            <a:ext cx="1181473" cy="282652"/>
            <a:chOff x="2678825" y="3348150"/>
            <a:chExt cx="1356300" cy="319200"/>
          </a:xfrm>
        </p:grpSpPr>
        <p:sp>
          <p:nvSpPr>
            <p:cNvPr id="264" name="Google Shape;264;p33"/>
            <p:cNvSpPr/>
            <p:nvPr/>
          </p:nvSpPr>
          <p:spPr>
            <a:xfrm>
              <a:off x="2852825" y="33481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1B786E"/>
                  </a:solidFill>
                  <a:latin typeface="Roboto"/>
                  <a:ea typeface="Roboto"/>
                  <a:cs typeface="Roboto"/>
                  <a:sym typeface="Roboto"/>
                </a:rPr>
                <a:t>Video Game</a:t>
              </a:r>
              <a:endParaRPr sz="1100">
                <a:solidFill>
                  <a:srgbClr val="1B786E"/>
                </a:solidFill>
                <a:latin typeface="Roboto"/>
                <a:ea typeface="Roboto"/>
                <a:cs typeface="Roboto"/>
                <a:sym typeface="Roboto"/>
              </a:endParaRPr>
            </a:p>
          </p:txBody>
        </p:sp>
        <p:sp>
          <p:nvSpPr>
            <p:cNvPr id="265" name="Google Shape;265;p33"/>
            <p:cNvSpPr/>
            <p:nvPr/>
          </p:nvSpPr>
          <p:spPr>
            <a:xfrm>
              <a:off x="2678825" y="3420750"/>
              <a:ext cx="174000" cy="174000"/>
            </a:xfrm>
            <a:prstGeom prst="ellipse">
              <a:avLst/>
            </a:prstGeom>
            <a:solidFill>
              <a:srgbClr val="1B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33"/>
          <p:cNvGrpSpPr/>
          <p:nvPr/>
        </p:nvGrpSpPr>
        <p:grpSpPr>
          <a:xfrm>
            <a:off x="1019592" y="3607769"/>
            <a:ext cx="1181473" cy="282652"/>
            <a:chOff x="6563750" y="3348150"/>
            <a:chExt cx="1356300" cy="319200"/>
          </a:xfrm>
        </p:grpSpPr>
        <p:sp>
          <p:nvSpPr>
            <p:cNvPr id="267" name="Google Shape;267;p33"/>
            <p:cNvSpPr/>
            <p:nvPr/>
          </p:nvSpPr>
          <p:spPr>
            <a:xfrm>
              <a:off x="6737750" y="33481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1B786E"/>
                  </a:solidFill>
                  <a:latin typeface="Roboto"/>
                  <a:ea typeface="Roboto"/>
                  <a:cs typeface="Roboto"/>
                  <a:sym typeface="Roboto"/>
                </a:rPr>
                <a:t>Anime</a:t>
              </a:r>
              <a:endParaRPr sz="1100">
                <a:solidFill>
                  <a:srgbClr val="1B786E"/>
                </a:solidFill>
                <a:latin typeface="Roboto"/>
                <a:ea typeface="Roboto"/>
                <a:cs typeface="Roboto"/>
                <a:sym typeface="Roboto"/>
              </a:endParaRPr>
            </a:p>
          </p:txBody>
        </p:sp>
        <p:sp>
          <p:nvSpPr>
            <p:cNvPr id="268" name="Google Shape;268;p33"/>
            <p:cNvSpPr/>
            <p:nvPr/>
          </p:nvSpPr>
          <p:spPr>
            <a:xfrm>
              <a:off x="6563750" y="3420750"/>
              <a:ext cx="174000" cy="174000"/>
            </a:xfrm>
            <a:prstGeom prst="ellipse">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33"/>
          <p:cNvGrpSpPr/>
          <p:nvPr/>
        </p:nvGrpSpPr>
        <p:grpSpPr>
          <a:xfrm>
            <a:off x="1016989" y="3951533"/>
            <a:ext cx="1181473" cy="282652"/>
            <a:chOff x="6563750" y="4262550"/>
            <a:chExt cx="1356300" cy="319200"/>
          </a:xfrm>
        </p:grpSpPr>
        <p:sp>
          <p:nvSpPr>
            <p:cNvPr id="270" name="Google Shape;270;p33"/>
            <p:cNvSpPr/>
            <p:nvPr/>
          </p:nvSpPr>
          <p:spPr>
            <a:xfrm>
              <a:off x="6737750" y="42625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1B786E"/>
                  </a:solidFill>
                  <a:latin typeface="Roboto"/>
                  <a:ea typeface="Roboto"/>
                  <a:cs typeface="Roboto"/>
                  <a:sym typeface="Roboto"/>
                </a:rPr>
                <a:t>Technology</a:t>
              </a:r>
              <a:endParaRPr sz="1100">
                <a:solidFill>
                  <a:srgbClr val="1B786E"/>
                </a:solidFill>
                <a:latin typeface="Roboto"/>
                <a:ea typeface="Roboto"/>
                <a:cs typeface="Roboto"/>
                <a:sym typeface="Roboto"/>
              </a:endParaRPr>
            </a:p>
          </p:txBody>
        </p:sp>
        <p:sp>
          <p:nvSpPr>
            <p:cNvPr id="271" name="Google Shape;271;p33"/>
            <p:cNvSpPr/>
            <p:nvPr/>
          </p:nvSpPr>
          <p:spPr>
            <a:xfrm>
              <a:off x="6563750" y="4335150"/>
              <a:ext cx="174000" cy="174000"/>
            </a:xfrm>
            <a:prstGeom prst="ellipse">
              <a:avLst/>
            </a:pr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2" name="Google Shape;272;p33"/>
          <p:cNvCxnSpPr/>
          <p:nvPr/>
        </p:nvCxnSpPr>
        <p:spPr>
          <a:xfrm>
            <a:off x="726525" y="4468775"/>
            <a:ext cx="7794300" cy="35100"/>
          </a:xfrm>
          <a:prstGeom prst="straightConnector1">
            <a:avLst/>
          </a:prstGeom>
          <a:noFill/>
          <a:ln w="38100" cap="flat" cmpd="sng">
            <a:solidFill>
              <a:schemeClr val="dk2"/>
            </a:solidFill>
            <a:prstDash val="solid"/>
            <a:round/>
            <a:headEnd type="none" w="med" len="med"/>
            <a:tailEnd type="triangle" w="med" len="med"/>
          </a:ln>
        </p:spPr>
      </p:cxnSp>
      <p:sp>
        <p:nvSpPr>
          <p:cNvPr id="273" name="Google Shape;273;p33"/>
          <p:cNvSpPr txBox="1"/>
          <p:nvPr/>
        </p:nvSpPr>
        <p:spPr>
          <a:xfrm>
            <a:off x="-187375" y="4558625"/>
            <a:ext cx="267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2"/>
                </a:solidFill>
                <a:latin typeface="Old Standard TT"/>
                <a:ea typeface="Old Standard TT"/>
                <a:cs typeface="Old Standard TT"/>
                <a:sym typeface="Old Standard TT"/>
              </a:rPr>
              <a:t>Video Game (Minecraft)</a:t>
            </a:r>
            <a:endParaRPr>
              <a:solidFill>
                <a:schemeClr val="dk2"/>
              </a:solidFill>
              <a:latin typeface="Old Standard TT"/>
              <a:ea typeface="Old Standard TT"/>
              <a:cs typeface="Old Standard TT"/>
              <a:sym typeface="Old Standard TT"/>
            </a:endParaRPr>
          </a:p>
        </p:txBody>
      </p:sp>
      <p:sp>
        <p:nvSpPr>
          <p:cNvPr id="274" name="Google Shape;274;p33"/>
          <p:cNvSpPr txBox="1"/>
          <p:nvPr/>
        </p:nvSpPr>
        <p:spPr>
          <a:xfrm>
            <a:off x="6308350" y="4558625"/>
            <a:ext cx="267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2"/>
                </a:solidFill>
                <a:latin typeface="Old Standard TT"/>
                <a:ea typeface="Old Standard TT"/>
                <a:cs typeface="Old Standard TT"/>
                <a:sym typeface="Old Standard TT"/>
              </a:rPr>
              <a:t>Anime</a:t>
            </a:r>
            <a:endParaRPr>
              <a:solidFill>
                <a:schemeClr val="dk2"/>
              </a:solidFill>
              <a:latin typeface="Old Standard TT"/>
              <a:ea typeface="Old Standard TT"/>
              <a:cs typeface="Old Standard TT"/>
              <a:sym typeface="Old Standard T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4"/>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Dataset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5"/>
          <p:cNvSpPr txBox="1">
            <a:spLocks noGrp="1"/>
          </p:cNvSpPr>
          <p:nvPr>
            <p:ph type="body" idx="1"/>
          </p:nvPr>
        </p:nvSpPr>
        <p:spPr>
          <a:xfrm>
            <a:off x="311700" y="2159925"/>
            <a:ext cx="3999900" cy="233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First attempt</a:t>
            </a:r>
            <a:endParaRPr b="1"/>
          </a:p>
          <a:p>
            <a:pPr marL="0" lvl="0" indent="0" algn="l" rtl="0">
              <a:spcBef>
                <a:spcPts val="1600"/>
              </a:spcBef>
              <a:spcAft>
                <a:spcPts val="0"/>
              </a:spcAft>
              <a:buClr>
                <a:schemeClr val="dk1"/>
              </a:buClr>
              <a:buSzPts val="1100"/>
              <a:buFont typeface="Arial"/>
              <a:buNone/>
            </a:pPr>
            <a:r>
              <a:rPr lang="en" sz="1600"/>
              <a:t>We filter the videos and only scrape the top 40 video with the highest importance from the second layer. We scrape 4 layers of data before we find a huge mistake.(will be covered in result part)</a:t>
            </a:r>
            <a:endParaRPr b="1"/>
          </a:p>
          <a:p>
            <a:pPr marL="0" lvl="0" indent="0" algn="l" rtl="0">
              <a:spcBef>
                <a:spcPts val="1600"/>
              </a:spcBef>
              <a:spcAft>
                <a:spcPts val="1600"/>
              </a:spcAft>
              <a:buNone/>
            </a:pPr>
            <a:endParaRPr sz="1600"/>
          </a:p>
        </p:txBody>
      </p:sp>
      <p:sp>
        <p:nvSpPr>
          <p:cNvPr id="285" name="Google Shape;285;p35"/>
          <p:cNvSpPr txBox="1">
            <a:spLocks noGrp="1"/>
          </p:cNvSpPr>
          <p:nvPr>
            <p:ph type="body" idx="4294967295"/>
          </p:nvPr>
        </p:nvSpPr>
        <p:spPr>
          <a:xfrm>
            <a:off x="4832400" y="2159925"/>
            <a:ext cx="3999900" cy="233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Second attempt</a:t>
            </a:r>
            <a:endParaRPr sz="1800" b="1"/>
          </a:p>
          <a:p>
            <a:pPr marL="0" lvl="0" indent="0" algn="l" rtl="0">
              <a:spcBef>
                <a:spcPts val="1600"/>
              </a:spcBef>
              <a:spcAft>
                <a:spcPts val="1600"/>
              </a:spcAft>
              <a:buNone/>
            </a:pPr>
            <a:r>
              <a:rPr lang="en" sz="1600"/>
              <a:t>We scrape all videos’ related video instead of scrape them with selectively. We get 3 layers with more than 35*40*40*40 (about 2.2 millions) videos.</a:t>
            </a:r>
            <a:endParaRPr sz="1600"/>
          </a:p>
        </p:txBody>
      </p:sp>
      <p:sp>
        <p:nvSpPr>
          <p:cNvPr id="286" name="Google Shape;286;p3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we get the data</a:t>
            </a:r>
            <a:endParaRPr/>
          </a:p>
        </p:txBody>
      </p:sp>
      <p:sp>
        <p:nvSpPr>
          <p:cNvPr id="287" name="Google Shape;287;p35"/>
          <p:cNvSpPr txBox="1"/>
          <p:nvPr/>
        </p:nvSpPr>
        <p:spPr>
          <a:xfrm>
            <a:off x="311700" y="1058225"/>
            <a:ext cx="8028000" cy="99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600"/>
              </a:spcAft>
              <a:buNone/>
            </a:pPr>
            <a:r>
              <a:rPr lang="en" sz="1600">
                <a:solidFill>
                  <a:schemeClr val="dk1"/>
                </a:solidFill>
                <a:latin typeface="Old Standard TT"/>
                <a:ea typeface="Old Standard TT"/>
                <a:cs typeface="Old Standard TT"/>
                <a:sym typeface="Old Standard TT"/>
              </a:rPr>
              <a:t>We use the Bilibili API to scrape the videos related to the hottest 5 videos in March 2023 of 7 subtags under the “生活” channel (vlog, food, handwork, farm, etc.) According to API, we can get 40 videos attached to the video.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a:t>
            </a:r>
            <a:endParaRPr/>
          </a:p>
        </p:txBody>
      </p:sp>
      <p:pic>
        <p:nvPicPr>
          <p:cNvPr id="293" name="Google Shape;293;p36"/>
          <p:cNvPicPr preferRelativeResize="0"/>
          <p:nvPr/>
        </p:nvPicPr>
        <p:blipFill>
          <a:blip r:embed="rId3">
            <a:alphaModFix/>
          </a:blip>
          <a:stretch>
            <a:fillRect/>
          </a:stretch>
        </p:blipFill>
        <p:spPr>
          <a:xfrm>
            <a:off x="873025" y="1413226"/>
            <a:ext cx="7397950" cy="2896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7"/>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 &amp; Validation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Performance Evaluation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9"/>
          <p:cNvSpPr txBox="1">
            <a:spLocks noGrp="1"/>
          </p:cNvSpPr>
          <p:nvPr>
            <p:ph type="body" idx="1"/>
          </p:nvPr>
        </p:nvSpPr>
        <p:spPr>
          <a:xfrm>
            <a:off x="311700" y="1171675"/>
            <a:ext cx="41538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Expectation of the average steps system cost to shift the topic	</a:t>
            </a:r>
            <a:endParaRPr sz="1800" b="1"/>
          </a:p>
          <a:p>
            <a:pPr marL="0" lvl="0" indent="0" algn="l" rtl="0">
              <a:spcBef>
                <a:spcPts val="1600"/>
              </a:spcBef>
              <a:spcAft>
                <a:spcPts val="1600"/>
              </a:spcAft>
              <a:buNone/>
            </a:pPr>
            <a:r>
              <a:rPr lang="en" sz="1600"/>
              <a:t>According to our calculation of the distance between tags (how many video we need to reach from one tag’s center node to another’s center node), we find the average distance is about 6.24 videos. That is to say, the system’s best performance will be shift the interest in 7 videos.</a:t>
            </a:r>
            <a:endParaRPr sz="1600"/>
          </a:p>
        </p:txBody>
      </p:sp>
      <p:sp>
        <p:nvSpPr>
          <p:cNvPr id="309" name="Google Shape;309;p3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Performance expectation</a:t>
            </a:r>
            <a:endParaRPr/>
          </a:p>
        </p:txBody>
      </p:sp>
      <p:pic>
        <p:nvPicPr>
          <p:cNvPr id="310" name="Google Shape;310;p39"/>
          <p:cNvPicPr preferRelativeResize="0"/>
          <p:nvPr/>
        </p:nvPicPr>
        <p:blipFill>
          <a:blip r:embed="rId3">
            <a:alphaModFix/>
          </a:blip>
          <a:stretch>
            <a:fillRect/>
          </a:stretch>
        </p:blipFill>
        <p:spPr>
          <a:xfrm>
            <a:off x="4465500" y="979350"/>
            <a:ext cx="4373701" cy="318480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0"/>
          <p:cNvSpPr txBox="1">
            <a:spLocks noGrp="1"/>
          </p:cNvSpPr>
          <p:nvPr>
            <p:ph type="body" idx="1"/>
          </p:nvPr>
        </p:nvSpPr>
        <p:spPr>
          <a:xfrm>
            <a:off x="311700" y="1171675"/>
            <a:ext cx="41538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Testing by ourselves	</a:t>
            </a:r>
            <a:endParaRPr sz="1800" b="1"/>
          </a:p>
          <a:p>
            <a:pPr marL="0" lvl="0" indent="0" algn="l" rtl="0">
              <a:spcBef>
                <a:spcPts val="1600"/>
              </a:spcBef>
              <a:spcAft>
                <a:spcPts val="1600"/>
              </a:spcAft>
              <a:buNone/>
            </a:pPr>
            <a:endParaRPr sz="1600"/>
          </a:p>
        </p:txBody>
      </p:sp>
      <p:sp>
        <p:nvSpPr>
          <p:cNvPr id="316" name="Google Shape;316;p4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Evaluation</a:t>
            </a:r>
            <a:endParaRPr/>
          </a:p>
        </p:txBody>
      </p:sp>
      <p:pic>
        <p:nvPicPr>
          <p:cNvPr id="317" name="Google Shape;317;p40"/>
          <p:cNvPicPr preferRelativeResize="0"/>
          <p:nvPr/>
        </p:nvPicPr>
        <p:blipFill>
          <a:blip r:embed="rId3">
            <a:alphaModFix/>
          </a:blip>
          <a:stretch>
            <a:fillRect/>
          </a:stretch>
        </p:blipFill>
        <p:spPr>
          <a:xfrm>
            <a:off x="311700" y="1731475"/>
            <a:ext cx="4455925" cy="2670000"/>
          </a:xfrm>
          <a:prstGeom prst="rect">
            <a:avLst/>
          </a:prstGeom>
          <a:noFill/>
          <a:ln>
            <a:noFill/>
          </a:ln>
        </p:spPr>
      </p:pic>
      <p:sp>
        <p:nvSpPr>
          <p:cNvPr id="318" name="Google Shape;318;p40"/>
          <p:cNvSpPr txBox="1">
            <a:spLocks noGrp="1"/>
          </p:cNvSpPr>
          <p:nvPr>
            <p:ph type="body" idx="1"/>
          </p:nvPr>
        </p:nvSpPr>
        <p:spPr>
          <a:xfrm>
            <a:off x="4941000" y="1367875"/>
            <a:ext cx="38913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	</a:t>
            </a:r>
            <a:endParaRPr sz="1800" b="1"/>
          </a:p>
          <a:p>
            <a:pPr marL="0" lvl="0" indent="0" algn="l" rtl="0">
              <a:spcBef>
                <a:spcPts val="1600"/>
              </a:spcBef>
              <a:spcAft>
                <a:spcPts val="1600"/>
              </a:spcAft>
              <a:buNone/>
            </a:pPr>
            <a:r>
              <a:rPr lang="en" sz="1600"/>
              <a:t>To evaluate the system, we choose 10 sets of beginning videos and target tag randomly form the dataset and test how many step we used to shift our interests. Amoun the three of us, we can see the average step is about 7.</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1"/>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Demonstration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328" name="Google Shape;328;p42"/>
          <p:cNvPicPr preferRelativeResize="0"/>
          <p:nvPr/>
        </p:nvPicPr>
        <p:blipFill>
          <a:blip r:embed="rId3">
            <a:alphaModFix/>
          </a:blip>
          <a:stretch>
            <a:fillRect/>
          </a:stretch>
        </p:blipFill>
        <p:spPr>
          <a:xfrm>
            <a:off x="1242988" y="2849700"/>
            <a:ext cx="6657975" cy="495300"/>
          </a:xfrm>
          <a:prstGeom prst="rect">
            <a:avLst/>
          </a:prstGeom>
          <a:noFill/>
          <a:ln>
            <a:noFill/>
          </a:ln>
        </p:spPr>
      </p:pic>
      <p:sp>
        <p:nvSpPr>
          <p:cNvPr id="329" name="Google Shape;329;p42"/>
          <p:cNvSpPr txBox="1"/>
          <p:nvPr/>
        </p:nvSpPr>
        <p:spPr>
          <a:xfrm>
            <a:off x="1511388" y="2239463"/>
            <a:ext cx="6121200" cy="515700"/>
          </a:xfrm>
          <a:prstGeom prst="rect">
            <a:avLst/>
          </a:prstGeom>
          <a:noFill/>
          <a:ln>
            <a:noFill/>
          </a:ln>
        </p:spPr>
        <p:txBody>
          <a:bodyPr spcFirstLastPara="1" wrap="square" lIns="91425" tIns="91425" rIns="91425" bIns="91425" anchor="t" anchorCtr="0">
            <a:spAutoFit/>
          </a:bodyPr>
          <a:lstStyle/>
          <a:p>
            <a:pPr marL="0" lvl="0" indent="0" algn="l" rtl="0">
              <a:lnSpc>
                <a:spcPct val="130434"/>
              </a:lnSpc>
              <a:spcBef>
                <a:spcPts val="0"/>
              </a:spcBef>
              <a:spcAft>
                <a:spcPts val="0"/>
              </a:spcAft>
              <a:buNone/>
            </a:pPr>
            <a:r>
              <a:rPr lang="en" sz="2150">
                <a:solidFill>
                  <a:srgbClr val="FFAB70"/>
                </a:solidFill>
                <a:highlight>
                  <a:srgbClr val="24292E"/>
                </a:highlight>
                <a:latin typeface="Courier New"/>
                <a:ea typeface="Courier New"/>
                <a:cs typeface="Courier New"/>
                <a:sym typeface="Courier New"/>
              </a:rPr>
              <a:t>target_tag</a:t>
            </a:r>
            <a:r>
              <a:rPr lang="en" sz="2150">
                <a:solidFill>
                  <a:srgbClr val="F97583"/>
                </a:solidFill>
                <a:highlight>
                  <a:srgbClr val="24292E"/>
                </a:highlight>
                <a:latin typeface="Courier New"/>
                <a:ea typeface="Courier New"/>
                <a:cs typeface="Courier New"/>
                <a:sym typeface="Courier New"/>
              </a:rPr>
              <a:t>=</a:t>
            </a:r>
            <a:r>
              <a:rPr lang="en" sz="2150">
                <a:solidFill>
                  <a:srgbClr val="E1E4E8"/>
                </a:solidFill>
                <a:highlight>
                  <a:srgbClr val="24292E"/>
                </a:highlight>
                <a:latin typeface="Courier New"/>
                <a:ea typeface="Courier New"/>
                <a:cs typeface="Courier New"/>
                <a:sym typeface="Courier New"/>
              </a:rPr>
              <a:t> </a:t>
            </a:r>
            <a:r>
              <a:rPr lang="en" sz="2150">
                <a:solidFill>
                  <a:srgbClr val="79B8FF"/>
                </a:solidFill>
                <a:highlight>
                  <a:srgbClr val="24292E"/>
                </a:highlight>
                <a:latin typeface="Courier New"/>
                <a:ea typeface="Courier New"/>
                <a:cs typeface="Courier New"/>
                <a:sym typeface="Courier New"/>
              </a:rPr>
              <a:t>17</a:t>
            </a:r>
            <a:r>
              <a:rPr lang="en" sz="2150">
                <a:solidFill>
                  <a:srgbClr val="E1E4E8"/>
                </a:solidFill>
                <a:highlight>
                  <a:srgbClr val="24292E"/>
                </a:highlight>
                <a:latin typeface="Courier New"/>
                <a:ea typeface="Courier New"/>
                <a:cs typeface="Courier New"/>
                <a:sym typeface="Courier New"/>
              </a:rPr>
              <a:t>, </a:t>
            </a:r>
            <a:r>
              <a:rPr lang="en" sz="2150">
                <a:solidFill>
                  <a:srgbClr val="FFAB70"/>
                </a:solidFill>
                <a:highlight>
                  <a:srgbClr val="24292E"/>
                </a:highlight>
                <a:latin typeface="Courier New"/>
                <a:ea typeface="Courier New"/>
                <a:cs typeface="Courier New"/>
                <a:sym typeface="Courier New"/>
              </a:rPr>
              <a:t>initial_video</a:t>
            </a:r>
            <a:r>
              <a:rPr lang="en" sz="2150">
                <a:solidFill>
                  <a:srgbClr val="F97583"/>
                </a:solidFill>
                <a:highlight>
                  <a:srgbClr val="24292E"/>
                </a:highlight>
                <a:latin typeface="Courier New"/>
                <a:ea typeface="Courier New"/>
                <a:cs typeface="Courier New"/>
                <a:sym typeface="Courier New"/>
              </a:rPr>
              <a:t>=</a:t>
            </a:r>
            <a:r>
              <a:rPr lang="en" sz="2150">
                <a:solidFill>
                  <a:srgbClr val="79B8FF"/>
                </a:solidFill>
                <a:highlight>
                  <a:srgbClr val="24292E"/>
                </a:highlight>
                <a:latin typeface="Courier New"/>
                <a:ea typeface="Courier New"/>
                <a:cs typeface="Courier New"/>
                <a:sym typeface="Courier New"/>
              </a:rPr>
              <a:t>30473</a:t>
            </a:r>
            <a:endParaRPr sz="2150">
              <a:solidFill>
                <a:srgbClr val="79B8FF"/>
              </a:solidFill>
              <a:highlight>
                <a:srgbClr val="24292E"/>
              </a:highlight>
              <a:latin typeface="Courier New"/>
              <a:ea typeface="Courier New"/>
              <a:cs typeface="Courier New"/>
              <a:sym typeface="Courier New"/>
            </a:endParaRPr>
          </a:p>
        </p:txBody>
      </p:sp>
      <p:pic>
        <p:nvPicPr>
          <p:cNvPr id="330" name="Google Shape;330;p42"/>
          <p:cNvPicPr preferRelativeResize="0"/>
          <p:nvPr/>
        </p:nvPicPr>
        <p:blipFill rotWithShape="1">
          <a:blip r:embed="rId4">
            <a:alphaModFix/>
          </a:blip>
          <a:srcRect r="793"/>
          <a:stretch/>
        </p:blipFill>
        <p:spPr>
          <a:xfrm>
            <a:off x="995350" y="576875"/>
            <a:ext cx="7153275" cy="762000"/>
          </a:xfrm>
          <a:prstGeom prst="rect">
            <a:avLst/>
          </a:prstGeom>
          <a:noFill/>
          <a:ln>
            <a:noFill/>
          </a:ln>
        </p:spPr>
      </p:pic>
      <p:pic>
        <p:nvPicPr>
          <p:cNvPr id="331" name="Google Shape;331;p42"/>
          <p:cNvPicPr preferRelativeResize="0"/>
          <p:nvPr/>
        </p:nvPicPr>
        <p:blipFill>
          <a:blip r:embed="rId5">
            <a:alphaModFix/>
          </a:blip>
          <a:stretch>
            <a:fillRect/>
          </a:stretch>
        </p:blipFill>
        <p:spPr>
          <a:xfrm>
            <a:off x="995350" y="1338875"/>
            <a:ext cx="7153275" cy="847725"/>
          </a:xfrm>
          <a:prstGeom prst="rect">
            <a:avLst/>
          </a:prstGeom>
          <a:noFill/>
          <a:ln>
            <a:noFill/>
          </a:ln>
        </p:spPr>
      </p:pic>
      <p:pic>
        <p:nvPicPr>
          <p:cNvPr id="332" name="Google Shape;332;p42"/>
          <p:cNvPicPr preferRelativeResize="0"/>
          <p:nvPr/>
        </p:nvPicPr>
        <p:blipFill>
          <a:blip r:embed="rId6">
            <a:alphaModFix/>
          </a:blip>
          <a:stretch>
            <a:fillRect/>
          </a:stretch>
        </p:blipFill>
        <p:spPr>
          <a:xfrm>
            <a:off x="1087913" y="3832225"/>
            <a:ext cx="7191375" cy="885825"/>
          </a:xfrm>
          <a:prstGeom prst="rect">
            <a:avLst/>
          </a:prstGeom>
          <a:noFill/>
          <a:ln>
            <a:noFill/>
          </a:ln>
        </p:spPr>
      </p:pic>
      <p:pic>
        <p:nvPicPr>
          <p:cNvPr id="333" name="Google Shape;333;p42"/>
          <p:cNvPicPr preferRelativeResize="0"/>
          <p:nvPr/>
        </p:nvPicPr>
        <p:blipFill>
          <a:blip r:embed="rId7">
            <a:alphaModFix/>
          </a:blip>
          <a:stretch>
            <a:fillRect/>
          </a:stretch>
        </p:blipFill>
        <p:spPr>
          <a:xfrm>
            <a:off x="152400" y="3447275"/>
            <a:ext cx="8839199" cy="28267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3"/>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From Dataset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3" name="Google Shape;343;p44"/>
          <p:cNvPicPr preferRelativeResize="0"/>
          <p:nvPr/>
        </p:nvPicPr>
        <p:blipFill rotWithShape="1">
          <a:blip r:embed="rId3">
            <a:alphaModFix/>
          </a:blip>
          <a:srcRect l="24656" r="24483"/>
          <a:stretch/>
        </p:blipFill>
        <p:spPr>
          <a:xfrm>
            <a:off x="386900" y="180325"/>
            <a:ext cx="4278100" cy="4439459"/>
          </a:xfrm>
          <a:prstGeom prst="rect">
            <a:avLst/>
          </a:prstGeom>
          <a:noFill/>
          <a:ln>
            <a:noFill/>
          </a:ln>
        </p:spPr>
      </p:pic>
      <p:pic>
        <p:nvPicPr>
          <p:cNvPr id="344" name="Google Shape;344;p44"/>
          <p:cNvPicPr preferRelativeResize="0"/>
          <p:nvPr/>
        </p:nvPicPr>
        <p:blipFill rotWithShape="1">
          <a:blip r:embed="rId4">
            <a:alphaModFix/>
          </a:blip>
          <a:srcRect l="10905" r="16536"/>
          <a:stretch/>
        </p:blipFill>
        <p:spPr>
          <a:xfrm>
            <a:off x="4665000" y="859088"/>
            <a:ext cx="4055275" cy="3202025"/>
          </a:xfrm>
          <a:prstGeom prst="rect">
            <a:avLst/>
          </a:prstGeom>
          <a:noFill/>
          <a:ln>
            <a:noFill/>
          </a:ln>
        </p:spPr>
      </p:pic>
      <p:sp>
        <p:nvSpPr>
          <p:cNvPr id="345" name="Google Shape;345;p44"/>
          <p:cNvSpPr txBox="1"/>
          <p:nvPr/>
        </p:nvSpPr>
        <p:spPr>
          <a:xfrm>
            <a:off x="1356075" y="4619775"/>
            <a:ext cx="24555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Old Standard TT"/>
                <a:ea typeface="Old Standard TT"/>
                <a:cs typeface="Old Standard TT"/>
                <a:sym typeface="Old Standard TT"/>
              </a:rPr>
              <a:t>First Iteration</a:t>
            </a:r>
            <a:endParaRPr sz="1600">
              <a:latin typeface="Old Standard TT"/>
              <a:ea typeface="Old Standard TT"/>
              <a:cs typeface="Old Standard TT"/>
              <a:sym typeface="Old Standard TT"/>
            </a:endParaRPr>
          </a:p>
        </p:txBody>
      </p:sp>
      <p:sp>
        <p:nvSpPr>
          <p:cNvPr id="346" name="Google Shape;346;p44"/>
          <p:cNvSpPr txBox="1"/>
          <p:nvPr/>
        </p:nvSpPr>
        <p:spPr>
          <a:xfrm>
            <a:off x="5464875" y="4619775"/>
            <a:ext cx="24555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Old Standard TT"/>
                <a:ea typeface="Old Standard TT"/>
                <a:cs typeface="Old Standard TT"/>
                <a:sym typeface="Old Standard TT"/>
              </a:rPr>
              <a:t>Fourth Iteration</a:t>
            </a:r>
            <a:endParaRPr sz="1600">
              <a:latin typeface="Old Standard TT"/>
              <a:ea typeface="Old Standard TT"/>
              <a:cs typeface="Old Standard TT"/>
              <a:sym typeface="Old Standard T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5"/>
          <p:cNvSpPr txBox="1">
            <a:spLocks noGrp="1"/>
          </p:cNvSpPr>
          <p:nvPr>
            <p:ph type="body" idx="4294967295"/>
          </p:nvPr>
        </p:nvSpPr>
        <p:spPr>
          <a:xfrm>
            <a:off x="311700" y="1171675"/>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During the data scraping process we observe</a:t>
            </a:r>
            <a:endParaRPr sz="2000" b="1"/>
          </a:p>
          <a:p>
            <a:pPr marL="457200" lvl="0" indent="-355600" algn="l" rtl="0">
              <a:spcBef>
                <a:spcPts val="1600"/>
              </a:spcBef>
              <a:spcAft>
                <a:spcPts val="0"/>
              </a:spcAft>
              <a:buSzPts val="2000"/>
              <a:buChar char="●"/>
            </a:pPr>
            <a:r>
              <a:rPr lang="en" sz="2000"/>
              <a:t>The videos related to one video may produced by same UP (uploader) with the similar tags and similar content.</a:t>
            </a:r>
            <a:endParaRPr sz="2000"/>
          </a:p>
          <a:p>
            <a:pPr marL="457200" lvl="0" indent="-355600" algn="l" rtl="0">
              <a:spcBef>
                <a:spcPts val="0"/>
              </a:spcBef>
              <a:spcAft>
                <a:spcPts val="0"/>
              </a:spcAft>
              <a:buSzPts val="2000"/>
              <a:buChar char="●"/>
            </a:pPr>
            <a:r>
              <a:rPr lang="en" sz="2000"/>
              <a:t>By adding an filter while scraping, we reproduced the echo chamber effect in our dataset mistakely.</a:t>
            </a:r>
            <a:endParaRPr sz="2000"/>
          </a:p>
          <a:p>
            <a:pPr marL="457200" lvl="0" indent="-355600" algn="l" rtl="0">
              <a:spcBef>
                <a:spcPts val="0"/>
              </a:spcBef>
              <a:spcAft>
                <a:spcPts val="0"/>
              </a:spcAft>
              <a:buSzPts val="2000"/>
              <a:buChar char="●"/>
            </a:pPr>
            <a:r>
              <a:rPr lang="en" sz="2000"/>
              <a:t>That is why we choose to scrape related videos for all nodes instead of filtering them while we scraping the data.</a:t>
            </a:r>
            <a:endParaRPr sz="2000"/>
          </a:p>
        </p:txBody>
      </p:sp>
      <p:sp>
        <p:nvSpPr>
          <p:cNvPr id="352" name="Google Shape;352;p4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structure with bias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6"/>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363" name="Google Shape;363;p4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SzPts val="1700"/>
              <a:buAutoNum type="arabicPeriod"/>
            </a:pPr>
            <a:r>
              <a:rPr lang="en" sz="1700"/>
              <a:t>We emphasize the critical issue of information cocoons and echo chambers.</a:t>
            </a:r>
            <a:endParaRPr sz="1700"/>
          </a:p>
          <a:p>
            <a:pPr marL="457200" lvl="0" indent="-336550" algn="l" rtl="0">
              <a:lnSpc>
                <a:spcPct val="150000"/>
              </a:lnSpc>
              <a:spcBef>
                <a:spcPts val="0"/>
              </a:spcBef>
              <a:spcAft>
                <a:spcPts val="0"/>
              </a:spcAft>
              <a:buSzPts val="1700"/>
              <a:buAutoNum type="arabicPeriod"/>
            </a:pPr>
            <a:r>
              <a:rPr lang="en" sz="1700"/>
              <a:t>We propose a groundbreaking solution utilizing Graph Neural Networks (GNNs) to expand content diversity and overcome echo chambers.</a:t>
            </a:r>
            <a:endParaRPr sz="1700"/>
          </a:p>
          <a:p>
            <a:pPr marL="457200" lvl="0" indent="-336550" algn="l" rtl="0">
              <a:lnSpc>
                <a:spcPct val="150000"/>
              </a:lnSpc>
              <a:spcBef>
                <a:spcPts val="0"/>
              </a:spcBef>
              <a:spcAft>
                <a:spcPts val="0"/>
              </a:spcAft>
              <a:buSzPts val="1700"/>
              <a:buAutoNum type="arabicPeriod"/>
            </a:pPr>
            <a:r>
              <a:rPr lang="en" sz="1700"/>
              <a:t>During the evaluation process, we noticed that we also need GUI to make our system easy to use and other functions together with GNN to improve the system.</a:t>
            </a:r>
            <a:endParaRPr sz="1700"/>
          </a:p>
          <a:p>
            <a:pPr marL="457200" lvl="0" indent="-342900" algn="l" rtl="0">
              <a:lnSpc>
                <a:spcPct val="150000"/>
              </a:lnSpc>
              <a:spcBef>
                <a:spcPts val="0"/>
              </a:spcBef>
              <a:spcAft>
                <a:spcPts val="0"/>
              </a:spcAft>
              <a:buSzPts val="1800"/>
              <a:buAutoNum type="arabicPeriod"/>
            </a:pPr>
            <a:r>
              <a:rPr lang="en"/>
              <a:t>The ultimate aim is to create more effective and inclusive recommendation systems that promote open-mindedness, critical thinking, and to help users to open their horizon.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8"/>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 For Listening</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9"/>
          <p:cNvSpPr txBox="1">
            <a:spLocks noGrp="1"/>
          </p:cNvSpPr>
          <p:nvPr>
            <p:ph type="body" idx="1"/>
          </p:nvPr>
        </p:nvSpPr>
        <p:spPr>
          <a:xfrm>
            <a:off x="311700" y="1171675"/>
            <a:ext cx="8448900" cy="3397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800" b="1"/>
              <a:t>Covington, P., Adams, J., &amp; Sargin, E. (2016, September). Deep neural networks for youtube recommendations. In Proceedings of the 10th ACM conference on recommender systems (pp. 191-198).</a:t>
            </a:r>
            <a:endParaRPr sz="800" b="1"/>
          </a:p>
          <a:p>
            <a:pPr marL="0" lvl="0" indent="0" algn="l" rtl="0">
              <a:lnSpc>
                <a:spcPct val="100000"/>
              </a:lnSpc>
              <a:spcBef>
                <a:spcPts val="1600"/>
              </a:spcBef>
              <a:spcAft>
                <a:spcPts val="0"/>
              </a:spcAft>
              <a:buNone/>
            </a:pPr>
            <a:r>
              <a:rPr lang="en" sz="800" b="1"/>
              <a:t>Davidson, J., Liebald, B., Liu, J., Nandy, P., Van Vleet, T., Gargi, U., ... &amp; Sampath, D. (2010, September). The YouTube video recommendation system. In Proceedings of the fourth ACM conference on Recommender systems (pp. 293-296).</a:t>
            </a:r>
            <a:endParaRPr sz="800" b="1"/>
          </a:p>
          <a:p>
            <a:pPr marL="0" lvl="0" indent="0" algn="l" rtl="0">
              <a:lnSpc>
                <a:spcPct val="100000"/>
              </a:lnSpc>
              <a:spcBef>
                <a:spcPts val="1600"/>
              </a:spcBef>
              <a:spcAft>
                <a:spcPts val="0"/>
              </a:spcAft>
              <a:buNone/>
            </a:pPr>
            <a:r>
              <a:rPr lang="en" sz="800" b="1"/>
              <a:t>Goodrow, C. (2021, September 15). On YouTube's recommendation system. blog.youtube. Retrieved April 7, 2023, from https://blog.youtube/inside-youtube/on-youtubes-recommendation-system/</a:t>
            </a:r>
            <a:endParaRPr sz="800" b="1"/>
          </a:p>
          <a:p>
            <a:pPr marL="0" lvl="0" indent="0" algn="l" rtl="0">
              <a:lnSpc>
                <a:spcPct val="100000"/>
              </a:lnSpc>
              <a:spcBef>
                <a:spcPts val="1600"/>
              </a:spcBef>
              <a:spcAft>
                <a:spcPts val="0"/>
              </a:spcAft>
              <a:buNone/>
            </a:pPr>
            <a:r>
              <a:rPr lang="en" sz="800" b="1"/>
              <a:t>Klug, D., Qin, Y., Evans, M., &amp; Kaufman, G. (2021, June). Trick and please. A mixed-method study on user assumptions about the TikTok algorithm. In 13th ACM Web Science Conference 2021 (pp. 84-92).</a:t>
            </a:r>
            <a:endParaRPr sz="800" b="1"/>
          </a:p>
          <a:p>
            <a:pPr marL="0" lvl="0" indent="0" algn="l" rtl="0">
              <a:lnSpc>
                <a:spcPct val="100000"/>
              </a:lnSpc>
              <a:spcBef>
                <a:spcPts val="1600"/>
              </a:spcBef>
              <a:spcAft>
                <a:spcPts val="0"/>
              </a:spcAft>
              <a:buNone/>
            </a:pPr>
            <a:r>
              <a:rPr lang="en" sz="800" b="1"/>
              <a:t>Sunstein, C. R. (2008). Infotopia: How many minds produce knowledge. Oxford University Press.</a:t>
            </a:r>
            <a:endParaRPr sz="800" b="1"/>
          </a:p>
          <a:p>
            <a:pPr marL="0" lvl="0" indent="0" algn="l" rtl="0">
              <a:lnSpc>
                <a:spcPct val="100000"/>
              </a:lnSpc>
              <a:spcBef>
                <a:spcPts val="1600"/>
              </a:spcBef>
              <a:spcAft>
                <a:spcPts val="0"/>
              </a:spcAft>
              <a:buNone/>
            </a:pPr>
            <a:r>
              <a:rPr lang="en" sz="800" b="1"/>
              <a:t>Wu, S., Sun, F., Zhang, W., Xie, X., &amp; Cui, B. (2022). Graph neural networks in recommender systems: A survey. ACM Computing Surveys, 55(5), 1–37. https://doi.org/10.1145/3535101 </a:t>
            </a:r>
            <a:endParaRPr sz="800" b="1"/>
          </a:p>
          <a:p>
            <a:pPr marL="0" lvl="0" indent="0" algn="l" rtl="0">
              <a:lnSpc>
                <a:spcPct val="100000"/>
              </a:lnSpc>
              <a:spcBef>
                <a:spcPts val="1600"/>
              </a:spcBef>
              <a:spcAft>
                <a:spcPts val="0"/>
              </a:spcAft>
              <a:buNone/>
            </a:pPr>
            <a:r>
              <a:rPr lang="en" sz="800" b="1"/>
              <a:t>Wu, Z., Pan, S., Chen, F., Long, G., Zhang, C., &amp; Yu, P. S. (2021). A comprehensive survey on Graph Neural Networks. IEEE Transactions on Neural Networks and Learning Systems, 32(1), 4–24. https://doi.org/10.1109/tnnls.2020.2978386 </a:t>
            </a:r>
            <a:endParaRPr sz="800" b="1"/>
          </a:p>
          <a:p>
            <a:pPr marL="0" lvl="0" indent="0" algn="l" rtl="0">
              <a:lnSpc>
                <a:spcPct val="100000"/>
              </a:lnSpc>
              <a:spcBef>
                <a:spcPts val="1600"/>
              </a:spcBef>
              <a:spcAft>
                <a:spcPts val="0"/>
              </a:spcAft>
              <a:buNone/>
            </a:pPr>
            <a:r>
              <a:rPr lang="en" sz="800" b="1"/>
              <a:t>Social Sister Yi. bilibili-API-collect. https://github.com/SocialSisterYi/bilibili-API-collect/tree/master</a:t>
            </a:r>
            <a:endParaRPr sz="800" b="1"/>
          </a:p>
          <a:p>
            <a:pPr marL="0" lvl="0" indent="0" algn="l" rtl="0">
              <a:spcBef>
                <a:spcPts val="1600"/>
              </a:spcBef>
              <a:spcAft>
                <a:spcPts val="1600"/>
              </a:spcAft>
              <a:buNone/>
            </a:pPr>
            <a:endParaRPr sz="800" b="1"/>
          </a:p>
        </p:txBody>
      </p:sp>
      <p:sp>
        <p:nvSpPr>
          <p:cNvPr id="374" name="Google Shape;374;p4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 list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0"/>
          <p:cNvSpPr txBox="1">
            <a:spLocks noGrp="1"/>
          </p:cNvSpPr>
          <p:nvPr>
            <p:ph type="title"/>
          </p:nvPr>
        </p:nvSpPr>
        <p:spPr>
          <a:xfrm>
            <a:off x="512700" y="1810350"/>
            <a:ext cx="8118600" cy="152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100"/>
              <a:t>Q &amp; A</a:t>
            </a:r>
            <a:endParaRPr sz="4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Echo Chamber Effect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Echo Chamber</a:t>
            </a:r>
          </a:p>
          <a:p>
            <a:pPr marL="0" lvl="0" indent="0" algn="l" rtl="0">
              <a:spcBef>
                <a:spcPts val="1600"/>
              </a:spcBef>
              <a:spcAft>
                <a:spcPts val="1600"/>
              </a:spcAft>
              <a:buNone/>
            </a:pPr>
            <a:r>
              <a:rPr lang="en-US" sz="1600" dirty="0"/>
              <a:t>In news media and social media, an echo chamber is an environment or ecosystem in which participants encounter beliefs that amplify or reinforce their preexisting beliefs by communication and repetition inside a closed system and insulated from rebuttal. (</a:t>
            </a:r>
            <a:r>
              <a:rPr lang="en-US" sz="1600"/>
              <a:t>Wikipedia)</a:t>
            </a:r>
            <a:endParaRPr lang="en-US" sz="1600" dirty="0"/>
          </a:p>
        </p:txBody>
      </p:sp>
      <p:sp>
        <p:nvSpPr>
          <p:cNvPr id="83" name="Google Shape;83;p17"/>
          <p:cNvSpPr txBox="1">
            <a:spLocks noGrp="1"/>
          </p:cNvSpPr>
          <p:nvPr>
            <p:ph type="body" idx="4294967295"/>
          </p:nvPr>
        </p:nvSpPr>
        <p:spPr>
          <a:xfrm>
            <a:off x="48324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This is different to information cocoon</a:t>
            </a:r>
            <a:endParaRPr sz="1800" b="1"/>
          </a:p>
          <a:p>
            <a:pPr marL="0" lvl="0" indent="0" algn="l" rtl="0">
              <a:spcBef>
                <a:spcPts val="1600"/>
              </a:spcBef>
              <a:spcAft>
                <a:spcPts val="1600"/>
              </a:spcAft>
              <a:buNone/>
            </a:pPr>
            <a:r>
              <a:rPr lang="en" sz="1600"/>
              <a:t>As the public's attention is solely drawn to information of personal interest, they ultimately confine themselves within a cocoon resembling that of a silkworm chrysalis.</a:t>
            </a:r>
            <a:endParaRPr sz="1600"/>
          </a:p>
        </p:txBody>
      </p:sp>
      <p:sp>
        <p:nvSpPr>
          <p:cNvPr id="84" name="Google Shape;84;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Echo Chamber Effect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p:nvPr/>
        </p:nvSpPr>
        <p:spPr>
          <a:xfrm>
            <a:off x="4017038" y="2613650"/>
            <a:ext cx="1045800" cy="1032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8"/>
          <p:cNvSpPr/>
          <p:nvPr/>
        </p:nvSpPr>
        <p:spPr>
          <a:xfrm>
            <a:off x="6436838" y="2613650"/>
            <a:ext cx="1045800" cy="1032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8"/>
          <p:cNvSpPr/>
          <p:nvPr/>
        </p:nvSpPr>
        <p:spPr>
          <a:xfrm>
            <a:off x="1597238" y="2613650"/>
            <a:ext cx="1045800" cy="1032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 name="Google Shape;92;p18"/>
          <p:cNvCxnSpPr>
            <a:stCxn id="91" idx="7"/>
            <a:endCxn id="89" idx="1"/>
          </p:cNvCxnSpPr>
          <p:nvPr/>
        </p:nvCxnSpPr>
        <p:spPr>
          <a:xfrm>
            <a:off x="2489884" y="2764827"/>
            <a:ext cx="1680300" cy="0"/>
          </a:xfrm>
          <a:prstGeom prst="straightConnector1">
            <a:avLst/>
          </a:prstGeom>
          <a:noFill/>
          <a:ln w="19050" cap="flat" cmpd="sng">
            <a:solidFill>
              <a:schemeClr val="dk2"/>
            </a:solidFill>
            <a:prstDash val="solid"/>
            <a:round/>
            <a:headEnd type="none" w="med" len="med"/>
            <a:tailEnd type="triangle" w="med" len="med"/>
          </a:ln>
        </p:spPr>
      </p:cxnSp>
      <p:cxnSp>
        <p:nvCxnSpPr>
          <p:cNvPr id="93" name="Google Shape;93;p18"/>
          <p:cNvCxnSpPr>
            <a:stCxn id="89" idx="3"/>
            <a:endCxn id="91" idx="5"/>
          </p:cNvCxnSpPr>
          <p:nvPr/>
        </p:nvCxnSpPr>
        <p:spPr>
          <a:xfrm rot="10800000">
            <a:off x="2489891" y="3494773"/>
            <a:ext cx="1680300" cy="0"/>
          </a:xfrm>
          <a:prstGeom prst="straightConnector1">
            <a:avLst/>
          </a:prstGeom>
          <a:noFill/>
          <a:ln w="19050" cap="flat" cmpd="sng">
            <a:solidFill>
              <a:schemeClr val="dk2"/>
            </a:solidFill>
            <a:prstDash val="solid"/>
            <a:round/>
            <a:headEnd type="none" w="med" len="med"/>
            <a:tailEnd type="triangle" w="med" len="med"/>
          </a:ln>
        </p:spPr>
      </p:cxnSp>
      <p:cxnSp>
        <p:nvCxnSpPr>
          <p:cNvPr id="94" name="Google Shape;94;p18"/>
          <p:cNvCxnSpPr>
            <a:stCxn id="89" idx="7"/>
            <a:endCxn id="90" idx="1"/>
          </p:cNvCxnSpPr>
          <p:nvPr/>
        </p:nvCxnSpPr>
        <p:spPr>
          <a:xfrm>
            <a:off x="4909684" y="2764827"/>
            <a:ext cx="1680300" cy="0"/>
          </a:xfrm>
          <a:prstGeom prst="straightConnector1">
            <a:avLst/>
          </a:prstGeom>
          <a:noFill/>
          <a:ln w="19050" cap="flat" cmpd="sng">
            <a:solidFill>
              <a:schemeClr val="dk2"/>
            </a:solidFill>
            <a:prstDash val="solid"/>
            <a:round/>
            <a:headEnd type="none" w="med" len="med"/>
            <a:tailEnd type="triangle" w="med" len="med"/>
          </a:ln>
        </p:spPr>
      </p:cxnSp>
      <p:cxnSp>
        <p:nvCxnSpPr>
          <p:cNvPr id="95" name="Google Shape;95;p18"/>
          <p:cNvCxnSpPr>
            <a:stCxn id="90" idx="3"/>
            <a:endCxn id="89" idx="5"/>
          </p:cNvCxnSpPr>
          <p:nvPr/>
        </p:nvCxnSpPr>
        <p:spPr>
          <a:xfrm rot="10800000">
            <a:off x="4909691" y="3494773"/>
            <a:ext cx="1680300" cy="0"/>
          </a:xfrm>
          <a:prstGeom prst="straightConnector1">
            <a:avLst/>
          </a:prstGeom>
          <a:noFill/>
          <a:ln w="19050" cap="flat" cmpd="sng">
            <a:solidFill>
              <a:schemeClr val="dk2"/>
            </a:solidFill>
            <a:prstDash val="solid"/>
            <a:round/>
            <a:headEnd type="none" w="med" len="med"/>
            <a:tailEnd type="triangle" w="med" len="med"/>
          </a:ln>
        </p:spPr>
      </p:cxnSp>
      <p:sp>
        <p:nvSpPr>
          <p:cNvPr id="96" name="Google Shape;96;p18"/>
          <p:cNvSpPr txBox="1"/>
          <p:nvPr/>
        </p:nvSpPr>
        <p:spPr>
          <a:xfrm>
            <a:off x="3036038" y="2306475"/>
            <a:ext cx="588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ld Standard TT"/>
                <a:ea typeface="Old Standard TT"/>
                <a:cs typeface="Old Standard TT"/>
                <a:sym typeface="Old Standard TT"/>
              </a:rPr>
              <a:t>0.7</a:t>
            </a:r>
            <a:endParaRPr>
              <a:latin typeface="Old Standard TT"/>
              <a:ea typeface="Old Standard TT"/>
              <a:cs typeface="Old Standard TT"/>
              <a:sym typeface="Old Standard TT"/>
            </a:endParaRPr>
          </a:p>
        </p:txBody>
      </p:sp>
      <p:sp>
        <p:nvSpPr>
          <p:cNvPr id="97" name="Google Shape;97;p18"/>
          <p:cNvSpPr txBox="1"/>
          <p:nvPr/>
        </p:nvSpPr>
        <p:spPr>
          <a:xfrm>
            <a:off x="3036038" y="3022775"/>
            <a:ext cx="588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ld Standard TT"/>
                <a:ea typeface="Old Standard TT"/>
                <a:cs typeface="Old Standard TT"/>
                <a:sym typeface="Old Standard TT"/>
              </a:rPr>
              <a:t>0.3</a:t>
            </a:r>
            <a:endParaRPr>
              <a:latin typeface="Old Standard TT"/>
              <a:ea typeface="Old Standard TT"/>
              <a:cs typeface="Old Standard TT"/>
              <a:sym typeface="Old Standard TT"/>
            </a:endParaRPr>
          </a:p>
        </p:txBody>
      </p:sp>
      <p:sp>
        <p:nvSpPr>
          <p:cNvPr id="98" name="Google Shape;98;p18"/>
          <p:cNvSpPr txBox="1"/>
          <p:nvPr/>
        </p:nvSpPr>
        <p:spPr>
          <a:xfrm>
            <a:off x="5455838" y="2306475"/>
            <a:ext cx="588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ld Standard TT"/>
                <a:ea typeface="Old Standard TT"/>
                <a:cs typeface="Old Standard TT"/>
                <a:sym typeface="Old Standard TT"/>
              </a:rPr>
              <a:t>0.4</a:t>
            </a:r>
            <a:endParaRPr>
              <a:latin typeface="Old Standard TT"/>
              <a:ea typeface="Old Standard TT"/>
              <a:cs typeface="Old Standard TT"/>
              <a:sym typeface="Old Standard TT"/>
            </a:endParaRPr>
          </a:p>
        </p:txBody>
      </p:sp>
      <p:sp>
        <p:nvSpPr>
          <p:cNvPr id="99" name="Google Shape;99;p18"/>
          <p:cNvSpPr txBox="1"/>
          <p:nvPr/>
        </p:nvSpPr>
        <p:spPr>
          <a:xfrm>
            <a:off x="5455838" y="3022775"/>
            <a:ext cx="588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ld Standard TT"/>
                <a:ea typeface="Old Standard TT"/>
                <a:cs typeface="Old Standard TT"/>
                <a:sym typeface="Old Standard TT"/>
              </a:rPr>
              <a:t>0.8</a:t>
            </a:r>
            <a:endParaRPr>
              <a:latin typeface="Old Standard TT"/>
              <a:ea typeface="Old Standard TT"/>
              <a:cs typeface="Old Standard TT"/>
              <a:sym typeface="Old Standard TT"/>
            </a:endParaRPr>
          </a:p>
        </p:txBody>
      </p:sp>
      <p:sp>
        <p:nvSpPr>
          <p:cNvPr id="100" name="Google Shape;100;p18"/>
          <p:cNvSpPr/>
          <p:nvPr/>
        </p:nvSpPr>
        <p:spPr>
          <a:xfrm rot="-3344762">
            <a:off x="1098029" y="2688191"/>
            <a:ext cx="921112" cy="663194"/>
          </a:xfrm>
          <a:custGeom>
            <a:avLst/>
            <a:gdLst/>
            <a:ahLst/>
            <a:cxnLst/>
            <a:rect l="l" t="t" r="r" b="b"/>
            <a:pathLst>
              <a:path w="22817" h="23199" extrusionOk="0">
                <a:moveTo>
                  <a:pt x="22817" y="16874"/>
                </a:moveTo>
                <a:cubicBezTo>
                  <a:pt x="19159" y="14084"/>
                  <a:pt x="3905" y="-922"/>
                  <a:pt x="867" y="132"/>
                </a:cubicBezTo>
                <a:cubicBezTo>
                  <a:pt x="-2171" y="1186"/>
                  <a:pt x="3967" y="19355"/>
                  <a:pt x="4587" y="23199"/>
                </a:cubicBezTo>
              </a:path>
            </a:pathLst>
          </a:custGeom>
          <a:noFill/>
          <a:ln w="9525" cap="flat" cmpd="sng">
            <a:solidFill>
              <a:schemeClr val="dk2"/>
            </a:solidFill>
            <a:prstDash val="solid"/>
            <a:round/>
            <a:headEnd type="triangle" w="med" len="med"/>
            <a:tailEnd type="oval" w="med" len="med"/>
          </a:ln>
        </p:spPr>
      </p:sp>
      <p:sp>
        <p:nvSpPr>
          <p:cNvPr id="101" name="Google Shape;101;p18"/>
          <p:cNvSpPr txBox="1"/>
          <p:nvPr/>
        </p:nvSpPr>
        <p:spPr>
          <a:xfrm>
            <a:off x="490663" y="2929700"/>
            <a:ext cx="588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ld Standard TT"/>
                <a:ea typeface="Old Standard TT"/>
                <a:cs typeface="Old Standard TT"/>
                <a:sym typeface="Old Standard TT"/>
              </a:rPr>
              <a:t>0.3</a:t>
            </a:r>
            <a:endParaRPr>
              <a:latin typeface="Old Standard TT"/>
              <a:ea typeface="Old Standard TT"/>
              <a:cs typeface="Old Standard TT"/>
              <a:sym typeface="Old Standard TT"/>
            </a:endParaRPr>
          </a:p>
        </p:txBody>
      </p:sp>
      <p:sp>
        <p:nvSpPr>
          <p:cNvPr id="102" name="Google Shape;102;p18"/>
          <p:cNvSpPr/>
          <p:nvPr/>
        </p:nvSpPr>
        <p:spPr>
          <a:xfrm rot="7170592">
            <a:off x="7089350" y="2891285"/>
            <a:ext cx="921113" cy="663186"/>
          </a:xfrm>
          <a:custGeom>
            <a:avLst/>
            <a:gdLst/>
            <a:ahLst/>
            <a:cxnLst/>
            <a:rect l="l" t="t" r="r" b="b"/>
            <a:pathLst>
              <a:path w="22817" h="23199" extrusionOk="0">
                <a:moveTo>
                  <a:pt x="22817" y="16874"/>
                </a:moveTo>
                <a:cubicBezTo>
                  <a:pt x="19159" y="14084"/>
                  <a:pt x="3905" y="-922"/>
                  <a:pt x="867" y="132"/>
                </a:cubicBezTo>
                <a:cubicBezTo>
                  <a:pt x="-2171" y="1186"/>
                  <a:pt x="3967" y="19355"/>
                  <a:pt x="4587" y="23199"/>
                </a:cubicBezTo>
              </a:path>
            </a:pathLst>
          </a:custGeom>
          <a:noFill/>
          <a:ln w="9525" cap="flat" cmpd="sng">
            <a:solidFill>
              <a:schemeClr val="dk2"/>
            </a:solidFill>
            <a:prstDash val="solid"/>
            <a:round/>
            <a:headEnd type="triangle" w="med" len="med"/>
            <a:tailEnd type="oval" w="med" len="med"/>
          </a:ln>
        </p:spPr>
      </p:sp>
      <p:sp>
        <p:nvSpPr>
          <p:cNvPr id="103" name="Google Shape;103;p18"/>
          <p:cNvSpPr txBox="1"/>
          <p:nvPr/>
        </p:nvSpPr>
        <p:spPr>
          <a:xfrm>
            <a:off x="8065338" y="2929700"/>
            <a:ext cx="588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ld Standard TT"/>
                <a:ea typeface="Old Standard TT"/>
                <a:cs typeface="Old Standard TT"/>
                <a:sym typeface="Old Standard TT"/>
              </a:rPr>
              <a:t>0.2</a:t>
            </a:r>
            <a:endParaRPr>
              <a:latin typeface="Old Standard TT"/>
              <a:ea typeface="Old Standard TT"/>
              <a:cs typeface="Old Standard TT"/>
              <a:sym typeface="Old Standard TT"/>
            </a:endParaRPr>
          </a:p>
        </p:txBody>
      </p:sp>
      <p:sp>
        <p:nvSpPr>
          <p:cNvPr id="104" name="Google Shape;104;p18"/>
          <p:cNvSpPr/>
          <p:nvPr/>
        </p:nvSpPr>
        <p:spPr>
          <a:xfrm rot="675360">
            <a:off x="4085993" y="1896343"/>
            <a:ext cx="864606" cy="791685"/>
          </a:xfrm>
          <a:custGeom>
            <a:avLst/>
            <a:gdLst/>
            <a:ahLst/>
            <a:cxnLst/>
            <a:rect l="l" t="t" r="r" b="b"/>
            <a:pathLst>
              <a:path w="34583" h="30360" extrusionOk="0">
                <a:moveTo>
                  <a:pt x="12523" y="30360"/>
                </a:moveTo>
                <a:cubicBezTo>
                  <a:pt x="10539" y="28624"/>
                  <a:pt x="2168" y="23973"/>
                  <a:pt x="618" y="19943"/>
                </a:cubicBezTo>
                <a:cubicBezTo>
                  <a:pt x="-932" y="15913"/>
                  <a:pt x="742" y="9464"/>
                  <a:pt x="3222" y="6178"/>
                </a:cubicBezTo>
                <a:cubicBezTo>
                  <a:pt x="5702" y="2892"/>
                  <a:pt x="11098" y="907"/>
                  <a:pt x="15500" y="225"/>
                </a:cubicBezTo>
                <a:cubicBezTo>
                  <a:pt x="19903" y="-457"/>
                  <a:pt x="26537" y="721"/>
                  <a:pt x="29637" y="2085"/>
                </a:cubicBezTo>
                <a:cubicBezTo>
                  <a:pt x="32737" y="3449"/>
                  <a:pt x="33420" y="5930"/>
                  <a:pt x="34102" y="8410"/>
                </a:cubicBezTo>
                <a:cubicBezTo>
                  <a:pt x="34784" y="10890"/>
                  <a:pt x="34660" y="13619"/>
                  <a:pt x="33730" y="16967"/>
                </a:cubicBezTo>
                <a:cubicBezTo>
                  <a:pt x="32800" y="20315"/>
                  <a:pt x="29389" y="26578"/>
                  <a:pt x="28521" y="28500"/>
                </a:cubicBezTo>
              </a:path>
            </a:pathLst>
          </a:custGeom>
          <a:noFill/>
          <a:ln w="9525" cap="flat" cmpd="sng">
            <a:solidFill>
              <a:schemeClr val="dk2"/>
            </a:solidFill>
            <a:prstDash val="solid"/>
            <a:round/>
            <a:headEnd type="oval" w="med" len="med"/>
            <a:tailEnd type="triangle" w="med" len="med"/>
          </a:ln>
        </p:spPr>
      </p:sp>
      <p:sp>
        <p:nvSpPr>
          <p:cNvPr id="105" name="Google Shape;105;p18"/>
          <p:cNvSpPr txBox="1"/>
          <p:nvPr/>
        </p:nvSpPr>
        <p:spPr>
          <a:xfrm>
            <a:off x="4224300" y="1475175"/>
            <a:ext cx="588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ld Standard TT"/>
                <a:ea typeface="Old Standard TT"/>
                <a:cs typeface="Old Standard TT"/>
                <a:sym typeface="Old Standard TT"/>
              </a:rPr>
              <a:t>0.3</a:t>
            </a:r>
            <a:endParaRPr>
              <a:latin typeface="Old Standard TT"/>
              <a:ea typeface="Old Standard TT"/>
              <a:cs typeface="Old Standard TT"/>
              <a:sym typeface="Old Standard TT"/>
            </a:endParaRPr>
          </a:p>
        </p:txBody>
      </p:sp>
      <p:sp>
        <p:nvSpPr>
          <p:cNvPr id="106" name="Google Shape;106;p18"/>
          <p:cNvSpPr txBox="1"/>
          <p:nvPr/>
        </p:nvSpPr>
        <p:spPr>
          <a:xfrm>
            <a:off x="2074650" y="597300"/>
            <a:ext cx="4994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Old Standard TT"/>
                <a:ea typeface="Old Standard TT"/>
                <a:cs typeface="Old Standard TT"/>
                <a:sym typeface="Old Standard TT"/>
              </a:rPr>
              <a:t>Echo chamber effect show in Markov chain</a:t>
            </a:r>
            <a:endParaRPr sz="2000">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break the echo chamber?</a:t>
            </a:r>
            <a:endParaRPr/>
          </a:p>
        </p:txBody>
      </p:sp>
      <p:sp>
        <p:nvSpPr>
          <p:cNvPr id="112" name="Google Shape;112;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Increase the variety of the sources of information:</a:t>
            </a:r>
            <a:endParaRPr sz="1900"/>
          </a:p>
          <a:p>
            <a:pPr marL="457200" lvl="0" indent="-349250" algn="l" rtl="0">
              <a:spcBef>
                <a:spcPts val="1600"/>
              </a:spcBef>
              <a:spcAft>
                <a:spcPts val="0"/>
              </a:spcAft>
              <a:buSzPts val="1900"/>
              <a:buAutoNum type="arabicPeriod"/>
            </a:pPr>
            <a:r>
              <a:rPr lang="en" sz="1900"/>
              <a:t>Increase the media you are using (Digital media, TV, newspaper)</a:t>
            </a:r>
            <a:endParaRPr sz="1900"/>
          </a:p>
          <a:p>
            <a:pPr marL="457200" lvl="0" indent="-349250" algn="l" rtl="0">
              <a:spcBef>
                <a:spcPts val="0"/>
              </a:spcBef>
              <a:spcAft>
                <a:spcPts val="0"/>
              </a:spcAft>
              <a:buSzPts val="1900"/>
              <a:buAutoNum type="arabicPeriod"/>
            </a:pPr>
            <a:r>
              <a:rPr lang="en" sz="1900"/>
              <a:t>Use multiple apps (Bilibili/Youtube, Weibo/Zhihu, Ins/Facebook)</a:t>
            </a:r>
            <a:endParaRPr sz="1900"/>
          </a:p>
          <a:p>
            <a:pPr marL="457200" lvl="0" indent="-349250" algn="l" rtl="0">
              <a:spcBef>
                <a:spcPts val="0"/>
              </a:spcBef>
              <a:spcAft>
                <a:spcPts val="0"/>
              </a:spcAft>
              <a:buSzPts val="1900"/>
              <a:buAutoNum type="arabicPeriod"/>
            </a:pPr>
            <a:r>
              <a:rPr lang="en" sz="1900"/>
              <a:t>Increase the variety of subjects or angles of information. (Follow different Youtuber in the same area or try to attempt new video themes)</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Method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 Systems</a:t>
            </a:r>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1389</Words>
  <Application>Microsoft Office PowerPoint</Application>
  <PresentationFormat>全屏显示(16:9)</PresentationFormat>
  <Paragraphs>141</Paragraphs>
  <Slides>38</Slides>
  <Notes>38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38</vt:i4>
      </vt:variant>
    </vt:vector>
  </HeadingPairs>
  <TitlesOfParts>
    <vt:vector size="43" baseType="lpstr">
      <vt:lpstr>Courier New</vt:lpstr>
      <vt:lpstr>Old Standard TT</vt:lpstr>
      <vt:lpstr>Roboto</vt:lpstr>
      <vt:lpstr>Arial</vt:lpstr>
      <vt:lpstr>Paperback</vt:lpstr>
      <vt:lpstr>Break The Echo Chamber: Improvement of Video Recommendation System Based on GNN</vt:lpstr>
      <vt:lpstr>Outline</vt:lpstr>
      <vt:lpstr>Introduction</vt:lpstr>
      <vt:lpstr>Echo Chamber Effect</vt:lpstr>
      <vt:lpstr>Echo Chamber Effect </vt:lpstr>
      <vt:lpstr>PowerPoint 演示文稿</vt:lpstr>
      <vt:lpstr>How to break the echo chamber?</vt:lpstr>
      <vt:lpstr>Method</vt:lpstr>
      <vt:lpstr>Present Systems</vt:lpstr>
      <vt:lpstr>Present system</vt:lpstr>
      <vt:lpstr>Proposed Method</vt:lpstr>
      <vt:lpstr>Proposed Method</vt:lpstr>
      <vt:lpstr>Graph Neural Network</vt:lpstr>
      <vt:lpstr>Graph </vt:lpstr>
      <vt:lpstr>Graph </vt:lpstr>
      <vt:lpstr>Graph</vt:lpstr>
      <vt:lpstr>Graph</vt:lpstr>
      <vt:lpstr>How we construct the Graph</vt:lpstr>
      <vt:lpstr>Video Recommendation System 2.0</vt:lpstr>
      <vt:lpstr>Process</vt:lpstr>
      <vt:lpstr>Examples</vt:lpstr>
      <vt:lpstr>Dataset</vt:lpstr>
      <vt:lpstr>How we get the data</vt:lpstr>
      <vt:lpstr>Dataset</vt:lpstr>
      <vt:lpstr>Result &amp; Validation</vt:lpstr>
      <vt:lpstr>Performance Evaluation</vt:lpstr>
      <vt:lpstr>Performance expectation</vt:lpstr>
      <vt:lpstr>Evaluation</vt:lpstr>
      <vt:lpstr>Demonstration</vt:lpstr>
      <vt:lpstr>PowerPoint 演示文稿</vt:lpstr>
      <vt:lpstr>From Dataset</vt:lpstr>
      <vt:lpstr>PowerPoint 演示文稿</vt:lpstr>
      <vt:lpstr>Data structure with bias</vt:lpstr>
      <vt:lpstr>Conclusion</vt:lpstr>
      <vt:lpstr>Conclusion</vt:lpstr>
      <vt:lpstr>Thanks For Listening</vt:lpstr>
      <vt:lpstr>Reference list</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Break The Echo Chamber: Improvement of Video Recommendation System Based on GNN</dc:title>
  <cp:lastModifiedBy>梅 岩焘</cp:lastModifiedBy>
  <cp:revision>1</cp:revision>
  <dcterms:modified xsi:type="dcterms:W3CDTF">2023-05-18T10:18:49Z</dcterms:modified>
</cp:coreProperties>
</file>