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16"/>
  </p:notesMasterIdLst>
  <p:sldIdLst>
    <p:sldId id="257" r:id="rId5"/>
    <p:sldId id="288" r:id="rId6"/>
    <p:sldId id="258" r:id="rId7"/>
    <p:sldId id="370" r:id="rId8"/>
    <p:sldId id="372" r:id="rId9"/>
    <p:sldId id="331" r:id="rId10"/>
    <p:sldId id="338" r:id="rId11"/>
    <p:sldId id="376" r:id="rId12"/>
    <p:sldId id="375" r:id="rId13"/>
    <p:sldId id="374" r:id="rId14"/>
    <p:sldId id="373" r:id="rId15"/>
  </p:sldIdLst>
  <p:sldSz cx="12192000" cy="6858000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微软雅黑" panose="020B0503020204020204" pitchFamily="34" charset="-122"/>
      <p:regular r:id="rId21"/>
      <p:bold r:id="rId22"/>
    </p:embeddedFont>
    <p:embeddedFont>
      <p:font typeface="等线" panose="02010600030101010101" pitchFamily="2" charset="-122"/>
      <p:regular r:id="rId23"/>
      <p:bold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0" autoAdjust="0"/>
    <p:restoredTop sz="94750" autoAdjust="0"/>
  </p:normalViewPr>
  <p:slideViewPr>
    <p:cSldViewPr snapToGrid="0">
      <p:cViewPr varScale="1">
        <p:scale>
          <a:sx n="109" d="100"/>
          <a:sy n="109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DBC1C-50A6-48AE-8EF0-046674A0FEAC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5E21D-EABE-4BA6-89ED-38FC1ABE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64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5E21D-EABE-4BA6-89ED-38FC1ABE01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977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5E21D-EABE-4BA6-89ED-38FC1ABE01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495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5E21D-EABE-4BA6-89ED-38FC1ABE01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086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5E21D-EABE-4BA6-89ED-38FC1ABE01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226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5E21D-EABE-4BA6-89ED-38FC1ABE010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08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5E21D-EABE-4BA6-89ED-38FC1ABE01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94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5E21D-EABE-4BA6-89ED-38FC1ABE01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61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5E21D-EABE-4BA6-89ED-38FC1ABE01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164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5E21D-EABE-4BA6-89ED-38FC1ABE010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14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 descr="40%"/>
          <p:cNvSpPr>
            <a:spLocks noChangeArrowheads="1"/>
          </p:cNvSpPr>
          <p:nvPr/>
        </p:nvSpPr>
        <p:spPr bwMode="auto">
          <a:xfrm>
            <a:off x="0" y="0"/>
            <a:ext cx="12192000" cy="6851650"/>
          </a:xfrm>
          <a:prstGeom prst="rect">
            <a:avLst/>
          </a:prstGeom>
          <a:pattFill prst="pct40">
            <a:fgClr>
              <a:srgbClr val="7376B1">
                <a:alpha val="63921"/>
              </a:srgbClr>
            </a:fgClr>
            <a:bgClr>
              <a:schemeClr val="bg1">
                <a:alpha val="63921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 sz="1800">
              <a:ea typeface="宋体" pitchFamily="2" charset="-122"/>
            </a:endParaRP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152400"/>
            <a:ext cx="9448800" cy="2286000"/>
          </a:xfrm>
        </p:spPr>
        <p:txBody>
          <a:bodyPr wrap="none" anchor="ctr"/>
          <a:lstStyle>
            <a:lvl1pPr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41600" y="2590800"/>
            <a:ext cx="88392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197600" y="6394450"/>
            <a:ext cx="5994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9348414"/>
      </p:ext>
    </p:extLst>
  </p:cSld>
  <p:clrMapOvr>
    <a:masterClrMapping/>
  </p:clrMapOvr>
  <p:transition spd="med"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BA879-BCAB-4C62-95C0-0107634A19FC}" type="slidenum">
              <a:rPr lang="en-US" smtClean="0"/>
              <a:pPr>
                <a:defRPr/>
              </a:pPr>
              <a:t>‹#›</a:t>
            </a:fld>
            <a:endParaRPr lang="en-CA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395144"/>
      </p:ext>
    </p:extLst>
  </p:cSld>
  <p:clrMapOvr>
    <a:masterClrMapping/>
  </p:clrMapOvr>
  <p:transition spd="med"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7000" y="303214"/>
            <a:ext cx="2768600" cy="59451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303214"/>
            <a:ext cx="8102600" cy="59451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BA879-BCAB-4C62-95C0-0107634A19FC}" type="slidenum">
              <a:rPr lang="en-US" smtClean="0"/>
              <a:pPr>
                <a:defRPr/>
              </a:pPr>
              <a:t>‹#›</a:t>
            </a:fld>
            <a:endParaRPr lang="en-CA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602124"/>
      </p:ext>
    </p:extLst>
  </p:cSld>
  <p:clrMapOvr>
    <a:masterClrMapping/>
  </p:clrMapOvr>
  <p:transition spd="med"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7014"/>
            <a:ext cx="11277600" cy="763587"/>
          </a:xfrm>
        </p:spPr>
        <p:txBody>
          <a:bodyPr/>
          <a:lstStyle>
            <a:lvl1pPr>
              <a:defRPr sz="3400" b="1" baseline="0"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219201"/>
            <a:ext cx="11736917" cy="5337174"/>
          </a:xfrm>
        </p:spPr>
        <p:txBody>
          <a:bodyPr/>
          <a:lstStyle>
            <a:lvl2pPr>
              <a:defRPr sz="2600"/>
            </a:lvl2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BA879-BCAB-4C62-95C0-0107634A19FC}" type="slidenum">
              <a:rPr lang="en-US" smtClean="0"/>
              <a:pPr>
                <a:defRPr/>
              </a:pPr>
              <a:t>‹#›</a:t>
            </a:fld>
            <a:endParaRPr lang="en-CA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9017194"/>
      </p:ext>
    </p:extLst>
  </p:cSld>
  <p:clrMapOvr>
    <a:masterClrMapping/>
  </p:clrMapOvr>
  <p:transition spd="med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BA879-BCAB-4C62-95C0-0107634A19FC}" type="slidenum">
              <a:rPr lang="en-US" smtClean="0"/>
              <a:pPr>
                <a:defRPr/>
              </a:pPr>
              <a:t>‹#›</a:t>
            </a:fld>
            <a:endParaRPr lang="en-CA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4773798"/>
      </p:ext>
    </p:extLst>
  </p:cSld>
  <p:clrMapOvr>
    <a:masterClrMapping/>
  </p:clrMapOvr>
  <p:transition spd="med"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6018" y="1676400"/>
            <a:ext cx="542713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6352" y="1676400"/>
            <a:ext cx="5429249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BA879-BCAB-4C62-95C0-0107634A19FC}" type="slidenum">
              <a:rPr lang="en-US" smtClean="0"/>
              <a:pPr>
                <a:defRPr/>
              </a:pPr>
              <a:t>‹#›</a:t>
            </a:fld>
            <a:endParaRPr lang="en-CA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362760"/>
      </p:ext>
    </p:extLst>
  </p:cSld>
  <p:clrMapOvr>
    <a:masterClrMapping/>
  </p:clrMapOvr>
  <p:transition spd="med"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BA879-BCAB-4C62-95C0-0107634A19FC}" type="slidenum">
              <a:rPr lang="en-US" smtClean="0"/>
              <a:pPr>
                <a:defRPr/>
              </a:pPr>
              <a:t>‹#›</a:t>
            </a:fld>
            <a:endParaRPr lang="en-CA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673171"/>
      </p:ext>
    </p:extLst>
  </p:cSld>
  <p:clrMapOvr>
    <a:masterClrMapping/>
  </p:clrMapOvr>
  <p:transition spd="med"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2- </a:t>
            </a:r>
            <a:fld id="{5EBBA879-BCAB-4C62-95C0-0107634A19FC}" type="slidenum">
              <a:rPr lang="en-US" smtClean="0"/>
              <a:pPr>
                <a:defRPr/>
              </a:pPr>
              <a:t>‹#›</a:t>
            </a:fld>
            <a:endParaRPr lang="en-CA" altLang="zh-CN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678749"/>
      </p:ext>
    </p:extLst>
  </p:cSld>
  <p:clrMapOvr>
    <a:masterClrMapping/>
  </p:clrMapOvr>
  <p:transition spd="med"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2- </a:t>
            </a:r>
            <a:fld id="{5EBBA879-BCAB-4C62-95C0-0107634A19FC}" type="slidenum">
              <a:rPr lang="en-US" smtClean="0"/>
              <a:pPr>
                <a:defRPr/>
              </a:pPr>
              <a:t>‹#›</a:t>
            </a:fld>
            <a:endParaRPr lang="en-CA" altLang="zh-CN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922441"/>
      </p:ext>
    </p:extLst>
  </p:cSld>
  <p:clrMapOvr>
    <a:masterClrMapping/>
  </p:clrMapOvr>
  <p:transition spd="med"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2- </a:t>
            </a:r>
            <a:fld id="{5EBBA879-BCAB-4C62-95C0-0107634A19FC}" type="slidenum">
              <a:rPr lang="en-US" smtClean="0"/>
              <a:pPr>
                <a:defRPr/>
              </a:pPr>
              <a:t>‹#›</a:t>
            </a:fld>
            <a:endParaRPr lang="en-CA" altLang="zh-CN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9697830"/>
      </p:ext>
    </p:extLst>
  </p:cSld>
  <p:clrMapOvr>
    <a:masterClrMapping/>
  </p:clrMapOvr>
  <p:transition spd="med"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BA879-BCAB-4C62-95C0-0107634A19FC}" type="slidenum">
              <a:rPr lang="en-US" smtClean="0"/>
              <a:pPr>
                <a:defRPr/>
              </a:pPr>
              <a:t>‹#›</a:t>
            </a:fld>
            <a:endParaRPr lang="en-CA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750722"/>
      </p:ext>
    </p:extLst>
  </p:cSld>
  <p:clrMapOvr>
    <a:masterClrMapping/>
  </p:clrMapOvr>
  <p:transition spd="med"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/>
        </p:nvSpPr>
        <p:spPr bwMode="gray">
          <a:xfrm rot="-5400000">
            <a:off x="5943072" y="613305"/>
            <a:ext cx="301625" cy="12187767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 baseline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/>
        </p:nvSpPr>
        <p:spPr bwMode="gray">
          <a:xfrm rot="-5400000">
            <a:off x="5522388" y="-5522386"/>
            <a:ext cx="1143002" cy="12187767"/>
          </a:xfrm>
          <a:prstGeom prst="rect">
            <a:avLst/>
          </a:prstGeom>
          <a:pattFill prst="pct40">
            <a:fgClr>
              <a:srgbClr val="00B6F6">
                <a:alpha val="67058"/>
              </a:srgbClr>
            </a:fgClr>
            <a:bgClr>
              <a:schemeClr val="bg1">
                <a:alpha val="67058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 baseline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1"/>
            <a:ext cx="11074400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00117" y="6556374"/>
            <a:ext cx="2540000" cy="30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 baseline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/>
              <a:t>Slide 2- </a:t>
            </a:r>
            <a:fld id="{5EBBA879-BCAB-4C62-95C0-0107634A19FC}" type="slidenum">
              <a:rPr lang="en-US" smtClean="0"/>
              <a:pPr>
                <a:defRPr/>
              </a:pPr>
              <a:t>‹#›</a:t>
            </a:fld>
            <a:endParaRPr lang="en-CA" altLang="zh-CN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295400"/>
            <a:ext cx="11736917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gray">
          <a:xfrm rot="16200000">
            <a:off x="5943072" y="613305"/>
            <a:ext cx="301625" cy="12187767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 baseline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37"/>
          <p:cNvSpPr>
            <a:spLocks noChangeArrowheads="1"/>
          </p:cNvSpPr>
          <p:nvPr/>
        </p:nvSpPr>
        <p:spPr bwMode="gray">
          <a:xfrm rot="16200000">
            <a:off x="5943072" y="613305"/>
            <a:ext cx="301625" cy="12187767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 baseline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7"/>
          <p:cNvSpPr>
            <a:spLocks noChangeArrowheads="1"/>
          </p:cNvSpPr>
          <p:nvPr/>
        </p:nvSpPr>
        <p:spPr bwMode="gray">
          <a:xfrm rot="16200000">
            <a:off x="5943072" y="613305"/>
            <a:ext cx="301625" cy="12187767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 baseline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281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rgbClr val="A5002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宋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itchFamily="2" charset="2"/>
        <a:buChar char="n"/>
        <a:defRPr sz="28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A4DE"/>
        </a:buClr>
        <a:buSzPct val="55000"/>
        <a:buFont typeface="Wingdings" pitchFamily="2" charset="2"/>
        <a:buChar char="n"/>
        <a:defRPr sz="2800" baseline="0">
          <a:solidFill>
            <a:schemeClr val="tx1"/>
          </a:solidFill>
          <a:latin typeface="Times New Roman" pitchFamily="18" charset="0"/>
          <a:ea typeface="宋体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400" baseline="0">
          <a:solidFill>
            <a:schemeClr val="tx1"/>
          </a:solidFill>
          <a:latin typeface="Times New Roman" pitchFamily="18" charset="0"/>
          <a:ea typeface="宋体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9CC"/>
        </a:buClr>
        <a:buSzPct val="55000"/>
        <a:buFont typeface="Wingdings" pitchFamily="2" charset="2"/>
        <a:buChar char="n"/>
        <a:defRPr sz="2000" baseline="0">
          <a:solidFill>
            <a:schemeClr val="tx1"/>
          </a:solidFill>
          <a:latin typeface="Times New Roman" pitchFamily="18" charset="0"/>
          <a:ea typeface="宋体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 baseline="0">
          <a:solidFill>
            <a:schemeClr val="tx1"/>
          </a:solidFill>
          <a:latin typeface="Times New Roman" pitchFamily="18" charset="0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emo/2.1_outpu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emo/2.1_outpu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emo/2.1_outpu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emo/2.1_output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emo/2.1_output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3793191" y="2312640"/>
            <a:ext cx="4605618" cy="111636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Web 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开发技术</a:t>
            </a:r>
            <a:endParaRPr lang="zh-CN" altLang="en-US" sz="4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>
          <a:xfrm>
            <a:off x="4712904" y="3929652"/>
            <a:ext cx="5765736" cy="1569991"/>
          </a:xfrm>
        </p:spPr>
        <p:txBody>
          <a:bodyPr/>
          <a:lstStyle/>
          <a:p>
            <a:r>
              <a:rPr lang="en-US" altLang="zh-CN" sz="32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zh-CN" altLang="en-US" sz="3200" dirty="0" smtClean="0">
                <a:latin typeface="+mn-ea"/>
                <a:ea typeface="+mn-ea"/>
              </a:rPr>
              <a:t>基础</a:t>
            </a:r>
            <a:endParaRPr lang="en-US" altLang="zh-CN" sz="3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1666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999" y="1293813"/>
            <a:ext cx="6624321" cy="50947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在浏览器中查看 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JavaScript </a:t>
            </a: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运行输出</a:t>
            </a:r>
            <a:endParaRPr lang="en-US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console.log(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变量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zh-CN" altLang="en-US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在</a:t>
            </a:r>
            <a:r>
              <a:rPr lang="en-US" altLang="zh-CN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zh-CN" altLang="en-US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检查</a:t>
            </a:r>
            <a:r>
              <a:rPr lang="en-US" altLang="zh-CN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zh-CN" altLang="en-US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的 </a:t>
            </a:r>
            <a:r>
              <a:rPr lang="en-US" altLang="zh-CN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Console </a:t>
            </a:r>
            <a:r>
              <a:rPr lang="zh-CN" altLang="en-US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窗口中查看</a:t>
            </a:r>
            <a:endParaRPr lang="en-US" altLang="zh-CN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例：</a:t>
            </a:r>
            <a:r>
              <a:rPr lang="en-US" altLang="zh-CN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&lt;script&gt;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console.log("Hello World!");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      &lt;/script&gt;</a:t>
            </a:r>
          </a:p>
          <a:p>
            <a:pPr marL="457200" lvl="1" indent="0">
              <a:buNone/>
            </a:pPr>
            <a:endParaRPr lang="en-US" altLang="zh-CN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alert(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变量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自动弹窗输出结果</a:t>
            </a:r>
            <a:endParaRPr lang="en-US" altLang="zh-CN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例：</a:t>
            </a:r>
            <a:r>
              <a:rPr lang="en-US" altLang="zh-CN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&lt;script&gt;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alert("Hello World!");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      &lt;/script&gt;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1.3 </a:t>
            </a:r>
            <a:r>
              <a:rPr lang="en-US" altLang="zh-CN" dirty="0" err="1" smtClean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dict</a:t>
            </a:r>
            <a:endParaRPr lang="zh-CN" altLang="en-US" dirty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BBA879-BCAB-4C62-95C0-0107634A19FC}" type="slidenum"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altLang="zh-CN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hlinkClick r:id="rId3" action="ppaction://hlinkfile"/>
            <a:extLst>
              <a:ext uri="{FF2B5EF4-FFF2-40B4-BE49-F238E27FC236}">
                <a16:creationId xmlns:a16="http://schemas.microsoft.com/office/drawing/2014/main" id="{93CD787B-A0F4-4E00-B58D-F1CF1CA12387}"/>
              </a:ext>
            </a:extLst>
          </p:cNvPr>
          <p:cNvSpPr/>
          <p:nvPr/>
        </p:nvSpPr>
        <p:spPr bwMode="auto">
          <a:xfrm>
            <a:off x="8775397" y="561393"/>
            <a:ext cx="1227495" cy="429208"/>
          </a:xfrm>
          <a:prstGeom prst="roundRect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Demo 2.1</a:t>
            </a:r>
            <a:endParaRPr kumimoji="0" lang="zh-CN" altLang="en-US" b="0" i="1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414521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999" y="1293813"/>
            <a:ext cx="6624321" cy="50947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在浏览器中查看 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JavaScript </a:t>
            </a: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运行输出</a:t>
            </a:r>
            <a:endParaRPr lang="en-US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console.log(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变量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zh-CN" altLang="en-US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在</a:t>
            </a:r>
            <a:r>
              <a:rPr lang="en-US" altLang="zh-CN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zh-CN" altLang="en-US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检查</a:t>
            </a:r>
            <a:r>
              <a:rPr lang="en-US" altLang="zh-CN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zh-CN" altLang="en-US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的 </a:t>
            </a:r>
            <a:r>
              <a:rPr lang="en-US" altLang="zh-CN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Console </a:t>
            </a:r>
            <a:r>
              <a:rPr lang="zh-CN" altLang="en-US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窗口中查看</a:t>
            </a:r>
            <a:endParaRPr lang="en-US" altLang="zh-CN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例：</a:t>
            </a:r>
            <a:r>
              <a:rPr lang="en-US" altLang="zh-CN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&lt;script&gt;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console.log("Hello World!");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      &lt;/script&gt;</a:t>
            </a:r>
          </a:p>
          <a:p>
            <a:pPr marL="457200" lvl="1" indent="0">
              <a:buNone/>
            </a:pPr>
            <a:endParaRPr lang="en-US" altLang="zh-CN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alert(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变量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自动弹窗输出结果</a:t>
            </a:r>
            <a:endParaRPr lang="en-US" altLang="zh-CN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例：</a:t>
            </a:r>
            <a:r>
              <a:rPr lang="en-US" altLang="zh-CN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&lt;script&gt;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alert("Hello World!");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      &lt;/script&gt;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1.4 tuple</a:t>
            </a:r>
            <a:endParaRPr lang="zh-CN" altLang="en-US" dirty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BBA879-BCAB-4C62-95C0-0107634A19FC}" type="slidenum"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altLang="zh-CN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hlinkClick r:id="rId3" action="ppaction://hlinkfile"/>
            <a:extLst>
              <a:ext uri="{FF2B5EF4-FFF2-40B4-BE49-F238E27FC236}">
                <a16:creationId xmlns:a16="http://schemas.microsoft.com/office/drawing/2014/main" id="{93CD787B-A0F4-4E00-B58D-F1CF1CA12387}"/>
              </a:ext>
            </a:extLst>
          </p:cNvPr>
          <p:cNvSpPr/>
          <p:nvPr/>
        </p:nvSpPr>
        <p:spPr bwMode="auto">
          <a:xfrm>
            <a:off x="8775397" y="561393"/>
            <a:ext cx="1227495" cy="429208"/>
          </a:xfrm>
          <a:prstGeom prst="roundRect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Demo 2.1</a:t>
            </a:r>
            <a:endParaRPr kumimoji="0" lang="zh-CN" altLang="en-US" b="0" i="1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705044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内容提要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BBA879-BCAB-4C62-95C0-0107634A19FC}" type="slidenum"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altLang="zh-CN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75239E-3584-4732-B768-ECA695976140}"/>
              </a:ext>
            </a:extLst>
          </p:cNvPr>
          <p:cNvSpPr/>
          <p:nvPr/>
        </p:nvSpPr>
        <p:spPr>
          <a:xfrm>
            <a:off x="508000" y="1651405"/>
            <a:ext cx="5344160" cy="362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pitchFamily="2" charset="2"/>
              <a:buChar char="n"/>
            </a:pPr>
            <a:r>
              <a:rPr lang="en-US" altLang="zh-CN" sz="2800" kern="0" dirty="0">
                <a:solidFill>
                  <a:srgbClr val="000000"/>
                </a:solidFill>
                <a:latin typeface="+mj-ea"/>
                <a:ea typeface="+mj-ea"/>
              </a:rPr>
              <a:t>1 </a:t>
            </a:r>
            <a:r>
              <a:rPr lang="en-US" altLang="zh-CN" sz="2800" kern="0" dirty="0" smtClean="0">
                <a:solidFill>
                  <a:srgbClr val="000000"/>
                </a:solidFill>
                <a:latin typeface="+mj-lt"/>
                <a:ea typeface="+mj-ea"/>
              </a:rPr>
              <a:t>Python</a:t>
            </a:r>
            <a:r>
              <a:rPr lang="zh-CN" altLang="en-US" sz="2800" kern="0" dirty="0" smtClean="0">
                <a:solidFill>
                  <a:srgbClr val="000000"/>
                </a:solidFill>
                <a:latin typeface="+mj-ea"/>
                <a:ea typeface="+mj-ea"/>
              </a:rPr>
              <a:t>环境</a:t>
            </a:r>
            <a:endParaRPr lang="en-US" altLang="zh-CN" sz="28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pitchFamily="2" charset="2"/>
              <a:buChar char="n"/>
            </a:pPr>
            <a:r>
              <a:rPr lang="en-US" altLang="zh-CN" sz="2800" kern="0" dirty="0" smtClean="0">
                <a:solidFill>
                  <a:srgbClr val="000000"/>
                </a:solidFill>
                <a:latin typeface="+mj-ea"/>
                <a:ea typeface="+mj-ea"/>
              </a:rPr>
              <a:t>2 </a:t>
            </a:r>
            <a:r>
              <a:rPr lang="zh-CN" altLang="en-US" sz="2800" kern="0" dirty="0" smtClean="0">
                <a:solidFill>
                  <a:srgbClr val="000000"/>
                </a:solidFill>
                <a:latin typeface="+mj-ea"/>
                <a:ea typeface="+mj-ea"/>
              </a:rPr>
              <a:t>数据结构</a:t>
            </a:r>
            <a:endParaRPr lang="en-US" altLang="zh-CN" sz="28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pitchFamily="2" charset="2"/>
              <a:buChar char="n"/>
            </a:pPr>
            <a:r>
              <a:rPr lang="en-US" altLang="zh-CN" sz="2800" kern="0" dirty="0" smtClean="0">
                <a:solidFill>
                  <a:srgbClr val="000000"/>
                </a:solidFill>
                <a:latin typeface="+mj-ea"/>
                <a:ea typeface="+mj-ea"/>
              </a:rPr>
              <a:t>3 </a:t>
            </a:r>
            <a:r>
              <a:rPr lang="zh-CN" altLang="en-US" sz="2800" kern="0" dirty="0" smtClean="0">
                <a:solidFill>
                  <a:srgbClr val="000000"/>
                </a:solidFill>
                <a:latin typeface="+mj-ea"/>
                <a:ea typeface="+mj-ea"/>
              </a:rPr>
              <a:t>函数、类</a:t>
            </a:r>
            <a:endParaRPr lang="en-US" altLang="zh-CN" sz="28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pitchFamily="2" charset="2"/>
              <a:buChar char="n"/>
            </a:pPr>
            <a:r>
              <a:rPr lang="en-US" altLang="zh-CN" sz="2800" kern="0" dirty="0" smtClean="0">
                <a:solidFill>
                  <a:srgbClr val="000000"/>
                </a:solidFill>
                <a:latin typeface="+mj-ea"/>
                <a:ea typeface="+mj-ea"/>
              </a:rPr>
              <a:t>4 </a:t>
            </a:r>
            <a:r>
              <a:rPr lang="zh-CN" altLang="en-US" sz="2800" kern="0" dirty="0" smtClean="0">
                <a:solidFill>
                  <a:srgbClr val="000000"/>
                </a:solidFill>
                <a:latin typeface="+mj-ea"/>
                <a:ea typeface="+mj-ea"/>
              </a:rPr>
              <a:t>异常处理</a:t>
            </a:r>
            <a:endParaRPr lang="en-US" altLang="zh-CN" sz="28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pitchFamily="2" charset="2"/>
              <a:buChar char="n"/>
            </a:pPr>
            <a:r>
              <a:rPr lang="en-US" altLang="zh-CN" sz="2800" kern="0" dirty="0" smtClean="0">
                <a:solidFill>
                  <a:srgbClr val="000000"/>
                </a:solidFill>
                <a:latin typeface="+mj-ea"/>
                <a:ea typeface="+mj-ea"/>
              </a:rPr>
              <a:t>5 </a:t>
            </a:r>
            <a:r>
              <a:rPr lang="zh-CN" altLang="en-US" sz="2800" kern="0" dirty="0" smtClean="0">
                <a:solidFill>
                  <a:srgbClr val="000000"/>
                </a:solidFill>
                <a:latin typeface="+mj-ea"/>
                <a:ea typeface="+mj-ea"/>
              </a:rPr>
              <a:t>文件</a:t>
            </a:r>
            <a:endParaRPr lang="en-US" altLang="zh-CN" sz="28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pitchFamily="2" charset="2"/>
              <a:buChar char="n"/>
            </a:pPr>
            <a:r>
              <a:rPr lang="en-US" altLang="zh-CN" sz="2800" kern="0" dirty="0" smtClean="0">
                <a:solidFill>
                  <a:srgbClr val="000000"/>
                </a:solidFill>
                <a:latin typeface="+mj-ea"/>
                <a:ea typeface="+mj-ea"/>
              </a:rPr>
              <a:t>6 </a:t>
            </a:r>
            <a:r>
              <a:rPr lang="zh-CN" altLang="en-US" sz="2800" kern="0" dirty="0" smtClean="0">
                <a:solidFill>
                  <a:srgbClr val="000000"/>
                </a:solidFill>
                <a:latin typeface="+mj-ea"/>
                <a:ea typeface="+mj-ea"/>
              </a:rPr>
              <a:t>包</a:t>
            </a:r>
            <a:endParaRPr lang="en-US" altLang="zh-CN" sz="28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pitchFamily="2" charset="2"/>
              <a:buChar char="n"/>
            </a:pPr>
            <a:endParaRPr lang="en-US" altLang="zh-CN" sz="2800" kern="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713383"/>
            <a:ext cx="5310717" cy="150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461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4257124"/>
            <a:ext cx="10952481" cy="19827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下载 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www.python.org</a:t>
            </a:r>
            <a:endParaRPr lang="en-US" altLang="zh-CN" sz="24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1.1 </a:t>
            </a:r>
            <a:r>
              <a:rPr lang="en-US" altLang="zh-CN" dirty="0" smtClean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环境配置</a:t>
            </a:r>
            <a:endParaRPr lang="zh-CN" altLang="en-US" dirty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BBA879-BCAB-4C62-95C0-0107634A19FC}" type="slidenum"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 altLang="zh-CN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508000" y="1343440"/>
            <a:ext cx="10952481" cy="287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pitchFamily="2" charset="2"/>
              <a:buChar char="n"/>
              <a:defRPr sz="28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4DE"/>
              </a:buClr>
              <a:buSzPct val="55000"/>
              <a:buFont typeface="Wingdings" pitchFamily="2" charset="2"/>
              <a:buChar char="n"/>
              <a:defRPr sz="26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 sz="24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55000"/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 sz="18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400" b="1" kern="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</a:p>
          <a:p>
            <a:r>
              <a:rPr lang="en-US" altLang="zh-CN" sz="2400" kern="0" dirty="0" smtClean="0">
                <a:latin typeface="+mn-ea"/>
                <a:ea typeface="+mn-ea"/>
              </a:rPr>
              <a:t>Python</a:t>
            </a:r>
            <a:r>
              <a:rPr lang="zh-CN" altLang="en-US" sz="2400" kern="0" dirty="0" smtClean="0">
                <a:latin typeface="+mn-ea"/>
                <a:ea typeface="+mn-ea"/>
              </a:rPr>
              <a:t>是</a:t>
            </a:r>
            <a:r>
              <a:rPr lang="zh-CN" altLang="en-US" sz="2400" kern="0" dirty="0">
                <a:latin typeface="+mn-ea"/>
                <a:ea typeface="+mn-ea"/>
              </a:rPr>
              <a:t>一种广泛使用的高级编程语言，属于通用型编程语言，由吉多</a:t>
            </a:r>
            <a:r>
              <a:rPr lang="en-US" altLang="zh-CN" sz="2400" kern="0" dirty="0">
                <a:latin typeface="+mn-ea"/>
                <a:ea typeface="+mn-ea"/>
              </a:rPr>
              <a:t>·</a:t>
            </a:r>
            <a:r>
              <a:rPr lang="zh-CN" altLang="en-US" sz="2400" kern="0" dirty="0">
                <a:latin typeface="+mn-ea"/>
                <a:ea typeface="+mn-ea"/>
              </a:rPr>
              <a:t>范罗苏姆创造，第一版发布于</a:t>
            </a:r>
            <a:r>
              <a:rPr lang="en-US" altLang="zh-CN" sz="2400" kern="0" dirty="0">
                <a:latin typeface="+mn-ea"/>
                <a:ea typeface="+mn-ea"/>
              </a:rPr>
              <a:t>1991</a:t>
            </a:r>
            <a:r>
              <a:rPr lang="zh-CN" altLang="en-US" sz="2400" kern="0" dirty="0">
                <a:latin typeface="+mn-ea"/>
                <a:ea typeface="+mn-ea"/>
              </a:rPr>
              <a:t>年</a:t>
            </a:r>
            <a:r>
              <a:rPr lang="zh-CN" altLang="en-US" sz="2400" kern="0" dirty="0" smtClean="0">
                <a:latin typeface="+mn-ea"/>
                <a:ea typeface="+mn-ea"/>
              </a:rPr>
              <a:t>。</a:t>
            </a:r>
            <a:endParaRPr lang="en-US" altLang="zh-CN" sz="2400" kern="0" dirty="0" smtClean="0">
              <a:latin typeface="+mn-ea"/>
              <a:ea typeface="+mn-ea"/>
            </a:endParaRPr>
          </a:p>
          <a:p>
            <a:r>
              <a:rPr lang="zh-CN" altLang="en-US" sz="2400" kern="0" dirty="0" smtClean="0">
                <a:latin typeface="+mn-ea"/>
                <a:ea typeface="+mn-ea"/>
              </a:rPr>
              <a:t>作为</a:t>
            </a:r>
            <a:r>
              <a:rPr lang="zh-CN" altLang="en-US" sz="2400" kern="0" dirty="0">
                <a:latin typeface="+mn-ea"/>
                <a:ea typeface="+mn-ea"/>
              </a:rPr>
              <a:t>一种解释型语言，</a:t>
            </a:r>
            <a:r>
              <a:rPr lang="en-US" altLang="zh-CN" sz="2400" kern="0" dirty="0">
                <a:latin typeface="+mn-ea"/>
                <a:ea typeface="+mn-ea"/>
              </a:rPr>
              <a:t>Python</a:t>
            </a:r>
            <a:r>
              <a:rPr lang="zh-CN" altLang="en-US" sz="2400" kern="0" dirty="0">
                <a:latin typeface="+mn-ea"/>
                <a:ea typeface="+mn-ea"/>
              </a:rPr>
              <a:t>的设计哲学强调</a:t>
            </a:r>
            <a:r>
              <a:rPr lang="zh-CN" altLang="en-US" sz="2400" kern="0" dirty="0">
                <a:solidFill>
                  <a:srgbClr val="A50021"/>
                </a:solidFill>
                <a:latin typeface="+mn-ea"/>
                <a:ea typeface="+mn-ea"/>
              </a:rPr>
              <a:t>代码的可读性和简洁的语法</a:t>
            </a:r>
            <a:r>
              <a:rPr lang="zh-CN" altLang="en-US" sz="2400" kern="0" dirty="0">
                <a:latin typeface="+mn-ea"/>
                <a:ea typeface="+mn-ea"/>
              </a:rPr>
              <a:t>（尤其是使用</a:t>
            </a:r>
            <a:r>
              <a:rPr lang="zh-CN" altLang="en-US" sz="2400" kern="0" dirty="0">
                <a:solidFill>
                  <a:srgbClr val="A50021"/>
                </a:solidFill>
                <a:latin typeface="+mn-ea"/>
                <a:ea typeface="+mn-ea"/>
              </a:rPr>
              <a:t>空格缩进</a:t>
            </a:r>
            <a:r>
              <a:rPr lang="zh-CN" altLang="en-US" sz="2400" kern="0" dirty="0">
                <a:latin typeface="+mn-ea"/>
                <a:ea typeface="+mn-ea"/>
              </a:rPr>
              <a:t>划分代码块，而非使用大括号或者关键词）</a:t>
            </a:r>
            <a:r>
              <a:rPr lang="zh-CN" altLang="en-US" sz="2400" kern="0" dirty="0" smtClean="0">
                <a:latin typeface="+mn-ea"/>
                <a:ea typeface="+mn-ea"/>
              </a:rPr>
              <a:t>。</a:t>
            </a:r>
            <a:endParaRPr lang="en-US" altLang="zh-CN" sz="2400" kern="0" dirty="0" smtClean="0">
              <a:latin typeface="+mn-ea"/>
              <a:ea typeface="+mn-ea"/>
            </a:endParaRPr>
          </a:p>
          <a:p>
            <a:r>
              <a:rPr lang="zh-CN" altLang="en-US" sz="2400" kern="0" dirty="0" smtClean="0">
                <a:latin typeface="+mn-ea"/>
                <a:ea typeface="+mn-ea"/>
              </a:rPr>
              <a:t>相比</a:t>
            </a:r>
            <a:r>
              <a:rPr lang="zh-CN" altLang="en-US" sz="2400" kern="0" dirty="0">
                <a:latin typeface="+mn-ea"/>
                <a:ea typeface="+mn-ea"/>
              </a:rPr>
              <a:t>于</a:t>
            </a:r>
            <a:r>
              <a:rPr lang="en-US" altLang="zh-CN" sz="2400" kern="0" dirty="0">
                <a:latin typeface="+mn-ea"/>
                <a:ea typeface="+mn-ea"/>
              </a:rPr>
              <a:t>C++</a:t>
            </a:r>
            <a:r>
              <a:rPr lang="zh-CN" altLang="en-US" sz="2400" kern="0" dirty="0">
                <a:latin typeface="+mn-ea"/>
                <a:ea typeface="+mn-ea"/>
              </a:rPr>
              <a:t>或</a:t>
            </a:r>
            <a:r>
              <a:rPr lang="en-US" altLang="zh-CN" sz="2400" kern="0" dirty="0">
                <a:latin typeface="+mn-ea"/>
                <a:ea typeface="+mn-ea"/>
              </a:rPr>
              <a:t>Java</a:t>
            </a:r>
            <a:r>
              <a:rPr lang="zh-CN" altLang="en-US" sz="2400" kern="0" dirty="0">
                <a:latin typeface="+mn-ea"/>
                <a:ea typeface="+mn-ea"/>
              </a:rPr>
              <a:t>，</a:t>
            </a:r>
            <a:r>
              <a:rPr lang="en-US" altLang="zh-CN" sz="2400" kern="0" dirty="0">
                <a:latin typeface="+mn-ea"/>
                <a:ea typeface="+mn-ea"/>
              </a:rPr>
              <a:t>Python</a:t>
            </a:r>
            <a:r>
              <a:rPr lang="zh-CN" altLang="en-US" sz="2400" kern="0" dirty="0">
                <a:latin typeface="+mn-ea"/>
                <a:ea typeface="+mn-ea"/>
              </a:rPr>
              <a:t>让开发者能够用更少的代码表达想法。</a:t>
            </a:r>
            <a:endParaRPr lang="en-US" altLang="zh-CN" sz="2400" kern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222542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BA879-BCAB-4C62-95C0-0107634A19FC}" type="slidenum">
              <a:rPr lang="en-US" smtClean="0"/>
              <a:pPr>
                <a:defRPr/>
              </a:pPr>
              <a:t>4</a:t>
            </a:fld>
            <a:endParaRPr lang="en-CA" altLang="zh-CN" dirty="0">
              <a:ea typeface="宋体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57" y="227014"/>
            <a:ext cx="11695360" cy="44996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57" y="4808209"/>
            <a:ext cx="10165778" cy="166663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173161" y="5396947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md</a:t>
            </a:r>
            <a:r>
              <a:rPr lang="zh-CN" altLang="en-US" dirty="0" smtClean="0"/>
              <a:t>中输入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查看是否安装成功。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01234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4257124"/>
            <a:ext cx="10952481" cy="19827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下载 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www.python.org</a:t>
            </a:r>
            <a:endParaRPr lang="en-US" altLang="zh-CN" sz="24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1.2 Python IDE-</a:t>
            </a:r>
            <a:r>
              <a:rPr lang="en-US" altLang="zh-CN" dirty="0" err="1" smtClean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Pycharm</a:t>
            </a:r>
            <a:endParaRPr lang="zh-CN" altLang="en-US" dirty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BBA879-BCAB-4C62-95C0-0107634A19FC}" type="slidenum"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altLang="zh-CN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4" y="1154996"/>
            <a:ext cx="9840744" cy="496137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8568194" y="2042930"/>
            <a:ext cx="2733261" cy="1309926"/>
            <a:chOff x="9312965" y="2325757"/>
            <a:chExt cx="2733261" cy="1309926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9312965" y="2325757"/>
              <a:ext cx="2733261" cy="130992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400117" y="2430922"/>
              <a:ext cx="245451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使用北林邮箱，</a:t>
              </a:r>
              <a:endParaRPr lang="en-US" altLang="zh-CN" sz="2000" dirty="0" smtClean="0"/>
            </a:p>
            <a:p>
              <a:r>
                <a:rPr lang="zh-CN" altLang="en-US" sz="2000" dirty="0" smtClean="0"/>
                <a:t>注册学生账号，</a:t>
              </a:r>
              <a:endParaRPr lang="en-US" altLang="zh-CN" sz="2000" dirty="0" smtClean="0"/>
            </a:p>
            <a:p>
              <a:r>
                <a:rPr lang="zh-CN" altLang="en-US" sz="2000" dirty="0" smtClean="0"/>
                <a:t>使用专业版</a:t>
              </a:r>
              <a:r>
                <a:rPr lang="en-US" altLang="zh-CN" sz="2000" dirty="0" err="1"/>
                <a:t>P</a:t>
              </a:r>
              <a:r>
                <a:rPr lang="en-US" altLang="zh-CN" sz="2000" dirty="0" err="1" smtClean="0"/>
                <a:t>ycharm</a:t>
              </a:r>
              <a:endParaRPr lang="zh-CN" altLang="en-US" sz="2000" dirty="0"/>
            </a:p>
          </p:txBody>
        </p:sp>
      </p:grpSp>
      <p:sp>
        <p:nvSpPr>
          <p:cNvPr id="10" name="左箭头 9"/>
          <p:cNvSpPr/>
          <p:nvPr/>
        </p:nvSpPr>
        <p:spPr bwMode="auto">
          <a:xfrm rot="20345157">
            <a:off x="5394953" y="3234642"/>
            <a:ext cx="3066579" cy="321337"/>
          </a:xfrm>
          <a:prstGeom prst="lef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596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 Python</a:t>
            </a:r>
            <a:r>
              <a:rPr lang="zh-CN" altLang="en-US" dirty="0" smtClean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内置数据结构</a:t>
            </a:r>
            <a:endParaRPr lang="zh-CN" altLang="en-US" dirty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BBA879-BCAB-4C62-95C0-0107634A19FC}" type="slidenum"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altLang="zh-CN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775239E-3584-4732-B768-ECA695976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38" y="1607405"/>
            <a:ext cx="511614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pitchFamily="2" charset="2"/>
              <a:buChar char="n"/>
            </a:pPr>
            <a:r>
              <a:rPr lang="en-US" altLang="zh-CN" sz="2800" kern="0" dirty="0">
                <a:solidFill>
                  <a:srgbClr val="000000"/>
                </a:solidFill>
                <a:latin typeface="+mj-ea"/>
                <a:ea typeface="+mj-ea"/>
              </a:rPr>
              <a:t>1 </a:t>
            </a:r>
            <a:r>
              <a:rPr lang="en-US" altLang="zh-CN" sz="2800" kern="0" dirty="0" smtClean="0">
                <a:solidFill>
                  <a:srgbClr val="000000"/>
                </a:solidFill>
                <a:latin typeface="+mj-lt"/>
                <a:ea typeface="+mj-ea"/>
              </a:rPr>
              <a:t>list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pitchFamily="2" charset="2"/>
              <a:buChar char="n"/>
            </a:pPr>
            <a:r>
              <a:rPr lang="en-US" altLang="zh-CN" sz="2800" kern="0" dirty="0" smtClean="0">
                <a:solidFill>
                  <a:srgbClr val="000000"/>
                </a:solidFill>
                <a:latin typeface="+mj-ea"/>
                <a:ea typeface="+mj-ea"/>
              </a:rPr>
              <a:t>2 set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pitchFamily="2" charset="2"/>
              <a:buChar char="n"/>
            </a:pPr>
            <a:r>
              <a:rPr lang="en-US" altLang="zh-CN" sz="2800" kern="0" dirty="0" smtClean="0">
                <a:solidFill>
                  <a:srgbClr val="000000"/>
                </a:solidFill>
                <a:latin typeface="+mj-ea"/>
                <a:ea typeface="+mj-ea"/>
              </a:rPr>
              <a:t>3 </a:t>
            </a:r>
            <a:r>
              <a:rPr lang="en-US" altLang="zh-CN" sz="2800" kern="0" dirty="0" err="1" smtClean="0">
                <a:solidFill>
                  <a:srgbClr val="000000"/>
                </a:solidFill>
                <a:latin typeface="+mj-ea"/>
                <a:ea typeface="+mj-ea"/>
              </a:rPr>
              <a:t>dict</a:t>
            </a:r>
            <a:endParaRPr lang="en-US" altLang="zh-CN" sz="28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pitchFamily="2" charset="2"/>
              <a:buChar char="n"/>
            </a:pPr>
            <a:r>
              <a:rPr lang="en-US" altLang="zh-CN" sz="2800" kern="0" dirty="0" smtClean="0">
                <a:solidFill>
                  <a:srgbClr val="000000"/>
                </a:solidFill>
                <a:latin typeface="+mj-ea"/>
                <a:ea typeface="+mj-ea"/>
              </a:rPr>
              <a:t>4 </a:t>
            </a:r>
            <a:r>
              <a:rPr lang="en-US" altLang="zh-CN" sz="2800" kern="0" dirty="0" smtClean="0">
                <a:solidFill>
                  <a:srgbClr val="000000"/>
                </a:solidFill>
                <a:latin typeface="+mj-ea"/>
                <a:ea typeface="+mj-ea"/>
              </a:rPr>
              <a:t>tuple</a:t>
            </a: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None/>
            </a:pPr>
            <a:endParaRPr lang="en-US" altLang="zh-CN" sz="28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pitchFamily="2" charset="2"/>
              <a:buChar char="n"/>
            </a:pPr>
            <a:endParaRPr lang="en-US" altLang="zh-CN" sz="2800" kern="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201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461579"/>
            <a:ext cx="10587893" cy="5094795"/>
          </a:xfrm>
        </p:spPr>
        <p:txBody>
          <a:bodyPr/>
          <a:lstStyle/>
          <a:p>
            <a:r>
              <a:rPr lang="zh-CN" altLang="en-US" sz="24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如果有大量相关对象，且需要放在代码中的某个地方，作为一个整体存储，可以考虑列表</a:t>
            </a:r>
            <a:endParaRPr lang="en-US" altLang="zh-CN" sz="2400" dirty="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列表是异构的，每个对象可以是不同的类型</a:t>
            </a:r>
            <a:endParaRPr lang="en-US" altLang="zh-CN" sz="2400" dirty="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列表是动态的，可以根据需要扩展和收缩</a:t>
            </a:r>
            <a:endParaRPr lang="en-US" altLang="zh-CN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2200" dirty="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2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创建和填充</a:t>
            </a:r>
            <a:endParaRPr lang="en-US" altLang="zh-CN" sz="2200" dirty="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200" dirty="0" err="1" smtClean="0">
                <a:latin typeface="Consolas" panose="020B0609020204030204" pitchFamily="49" charset="0"/>
                <a:ea typeface="微软雅黑" panose="020B0503020204020204" pitchFamily="34" charset="-122"/>
              </a:rPr>
              <a:t>list</a:t>
            </a:r>
            <a:r>
              <a:rPr lang="en-US" altLang="zh-CN" sz="22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=[] #</a:t>
            </a:r>
            <a:r>
              <a:rPr lang="zh-CN" altLang="en-US" sz="22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创建一个列表</a:t>
            </a:r>
            <a:endParaRPr lang="en-US" altLang="zh-CN" sz="2200" dirty="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alist2=[1,2,3,4,5] #</a:t>
            </a:r>
            <a:r>
              <a:rPr lang="zh-CN" altLang="en-US" sz="22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创建一个列表并直接赋值</a:t>
            </a:r>
            <a:endParaRPr lang="en-US" altLang="zh-CN" sz="2200" dirty="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word=[‘hello’,</a:t>
            </a:r>
            <a:r>
              <a:rPr lang="en-US" altLang="zh-CN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‘world’] #</a:t>
            </a:r>
            <a:r>
              <a:rPr lang="zh-CN" altLang="en-US" sz="22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创建一个字符串对象列表</a:t>
            </a:r>
            <a:endParaRPr lang="en-US" altLang="zh-CN" sz="2200" dirty="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 err="1" smtClean="0">
                <a:latin typeface="Consolas" panose="020B0609020204030204" pitchFamily="49" charset="0"/>
                <a:ea typeface="微软雅黑" panose="020B0503020204020204" pitchFamily="34" charset="-122"/>
              </a:rPr>
              <a:t>Car_details</a:t>
            </a:r>
            <a:r>
              <a:rPr lang="en-US" altLang="zh-CN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=[‘Toyota’, </a:t>
            </a:r>
            <a:r>
              <a:rPr lang="en-US" altLang="zh-CN" sz="22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‘RAV4’, 2.2, 60807 ] #</a:t>
            </a:r>
            <a:r>
              <a:rPr lang="zh-CN" altLang="en-US" sz="22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创建一个异构的列表</a:t>
            </a:r>
            <a:endParaRPr lang="en-US" altLang="zh-CN" sz="2200" dirty="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1.1 list</a:t>
            </a:r>
            <a:endParaRPr lang="zh-CN" altLang="en-US" dirty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BBA879-BCAB-4C62-95C0-0107634A19FC}" type="slidenum"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altLang="zh-CN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hlinkClick r:id="rId3" action="ppaction://hlinkfile"/>
            <a:extLst>
              <a:ext uri="{FF2B5EF4-FFF2-40B4-BE49-F238E27FC236}">
                <a16:creationId xmlns:a16="http://schemas.microsoft.com/office/drawing/2014/main" id="{93CD787B-A0F4-4E00-B58D-F1CF1CA12387}"/>
              </a:ext>
            </a:extLst>
          </p:cNvPr>
          <p:cNvSpPr/>
          <p:nvPr/>
        </p:nvSpPr>
        <p:spPr bwMode="auto">
          <a:xfrm>
            <a:off x="8775397" y="561393"/>
            <a:ext cx="1227495" cy="429208"/>
          </a:xfrm>
          <a:prstGeom prst="roundRect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Demo 2.1</a:t>
            </a:r>
            <a:endParaRPr kumimoji="0" lang="zh-CN" altLang="en-US" b="0" i="1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652184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461579"/>
            <a:ext cx="10587893" cy="509479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list</a:t>
            </a:r>
            <a:r>
              <a:rPr lang="zh-CN" altLang="en-US" sz="24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的方法</a:t>
            </a:r>
            <a:endParaRPr lang="en-US" altLang="zh-CN" sz="2400" dirty="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append</a:t>
            </a:r>
          </a:p>
          <a:p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r</a:t>
            </a:r>
            <a:r>
              <a:rPr lang="en-US" altLang="zh-CN" sz="24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emove</a:t>
            </a:r>
          </a:p>
          <a:p>
            <a:r>
              <a:rPr lang="en-US" altLang="zh-CN" sz="24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Pop</a:t>
            </a:r>
          </a:p>
          <a:p>
            <a:r>
              <a:rPr lang="en-US" altLang="zh-CN" sz="24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Extend</a:t>
            </a:r>
          </a:p>
          <a:p>
            <a:r>
              <a:rPr lang="en-US" altLang="zh-CN" sz="24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Insert</a:t>
            </a:r>
          </a:p>
          <a:p>
            <a:endParaRPr lang="en-US" altLang="zh-CN" sz="2400" dirty="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l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ist</a:t>
            </a: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的</a:t>
            </a:r>
            <a:r>
              <a:rPr lang="zh-CN" altLang="en-US" sz="24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遍历（检查对象是否在列表中）</a:t>
            </a:r>
            <a:endParaRPr lang="en-US" altLang="zh-CN" sz="2400" b="1" dirty="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In/not in</a:t>
            </a:r>
          </a:p>
          <a:p>
            <a:endParaRPr lang="en-US" altLang="zh-CN" sz="24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1.1 list</a:t>
            </a:r>
            <a:endParaRPr lang="zh-CN" altLang="en-US" dirty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BBA879-BCAB-4C62-95C0-0107634A19FC}" type="slidenum"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altLang="zh-CN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hlinkClick r:id="rId3" action="ppaction://hlinkfile"/>
            <a:extLst>
              <a:ext uri="{FF2B5EF4-FFF2-40B4-BE49-F238E27FC236}">
                <a16:creationId xmlns:a16="http://schemas.microsoft.com/office/drawing/2014/main" id="{93CD787B-A0F4-4E00-B58D-F1CF1CA12387}"/>
              </a:ext>
            </a:extLst>
          </p:cNvPr>
          <p:cNvSpPr/>
          <p:nvPr/>
        </p:nvSpPr>
        <p:spPr bwMode="auto">
          <a:xfrm>
            <a:off x="8775397" y="561393"/>
            <a:ext cx="1227495" cy="429208"/>
          </a:xfrm>
          <a:prstGeom prst="roundRect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Demo 2.1</a:t>
            </a:r>
            <a:endParaRPr kumimoji="0" lang="zh-CN" altLang="en-US" b="0" i="1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468793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999" y="1293813"/>
            <a:ext cx="6624321" cy="50947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在浏览器中查看 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JavaScript </a:t>
            </a: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运行输出</a:t>
            </a:r>
            <a:endParaRPr lang="en-US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console.log(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变量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zh-CN" altLang="en-US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在</a:t>
            </a:r>
            <a:r>
              <a:rPr lang="en-US" altLang="zh-CN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zh-CN" altLang="en-US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检查</a:t>
            </a:r>
            <a:r>
              <a:rPr lang="en-US" altLang="zh-CN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zh-CN" altLang="en-US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的 </a:t>
            </a:r>
            <a:r>
              <a:rPr lang="en-US" altLang="zh-CN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Console </a:t>
            </a:r>
            <a:r>
              <a:rPr lang="zh-CN" altLang="en-US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窗口中查看</a:t>
            </a:r>
            <a:endParaRPr lang="en-US" altLang="zh-CN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例：</a:t>
            </a:r>
            <a:r>
              <a:rPr lang="en-US" altLang="zh-CN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&lt;script&gt;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console.log("Hello World!");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      &lt;/script&gt;</a:t>
            </a:r>
          </a:p>
          <a:p>
            <a:pPr marL="457200" lvl="1" indent="0">
              <a:buNone/>
            </a:pPr>
            <a:endParaRPr lang="en-US" altLang="zh-CN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alert(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变量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自动弹窗输出结果</a:t>
            </a:r>
            <a:endParaRPr lang="en-US" altLang="zh-CN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例：</a:t>
            </a:r>
            <a:r>
              <a:rPr lang="en-US" altLang="zh-CN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&lt;script&gt;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alert("Hello World!");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Consolas" panose="020B0609020204030204" pitchFamily="49" charset="0"/>
                <a:ea typeface="微软雅黑" panose="020B0503020204020204" pitchFamily="34" charset="-122"/>
              </a:rPr>
              <a:t>      &lt;/script&gt;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1.2 set</a:t>
            </a:r>
            <a:endParaRPr lang="zh-CN" altLang="en-US" dirty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BBA879-BCAB-4C62-95C0-0107634A19FC}" type="slidenum"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altLang="zh-CN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hlinkClick r:id="rId3" action="ppaction://hlinkfile"/>
            <a:extLst>
              <a:ext uri="{FF2B5EF4-FFF2-40B4-BE49-F238E27FC236}">
                <a16:creationId xmlns:a16="http://schemas.microsoft.com/office/drawing/2014/main" id="{93CD787B-A0F4-4E00-B58D-F1CF1CA12387}"/>
              </a:ext>
            </a:extLst>
          </p:cNvPr>
          <p:cNvSpPr/>
          <p:nvPr/>
        </p:nvSpPr>
        <p:spPr bwMode="auto">
          <a:xfrm>
            <a:off x="8775397" y="561393"/>
            <a:ext cx="1227495" cy="429208"/>
          </a:xfrm>
          <a:prstGeom prst="roundRect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Demo 2.1</a:t>
            </a:r>
            <a:endParaRPr kumimoji="0" lang="zh-CN" altLang="en-US" b="0" i="1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355161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e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微软雅黑_Consolas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94d64122-848b-4a0c-965f-2387a32a0106" Revision="1" Stencil="System.MyShapes" StencilVersion="1.0"/>
</Control>
</file>

<file path=customXml/item2.xml><?xml version="1.0" encoding="utf-8"?>
<Control xmlns="http://schemas.microsoft.com/VisualStudio/2011/storyboarding/control">
  <Id Name="94d64122-848b-4a0c-965f-2387a32a0106" Revision="1" Stencil="System.MyShapes" StencilVersion="1.0"/>
</Control>
</file>

<file path=customXml/item3.xml><?xml version="1.0" encoding="utf-8"?>
<Control xmlns="http://schemas.microsoft.com/VisualStudio/2011/storyboarding/control">
  <Id Name="94d64122-848b-4a0c-965f-2387a32a0106" Revision="1" Stencil="System.MyShapes" StencilVersion="1.0"/>
</Control>
</file>

<file path=customXml/itemProps1.xml><?xml version="1.0" encoding="utf-8"?>
<ds:datastoreItem xmlns:ds="http://schemas.openxmlformats.org/officeDocument/2006/customXml" ds:itemID="{D4C44A0D-6831-465D-B2A7-B172A0B8275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D8C7C86-44EE-4C3C-88EB-622108853B5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3C3EA84-B843-4FAD-A54B-D4AE696B97C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491</Words>
  <Application>Microsoft Office PowerPoint</Application>
  <PresentationFormat>宽屏</PresentationFormat>
  <Paragraphs>110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Wingdings</vt:lpstr>
      <vt:lpstr>Consolas</vt:lpstr>
      <vt:lpstr>微软雅黑</vt:lpstr>
      <vt:lpstr>等线</vt:lpstr>
      <vt:lpstr>Times New Roman</vt:lpstr>
      <vt:lpstr>Arial</vt:lpstr>
      <vt:lpstr>宋体</vt:lpstr>
      <vt:lpstr>course</vt:lpstr>
      <vt:lpstr>Web 开发技术</vt:lpstr>
      <vt:lpstr>内容提要</vt:lpstr>
      <vt:lpstr>1.1 Python环境配置</vt:lpstr>
      <vt:lpstr>PowerPoint 演示文稿</vt:lpstr>
      <vt:lpstr>1.2 Python IDE-Pycharm</vt:lpstr>
      <vt:lpstr>2 Python内置数据结构</vt:lpstr>
      <vt:lpstr>1.1 list</vt:lpstr>
      <vt:lpstr>1.1 list</vt:lpstr>
      <vt:lpstr>1.2 set</vt:lpstr>
      <vt:lpstr>1.3 dict</vt:lpstr>
      <vt:lpstr>1.4 tuple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开发基础</dc:title>
  <dc:creator>Xuewei Jia</dc:creator>
  <cp:lastModifiedBy>admin</cp:lastModifiedBy>
  <cp:revision>225</cp:revision>
  <dcterms:created xsi:type="dcterms:W3CDTF">2019-03-10T10:20:25Z</dcterms:created>
  <dcterms:modified xsi:type="dcterms:W3CDTF">2019-03-19T13:27:02Z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