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6" r:id="rId3"/>
    <p:sldId id="259" r:id="rId4"/>
    <p:sldId id="260" r:id="rId5"/>
    <p:sldId id="261" r:id="rId6"/>
    <p:sldId id="262" r:id="rId7"/>
    <p:sldId id="257"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6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EEBE4-9EA2-4175-ADFB-C5851AC7D7D4}" type="datetimeFigureOut">
              <a:rPr lang="zh-CN" altLang="en-US" smtClean="0"/>
              <a:t>2018/12/2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26414-A47F-4F6D-BCC8-04ACBEB5EAA3}" type="slidenum">
              <a:rPr lang="zh-CN" altLang="en-US" smtClean="0"/>
              <a:t>‹#›</a:t>
            </a:fld>
            <a:endParaRPr lang="zh-CN" altLang="en-US"/>
          </a:p>
        </p:txBody>
      </p:sp>
    </p:spTree>
    <p:extLst>
      <p:ext uri="{BB962C8B-B14F-4D97-AF65-F5344CB8AC3E}">
        <p14:creationId xmlns:p14="http://schemas.microsoft.com/office/powerpoint/2010/main" val="2296834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D26414-A47F-4F6D-BCC8-04ACBEB5EAA3}" type="slidenum">
              <a:rPr lang="zh-CN" altLang="en-US" smtClean="0"/>
              <a:t>5</a:t>
            </a:fld>
            <a:endParaRPr lang="zh-CN" altLang="en-US"/>
          </a:p>
        </p:txBody>
      </p:sp>
    </p:spTree>
    <p:extLst>
      <p:ext uri="{BB962C8B-B14F-4D97-AF65-F5344CB8AC3E}">
        <p14:creationId xmlns:p14="http://schemas.microsoft.com/office/powerpoint/2010/main" val="12228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306056E-12B9-4438-84C5-10027575383E}"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5132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06056E-12B9-4438-84C5-10027575383E}"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283137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06056E-12B9-4438-84C5-10027575383E}"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266495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06056E-12B9-4438-84C5-10027575383E}"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46397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306056E-12B9-4438-84C5-10027575383E}" type="datetimeFigureOut">
              <a:rPr lang="zh-CN" altLang="en-US" smtClean="0"/>
              <a:t>2018/12/2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142127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306056E-12B9-4438-84C5-10027575383E}"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359468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06056E-12B9-4438-84C5-10027575383E}" type="datetimeFigureOut">
              <a:rPr lang="zh-CN" altLang="en-US" smtClean="0"/>
              <a:t>2018/12/2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276067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06056E-12B9-4438-84C5-10027575383E}" type="datetimeFigureOut">
              <a:rPr lang="zh-CN" altLang="en-US" smtClean="0"/>
              <a:t>2018/12/2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8050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06056E-12B9-4438-84C5-10027575383E}" type="datetimeFigureOut">
              <a:rPr lang="zh-CN" altLang="en-US" smtClean="0"/>
              <a:t>2018/12/2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227278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306056E-12B9-4438-84C5-10027575383E}"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128451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306056E-12B9-4438-84C5-10027575383E}" type="datetimeFigureOut">
              <a:rPr lang="zh-CN" altLang="en-US" smtClean="0"/>
              <a:t>2018/12/2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39424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6056E-12B9-4438-84C5-10027575383E}" type="datetimeFigureOut">
              <a:rPr lang="zh-CN" altLang="en-US" smtClean="0"/>
              <a:t>2018/12/2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8E410-3CB9-42EE-80AF-00B715D8A862}" type="slidenum">
              <a:rPr lang="zh-CN" altLang="en-US" smtClean="0"/>
              <a:t>‹#›</a:t>
            </a:fld>
            <a:endParaRPr lang="zh-CN" altLang="en-US"/>
          </a:p>
        </p:txBody>
      </p:sp>
    </p:spTree>
    <p:extLst>
      <p:ext uri="{BB962C8B-B14F-4D97-AF65-F5344CB8AC3E}">
        <p14:creationId xmlns:p14="http://schemas.microsoft.com/office/powerpoint/2010/main" val="2662648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89420" y="261559"/>
            <a:ext cx="8916223" cy="2339102"/>
          </a:xfrm>
          <a:prstGeom prst="rect">
            <a:avLst/>
          </a:prstGeom>
          <a:noFill/>
        </p:spPr>
        <p:txBody>
          <a:bodyPr wrap="none" rtlCol="0">
            <a:spAutoFit/>
          </a:bodyPr>
          <a:lstStyle/>
          <a:p>
            <a:r>
              <a:rPr lang="zh-CN" altLang="en-US" sz="2800" dirty="0">
                <a:latin typeface="宋体" panose="02010600030101010101" pitchFamily="2" charset="-122"/>
                <a:ea typeface="宋体" panose="02010600030101010101" pitchFamily="2" charset="-122"/>
              </a:rPr>
              <a:t>显著</a:t>
            </a:r>
            <a:r>
              <a:rPr lang="zh-CN" altLang="en-US" sz="2800" dirty="0" smtClean="0">
                <a:latin typeface="宋体" panose="02010600030101010101" pitchFamily="2" charset="-122"/>
                <a:ea typeface="宋体" panose="02010600030101010101" pitchFamily="2" charset="-122"/>
              </a:rPr>
              <a:t>性区域检测</a:t>
            </a:r>
            <a:endParaRPr lang="en-US" altLang="zh-CN" sz="28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可靠的</a:t>
            </a:r>
            <a:r>
              <a:rPr lang="zh-CN" altLang="en-US" sz="2000" b="1" dirty="0" smtClean="0">
                <a:latin typeface="宋体" panose="02010600030101010101" pitchFamily="2" charset="-122"/>
                <a:ea typeface="宋体" panose="02010600030101010101" pitchFamily="2" charset="-122"/>
              </a:rPr>
              <a:t>视觉显著性估计</a:t>
            </a:r>
            <a:r>
              <a:rPr lang="zh-CN" altLang="en-US" sz="2000" dirty="0" smtClean="0">
                <a:latin typeface="宋体" panose="02010600030101010101" pitchFamily="2" charset="-122"/>
                <a:ea typeface="宋体" panose="02010600030101010101" pitchFamily="2" charset="-122"/>
              </a:rPr>
              <a:t>使得即使在没有先验知识的情况下仍然可以对图像进行</a:t>
            </a:r>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适当的处理，是许多计算机视觉任务的重要步骤。</a:t>
            </a:r>
            <a:endParaRPr lang="en-US" altLang="zh-CN" sz="2000" dirty="0" smtClean="0">
              <a:latin typeface="宋体" panose="02010600030101010101" pitchFamily="2" charset="-122"/>
              <a:ea typeface="宋体" panose="02010600030101010101" pitchFamily="2" charset="-122"/>
            </a:endParaRPr>
          </a:p>
          <a:p>
            <a:endParaRPr lang="en-US" altLang="zh-CN" sz="2000" dirty="0" smtClean="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本</a:t>
            </a:r>
            <a:r>
              <a:rPr lang="zh-CN" altLang="en-US" sz="2000" dirty="0" smtClean="0">
                <a:latin typeface="宋体" panose="02010600030101010101" pitchFamily="2" charset="-122"/>
                <a:ea typeface="宋体" panose="02010600030101010101" pitchFamily="2" charset="-122"/>
              </a:rPr>
              <a:t>论文提出了一种基于区域对比度的视觉显著性区域检测算法。</a:t>
            </a:r>
            <a:endParaRPr lang="en-US" altLang="zh-CN" sz="2000" dirty="0" smtClean="0">
              <a:latin typeface="宋体" panose="02010600030101010101" pitchFamily="2" charset="-122"/>
              <a:ea typeface="宋体" panose="02010600030101010101" pitchFamily="2" charset="-122"/>
            </a:endParaRPr>
          </a:p>
          <a:p>
            <a:endParaRPr lang="en-US" altLang="zh-CN" dirty="0" smtClean="0"/>
          </a:p>
        </p:txBody>
      </p:sp>
      <p:pic>
        <p:nvPicPr>
          <p:cNvPr id="3" name="图片 2"/>
          <p:cNvPicPr>
            <a:picLocks noChangeAspect="1"/>
          </p:cNvPicPr>
          <p:nvPr/>
        </p:nvPicPr>
        <p:blipFill>
          <a:blip r:embed="rId2"/>
          <a:stretch>
            <a:fillRect/>
          </a:stretch>
        </p:blipFill>
        <p:spPr>
          <a:xfrm>
            <a:off x="988466" y="2623944"/>
            <a:ext cx="5191125" cy="3800475"/>
          </a:xfrm>
          <a:prstGeom prst="rect">
            <a:avLst/>
          </a:prstGeom>
        </p:spPr>
      </p:pic>
      <p:sp>
        <p:nvSpPr>
          <p:cNvPr id="4" name="文本框 3"/>
          <p:cNvSpPr txBox="1"/>
          <p:nvPr/>
        </p:nvSpPr>
        <p:spPr>
          <a:xfrm>
            <a:off x="6822040" y="3493213"/>
            <a:ext cx="1471878" cy="369332"/>
          </a:xfrm>
          <a:prstGeom prst="rect">
            <a:avLst/>
          </a:prstGeom>
          <a:noFill/>
        </p:spPr>
        <p:txBody>
          <a:bodyPr wrap="none" rtlCol="0">
            <a:spAutoFit/>
          </a:bodyPr>
          <a:lstStyle/>
          <a:p>
            <a:r>
              <a:rPr lang="en-US" altLang="zh-CN" dirty="0" smtClean="0"/>
              <a:t>Input images</a:t>
            </a:r>
            <a:endParaRPr lang="zh-CN" altLang="en-US" dirty="0"/>
          </a:p>
        </p:txBody>
      </p:sp>
      <p:cxnSp>
        <p:nvCxnSpPr>
          <p:cNvPr id="6" name="直接箭头连接符 5"/>
          <p:cNvCxnSpPr>
            <a:stCxn id="4" idx="3"/>
          </p:cNvCxnSpPr>
          <p:nvPr/>
        </p:nvCxnSpPr>
        <p:spPr>
          <a:xfrm flipV="1">
            <a:off x="8293918" y="3667874"/>
            <a:ext cx="850082" cy="10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9165825" y="3493213"/>
            <a:ext cx="1521570" cy="369332"/>
          </a:xfrm>
          <a:prstGeom prst="rect">
            <a:avLst/>
          </a:prstGeom>
          <a:noFill/>
        </p:spPr>
        <p:txBody>
          <a:bodyPr wrap="none" rtlCol="0">
            <a:spAutoFit/>
          </a:bodyPr>
          <a:lstStyle/>
          <a:p>
            <a:r>
              <a:rPr lang="en-US" altLang="zh-CN" b="1" dirty="0" smtClean="0"/>
              <a:t>Salient maps</a:t>
            </a:r>
            <a:endParaRPr lang="zh-CN" altLang="en-US" b="1" dirty="0"/>
          </a:p>
        </p:txBody>
      </p:sp>
      <p:cxnSp>
        <p:nvCxnSpPr>
          <p:cNvPr id="9" name="直接箭头连接符 8"/>
          <p:cNvCxnSpPr>
            <a:stCxn id="7" idx="2"/>
          </p:cNvCxnSpPr>
          <p:nvPr/>
        </p:nvCxnSpPr>
        <p:spPr>
          <a:xfrm flipH="1">
            <a:off x="9885734" y="3862545"/>
            <a:ext cx="40876" cy="771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3"/>
          <p:cNvSpPr txBox="1"/>
          <p:nvPr/>
        </p:nvSpPr>
        <p:spPr>
          <a:xfrm>
            <a:off x="8959105" y="4650069"/>
            <a:ext cx="203613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Regions of interest</a:t>
            </a:r>
            <a:endParaRPr lang="zh-CN" altLang="en-US" dirty="0"/>
          </a:p>
        </p:txBody>
      </p:sp>
    </p:spTree>
    <p:extLst>
      <p:ext uri="{BB962C8B-B14F-4D97-AF65-F5344CB8AC3E}">
        <p14:creationId xmlns:p14="http://schemas.microsoft.com/office/powerpoint/2010/main" val="311025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848678" y="815009"/>
            <a:ext cx="4012637" cy="400110"/>
          </a:xfrm>
          <a:prstGeom prst="rect">
            <a:avLst/>
          </a:prstGeom>
          <a:noFill/>
        </p:spPr>
        <p:txBody>
          <a:bodyPr wrap="none" rtlCol="0">
            <a:spAutoFit/>
          </a:bodyPr>
          <a:lstStyle/>
          <a:p>
            <a:r>
              <a:rPr lang="en-US" altLang="zh-CN" sz="2000" dirty="0" smtClean="0"/>
              <a:t>Histogram-based contrast method</a:t>
            </a:r>
            <a:endParaRPr lang="zh-CN" altLang="en-US" sz="2000" dirty="0"/>
          </a:p>
        </p:txBody>
      </p:sp>
      <p:sp>
        <p:nvSpPr>
          <p:cNvPr id="7" name="文本框 6"/>
          <p:cNvSpPr txBox="1"/>
          <p:nvPr/>
        </p:nvSpPr>
        <p:spPr>
          <a:xfrm>
            <a:off x="1923393" y="3744044"/>
            <a:ext cx="3637534" cy="400110"/>
          </a:xfrm>
          <a:prstGeom prst="rect">
            <a:avLst/>
          </a:prstGeom>
          <a:noFill/>
        </p:spPr>
        <p:txBody>
          <a:bodyPr wrap="none" rtlCol="0">
            <a:spAutoFit/>
          </a:bodyPr>
          <a:lstStyle/>
          <a:p>
            <a:r>
              <a:rPr lang="en-US" altLang="zh-CN" sz="2000" dirty="0" smtClean="0"/>
              <a:t>Region-based contrast method</a:t>
            </a:r>
            <a:endParaRPr lang="zh-CN" altLang="en-US" sz="2000" dirty="0"/>
          </a:p>
        </p:txBody>
      </p:sp>
      <p:sp>
        <p:nvSpPr>
          <p:cNvPr id="9" name="文本框 8"/>
          <p:cNvSpPr txBox="1"/>
          <p:nvPr/>
        </p:nvSpPr>
        <p:spPr>
          <a:xfrm>
            <a:off x="1923393" y="1626470"/>
            <a:ext cx="7945821" cy="1323439"/>
          </a:xfrm>
          <a:prstGeom prst="rect">
            <a:avLst/>
          </a:prstGeom>
          <a:noFill/>
        </p:spPr>
        <p:txBody>
          <a:bodyPr wrap="square" rtlCol="0">
            <a:spAutoFit/>
          </a:bodyPr>
          <a:lstStyle/>
          <a:p>
            <a:r>
              <a:rPr lang="en-US" altLang="zh-CN" sz="2000" dirty="0" smtClean="0"/>
              <a:t>HC-maps </a:t>
            </a:r>
            <a:r>
              <a:rPr lang="zh-CN" altLang="en-US" sz="2000" dirty="0" smtClean="0"/>
              <a:t>依据像素与其他像素的色彩差异来分配像素的显著性值，用以产生具有全分辨率显著性图像。</a:t>
            </a:r>
            <a:endParaRPr lang="en-US" altLang="zh-CN" sz="2000" dirty="0" smtClean="0"/>
          </a:p>
          <a:p>
            <a:r>
              <a:rPr lang="zh-CN" altLang="en-US" sz="2000" dirty="0" smtClean="0"/>
              <a:t>用基于直方图的方法来进行高效处理，并用</a:t>
            </a:r>
            <a:r>
              <a:rPr lang="en-US" altLang="zh-CN" sz="2000" dirty="0" smtClean="0"/>
              <a:t>Color space smoothing</a:t>
            </a:r>
            <a:r>
              <a:rPr lang="zh-CN" altLang="en-US" sz="2000" dirty="0" smtClean="0"/>
              <a:t>操作来控制量化的缺陷。</a:t>
            </a:r>
            <a:endParaRPr lang="zh-CN" altLang="en-US" sz="2000" dirty="0"/>
          </a:p>
        </p:txBody>
      </p:sp>
      <p:sp>
        <p:nvSpPr>
          <p:cNvPr id="10" name="文本框 9"/>
          <p:cNvSpPr txBox="1"/>
          <p:nvPr/>
        </p:nvSpPr>
        <p:spPr>
          <a:xfrm>
            <a:off x="1923393" y="4568956"/>
            <a:ext cx="8019393" cy="1015663"/>
          </a:xfrm>
          <a:prstGeom prst="rect">
            <a:avLst/>
          </a:prstGeom>
          <a:noFill/>
        </p:spPr>
        <p:txBody>
          <a:bodyPr wrap="square" rtlCol="0">
            <a:spAutoFit/>
          </a:bodyPr>
          <a:lstStyle/>
          <a:p>
            <a:r>
              <a:rPr lang="zh-CN" altLang="en-US" sz="2000" dirty="0" smtClean="0"/>
              <a:t>首先将图像分割成区域，再为每个区域计算显著性值，从而得到基于区域对比度的显著性图（</a:t>
            </a:r>
            <a:r>
              <a:rPr lang="en-US" altLang="zh-CN" sz="2000" dirty="0" smtClean="0"/>
              <a:t>RC-maps</a:t>
            </a:r>
            <a:r>
              <a:rPr lang="zh-CN" altLang="en-US" sz="2000" dirty="0" smtClean="0"/>
              <a:t>）。</a:t>
            </a:r>
            <a:endParaRPr lang="en-US" altLang="zh-CN" sz="2000" dirty="0" smtClean="0"/>
          </a:p>
          <a:p>
            <a:r>
              <a:rPr lang="zh-CN" altLang="en-US" sz="2000" dirty="0" smtClean="0"/>
              <a:t>区域的显著性值是由全局对比度值计算得到的。</a:t>
            </a:r>
            <a:endParaRPr lang="zh-CN" altLang="en-US" sz="2000" dirty="0"/>
          </a:p>
        </p:txBody>
      </p:sp>
    </p:spTree>
    <p:extLst>
      <p:ext uri="{BB962C8B-B14F-4D97-AF65-F5344CB8AC3E}">
        <p14:creationId xmlns:p14="http://schemas.microsoft.com/office/powerpoint/2010/main" val="57749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1684962" y="1488873"/>
                <a:ext cx="7171362" cy="548355"/>
              </a:xfrm>
              <a:prstGeom prst="rect">
                <a:avLst/>
              </a:prstGeom>
              <a:noFill/>
            </p:spPr>
            <p:txBody>
              <a:bodyPr wrap="square" lIns="0" tIns="0" rIns="0" bIns="0" rtlCol="0">
                <a:spAutoFit/>
              </a:bodyPr>
              <a:lstStyle/>
              <a:p>
                <a:r>
                  <a:rPr lang="en-US" altLang="zh-CN" sz="3200" dirty="0" smtClean="0">
                    <a:latin typeface="宋体" panose="02010600030101010101" pitchFamily="2" charset="-122"/>
                    <a:ea typeface="宋体" panose="02010600030101010101" pitchFamily="2" charset="-122"/>
                  </a:rPr>
                  <a:t>S(</a:t>
                </a:r>
                <a14:m>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𝐼</m:t>
                        </m:r>
                      </m:e>
                      <m:sub>
                        <m:r>
                          <a:rPr lang="en-US" altLang="zh-CN" sz="3200" b="0" i="1" smtClean="0">
                            <a:latin typeface="Cambria Math" panose="02040503050406030204" pitchFamily="18" charset="0"/>
                          </a:rPr>
                          <m:t>𝑘</m:t>
                        </m:r>
                      </m:sub>
                    </m:sSub>
                  </m:oMath>
                </a14:m>
                <a:r>
                  <a:rPr lang="en-US" altLang="zh-CN" sz="3200" dirty="0" smtClean="0">
                    <a:latin typeface="宋体" panose="02010600030101010101" pitchFamily="2" charset="-122"/>
                    <a:ea typeface="宋体" panose="02010600030101010101" pitchFamily="2" charset="-122"/>
                  </a:rPr>
                  <a:t>)</a:t>
                </a:r>
                <a14:m>
                  <m:oMath xmlns:m="http://schemas.openxmlformats.org/officeDocument/2006/math">
                    <m:r>
                      <a:rPr lang="en-US" altLang="zh-CN" sz="3200" i="1" smtClean="0">
                        <a:latin typeface="Cambria Math" panose="02040503050406030204" pitchFamily="18" charset="0"/>
                      </a:rPr>
                      <m:t>=</m:t>
                    </m:r>
                    <m:nary>
                      <m:naryPr>
                        <m:chr m:val="∑"/>
                        <m:supHide m:val="on"/>
                        <m:ctrlPr>
                          <a:rPr lang="en-US" altLang="zh-CN" sz="3200" i="1" smtClean="0">
                            <a:latin typeface="Cambria Math" panose="02040503050406030204" pitchFamily="18" charset="0"/>
                          </a:rPr>
                        </m:ctrlPr>
                      </m:naryPr>
                      <m:sub>
                        <m:r>
                          <m:rPr>
                            <m:brk m:alnAt="7"/>
                          </m:rPr>
                          <a:rPr lang="en-US" altLang="zh-CN" sz="3200" i="1" smtClean="0">
                            <a:latin typeface="Cambria Math" panose="02040503050406030204" pitchFamily="18" charset="0"/>
                            <a:ea typeface="Cambria Math" panose="02040503050406030204" pitchFamily="18" charset="0"/>
                          </a:rPr>
                          <m:t>∀</m:t>
                        </m:r>
                        <m:sSub>
                          <m:sSubPr>
                            <m:ctrlPr>
                              <a:rPr lang="en-US" altLang="zh-CN" sz="320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𝐼</m:t>
                            </m:r>
                          </m:e>
                          <m:sub>
                            <m:r>
                              <a:rPr lang="en-US" altLang="zh-CN" sz="3200" b="0" i="1" smtClean="0">
                                <a:latin typeface="Cambria Math" panose="02040503050406030204" pitchFamily="18" charset="0"/>
                                <a:ea typeface="Cambria Math" panose="02040503050406030204" pitchFamily="18" charset="0"/>
                              </a:rPr>
                              <m:t>𝑖</m:t>
                            </m:r>
                          </m:sub>
                        </m:sSub>
                        <m:r>
                          <m:rPr>
                            <m:brk m:alnAt="7"/>
                          </m:rPr>
                          <a:rPr lang="en-US" altLang="zh-CN" sz="320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𝐼</m:t>
                        </m:r>
                      </m:sub>
                      <m:sup/>
                      <m:e>
                        <m:r>
                          <a:rPr lang="en-US" altLang="zh-CN" sz="3200" b="0" i="1" smtClean="0">
                            <a:latin typeface="Cambria Math" panose="02040503050406030204" pitchFamily="18" charset="0"/>
                          </a:rPr>
                          <m:t>𝐷</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b="0" i="1" smtClean="0">
                                    <a:latin typeface="Cambria Math" panose="02040503050406030204" pitchFamily="18" charset="0"/>
                                  </a:rPr>
                                  <m:t>𝐼</m:t>
                                </m:r>
                              </m:e>
                              <m:sub>
                                <m:r>
                                  <a:rPr lang="en-US" altLang="zh-CN" sz="3200" i="1">
                                    <a:latin typeface="Cambria Math" panose="02040503050406030204" pitchFamily="18" charset="0"/>
                                  </a:rPr>
                                  <m:t>𝑘</m:t>
                                </m:r>
                              </m:sub>
                            </m:sSub>
                            <m:r>
                              <a:rPr lang="en-US"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b="0" i="1" smtClean="0">
                                    <a:latin typeface="Cambria Math" panose="02040503050406030204" pitchFamily="18" charset="0"/>
                                  </a:rPr>
                                  <m:t>𝐼</m:t>
                                </m:r>
                              </m:e>
                              <m:sub>
                                <m:r>
                                  <a:rPr lang="en-US" altLang="zh-CN" sz="3200" i="1">
                                    <a:latin typeface="Cambria Math" panose="02040503050406030204" pitchFamily="18" charset="0"/>
                                  </a:rPr>
                                  <m:t>𝑖</m:t>
                                </m:r>
                              </m:sub>
                            </m:sSub>
                          </m:e>
                        </m:d>
                        <m:r>
                          <a:rPr lang="en-US" altLang="zh-CN" sz="3200" b="0" i="1" smtClean="0">
                            <a:latin typeface="Cambria Math" panose="02040503050406030204" pitchFamily="18" charset="0"/>
                          </a:rPr>
                          <m:t>      </m:t>
                        </m:r>
                      </m:e>
                    </m:nary>
                  </m:oMath>
                </a14:m>
                <a:endParaRPr lang="zh-CN" altLang="en-US" dirty="0">
                  <a:latin typeface="宋体" panose="02010600030101010101" pitchFamily="2" charset="-122"/>
                  <a:ea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1684962" y="1488873"/>
                <a:ext cx="7171362" cy="548355"/>
              </a:xfrm>
              <a:prstGeom prst="rect">
                <a:avLst/>
              </a:prstGeom>
              <a:blipFill>
                <a:blip r:embed="rId2"/>
                <a:stretch>
                  <a:fillRect l="-3398" t="-26667" b="-3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1551400" y="683404"/>
                <a:ext cx="10088724" cy="646331"/>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对于每一个像素</a:t>
                </a:r>
                <a:r>
                  <a:rPr lang="en-US" altLang="zh-CN" dirty="0" smtClean="0">
                    <a:latin typeface="宋体" panose="02010600030101010101" pitchFamily="2" charset="-122"/>
                    <a:ea typeface="宋体" panose="02010600030101010101" pitchFamily="2" charset="-122"/>
                  </a:rPr>
                  <a:t>I </a:t>
                </a:r>
                <a:r>
                  <a:rPr lang="zh-CN" altLang="en-US" dirty="0" smtClean="0">
                    <a:latin typeface="宋体" panose="02010600030101010101" pitchFamily="2" charset="-122"/>
                    <a:ea typeface="宋体" panose="02010600030101010101" pitchFamily="2" charset="-122"/>
                  </a:rPr>
                  <a:t>，定义其</a:t>
                </a:r>
                <a:r>
                  <a:rPr lang="en-US" altLang="zh-CN" dirty="0" smtClean="0">
                    <a:latin typeface="宋体" panose="02010600030101010101" pitchFamily="2" charset="-122"/>
                    <a:ea typeface="宋体" panose="02010600030101010101" pitchFamily="2" charset="-122"/>
                  </a:rPr>
                  <a:t>saliency</a:t>
                </a:r>
                <a:r>
                  <a:rPr lang="zh-CN" altLang="en-US" dirty="0" smtClean="0">
                    <a:latin typeface="宋体" panose="02010600030101010101" pitchFamily="2" charset="-122"/>
                    <a:ea typeface="宋体" panose="02010600030101010101" pitchFamily="2" charset="-122"/>
                  </a:rPr>
                  <a:t>，其中</a:t>
                </a:r>
                <a14:m>
                  <m:oMath xmlns:m="http://schemas.openxmlformats.org/officeDocument/2006/math">
                    <m:r>
                      <a:rPr lang="en-US" altLang="zh-CN" i="1">
                        <a:latin typeface="Cambria Math" panose="02040503050406030204" pitchFamily="18" charset="0"/>
                      </a:rPr>
                      <m:t>𝐷</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𝑖</m:t>
                            </m:r>
                          </m:sub>
                        </m:sSub>
                      </m:e>
                    </m:d>
                  </m:oMath>
                </a14:m>
                <a:r>
                  <a:rPr lang="zh-CN" altLang="en-US" dirty="0" smtClean="0">
                    <a:latin typeface="宋体" panose="02010600030101010101" pitchFamily="2" charset="-122"/>
                    <a:ea typeface="宋体" panose="02010600030101010101" pitchFamily="2" charset="-122"/>
                  </a:rPr>
                  <a:t>为</a:t>
                </a:r>
                <a:r>
                  <a:rPr lang="en-US" altLang="zh-CN" dirty="0" smtClean="0">
                    <a:latin typeface="宋体" panose="02010600030101010101" pitchFamily="2" charset="-122"/>
                    <a:ea typeface="宋体" panose="02010600030101010101" pitchFamily="2" charset="-122"/>
                  </a:rPr>
                  <a:t>L*a</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b</a:t>
                </a:r>
                <a:r>
                  <a:rPr lang="zh-CN" altLang="en-US" dirty="0" smtClean="0">
                    <a:latin typeface="宋体" panose="02010600030101010101" pitchFamily="2" charset="-122"/>
                    <a:ea typeface="宋体" panose="02010600030101010101" pitchFamily="2" charset="-122"/>
                  </a:rPr>
                  <a:t>空间距离，这样，相同颜色的像素具有</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相同的显著性值</a:t>
                </a:r>
                <a:endParaRPr lang="zh-CN" altLang="en-US" dirty="0">
                  <a:latin typeface="宋体" panose="02010600030101010101" pitchFamily="2" charset="-122"/>
                  <a:ea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551400" y="683404"/>
                <a:ext cx="10088724" cy="646331"/>
              </a:xfrm>
              <a:prstGeom prst="rect">
                <a:avLst/>
              </a:prstGeom>
              <a:blipFill>
                <a:blip r:embed="rId3"/>
                <a:stretch>
                  <a:fillRect l="-483" t="-6604" b="-141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684963" y="3898931"/>
                <a:ext cx="6441895" cy="549831"/>
              </a:xfrm>
              <a:prstGeom prst="rect">
                <a:avLst/>
              </a:prstGeom>
              <a:noFill/>
            </p:spPr>
            <p:txBody>
              <a:bodyPr wrap="square" lIns="0" tIns="0" rIns="0" bIns="0" rtlCol="0">
                <a:spAutoFit/>
              </a:bodyPr>
              <a:lstStyle/>
              <a:p>
                <a:r>
                  <a:rPr lang="en-US" altLang="zh-CN" sz="3200" dirty="0" smtClean="0">
                    <a:latin typeface="宋体" panose="02010600030101010101" pitchFamily="2" charset="-122"/>
                    <a:ea typeface="宋体" panose="02010600030101010101" pitchFamily="2" charset="-122"/>
                  </a:rPr>
                  <a:t>S(</a:t>
                </a:r>
                <a14:m>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𝐼</m:t>
                        </m:r>
                      </m:e>
                      <m:sub>
                        <m:r>
                          <a:rPr lang="en-US" altLang="zh-CN" sz="3200" b="0" i="1" smtClean="0">
                            <a:latin typeface="Cambria Math" panose="02040503050406030204" pitchFamily="18" charset="0"/>
                          </a:rPr>
                          <m:t>𝑘</m:t>
                        </m:r>
                      </m:sub>
                    </m:sSub>
                  </m:oMath>
                </a14:m>
                <a:r>
                  <a:rPr lang="en-US" altLang="zh-CN" sz="3200" dirty="0" smtClean="0">
                    <a:latin typeface="宋体" panose="02010600030101010101" pitchFamily="2" charset="-122"/>
                    <a:ea typeface="宋体" panose="02010600030101010101" pitchFamily="2" charset="-122"/>
                  </a:rPr>
                  <a:t>)</a:t>
                </a:r>
                <a14:m>
                  <m:oMath xmlns:m="http://schemas.openxmlformats.org/officeDocument/2006/math">
                    <m:r>
                      <a:rPr lang="en-US" altLang="zh-CN" sz="3200" i="1" smtClean="0">
                        <a:latin typeface="Cambria Math" panose="02040503050406030204" pitchFamily="18" charset="0"/>
                      </a:rPr>
                      <m:t>=</m:t>
                    </m:r>
                    <m:r>
                      <m:rPr>
                        <m:nor/>
                      </m:rPr>
                      <a:rPr lang="en-US" altLang="zh-CN" sz="3200" dirty="0" smtClean="0">
                        <a:latin typeface="宋体" panose="02010600030101010101" pitchFamily="2" charset="-122"/>
                        <a:ea typeface="宋体" panose="02010600030101010101" pitchFamily="2" charset="-122"/>
                      </a:rPr>
                      <m:t>S</m:t>
                    </m:r>
                    <m:r>
                      <m:rPr>
                        <m:nor/>
                      </m:rPr>
                      <a:rPr lang="en-US" altLang="zh-CN" sz="3200" dirty="0" smtClean="0">
                        <a:latin typeface="宋体" panose="02010600030101010101" pitchFamily="2" charset="-122"/>
                        <a:ea typeface="宋体" panose="02010600030101010101" pitchFamily="2" charset="-122"/>
                      </a:rPr>
                      <m:t>(</m:t>
                    </m:r>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𝑙</m:t>
                        </m:r>
                      </m:sub>
                    </m:sSub>
                    <m:r>
                      <m:rPr>
                        <m:nor/>
                      </m:rPr>
                      <a:rPr lang="en-US" altLang="zh-CN" sz="3200" dirty="0" smtClean="0">
                        <a:latin typeface="宋体" panose="02010600030101010101" pitchFamily="2" charset="-122"/>
                        <a:ea typeface="宋体" panose="02010600030101010101" pitchFamily="2" charset="-122"/>
                      </a:rPr>
                      <m:t>)</m:t>
                    </m:r>
                    <m:r>
                      <m:rPr>
                        <m:nor/>
                      </m:rPr>
                      <a:rPr lang="en-US" altLang="zh-CN" sz="3200" b="0" i="0" dirty="0" smtClean="0">
                        <a:latin typeface="宋体" panose="02010600030101010101" pitchFamily="2" charset="-122"/>
                        <a:ea typeface="宋体" panose="02010600030101010101" pitchFamily="2" charset="-122"/>
                      </a:rPr>
                      <m:t>=</m:t>
                    </m:r>
                    <m:nary>
                      <m:naryPr>
                        <m:chr m:val="∑"/>
                        <m:limLoc m:val="subSup"/>
                        <m:ctrlPr>
                          <a:rPr lang="en-US" altLang="zh-CN" sz="3200" i="1" dirty="0" smtClean="0">
                            <a:latin typeface="Cambria Math" panose="02040503050406030204" pitchFamily="18" charset="0"/>
                          </a:rPr>
                        </m:ctrlPr>
                      </m:naryPr>
                      <m:sub>
                        <m:r>
                          <m:rPr>
                            <m:brk m:alnAt="25"/>
                          </m:rPr>
                          <a:rPr lang="en-US" altLang="zh-CN" sz="3200" b="0" i="1" dirty="0" smtClean="0">
                            <a:latin typeface="Cambria Math" panose="02040503050406030204" pitchFamily="18" charset="0"/>
                          </a:rPr>
                          <m:t>𝑗</m:t>
                        </m:r>
                        <m:r>
                          <a:rPr lang="en-US" altLang="zh-CN" sz="3200" b="0" i="1" dirty="0" smtClean="0">
                            <a:latin typeface="Cambria Math" panose="02040503050406030204" pitchFamily="18" charset="0"/>
                          </a:rPr>
                          <m:t>=1</m:t>
                        </m:r>
                      </m:sub>
                      <m:sup>
                        <m:r>
                          <a:rPr lang="en-US" altLang="zh-CN" sz="3200" b="0" i="1" dirty="0" smtClean="0">
                            <a:latin typeface="Cambria Math" panose="02040503050406030204" pitchFamily="18" charset="0"/>
                          </a:rPr>
                          <m:t>𝑛</m:t>
                        </m:r>
                      </m:sup>
                      <m:e>
                        <m:sSub>
                          <m:sSubPr>
                            <m:ctrlPr>
                              <a:rPr lang="en-US" altLang="zh-CN" sz="3200" i="1" dirty="0" smtClean="0">
                                <a:latin typeface="Cambria Math" panose="02040503050406030204" pitchFamily="18" charset="0"/>
                              </a:rPr>
                            </m:ctrlPr>
                          </m:sSubPr>
                          <m:e>
                            <m:r>
                              <a:rPr lang="en-US" altLang="zh-CN" sz="3200" b="0" i="1" dirty="0" smtClean="0">
                                <a:latin typeface="Cambria Math" panose="02040503050406030204" pitchFamily="18" charset="0"/>
                              </a:rPr>
                              <m:t>𝑓</m:t>
                            </m:r>
                          </m:e>
                          <m:sub>
                            <m:r>
                              <a:rPr lang="en-US" altLang="zh-CN" sz="3200" b="0" i="1" dirty="0" smtClean="0">
                                <a:latin typeface="Cambria Math" panose="02040503050406030204" pitchFamily="18" charset="0"/>
                              </a:rPr>
                              <m:t>𝑗</m:t>
                            </m:r>
                          </m:sub>
                        </m:sSub>
                      </m:e>
                    </m:nary>
                    <m:r>
                      <a:rPr lang="en-US" altLang="zh-CN" sz="3200" i="1" smtClean="0">
                        <a:latin typeface="Cambria Math" panose="02040503050406030204" pitchFamily="18" charset="0"/>
                      </a:rPr>
                      <m:t>𝐷</m:t>
                    </m:r>
                    <m:d>
                      <m:dPr>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𝐼</m:t>
                            </m:r>
                          </m:e>
                          <m:sub>
                            <m:r>
                              <a:rPr lang="en-US" altLang="zh-CN" sz="3200" i="1">
                                <a:latin typeface="Cambria Math" panose="02040503050406030204" pitchFamily="18" charset="0"/>
                              </a:rPr>
                              <m:t>𝑘</m:t>
                            </m:r>
                          </m:sub>
                        </m:sSub>
                        <m:r>
                          <a:rPr lang="en-US"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𝐼</m:t>
                            </m:r>
                          </m:e>
                          <m:sub>
                            <m:r>
                              <a:rPr lang="en-US" altLang="zh-CN" sz="3200" i="1">
                                <a:latin typeface="Cambria Math" panose="02040503050406030204" pitchFamily="18" charset="0"/>
                              </a:rPr>
                              <m:t>𝑖</m:t>
                            </m:r>
                          </m:sub>
                        </m:sSub>
                      </m:e>
                    </m:d>
                  </m:oMath>
                </a14:m>
                <a:endParaRPr lang="zh-CN" altLang="en-US" dirty="0">
                  <a:latin typeface="宋体" panose="02010600030101010101" pitchFamily="2" charset="-122"/>
                  <a:ea typeface="宋体" panose="02010600030101010101" pitchFamily="2"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1684963" y="3898931"/>
                <a:ext cx="6441895" cy="549831"/>
              </a:xfrm>
              <a:prstGeom prst="rect">
                <a:avLst/>
              </a:prstGeom>
              <a:blipFill>
                <a:blip r:embed="rId4"/>
                <a:stretch>
                  <a:fillRect l="-3784" t="-27778" b="-28889"/>
                </a:stretch>
              </a:blipFill>
            </p:spPr>
            <p:txBody>
              <a:bodyPr/>
              <a:lstStyle/>
              <a:p>
                <a:r>
                  <a:rPr lang="zh-CN" altLang="en-US">
                    <a:noFill/>
                  </a:rPr>
                  <a:t> </a:t>
                </a:r>
              </a:p>
            </p:txBody>
          </p:sp>
        </mc:Fallback>
      </mc:AlternateContent>
      <p:cxnSp>
        <p:nvCxnSpPr>
          <p:cNvPr id="6" name="直接箭头连接符 5"/>
          <p:cNvCxnSpPr/>
          <p:nvPr/>
        </p:nvCxnSpPr>
        <p:spPr>
          <a:xfrm>
            <a:off x="3226085" y="2367041"/>
            <a:ext cx="10275" cy="482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文本框 7"/>
              <p:cNvSpPr txBox="1"/>
              <p:nvPr/>
            </p:nvSpPr>
            <p:spPr>
              <a:xfrm>
                <a:off x="1551400" y="3091257"/>
                <a:ext cx="9488560" cy="668645"/>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所以我们将相同颜色的值归类，得到每种颜色（</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𝑙</m:t>
                        </m:r>
                      </m:sub>
                    </m:sSub>
                  </m:oMath>
                </a14:m>
                <a:r>
                  <a:rPr lang="zh-CN" altLang="en-US" dirty="0" smtClean="0">
                    <a:latin typeface="宋体" panose="02010600030101010101" pitchFamily="2" charset="-122"/>
                    <a:ea typeface="宋体" panose="02010600030101010101" pitchFamily="2" charset="-122"/>
                  </a:rPr>
                  <a:t>）的显著性值，其中</a:t>
                </a:r>
                <a:r>
                  <a:rPr lang="en-US" altLang="zh-CN" dirty="0" smtClean="0">
                    <a:latin typeface="宋体" panose="02010600030101010101" pitchFamily="2" charset="-122"/>
                    <a:ea typeface="宋体" panose="02010600030101010101" pitchFamily="2" charset="-122"/>
                  </a:rPr>
                  <a:t>n</a:t>
                </a:r>
                <a:r>
                  <a:rPr lang="zh-CN" altLang="en-US" dirty="0" smtClean="0">
                    <a:latin typeface="宋体" panose="02010600030101010101" pitchFamily="2" charset="-122"/>
                    <a:ea typeface="宋体" panose="02010600030101010101" pitchFamily="2" charset="-122"/>
                  </a:rPr>
                  <a:t>是该图像中颜色种类</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的数目，</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𝑓</m:t>
                        </m:r>
                      </m:e>
                      <m:sub>
                        <m:r>
                          <a:rPr lang="en-US" altLang="zh-CN" i="1" dirty="0">
                            <a:latin typeface="Cambria Math" panose="02040503050406030204" pitchFamily="18" charset="0"/>
                          </a:rPr>
                          <m:t>𝑗</m:t>
                        </m:r>
                      </m:sub>
                    </m:sSub>
                  </m:oMath>
                </a14:m>
                <a:r>
                  <a:rPr lang="zh-CN" altLang="en-US" dirty="0" smtClean="0">
                    <a:latin typeface="宋体" panose="02010600030101010101" pitchFamily="2" charset="-122"/>
                    <a:ea typeface="宋体" panose="02010600030101010101" pitchFamily="2" charset="-122"/>
                  </a:rPr>
                  <a:t>为该颜色在图像中出现的概率</a:t>
                </a:r>
                <a:endParaRPr lang="zh-CN" altLang="en-US" dirty="0">
                  <a:latin typeface="宋体" panose="02010600030101010101" pitchFamily="2" charset="-122"/>
                  <a:ea typeface="宋体" panose="02010600030101010101" pitchFamily="2"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1551400" y="3091257"/>
                <a:ext cx="9488560" cy="668645"/>
              </a:xfrm>
              <a:prstGeom prst="rect">
                <a:avLst/>
              </a:prstGeom>
              <a:blipFill>
                <a:blip r:embed="rId5"/>
                <a:stretch>
                  <a:fillRect l="-514" t="-6364" b="-7273"/>
                </a:stretch>
              </a:blipFill>
            </p:spPr>
            <p:txBody>
              <a:bodyPr/>
              <a:lstStyle/>
              <a:p>
                <a:r>
                  <a:rPr lang="zh-CN" altLang="en-US">
                    <a:noFill/>
                  </a:rPr>
                  <a:t> </a:t>
                </a:r>
              </a:p>
            </p:txBody>
          </p:sp>
        </mc:Fallback>
      </mc:AlternateContent>
      <p:cxnSp>
        <p:nvCxnSpPr>
          <p:cNvPr id="9" name="直接箭头连接符 8"/>
          <p:cNvCxnSpPr/>
          <p:nvPr/>
        </p:nvCxnSpPr>
        <p:spPr>
          <a:xfrm>
            <a:off x="3215810" y="4787093"/>
            <a:ext cx="10275" cy="482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文本框 9"/>
              <p:cNvSpPr txBox="1"/>
              <p:nvPr/>
            </p:nvSpPr>
            <p:spPr>
              <a:xfrm>
                <a:off x="1551400" y="5521424"/>
                <a:ext cx="9335954" cy="646331"/>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式（</a:t>
                </a:r>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）的时间复杂度是</a:t>
                </a:r>
                <a:r>
                  <a:rPr lang="en-US" altLang="zh-CN" dirty="0" smtClean="0">
                    <a:latin typeface="宋体" panose="02010600030101010101" pitchFamily="2" charset="-122"/>
                    <a:ea typeface="宋体" panose="02010600030101010101" pitchFamily="2" charset="-122"/>
                  </a:rPr>
                  <a:t>O(</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2</m:t>
                        </m:r>
                      </m:sup>
                    </m:sSup>
                  </m:oMath>
                </a14:m>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对于中等大小的图像处理已经很艰难，式（</a:t>
                </a:r>
                <a:r>
                  <a:rPr lang="en-US" altLang="zh-CN" dirty="0" smtClean="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）时间复杂度为</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O(N)+O(</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en-US" altLang="zh-CN"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mc:Choice>
        <mc:Fallback>
          <p:sp>
            <p:nvSpPr>
              <p:cNvPr id="10" name="文本框 9"/>
              <p:cNvSpPr txBox="1">
                <a:spLocks noRot="1" noChangeAspect="1" noMove="1" noResize="1" noEditPoints="1" noAdjustHandles="1" noChangeArrowheads="1" noChangeShapeType="1" noTextEdit="1"/>
              </p:cNvSpPr>
              <p:nvPr/>
            </p:nvSpPr>
            <p:spPr>
              <a:xfrm>
                <a:off x="1551400" y="5521424"/>
                <a:ext cx="9335954" cy="646331"/>
              </a:xfrm>
              <a:prstGeom prst="rect">
                <a:avLst/>
              </a:prstGeom>
              <a:blipFill>
                <a:blip r:embed="rId6"/>
                <a:stretch>
                  <a:fillRect l="-522" t="-7547" r="-65" b="-12264"/>
                </a:stretch>
              </a:blipFill>
            </p:spPr>
            <p:txBody>
              <a:bodyPr/>
              <a:lstStyle/>
              <a:p>
                <a:r>
                  <a:rPr lang="zh-CN" altLang="en-US">
                    <a:noFill/>
                  </a:rPr>
                  <a:t> </a:t>
                </a:r>
              </a:p>
            </p:txBody>
          </p:sp>
        </mc:Fallback>
      </mc:AlternateContent>
      <p:sp>
        <p:nvSpPr>
          <p:cNvPr id="12" name="文本框 11"/>
          <p:cNvSpPr txBox="1"/>
          <p:nvPr/>
        </p:nvSpPr>
        <p:spPr>
          <a:xfrm>
            <a:off x="7247216" y="3989180"/>
            <a:ext cx="768159" cy="36933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13" name="文本框 12"/>
          <p:cNvSpPr txBox="1"/>
          <p:nvPr/>
        </p:nvSpPr>
        <p:spPr>
          <a:xfrm>
            <a:off x="6863136" y="1528355"/>
            <a:ext cx="761747" cy="369332"/>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6895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462" y="1095375"/>
            <a:ext cx="5553075" cy="4667250"/>
          </a:xfrm>
          <a:prstGeom prst="rect">
            <a:avLst/>
          </a:prstGeom>
        </p:spPr>
      </p:pic>
    </p:spTree>
    <p:extLst>
      <p:ext uri="{BB962C8B-B14F-4D97-AF65-F5344CB8AC3E}">
        <p14:creationId xmlns:p14="http://schemas.microsoft.com/office/powerpoint/2010/main" val="369176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0627" y="1510176"/>
            <a:ext cx="9578610" cy="2862322"/>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人们会更加注意图像中和周围物体对比度大的区域，除了对比度外，空间关系在人类注意力方面也起到非常大的作用。</a:t>
            </a:r>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相邻区域的高对比度比很远区域的高对比度更容易导致一个区域引起视觉注意。在计算像素集对比度时引进空间关系计算代价会非常大，我们引进一种对比度分析方法：区域对比度。</a:t>
            </a:r>
            <a:endParaRPr lang="en-US" altLang="zh-CN" sz="2000" dirty="0" smtClean="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将图像分割为若干区域，计算区域的颜色对比度，再用每个区域和其他区域对比度加权和来为此区域定义显著性值。</a:t>
            </a:r>
            <a:endParaRPr lang="en-US" altLang="zh-CN" sz="2000" dirty="0" smtClean="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权</a:t>
            </a:r>
            <a:r>
              <a:rPr lang="zh-CN" altLang="en-US" sz="2000" dirty="0" smtClean="0">
                <a:latin typeface="宋体" panose="02010600030101010101" pitchFamily="2" charset="-122"/>
                <a:ea typeface="宋体" panose="02010600030101010101" pitchFamily="2" charset="-122"/>
              </a:rPr>
              <a:t>值由区域空间距离决定，较远的区域分配较小的权值。</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8183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1488867" y="2589204"/>
                <a:ext cx="4346126" cy="110171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𝑆</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𝑘</m:t>
                              </m:r>
                            </m:sub>
                          </m:sSub>
                        </m:e>
                      </m:d>
                      <m:r>
                        <a:rPr lang="en-US" altLang="zh-CN" sz="2800" b="0" i="1" smtClean="0">
                          <a:latin typeface="Cambria Math" panose="02040503050406030204" pitchFamily="18" charset="0"/>
                        </a:rPr>
                        <m:t>=</m:t>
                      </m:r>
                      <m:nary>
                        <m:naryPr>
                          <m:chr m:val="∑"/>
                          <m:supHide m:val="on"/>
                          <m:ctrlPr>
                            <a:rPr lang="en-US" altLang="zh-CN" sz="2800" b="0" i="1" smtClean="0">
                              <a:latin typeface="Cambria Math" panose="02040503050406030204" pitchFamily="18" charset="0"/>
                            </a:rPr>
                          </m:ctrlPr>
                        </m:naryPr>
                        <m: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𝑘</m:t>
                              </m:r>
                            </m:sub>
                          </m:sSub>
                          <m:r>
                            <m:rPr>
                              <m:brk m:alnAt="7"/>
                            </m:rP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𝑟</m:t>
                              </m:r>
                            </m:e>
                            <m:sub>
                              <m:r>
                                <a:rPr lang="en-US" altLang="zh-CN" sz="2800" b="0" i="1" smtClean="0">
                                  <a:latin typeface="Cambria Math" panose="02040503050406030204" pitchFamily="18" charset="0"/>
                                  <a:ea typeface="Cambria Math" panose="02040503050406030204" pitchFamily="18" charset="0"/>
                                </a:rPr>
                                <m:t>𝑖</m:t>
                              </m:r>
                            </m:sub>
                          </m:sSub>
                        </m:sub>
                        <m:sup/>
                        <m:e>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𝑟</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𝑟</m:t>
                              </m:r>
                            </m:e>
                            <m:sub>
                              <m:r>
                                <a:rPr lang="en-US" altLang="zh-CN" sz="2800" b="0" i="1" smtClean="0">
                                  <a:latin typeface="Cambria Math" panose="02040503050406030204" pitchFamily="18" charset="0"/>
                                  <a:ea typeface="Cambria Math" panose="02040503050406030204" pitchFamily="18" charset="0"/>
                                </a:rPr>
                                <m:t>𝑖</m:t>
                              </m:r>
                            </m:sub>
                          </m:sSub>
                          <m:r>
                            <a:rPr lang="en-US" altLang="zh-CN" sz="2800" b="0" i="1" smtClean="0">
                              <a:latin typeface="Cambria Math" panose="02040503050406030204" pitchFamily="18" charset="0"/>
                            </a:rPr>
                            <m:t>)</m:t>
                          </m:r>
                        </m:e>
                      </m:nary>
                    </m:oMath>
                  </m:oMathPara>
                </a14:m>
                <a:endParaRPr lang="zh-CN" altLang="en-US" dirty="0"/>
              </a:p>
            </p:txBody>
          </p:sp>
        </mc:Choice>
        <mc:Fallback>
          <p:sp>
            <p:nvSpPr>
              <p:cNvPr id="2" name="文本框 1"/>
              <p:cNvSpPr txBox="1">
                <a:spLocks noRot="1" noChangeAspect="1" noMove="1" noResize="1" noEditPoints="1" noAdjustHandles="1" noChangeArrowheads="1" noChangeShapeType="1" noTextEdit="1"/>
              </p:cNvSpPr>
              <p:nvPr/>
            </p:nvSpPr>
            <p:spPr>
              <a:xfrm>
                <a:off x="1488867" y="2589204"/>
                <a:ext cx="4346126" cy="110171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1488867" y="4043840"/>
                <a:ext cx="6898235" cy="12250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𝑟</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𝑟</m:t>
                          </m:r>
                        </m:e>
                        <m:sub>
                          <m:r>
                            <a:rPr lang="en-US" altLang="zh-CN" sz="2800" b="0" i="1" smtClean="0">
                              <a:latin typeface="Cambria Math" panose="02040503050406030204" pitchFamily="18" charset="0"/>
                              <a:ea typeface="Cambria Math" panose="02040503050406030204" pitchFamily="18" charset="0"/>
                            </a:rPr>
                            <m:t>2</m:t>
                          </m:r>
                        </m:sub>
                      </m:sSub>
                      <m:r>
                        <a:rPr lang="en-US" altLang="zh-CN" sz="2800" b="0" i="1" smtClean="0">
                          <a:latin typeface="Cambria Math" panose="02040503050406030204" pitchFamily="18" charset="0"/>
                        </a:rPr>
                        <m:t>)=</m:t>
                      </m:r>
                      <m:nary>
                        <m:naryPr>
                          <m:chr m:val="∑"/>
                          <m:ctrlPr>
                            <a:rPr lang="en-US" altLang="zh-CN" sz="2800" b="0" i="1" smtClean="0">
                              <a:latin typeface="Cambria Math" panose="02040503050406030204" pitchFamily="18" charset="0"/>
                            </a:rPr>
                          </m:ctrlPr>
                        </m:naryPr>
                        <m:sub>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𝑛</m:t>
                              </m:r>
                            </m:e>
                            <m:sub>
                              <m:r>
                                <a:rPr lang="en-US" altLang="zh-CN" sz="2800" b="0" i="1" smtClean="0">
                                  <a:latin typeface="Cambria Math" panose="02040503050406030204" pitchFamily="18" charset="0"/>
                                </a:rPr>
                                <m:t>1</m:t>
                              </m:r>
                            </m:sub>
                          </m:sSub>
                        </m:sup>
                        <m:e>
                          <m:nary>
                            <m:naryPr>
                              <m:chr m:val="∑"/>
                              <m:ctrlPr>
                                <a:rPr lang="en-US" altLang="zh-CN" sz="2800" b="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𝑗</m:t>
                              </m:r>
                              <m:r>
                                <a:rPr lang="en-US" altLang="zh-CN" sz="2800" b="0" i="1" smtClean="0">
                                  <a:latin typeface="Cambria Math" panose="02040503050406030204" pitchFamily="18" charset="0"/>
                                </a:rPr>
                                <m:t>=1</m:t>
                              </m:r>
                            </m:sub>
                            <m:sup>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𝑛</m:t>
                                  </m:r>
                                </m:e>
                                <m:sub>
                                  <m:r>
                                    <a:rPr lang="en-US" altLang="zh-CN" sz="2800" b="0" i="1" smtClean="0">
                                      <a:latin typeface="Cambria Math" panose="02040503050406030204" pitchFamily="18" charset="0"/>
                                    </a:rPr>
                                    <m:t>2</m:t>
                                  </m:r>
                                </m:sub>
                              </m:sSub>
                            </m:sup>
                            <m:e>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e>
                              </m:d>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𝑗</m:t>
                                  </m:r>
                                </m:e>
                              </m:d>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e>
                          </m:nary>
                        </m:e>
                      </m:nary>
                    </m:oMath>
                  </m:oMathPara>
                </a14:m>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1488867" y="4043840"/>
                <a:ext cx="6898235" cy="122501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6308332" y="2883206"/>
                <a:ext cx="4636077" cy="646331"/>
              </a:xfrm>
              <a:prstGeom prst="rect">
                <a:avLst/>
              </a:prstGeom>
              <a:noFill/>
            </p:spPr>
            <p:txBody>
              <a:bodyPr wrap="none" rtlCol="0">
                <a:spAutoFit/>
              </a:bodyPr>
              <a:lstStyle/>
              <a:p>
                <a14:m>
                  <m:oMath xmlns:m="http://schemas.openxmlformats.org/officeDocument/2006/math">
                    <m:r>
                      <a:rPr lang="en-US" altLang="zh-CN" i="1">
                        <a:latin typeface="Cambria Math" panose="02040503050406030204" pitchFamily="18" charset="0"/>
                      </a:rPr>
                      <m:t>𝑤</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zh-CN" altLang="en-US" i="1" smtClean="0">
                        <a:latin typeface="Cambria Math" panose="02040503050406030204" pitchFamily="18" charset="0"/>
                      </a:rPr>
                      <m:t>是</m:t>
                    </m:r>
                  </m:oMath>
                </a14:m>
                <a:r>
                  <a:rPr lang="zh-CN" altLang="en-US" dirty="0" smtClean="0"/>
                  <a:t>每个区域的权重，区域内像素的个数</a:t>
                </a:r>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𝑟</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𝑟</m:t>
                        </m:r>
                      </m:e>
                      <m:sub>
                        <m:r>
                          <a:rPr lang="en-US" altLang="zh-CN" i="1">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rPr>
                      <m:t>)</m:t>
                    </m:r>
                  </m:oMath>
                </a14:m>
                <a:r>
                  <a:rPr lang="zh-CN" altLang="en-US" dirty="0" smtClean="0"/>
                  <a:t>为两个区域的颜色距离度量</a:t>
                </a:r>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6308332" y="2883206"/>
                <a:ext cx="4636077" cy="646331"/>
              </a:xfrm>
              <a:prstGeom prst="rect">
                <a:avLst/>
              </a:prstGeom>
              <a:blipFill>
                <a:blip r:embed="rId4"/>
                <a:stretch>
                  <a:fillRect t="-5660" r="-526" b="-141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1345030" y="1204631"/>
                <a:ext cx="9802432" cy="707886"/>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未</a:t>
                </a:r>
                <a:r>
                  <a:rPr lang="zh-CN" altLang="en-US" sz="2000" dirty="0" smtClean="0">
                    <a:latin typeface="宋体" panose="02010600030101010101" pitchFamily="2" charset="-122"/>
                    <a:ea typeface="宋体" panose="02010600030101010101" pitchFamily="2" charset="-122"/>
                  </a:rPr>
                  <a:t>加入距离因素的区域分析法：将输入图像分割成多个区域，为每个区域建立颜色直方图，对每个区域</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𝑘</m:t>
                        </m:r>
                      </m:sub>
                    </m:sSub>
                  </m:oMath>
                </a14:m>
                <a:r>
                  <a:rPr lang="zh-CN" altLang="en-US" sz="2000" dirty="0" smtClean="0">
                    <a:latin typeface="宋体" panose="02010600030101010101" pitchFamily="2" charset="-122"/>
                    <a:ea typeface="宋体" panose="02010600030101010101" pitchFamily="2" charset="-122"/>
                  </a:rPr>
                  <a:t>，计算其显著性值</a:t>
                </a:r>
                <a14:m>
                  <m:oMath xmlns:m="http://schemas.openxmlformats.org/officeDocument/2006/math">
                    <m:r>
                      <a:rPr lang="en-US" altLang="zh-CN" sz="2000" i="1">
                        <a:latin typeface="Cambria Math" panose="02040503050406030204" pitchFamily="18" charset="0"/>
                      </a:rPr>
                      <m:t>𝑆</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𝑘</m:t>
                            </m:r>
                          </m:sub>
                        </m:sSub>
                      </m:e>
                    </m:d>
                  </m:oMath>
                </a14:m>
                <a:endParaRPr lang="zh-CN" altLang="en-US" dirty="0">
                  <a:latin typeface="宋体" panose="02010600030101010101" pitchFamily="2" charset="-122"/>
                  <a:ea typeface="宋体" panose="02010600030101010101" pitchFamily="2"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1345030" y="1204631"/>
                <a:ext cx="9802432" cy="707886"/>
              </a:xfrm>
              <a:prstGeom prst="rect">
                <a:avLst/>
              </a:prstGeom>
              <a:blipFill>
                <a:blip r:embed="rId5"/>
                <a:stretch>
                  <a:fillRect l="-684" t="-5172" b="-129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979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1345030" y="4425613"/>
                <a:ext cx="7417940" cy="130561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𝑆</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𝑘</m:t>
                              </m:r>
                            </m:sub>
                          </m:sSub>
                        </m:e>
                      </m:d>
                      <m:r>
                        <a:rPr lang="pt-BR" altLang="zh-CN" sz="2800" i="1" smtClean="0">
                          <a:latin typeface="Cambria Math" panose="02040503050406030204" pitchFamily="18" charset="0"/>
                        </a:rPr>
                        <m:t>=</m:t>
                      </m:r>
                      <m:nary>
                        <m:naryPr>
                          <m:chr m:val="∑"/>
                          <m:ctrlPr>
                            <a:rPr lang="pt-BR" altLang="zh-CN" sz="2800" i="1" smtClean="0">
                              <a:latin typeface="Cambria Math" panose="02040503050406030204" pitchFamily="18" charset="0"/>
                            </a:rPr>
                          </m:ctrlPr>
                        </m:naryPr>
                        <m:sub>
                          <m:sSub>
                            <m:sSubPr>
                              <m:ctrlPr>
                                <a:rPr lang="pt-BR"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𝑘</m:t>
                              </m:r>
                              <m:r>
                                <a:rPr lang="en-US" altLang="zh-CN" sz="2800" b="0" i="1" smtClean="0">
                                  <a:latin typeface="Cambria Math" panose="02040503050406030204" pitchFamily="18" charset="0"/>
                                  <a:ea typeface="Cambria Math" panose="02040503050406030204" pitchFamily="18" charset="0"/>
                                </a:rPr>
                                <m:t>≠</m:t>
                              </m:r>
                            </m:sub>
                          </m:sSub>
                          <m:sSub>
                            <m:sSubPr>
                              <m:ctrlPr>
                                <a:rPr lang="pt-BR" altLang="zh-CN" sz="280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𝑖</m:t>
                              </m:r>
                            </m:sub>
                          </m:sSub>
                        </m:sub>
                        <m:sup/>
                        <m:e>
                          <m:sSup>
                            <m:sSupPr>
                              <m:ctrlPr>
                                <a:rPr lang="pt-BR" altLang="zh-CN" sz="2800" i="1" smtClean="0">
                                  <a:latin typeface="Cambria Math" panose="02040503050406030204" pitchFamily="18" charset="0"/>
                                </a:rPr>
                              </m:ctrlPr>
                            </m:sSupPr>
                            <m:e>
                              <m:r>
                                <m:rPr>
                                  <m:sty m:val="p"/>
                                </m:rPr>
                                <a:rPr lang="en-US" altLang="zh-CN" sz="2800" i="1">
                                  <a:latin typeface="Cambria Math" panose="02040503050406030204" pitchFamily="18" charset="0"/>
                                </a:rPr>
                                <m:t>e</m:t>
                              </m:r>
                            </m:e>
                            <m:sup>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𝑠</m:t>
                                      </m:r>
                                    </m:sub>
                                  </m:sSub>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m:rPr>
                                              <m:sty m:val="p"/>
                                            </m:rPr>
                                            <a:rPr lang="en-US" altLang="zh-CN" sz="2800" i="1">
                                              <a:latin typeface="Cambria Math" panose="02040503050406030204" pitchFamily="18" charset="0"/>
                                            </a:rPr>
                                            <m:t>r</m:t>
                                          </m:r>
                                        </m:e>
                                        <m:sub>
                                          <m:r>
                                            <a:rPr lang="en-US" altLang="zh-CN" sz="2800" b="0" i="1" smtClean="0">
                                              <a:latin typeface="Cambria Math" panose="02040503050406030204" pitchFamily="18" charset="0"/>
                                            </a:rPr>
                                            <m:t>𝑖</m:t>
                                          </m:r>
                                        </m:sub>
                                      </m:sSub>
                                    </m:e>
                                  </m:d>
                                </m:num>
                                <m:den>
                                  <m:sSup>
                                    <m:sSupPr>
                                      <m:ctrlPr>
                                        <a:rPr lang="en-US" altLang="zh-CN" sz="2800" b="0" i="1" smtClean="0">
                                          <a:latin typeface="Cambria Math" panose="02040503050406030204" pitchFamily="18" charset="0"/>
                                        </a:rPr>
                                      </m:ctrlPr>
                                    </m:sSupPr>
                                    <m:e>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𝛿</m:t>
                                          </m:r>
                                        </m:e>
                                        <m:sub>
                                          <m:r>
                                            <a:rPr lang="en-US" altLang="zh-CN" sz="2800" b="0" i="1" smtClean="0">
                                              <a:latin typeface="Cambria Math" panose="02040503050406030204" pitchFamily="18" charset="0"/>
                                            </a:rPr>
                                            <m:t>𝑠</m:t>
                                          </m:r>
                                        </m:sub>
                                      </m:sSub>
                                    </m:e>
                                    <m:sup>
                                      <m:r>
                                        <a:rPr lang="en-US" altLang="zh-CN" sz="2800" b="0" i="1" smtClean="0">
                                          <a:latin typeface="Cambria Math" panose="02040503050406030204" pitchFamily="18" charset="0"/>
                                        </a:rPr>
                                        <m:t>2</m:t>
                                      </m:r>
                                    </m:sup>
                                  </m:sSup>
                                </m:den>
                              </m:f>
                            </m:sup>
                          </m:sSup>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𝑟</m:t>
                              </m:r>
                            </m:sub>
                          </m:sSub>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m:rPr>
                                      <m:sty m:val="p"/>
                                    </m:rPr>
                                    <a:rPr lang="en-US" altLang="zh-CN" sz="2800" i="1">
                                      <a:latin typeface="Cambria Math" panose="02040503050406030204" pitchFamily="18" charset="0"/>
                                    </a:rPr>
                                    <m:t>r</m:t>
                                  </m:r>
                                </m:e>
                                <m:sub>
                                  <m:r>
                                    <a:rPr lang="en-US" altLang="zh-CN" sz="2800" b="0" i="1" smtClean="0">
                                      <a:latin typeface="Cambria Math" panose="02040503050406030204" pitchFamily="18" charset="0"/>
                                    </a:rPr>
                                    <m:t>𝑖</m:t>
                                  </m:r>
                                </m:sub>
                              </m:sSub>
                            </m:e>
                          </m:d>
                        </m:e>
                      </m:nary>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1345030" y="4425613"/>
                <a:ext cx="7417940" cy="1305614"/>
              </a:xfrm>
              <a:prstGeom prst="rect">
                <a:avLst/>
              </a:prstGeom>
              <a:blipFill>
                <a:blip r:embed="rId2"/>
                <a:stretch>
                  <a:fillRect/>
                </a:stretch>
              </a:blipFill>
            </p:spPr>
            <p:txBody>
              <a:bodyPr/>
              <a:lstStyle/>
              <a:p>
                <a:r>
                  <a:rPr lang="zh-CN" altLang="en-US">
                    <a:noFill/>
                  </a:rPr>
                  <a:t> </a:t>
                </a:r>
              </a:p>
            </p:txBody>
          </p:sp>
        </mc:Fallback>
      </mc:AlternateContent>
      <p:sp>
        <p:nvSpPr>
          <p:cNvPr id="5" name="文本框 4"/>
          <p:cNvSpPr txBox="1"/>
          <p:nvPr/>
        </p:nvSpPr>
        <p:spPr>
          <a:xfrm>
            <a:off x="1345030" y="1204631"/>
            <a:ext cx="9802432" cy="707886"/>
          </a:xfrm>
          <a:prstGeom prst="rect">
            <a:avLst/>
          </a:prstGeom>
          <a:noFill/>
        </p:spPr>
        <p:txBody>
          <a:bodyPr wrap="square" rtlCol="0">
            <a:spAutoFit/>
          </a:bodyPr>
          <a:lstStyle/>
          <a:p>
            <a:r>
              <a:rPr lang="zh-CN" altLang="en-US" sz="2000" dirty="0" smtClean="0">
                <a:latin typeface="宋体" panose="02010600030101010101" pitchFamily="2" charset="-122"/>
                <a:ea typeface="宋体" panose="02010600030101010101" pitchFamily="2" charset="-122"/>
              </a:rPr>
              <a:t>更进一步，将空间距离信息加入到计算中，近邻的区域增大影响，远离的区域减小影响：</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mc:Choice xmlns:a14="http://schemas.microsoft.com/office/drawing/2010/main" Requires="a14">
          <p:sp>
            <p:nvSpPr>
              <p:cNvPr id="6" name="文本框 5"/>
              <p:cNvSpPr txBox="1"/>
              <p:nvPr/>
            </p:nvSpPr>
            <p:spPr>
              <a:xfrm>
                <a:off x="2105317" y="2078816"/>
                <a:ext cx="4346126" cy="110171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𝑆</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𝑘</m:t>
                              </m:r>
                            </m:sub>
                          </m:sSub>
                        </m:e>
                      </m:d>
                      <m:r>
                        <a:rPr lang="en-US" altLang="zh-CN" sz="2800" b="0" i="1" smtClean="0">
                          <a:latin typeface="Cambria Math" panose="02040503050406030204" pitchFamily="18" charset="0"/>
                        </a:rPr>
                        <m:t>=</m:t>
                      </m:r>
                      <m:nary>
                        <m:naryPr>
                          <m:chr m:val="∑"/>
                          <m:supHide m:val="on"/>
                          <m:ctrlPr>
                            <a:rPr lang="en-US" altLang="zh-CN" sz="2800" b="0" i="1" smtClean="0">
                              <a:latin typeface="Cambria Math" panose="02040503050406030204" pitchFamily="18" charset="0"/>
                            </a:rPr>
                          </m:ctrlPr>
                        </m:naryPr>
                        <m:sub>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𝑘</m:t>
                              </m:r>
                            </m:sub>
                          </m:sSub>
                          <m:r>
                            <m:rPr>
                              <m:brk m:alnAt="7"/>
                            </m:rP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𝑟</m:t>
                              </m:r>
                            </m:e>
                            <m:sub>
                              <m:r>
                                <a:rPr lang="en-US" altLang="zh-CN" sz="2800" b="0" i="1" smtClean="0">
                                  <a:latin typeface="Cambria Math" panose="02040503050406030204" pitchFamily="18" charset="0"/>
                                  <a:ea typeface="Cambria Math" panose="02040503050406030204" pitchFamily="18" charset="0"/>
                                </a:rPr>
                                <m:t>𝑖</m:t>
                              </m:r>
                            </m:sub>
                          </m:sSub>
                        </m:sub>
                        <m:sup/>
                        <m:e>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𝑟</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𝑟</m:t>
                              </m:r>
                            </m:e>
                            <m:sub>
                              <m:r>
                                <a:rPr lang="en-US" altLang="zh-CN" sz="2800" b="0" i="1" smtClean="0">
                                  <a:latin typeface="Cambria Math" panose="02040503050406030204" pitchFamily="18" charset="0"/>
                                </a:rPr>
                                <m:t>𝑘</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𝑟</m:t>
                              </m:r>
                            </m:e>
                            <m:sub>
                              <m:r>
                                <a:rPr lang="en-US" altLang="zh-CN" sz="2800" b="0" i="1" smtClean="0">
                                  <a:latin typeface="Cambria Math" panose="02040503050406030204" pitchFamily="18" charset="0"/>
                                  <a:ea typeface="Cambria Math" panose="02040503050406030204" pitchFamily="18" charset="0"/>
                                </a:rPr>
                                <m:t>𝑖</m:t>
                              </m:r>
                            </m:sub>
                          </m:sSub>
                          <m:r>
                            <a:rPr lang="en-US" altLang="zh-CN" sz="2800" b="0" i="1" smtClean="0">
                              <a:latin typeface="Cambria Math" panose="02040503050406030204" pitchFamily="18" charset="0"/>
                            </a:rPr>
                            <m:t>)</m:t>
                          </m:r>
                        </m:e>
                      </m:nary>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2105317" y="2078816"/>
                <a:ext cx="4346126" cy="1101712"/>
              </a:xfrm>
              <a:prstGeom prst="rect">
                <a:avLst/>
              </a:prstGeom>
              <a:blipFill>
                <a:blip r:embed="rId3"/>
                <a:stretch>
                  <a:fillRect/>
                </a:stretch>
              </a:blipFill>
            </p:spPr>
            <p:txBody>
              <a:bodyPr/>
              <a:lstStyle/>
              <a:p>
                <a:r>
                  <a:rPr lang="zh-CN" altLang="en-US">
                    <a:noFill/>
                  </a:rPr>
                  <a:t> </a:t>
                </a:r>
              </a:p>
            </p:txBody>
          </p:sp>
        </mc:Fallback>
      </mc:AlternateContent>
      <p:cxnSp>
        <p:nvCxnSpPr>
          <p:cNvPr id="7" name="直接箭头连接符 6"/>
          <p:cNvCxnSpPr/>
          <p:nvPr/>
        </p:nvCxnSpPr>
        <p:spPr>
          <a:xfrm>
            <a:off x="3256908" y="3561628"/>
            <a:ext cx="10275" cy="4828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文本框 7"/>
              <p:cNvSpPr txBox="1"/>
              <p:nvPr/>
            </p:nvSpPr>
            <p:spPr>
              <a:xfrm>
                <a:off x="8126859" y="4339756"/>
                <a:ext cx="3608424" cy="1477328"/>
              </a:xfrm>
              <a:prstGeom prst="rect">
                <a:avLst/>
              </a:prstGeom>
              <a:noFill/>
            </p:spPr>
            <p:txBody>
              <a:bodyPr wrap="none" rtlCol="0">
                <a:spAutoFit/>
              </a:bodyPr>
              <a:lstStyle/>
              <a:p>
                <a:r>
                  <a:rPr lang="zh-CN" altLang="en-US" dirty="0" smtClean="0">
                    <a:latin typeface="宋体" panose="02010600030101010101" pitchFamily="2" charset="-122"/>
                    <a:ea typeface="宋体" panose="02010600030101010101" pitchFamily="2" charset="-122"/>
                  </a:rPr>
                  <a:t>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𝑠</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r</m:t>
                            </m:r>
                          </m:e>
                          <m:sub>
                            <m:r>
                              <a:rPr lang="en-US" altLang="zh-CN" i="1">
                                <a:latin typeface="Cambria Math" panose="02040503050406030204" pitchFamily="18" charset="0"/>
                              </a:rPr>
                              <m:t>𝑖</m:t>
                            </m:r>
                          </m:sub>
                        </m:sSub>
                      </m:e>
                    </m:d>
                  </m:oMath>
                </a14:m>
                <a:r>
                  <a:rPr lang="zh-CN" altLang="en-US" dirty="0" smtClean="0">
                    <a:latin typeface="宋体" panose="02010600030101010101" pitchFamily="2" charset="-122"/>
                    <a:ea typeface="宋体" panose="02010600030101010101" pitchFamily="2" charset="-122"/>
                  </a:rPr>
                  <a:t>表示区域重心间</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的欧式距离，距离越大，权重越</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小，其中</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𝑠</m:t>
                        </m:r>
                      </m:sub>
                    </m:sSub>
                    <m:r>
                      <a:rPr lang="zh-CN" altLang="en-US" i="1">
                        <a:latin typeface="Cambria Math" panose="02040503050406030204" pitchFamily="18" charset="0"/>
                      </a:rPr>
                      <m:t>控制</m:t>
                    </m:r>
                  </m:oMath>
                </a14:m>
                <a:r>
                  <a:rPr lang="zh-CN" altLang="en-US" dirty="0" smtClean="0">
                    <a:latin typeface="宋体" panose="02010600030101010101" pitchFamily="2" charset="-122"/>
                    <a:ea typeface="宋体" panose="02010600030101010101" pitchFamily="2" charset="-122"/>
                  </a:rPr>
                  <a:t>空间权值强度，</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𝑠</m:t>
                        </m:r>
                      </m:sub>
                    </m:sSub>
                  </m:oMath>
                </a14:m>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越</a:t>
                </a:r>
                <a:r>
                  <a:rPr lang="zh-CN" altLang="en-US" dirty="0" smtClean="0">
                    <a:latin typeface="宋体" panose="02010600030101010101" pitchFamily="2" charset="-122"/>
                    <a:ea typeface="宋体" panose="02010600030101010101" pitchFamily="2" charset="-122"/>
                  </a:rPr>
                  <a:t>大，空间权值影响越小，在本</a:t>
                </a:r>
                <a:endParaRPr lang="en-US" altLang="zh-CN" dirty="0" smtClean="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实验</a:t>
                </a:r>
                <a:r>
                  <a:rPr lang="zh-CN" altLang="en-US" dirty="0" smtClean="0">
                    <a:latin typeface="宋体" panose="02010600030101010101" pitchFamily="2" charset="-122"/>
                    <a:ea typeface="宋体" panose="02010600030101010101" pitchFamily="2" charset="-122"/>
                  </a:rPr>
                  <a:t>中取</a:t>
                </a:r>
                <a:r>
                  <a:rPr lang="en-US" altLang="zh-CN" dirty="0" smtClean="0">
                    <a:latin typeface="宋体" panose="02010600030101010101" pitchFamily="2" charset="-122"/>
                    <a:ea typeface="宋体" panose="02010600030101010101" pitchFamily="2" charset="-122"/>
                  </a:rPr>
                  <a:t>0.4</a:t>
                </a:r>
                <a:endParaRPr lang="zh-CN" altLang="en-US" dirty="0">
                  <a:latin typeface="宋体" panose="02010600030101010101" pitchFamily="2" charset="-122"/>
                  <a:ea typeface="宋体" panose="02010600030101010101" pitchFamily="2" charset="-122"/>
                </a:endParaRPr>
              </a:p>
            </p:txBody>
          </p:sp>
        </mc:Choice>
        <mc:Fallback>
          <p:sp>
            <p:nvSpPr>
              <p:cNvPr id="8" name="文本框 7"/>
              <p:cNvSpPr txBox="1">
                <a:spLocks noRot="1" noChangeAspect="1" noMove="1" noResize="1" noEditPoints="1" noAdjustHandles="1" noChangeArrowheads="1" noChangeShapeType="1" noTextEdit="1"/>
              </p:cNvSpPr>
              <p:nvPr/>
            </p:nvSpPr>
            <p:spPr>
              <a:xfrm>
                <a:off x="8126859" y="4339756"/>
                <a:ext cx="3608424" cy="1477328"/>
              </a:xfrm>
              <a:prstGeom prst="rect">
                <a:avLst/>
              </a:prstGeom>
              <a:blipFill>
                <a:blip r:embed="rId4"/>
                <a:stretch>
                  <a:fillRect l="-1351" t="-3306" b="-5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48331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395</Words>
  <Application>Microsoft Office PowerPoint</Application>
  <PresentationFormat>宽屏</PresentationFormat>
  <Paragraphs>44</Paragraphs>
  <Slides>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等线 Light</vt:lpstr>
      <vt:lpstr>宋体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庄 超群</dc:creator>
  <cp:lastModifiedBy>庄 超群</cp:lastModifiedBy>
  <cp:revision>19</cp:revision>
  <dcterms:created xsi:type="dcterms:W3CDTF">2018-12-02T03:06:31Z</dcterms:created>
  <dcterms:modified xsi:type="dcterms:W3CDTF">2018-12-02T06:36:57Z</dcterms:modified>
</cp:coreProperties>
</file>