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notesMasterIdLst>
    <p:notesMasterId r:id="rId19"/>
  </p:notesMasterIdLst>
  <p:handoutMasterIdLst>
    <p:handoutMasterId r:id="rId20"/>
  </p:handoutMasterIdLst>
  <p:sldIdLst>
    <p:sldId id="256" r:id="rId2"/>
    <p:sldId id="258" r:id="rId3"/>
    <p:sldId id="259" r:id="rId4"/>
    <p:sldId id="260" r:id="rId5"/>
    <p:sldId id="262" r:id="rId6"/>
    <p:sldId id="288" r:id="rId7"/>
    <p:sldId id="281" r:id="rId8"/>
    <p:sldId id="291" r:id="rId9"/>
    <p:sldId id="286" r:id="rId10"/>
    <p:sldId id="268" r:id="rId11"/>
    <p:sldId id="269" r:id="rId12"/>
    <p:sldId id="271" r:id="rId13"/>
    <p:sldId id="272" r:id="rId14"/>
    <p:sldId id="270" r:id="rId15"/>
    <p:sldId id="292"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85"/>
    <p:restoredTop sz="88095"/>
  </p:normalViewPr>
  <p:slideViewPr>
    <p:cSldViewPr snapToGrid="0" snapToObjects="1">
      <p:cViewPr varScale="1">
        <p:scale>
          <a:sx n="112" d="100"/>
          <a:sy n="112" d="100"/>
        </p:scale>
        <p:origin x="4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7E91B-CD8E-4CAD-9961-FB0345AA41D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B212DC5-3BA2-4234-89B6-1CB52F9D9DE4}">
      <dgm:prSet/>
      <dgm:spPr/>
      <dgm:t>
        <a:bodyPr/>
        <a:lstStyle/>
        <a:p>
          <a:r>
            <a:rPr lang="en-US"/>
            <a:t>Complete — cover the important parts of the project, study, or analysis</a:t>
          </a:r>
        </a:p>
      </dgm:t>
    </dgm:pt>
    <dgm:pt modelId="{0E36EAF2-F51F-475F-8AEF-01215CE421C0}" type="parTrans" cxnId="{9AE84554-8A5C-4FBF-BF02-D82BC196DADB}">
      <dgm:prSet/>
      <dgm:spPr/>
      <dgm:t>
        <a:bodyPr/>
        <a:lstStyle/>
        <a:p>
          <a:endParaRPr lang="en-US"/>
        </a:p>
      </dgm:t>
    </dgm:pt>
    <dgm:pt modelId="{9ED5918E-2D5B-4827-B2B1-DDFEC7E69D5D}" type="sibTrans" cxnId="{9AE84554-8A5C-4FBF-BF02-D82BC196DADB}">
      <dgm:prSet/>
      <dgm:spPr/>
      <dgm:t>
        <a:bodyPr/>
        <a:lstStyle/>
        <a:p>
          <a:endParaRPr lang="en-US"/>
        </a:p>
      </dgm:t>
    </dgm:pt>
    <dgm:pt modelId="{8816FD59-B511-4855-9FFE-EAC58DB73C32}">
      <dgm:prSet/>
      <dgm:spPr/>
      <dgm:t>
        <a:bodyPr/>
        <a:lstStyle/>
        <a:p>
          <a:r>
            <a:rPr lang="en-US"/>
            <a:t>Concise — contain no excess wordiness or unnecessary information</a:t>
          </a:r>
        </a:p>
      </dgm:t>
    </dgm:pt>
    <dgm:pt modelId="{EE913940-381C-4F7D-B4CF-FD8F8A1D1EF1}" type="parTrans" cxnId="{B4AAF713-76D7-4DF6-8D99-D9AE56A4E0A6}">
      <dgm:prSet/>
      <dgm:spPr/>
      <dgm:t>
        <a:bodyPr/>
        <a:lstStyle/>
        <a:p>
          <a:endParaRPr lang="en-US"/>
        </a:p>
      </dgm:t>
    </dgm:pt>
    <dgm:pt modelId="{16953EBD-C2C0-4CC3-ADAD-EBDA1A4831AF}" type="sibTrans" cxnId="{B4AAF713-76D7-4DF6-8D99-D9AE56A4E0A6}">
      <dgm:prSet/>
      <dgm:spPr/>
      <dgm:t>
        <a:bodyPr/>
        <a:lstStyle/>
        <a:p>
          <a:endParaRPr lang="en-US"/>
        </a:p>
      </dgm:t>
    </dgm:pt>
    <dgm:pt modelId="{2B139D3B-37FF-4F7D-AB8D-7DEE0F1F4C6F}">
      <dgm:prSet/>
      <dgm:spPr/>
      <dgm:t>
        <a:bodyPr/>
        <a:lstStyle/>
        <a:p>
          <a:r>
            <a:rPr lang="en-US"/>
            <a:t>Clear — readable, well organized, and not too jargon-laden</a:t>
          </a:r>
        </a:p>
      </dgm:t>
    </dgm:pt>
    <dgm:pt modelId="{2B39DA63-8171-4A7A-A2F4-671037D1C9F2}" type="parTrans" cxnId="{47568206-8514-44A9-B113-3A6116C8325C}">
      <dgm:prSet/>
      <dgm:spPr/>
      <dgm:t>
        <a:bodyPr/>
        <a:lstStyle/>
        <a:p>
          <a:endParaRPr lang="en-US"/>
        </a:p>
      </dgm:t>
    </dgm:pt>
    <dgm:pt modelId="{DD7260F3-B85A-4805-A9E8-8911D6E78D43}" type="sibTrans" cxnId="{47568206-8514-44A9-B113-3A6116C8325C}">
      <dgm:prSet/>
      <dgm:spPr/>
      <dgm:t>
        <a:bodyPr/>
        <a:lstStyle/>
        <a:p>
          <a:endParaRPr lang="en-US"/>
        </a:p>
      </dgm:t>
    </dgm:pt>
    <dgm:pt modelId="{F4B30CAF-2A68-45AA-B6EB-0E0D856DAC3F}">
      <dgm:prSet/>
      <dgm:spPr/>
      <dgm:t>
        <a:bodyPr/>
        <a:lstStyle/>
        <a:p>
          <a:r>
            <a:rPr lang="en-US"/>
            <a:t>Cohesive — flows smoothly between the parts</a:t>
          </a:r>
        </a:p>
      </dgm:t>
    </dgm:pt>
    <dgm:pt modelId="{D8FD0D14-99FF-4FD7-9B35-003BC743C919}" type="parTrans" cxnId="{BE1BC6D0-7601-458B-AFBE-AD95C4BDE32E}">
      <dgm:prSet/>
      <dgm:spPr/>
      <dgm:t>
        <a:bodyPr/>
        <a:lstStyle/>
        <a:p>
          <a:endParaRPr lang="en-US"/>
        </a:p>
      </dgm:t>
    </dgm:pt>
    <dgm:pt modelId="{82D9C82D-AD77-45CB-82B4-DA421A9363C0}" type="sibTrans" cxnId="{BE1BC6D0-7601-458B-AFBE-AD95C4BDE32E}">
      <dgm:prSet/>
      <dgm:spPr/>
      <dgm:t>
        <a:bodyPr/>
        <a:lstStyle/>
        <a:p>
          <a:endParaRPr lang="en-US"/>
        </a:p>
      </dgm:t>
    </dgm:pt>
    <dgm:pt modelId="{FB31B551-8F97-4EA9-B14C-A8D66CC814BD}" type="pres">
      <dgm:prSet presAssocID="{4337E91B-CD8E-4CAD-9961-FB0345AA41DE}" presName="root" presStyleCnt="0">
        <dgm:presLayoutVars>
          <dgm:dir/>
          <dgm:resizeHandles val="exact"/>
        </dgm:presLayoutVars>
      </dgm:prSet>
      <dgm:spPr/>
    </dgm:pt>
    <dgm:pt modelId="{BF388FBD-C8BB-4B53-92E7-C6DA697CFEF2}" type="pres">
      <dgm:prSet presAssocID="{4B212DC5-3BA2-4234-89B6-1CB52F9D9DE4}" presName="compNode" presStyleCnt="0"/>
      <dgm:spPr/>
    </dgm:pt>
    <dgm:pt modelId="{04396B5A-BD67-4EF8-A901-C3C6FDA43F59}" type="pres">
      <dgm:prSet presAssocID="{4B212DC5-3BA2-4234-89B6-1CB52F9D9DE4}" presName="bgRect" presStyleLbl="bgShp" presStyleIdx="0" presStyleCnt="4"/>
      <dgm:spPr/>
    </dgm:pt>
    <dgm:pt modelId="{98496CB1-9FA5-4AF1-A272-2DA78EFA77DF}" type="pres">
      <dgm:prSet presAssocID="{4B212DC5-3BA2-4234-89B6-1CB52F9D9D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ign"/>
        </a:ext>
      </dgm:extLst>
    </dgm:pt>
    <dgm:pt modelId="{66953649-6BE8-42D4-ACD8-EFBEB77D84AB}" type="pres">
      <dgm:prSet presAssocID="{4B212DC5-3BA2-4234-89B6-1CB52F9D9DE4}" presName="spaceRect" presStyleCnt="0"/>
      <dgm:spPr/>
    </dgm:pt>
    <dgm:pt modelId="{33A5349B-B636-4AD4-9A93-493A98FF1221}" type="pres">
      <dgm:prSet presAssocID="{4B212DC5-3BA2-4234-89B6-1CB52F9D9DE4}" presName="parTx" presStyleLbl="revTx" presStyleIdx="0" presStyleCnt="4">
        <dgm:presLayoutVars>
          <dgm:chMax val="0"/>
          <dgm:chPref val="0"/>
        </dgm:presLayoutVars>
      </dgm:prSet>
      <dgm:spPr/>
    </dgm:pt>
    <dgm:pt modelId="{E3458DD8-1E5F-4CA1-9749-2BB1741EF45A}" type="pres">
      <dgm:prSet presAssocID="{9ED5918E-2D5B-4827-B2B1-DDFEC7E69D5D}" presName="sibTrans" presStyleCnt="0"/>
      <dgm:spPr/>
    </dgm:pt>
    <dgm:pt modelId="{D28ACEA1-4E4C-4397-8E6C-B4598567DEF8}" type="pres">
      <dgm:prSet presAssocID="{8816FD59-B511-4855-9FFE-EAC58DB73C32}" presName="compNode" presStyleCnt="0"/>
      <dgm:spPr/>
    </dgm:pt>
    <dgm:pt modelId="{302A8717-E7E5-4BFF-B5D6-F5E316BF25EC}" type="pres">
      <dgm:prSet presAssocID="{8816FD59-B511-4855-9FFE-EAC58DB73C32}" presName="bgRect" presStyleLbl="bgShp" presStyleIdx="1" presStyleCnt="4"/>
      <dgm:spPr/>
    </dgm:pt>
    <dgm:pt modelId="{5A50F59F-19A8-4112-8F80-29516BF18CD7}" type="pres">
      <dgm:prSet presAssocID="{8816FD59-B511-4855-9FFE-EAC58DB73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ear"/>
        </a:ext>
      </dgm:extLst>
    </dgm:pt>
    <dgm:pt modelId="{7B5C4842-B046-473A-BCE9-DC419BAA09F2}" type="pres">
      <dgm:prSet presAssocID="{8816FD59-B511-4855-9FFE-EAC58DB73C32}" presName="spaceRect" presStyleCnt="0"/>
      <dgm:spPr/>
    </dgm:pt>
    <dgm:pt modelId="{290C0A2A-A32D-45D2-A7ED-EDFF5149C034}" type="pres">
      <dgm:prSet presAssocID="{8816FD59-B511-4855-9FFE-EAC58DB73C32}" presName="parTx" presStyleLbl="revTx" presStyleIdx="1" presStyleCnt="4">
        <dgm:presLayoutVars>
          <dgm:chMax val="0"/>
          <dgm:chPref val="0"/>
        </dgm:presLayoutVars>
      </dgm:prSet>
      <dgm:spPr/>
    </dgm:pt>
    <dgm:pt modelId="{58F75BC4-AAEF-4D45-B78E-1F05A3CACCEC}" type="pres">
      <dgm:prSet presAssocID="{16953EBD-C2C0-4CC3-ADAD-EBDA1A4831AF}" presName="sibTrans" presStyleCnt="0"/>
      <dgm:spPr/>
    </dgm:pt>
    <dgm:pt modelId="{0D0A0D9B-362F-44FB-9D26-E9AF971CEC83}" type="pres">
      <dgm:prSet presAssocID="{2B139D3B-37FF-4F7D-AB8D-7DEE0F1F4C6F}" presName="compNode" presStyleCnt="0"/>
      <dgm:spPr/>
    </dgm:pt>
    <dgm:pt modelId="{957B5C04-8070-4ADE-A1DE-09D1B83ADF02}" type="pres">
      <dgm:prSet presAssocID="{2B139D3B-37FF-4F7D-AB8D-7DEE0F1F4C6F}" presName="bgRect" presStyleLbl="bgShp" presStyleIdx="2" presStyleCnt="4"/>
      <dgm:spPr/>
    </dgm:pt>
    <dgm:pt modelId="{4D06AAC3-A4A7-4618-B262-011FC1F0A199}" type="pres">
      <dgm:prSet presAssocID="{2B139D3B-37FF-4F7D-AB8D-7DEE0F1F4C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ort Hacked"/>
        </a:ext>
      </dgm:extLst>
    </dgm:pt>
    <dgm:pt modelId="{1B20D7BF-374B-42D6-8D7A-7EEBEC66DBFF}" type="pres">
      <dgm:prSet presAssocID="{2B139D3B-37FF-4F7D-AB8D-7DEE0F1F4C6F}" presName="spaceRect" presStyleCnt="0"/>
      <dgm:spPr/>
    </dgm:pt>
    <dgm:pt modelId="{93179107-3328-49D4-A5AC-0906A3B48F25}" type="pres">
      <dgm:prSet presAssocID="{2B139D3B-37FF-4F7D-AB8D-7DEE0F1F4C6F}" presName="parTx" presStyleLbl="revTx" presStyleIdx="2" presStyleCnt="4">
        <dgm:presLayoutVars>
          <dgm:chMax val="0"/>
          <dgm:chPref val="0"/>
        </dgm:presLayoutVars>
      </dgm:prSet>
      <dgm:spPr/>
    </dgm:pt>
    <dgm:pt modelId="{C67EBB4B-AC25-4A4E-AC78-6A2130BC5B3A}" type="pres">
      <dgm:prSet presAssocID="{DD7260F3-B85A-4805-A9E8-8911D6E78D43}" presName="sibTrans" presStyleCnt="0"/>
      <dgm:spPr/>
    </dgm:pt>
    <dgm:pt modelId="{7AC72C51-6E07-4AED-B854-30E8836CD38E}" type="pres">
      <dgm:prSet presAssocID="{F4B30CAF-2A68-45AA-B6EB-0E0D856DAC3F}" presName="compNode" presStyleCnt="0"/>
      <dgm:spPr/>
    </dgm:pt>
    <dgm:pt modelId="{4D534FF9-6C25-4059-8CD3-7229A048D23C}" type="pres">
      <dgm:prSet presAssocID="{F4B30CAF-2A68-45AA-B6EB-0E0D856DAC3F}" presName="bgRect" presStyleLbl="bgShp" presStyleIdx="3" presStyleCnt="4"/>
      <dgm:spPr/>
    </dgm:pt>
    <dgm:pt modelId="{BFF09DC9-96F5-464B-B46E-031F0F701EC4}" type="pres">
      <dgm:prSet presAssocID="{F4B30CAF-2A68-45AA-B6EB-0E0D856DAC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p Directions"/>
        </a:ext>
      </dgm:extLst>
    </dgm:pt>
    <dgm:pt modelId="{3A6F6CF7-EBC7-4F67-AD0F-8192D7525CBB}" type="pres">
      <dgm:prSet presAssocID="{F4B30CAF-2A68-45AA-B6EB-0E0D856DAC3F}" presName="spaceRect" presStyleCnt="0"/>
      <dgm:spPr/>
    </dgm:pt>
    <dgm:pt modelId="{2B9D2790-D2FA-41B6-98FA-E3D8C627A78C}" type="pres">
      <dgm:prSet presAssocID="{F4B30CAF-2A68-45AA-B6EB-0E0D856DAC3F}" presName="parTx" presStyleLbl="revTx" presStyleIdx="3" presStyleCnt="4">
        <dgm:presLayoutVars>
          <dgm:chMax val="0"/>
          <dgm:chPref val="0"/>
        </dgm:presLayoutVars>
      </dgm:prSet>
      <dgm:spPr/>
    </dgm:pt>
  </dgm:ptLst>
  <dgm:cxnLst>
    <dgm:cxn modelId="{47568206-8514-44A9-B113-3A6116C8325C}" srcId="{4337E91B-CD8E-4CAD-9961-FB0345AA41DE}" destId="{2B139D3B-37FF-4F7D-AB8D-7DEE0F1F4C6F}" srcOrd="2" destOrd="0" parTransId="{2B39DA63-8171-4A7A-A2F4-671037D1C9F2}" sibTransId="{DD7260F3-B85A-4805-A9E8-8911D6E78D43}"/>
    <dgm:cxn modelId="{AF07D00F-2526-414B-8262-65CDD56E6642}" type="presOf" srcId="{F4B30CAF-2A68-45AA-B6EB-0E0D856DAC3F}" destId="{2B9D2790-D2FA-41B6-98FA-E3D8C627A78C}" srcOrd="0" destOrd="0" presId="urn:microsoft.com/office/officeart/2018/2/layout/IconVerticalSolidList"/>
    <dgm:cxn modelId="{B4AAF713-76D7-4DF6-8D99-D9AE56A4E0A6}" srcId="{4337E91B-CD8E-4CAD-9961-FB0345AA41DE}" destId="{8816FD59-B511-4855-9FFE-EAC58DB73C32}" srcOrd="1" destOrd="0" parTransId="{EE913940-381C-4F7D-B4CF-FD8F8A1D1EF1}" sibTransId="{16953EBD-C2C0-4CC3-ADAD-EBDA1A4831AF}"/>
    <dgm:cxn modelId="{E4910919-0518-4ACC-B1C4-FB0010F46361}" type="presOf" srcId="{8816FD59-B511-4855-9FFE-EAC58DB73C32}" destId="{290C0A2A-A32D-45D2-A7ED-EDFF5149C034}" srcOrd="0" destOrd="0" presId="urn:microsoft.com/office/officeart/2018/2/layout/IconVerticalSolidList"/>
    <dgm:cxn modelId="{DF3AB441-35D5-4B0F-A5E5-3EAA7EFAF906}" type="presOf" srcId="{2B139D3B-37FF-4F7D-AB8D-7DEE0F1F4C6F}" destId="{93179107-3328-49D4-A5AC-0906A3B48F25}" srcOrd="0" destOrd="0" presId="urn:microsoft.com/office/officeart/2018/2/layout/IconVerticalSolidList"/>
    <dgm:cxn modelId="{9AE84554-8A5C-4FBF-BF02-D82BC196DADB}" srcId="{4337E91B-CD8E-4CAD-9961-FB0345AA41DE}" destId="{4B212DC5-3BA2-4234-89B6-1CB52F9D9DE4}" srcOrd="0" destOrd="0" parTransId="{0E36EAF2-F51F-475F-8AEF-01215CE421C0}" sibTransId="{9ED5918E-2D5B-4827-B2B1-DDFEC7E69D5D}"/>
    <dgm:cxn modelId="{AD6B2376-BB75-44A8-AA67-F6ABDB403068}" type="presOf" srcId="{4B212DC5-3BA2-4234-89B6-1CB52F9D9DE4}" destId="{33A5349B-B636-4AD4-9A93-493A98FF1221}" srcOrd="0" destOrd="0" presId="urn:microsoft.com/office/officeart/2018/2/layout/IconVerticalSolidList"/>
    <dgm:cxn modelId="{C2F65C84-9F9F-42D6-B2CF-97BBA4085535}" type="presOf" srcId="{4337E91B-CD8E-4CAD-9961-FB0345AA41DE}" destId="{FB31B551-8F97-4EA9-B14C-A8D66CC814BD}" srcOrd="0" destOrd="0" presId="urn:microsoft.com/office/officeart/2018/2/layout/IconVerticalSolidList"/>
    <dgm:cxn modelId="{BE1BC6D0-7601-458B-AFBE-AD95C4BDE32E}" srcId="{4337E91B-CD8E-4CAD-9961-FB0345AA41DE}" destId="{F4B30CAF-2A68-45AA-B6EB-0E0D856DAC3F}" srcOrd="3" destOrd="0" parTransId="{D8FD0D14-99FF-4FD7-9B35-003BC743C919}" sibTransId="{82D9C82D-AD77-45CB-82B4-DA421A9363C0}"/>
    <dgm:cxn modelId="{6483AAAA-E4F2-400F-BD9B-BA5A870FFB61}" type="presParOf" srcId="{FB31B551-8F97-4EA9-B14C-A8D66CC814BD}" destId="{BF388FBD-C8BB-4B53-92E7-C6DA697CFEF2}" srcOrd="0" destOrd="0" presId="urn:microsoft.com/office/officeart/2018/2/layout/IconVerticalSolidList"/>
    <dgm:cxn modelId="{531CF43E-F2E3-4946-B2F2-ECDFD3BF7BD9}" type="presParOf" srcId="{BF388FBD-C8BB-4B53-92E7-C6DA697CFEF2}" destId="{04396B5A-BD67-4EF8-A901-C3C6FDA43F59}" srcOrd="0" destOrd="0" presId="urn:microsoft.com/office/officeart/2018/2/layout/IconVerticalSolidList"/>
    <dgm:cxn modelId="{2F56EA80-80D6-4BE0-A140-2E4DF41C524E}" type="presParOf" srcId="{BF388FBD-C8BB-4B53-92E7-C6DA697CFEF2}" destId="{98496CB1-9FA5-4AF1-A272-2DA78EFA77DF}" srcOrd="1" destOrd="0" presId="urn:microsoft.com/office/officeart/2018/2/layout/IconVerticalSolidList"/>
    <dgm:cxn modelId="{4EFA6A7D-BC92-4C9E-9797-6CBA355740E3}" type="presParOf" srcId="{BF388FBD-C8BB-4B53-92E7-C6DA697CFEF2}" destId="{66953649-6BE8-42D4-ACD8-EFBEB77D84AB}" srcOrd="2" destOrd="0" presId="urn:microsoft.com/office/officeart/2018/2/layout/IconVerticalSolidList"/>
    <dgm:cxn modelId="{E2A93686-F14B-4C8D-BCF8-6BAAA3645803}" type="presParOf" srcId="{BF388FBD-C8BB-4B53-92E7-C6DA697CFEF2}" destId="{33A5349B-B636-4AD4-9A93-493A98FF1221}" srcOrd="3" destOrd="0" presId="urn:microsoft.com/office/officeart/2018/2/layout/IconVerticalSolidList"/>
    <dgm:cxn modelId="{924A76C7-9F92-452E-A303-497E702C6F5D}" type="presParOf" srcId="{FB31B551-8F97-4EA9-B14C-A8D66CC814BD}" destId="{E3458DD8-1E5F-4CA1-9749-2BB1741EF45A}" srcOrd="1" destOrd="0" presId="urn:microsoft.com/office/officeart/2018/2/layout/IconVerticalSolidList"/>
    <dgm:cxn modelId="{61913E3A-1898-4EEB-AD99-5AAAA7FFCFB8}" type="presParOf" srcId="{FB31B551-8F97-4EA9-B14C-A8D66CC814BD}" destId="{D28ACEA1-4E4C-4397-8E6C-B4598567DEF8}" srcOrd="2" destOrd="0" presId="urn:microsoft.com/office/officeart/2018/2/layout/IconVerticalSolidList"/>
    <dgm:cxn modelId="{8DC5A30E-0750-4E9A-A92F-99E309391F1E}" type="presParOf" srcId="{D28ACEA1-4E4C-4397-8E6C-B4598567DEF8}" destId="{302A8717-E7E5-4BFF-B5D6-F5E316BF25EC}" srcOrd="0" destOrd="0" presId="urn:microsoft.com/office/officeart/2018/2/layout/IconVerticalSolidList"/>
    <dgm:cxn modelId="{0F32E341-F65B-4446-AD98-D141CA0E5A70}" type="presParOf" srcId="{D28ACEA1-4E4C-4397-8E6C-B4598567DEF8}" destId="{5A50F59F-19A8-4112-8F80-29516BF18CD7}" srcOrd="1" destOrd="0" presId="urn:microsoft.com/office/officeart/2018/2/layout/IconVerticalSolidList"/>
    <dgm:cxn modelId="{FEF6DEF2-B30F-4041-985D-243939C40653}" type="presParOf" srcId="{D28ACEA1-4E4C-4397-8E6C-B4598567DEF8}" destId="{7B5C4842-B046-473A-BCE9-DC419BAA09F2}" srcOrd="2" destOrd="0" presId="urn:microsoft.com/office/officeart/2018/2/layout/IconVerticalSolidList"/>
    <dgm:cxn modelId="{18EF862D-7D0B-4AA7-86E6-2CC4C89C21C1}" type="presParOf" srcId="{D28ACEA1-4E4C-4397-8E6C-B4598567DEF8}" destId="{290C0A2A-A32D-45D2-A7ED-EDFF5149C034}" srcOrd="3" destOrd="0" presId="urn:microsoft.com/office/officeart/2018/2/layout/IconVerticalSolidList"/>
    <dgm:cxn modelId="{1532EA35-AC46-4CE2-8D21-F24CDBF1345D}" type="presParOf" srcId="{FB31B551-8F97-4EA9-B14C-A8D66CC814BD}" destId="{58F75BC4-AAEF-4D45-B78E-1F05A3CACCEC}" srcOrd="3" destOrd="0" presId="urn:microsoft.com/office/officeart/2018/2/layout/IconVerticalSolidList"/>
    <dgm:cxn modelId="{5F78BAEB-15E6-4193-85EB-4A15AB86AB5D}" type="presParOf" srcId="{FB31B551-8F97-4EA9-B14C-A8D66CC814BD}" destId="{0D0A0D9B-362F-44FB-9D26-E9AF971CEC83}" srcOrd="4" destOrd="0" presId="urn:microsoft.com/office/officeart/2018/2/layout/IconVerticalSolidList"/>
    <dgm:cxn modelId="{DC985D31-7F61-4E2B-8CAD-68102F245769}" type="presParOf" srcId="{0D0A0D9B-362F-44FB-9D26-E9AF971CEC83}" destId="{957B5C04-8070-4ADE-A1DE-09D1B83ADF02}" srcOrd="0" destOrd="0" presId="urn:microsoft.com/office/officeart/2018/2/layout/IconVerticalSolidList"/>
    <dgm:cxn modelId="{7CD41742-2645-48FC-B57C-A8CE0FE9E16C}" type="presParOf" srcId="{0D0A0D9B-362F-44FB-9D26-E9AF971CEC83}" destId="{4D06AAC3-A4A7-4618-B262-011FC1F0A199}" srcOrd="1" destOrd="0" presId="urn:microsoft.com/office/officeart/2018/2/layout/IconVerticalSolidList"/>
    <dgm:cxn modelId="{204099E3-0AEF-4238-9379-3CB0452FE5CC}" type="presParOf" srcId="{0D0A0D9B-362F-44FB-9D26-E9AF971CEC83}" destId="{1B20D7BF-374B-42D6-8D7A-7EEBEC66DBFF}" srcOrd="2" destOrd="0" presId="urn:microsoft.com/office/officeart/2018/2/layout/IconVerticalSolidList"/>
    <dgm:cxn modelId="{3D707677-9830-4D82-8BD3-DAD86309B905}" type="presParOf" srcId="{0D0A0D9B-362F-44FB-9D26-E9AF971CEC83}" destId="{93179107-3328-49D4-A5AC-0906A3B48F25}" srcOrd="3" destOrd="0" presId="urn:microsoft.com/office/officeart/2018/2/layout/IconVerticalSolidList"/>
    <dgm:cxn modelId="{A3768621-F170-4FCD-B37E-686E243C41EB}" type="presParOf" srcId="{FB31B551-8F97-4EA9-B14C-A8D66CC814BD}" destId="{C67EBB4B-AC25-4A4E-AC78-6A2130BC5B3A}" srcOrd="5" destOrd="0" presId="urn:microsoft.com/office/officeart/2018/2/layout/IconVerticalSolidList"/>
    <dgm:cxn modelId="{15B02501-01EC-495B-81C7-434E7E07FCAA}" type="presParOf" srcId="{FB31B551-8F97-4EA9-B14C-A8D66CC814BD}" destId="{7AC72C51-6E07-4AED-B854-30E8836CD38E}" srcOrd="6" destOrd="0" presId="urn:microsoft.com/office/officeart/2018/2/layout/IconVerticalSolidList"/>
    <dgm:cxn modelId="{10F51354-27E8-4F4B-BF26-3DF34471F2A7}" type="presParOf" srcId="{7AC72C51-6E07-4AED-B854-30E8836CD38E}" destId="{4D534FF9-6C25-4059-8CD3-7229A048D23C}" srcOrd="0" destOrd="0" presId="urn:microsoft.com/office/officeart/2018/2/layout/IconVerticalSolidList"/>
    <dgm:cxn modelId="{9752326D-1B26-4CE9-9640-8EF08F103B08}" type="presParOf" srcId="{7AC72C51-6E07-4AED-B854-30E8836CD38E}" destId="{BFF09DC9-96F5-464B-B46E-031F0F701EC4}" srcOrd="1" destOrd="0" presId="urn:microsoft.com/office/officeart/2018/2/layout/IconVerticalSolidList"/>
    <dgm:cxn modelId="{8EBF6D0D-2E5F-4ED4-9105-BF6B93C241FB}" type="presParOf" srcId="{7AC72C51-6E07-4AED-B854-30E8836CD38E}" destId="{3A6F6CF7-EBC7-4F67-AD0F-8192D7525CBB}" srcOrd="2" destOrd="0" presId="urn:microsoft.com/office/officeart/2018/2/layout/IconVerticalSolidList"/>
    <dgm:cxn modelId="{23122B59-FB15-4A47-885F-1B849B3EEDAF}" type="presParOf" srcId="{7AC72C51-6E07-4AED-B854-30E8836CD38E}" destId="{2B9D2790-D2FA-41B6-98FA-E3D8C627A7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96B5A-BD67-4EF8-A901-C3C6FDA43F59}">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96CB1-9FA5-4AF1-A272-2DA78EFA77D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A5349B-B636-4AD4-9A93-493A98FF122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Complete — cover the important parts of the project, study, or analysis</a:t>
          </a:r>
        </a:p>
      </dsp:txBody>
      <dsp:txXfrm>
        <a:off x="1057183" y="1805"/>
        <a:ext cx="9458416" cy="915310"/>
      </dsp:txXfrm>
    </dsp:sp>
    <dsp:sp modelId="{302A8717-E7E5-4BFF-B5D6-F5E316BF25EC}">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50F59F-19A8-4112-8F80-29516BF18CD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0C0A2A-A32D-45D2-A7ED-EDFF5149C03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Concise — contain no excess wordiness or unnecessary information</a:t>
          </a:r>
        </a:p>
      </dsp:txBody>
      <dsp:txXfrm>
        <a:off x="1057183" y="1145944"/>
        <a:ext cx="9458416" cy="915310"/>
      </dsp:txXfrm>
    </dsp:sp>
    <dsp:sp modelId="{957B5C04-8070-4ADE-A1DE-09D1B83ADF02}">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6AAC3-A4A7-4618-B262-011FC1F0A19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79107-3328-49D4-A5AC-0906A3B48F2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Clear — readable, well organized, and not too jargon-laden</a:t>
          </a:r>
        </a:p>
      </dsp:txBody>
      <dsp:txXfrm>
        <a:off x="1057183" y="2290082"/>
        <a:ext cx="9458416" cy="915310"/>
      </dsp:txXfrm>
    </dsp:sp>
    <dsp:sp modelId="{4D534FF9-6C25-4059-8CD3-7229A048D23C}">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09DC9-96F5-464B-B46E-031F0F701EC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D2790-D2FA-41B6-98FA-E3D8C627A78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Cohesive — flows smoothly between the parts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215B93-CFC0-2E4A-8977-242E9CF59022}"/>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BA4890-AD84-FF46-A653-6EFC1C72E2D8}"/>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3C0CA6C0-FE86-5747-8F3F-8AE569368DF9}" type="datetimeFigureOut">
              <a:rPr lang="en-US" smtClean="0"/>
              <a:t>1/20/21</a:t>
            </a:fld>
            <a:endParaRPr lang="en-US"/>
          </a:p>
        </p:txBody>
      </p:sp>
      <p:sp>
        <p:nvSpPr>
          <p:cNvPr id="4" name="Footer Placeholder 3">
            <a:extLst>
              <a:ext uri="{FF2B5EF4-FFF2-40B4-BE49-F238E27FC236}">
                <a16:creationId xmlns:a16="http://schemas.microsoft.com/office/drawing/2014/main" id="{B2E9A333-A83D-1F40-A5A1-874516EE2B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70C90EF-5EB5-374A-B2AA-C148B26C4A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BA0D7-D9C2-7B48-B933-4AF4A209AFB7}" type="slidenum">
              <a:rPr lang="en-US" smtClean="0"/>
              <a:t>‹#›</a:t>
            </a:fld>
            <a:endParaRPr lang="en-US"/>
          </a:p>
        </p:txBody>
      </p:sp>
    </p:spTree>
    <p:extLst>
      <p:ext uri="{BB962C8B-B14F-4D97-AF65-F5344CB8AC3E}">
        <p14:creationId xmlns:p14="http://schemas.microsoft.com/office/powerpoint/2010/main" val="859016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9317"/>
          </a:xfrm>
          <a:prstGeom prst="rect">
            <a:avLst/>
          </a:prstGeom>
        </p:spPr>
        <p:txBody>
          <a:bodyPr vert="horz" lIns="91440" tIns="45720" rIns="91440" bIns="45720" rtlCol="0"/>
          <a:lstStyle>
            <a:lvl1pPr algn="r">
              <a:defRPr sz="1200"/>
            </a:lvl1pPr>
          </a:lstStyle>
          <a:p>
            <a:fld id="{2FBC4F81-3BF6-F64E-8E14-9566436E94E6}" type="datetimeFigureOut">
              <a:rPr lang="en-US" smtClean="0"/>
              <a:t>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2"/>
            <a:ext cx="5486400" cy="360044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4685"/>
            <a:ext cx="2971800" cy="459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5"/>
            <a:ext cx="2971800" cy="459316"/>
          </a:xfrm>
          <a:prstGeom prst="rect">
            <a:avLst/>
          </a:prstGeom>
        </p:spPr>
        <p:txBody>
          <a:bodyPr vert="horz" lIns="91440" tIns="45720" rIns="91440" bIns="45720" rtlCol="0" anchor="b"/>
          <a:lstStyle>
            <a:lvl1pPr algn="r">
              <a:defRPr sz="1200"/>
            </a:lvl1pPr>
          </a:lstStyle>
          <a:p>
            <a:fld id="{6D816059-26C5-9B49-A35E-00B4FF5F52BB}" type="slidenum">
              <a:rPr lang="en-US" smtClean="0"/>
              <a:t>‹#›</a:t>
            </a:fld>
            <a:endParaRPr lang="en-US"/>
          </a:p>
        </p:txBody>
      </p:sp>
    </p:spTree>
    <p:extLst>
      <p:ext uri="{BB962C8B-B14F-4D97-AF65-F5344CB8AC3E}">
        <p14:creationId xmlns:p14="http://schemas.microsoft.com/office/powerpoint/2010/main" val="1269487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Attendence</a:t>
            </a:r>
            <a:endParaRPr lang="en-US" dirty="0"/>
          </a:p>
          <a:p>
            <a:endParaRPr lang="en-US" dirty="0"/>
          </a:p>
          <a:p>
            <a:r>
              <a:rPr lang="en-US" dirty="0"/>
              <a:t>How to seek for help:</a:t>
            </a:r>
          </a:p>
          <a:p>
            <a:pPr marL="228600" indent="-228600">
              <a:buAutoNum type="arabicPeriod"/>
            </a:pPr>
            <a:r>
              <a:rPr lang="en-US" dirty="0"/>
              <a:t>First try office hours and piazza as instructed in course syllabus; because:</a:t>
            </a:r>
          </a:p>
          <a:p>
            <a:pPr marL="685800" lvl="1" indent="-228600">
              <a:buAutoNum type="arabicPeriod"/>
            </a:pPr>
            <a:r>
              <a:rPr lang="en-US" dirty="0"/>
              <a:t>More efficient</a:t>
            </a:r>
          </a:p>
          <a:p>
            <a:pPr marL="685800" lvl="1" indent="-228600">
              <a:buAutoNum type="arabicPeriod"/>
            </a:pPr>
            <a:r>
              <a:rPr lang="en-US" dirty="0"/>
              <a:t>If not use those recourses, they may be adjusted </a:t>
            </a:r>
          </a:p>
          <a:p>
            <a:pPr marL="228600" indent="-228600">
              <a:buAutoNum type="arabicPeriod"/>
            </a:pPr>
            <a:r>
              <a:rPr lang="en-US" dirty="0"/>
              <a:t>In special cases, you can email me, I will usually get back to you within 24 hours, but no immediate reply is guaranteed.</a:t>
            </a:r>
          </a:p>
          <a:p>
            <a:endParaRPr lang="en-US" dirty="0"/>
          </a:p>
        </p:txBody>
      </p:sp>
      <p:sp>
        <p:nvSpPr>
          <p:cNvPr id="4" name="Slide Number Placeholder 3"/>
          <p:cNvSpPr>
            <a:spLocks noGrp="1"/>
          </p:cNvSpPr>
          <p:nvPr>
            <p:ph type="sldNum" sz="quarter" idx="5"/>
          </p:nvPr>
        </p:nvSpPr>
        <p:spPr/>
        <p:txBody>
          <a:bodyPr/>
          <a:lstStyle/>
          <a:p>
            <a:fld id="{6D816059-26C5-9B49-A35E-00B4FF5F52BB}" type="slidenum">
              <a:rPr lang="en-US" smtClean="0"/>
              <a:t>1</a:t>
            </a:fld>
            <a:endParaRPr lang="en-US"/>
          </a:p>
        </p:txBody>
      </p:sp>
    </p:spTree>
    <p:extLst>
      <p:ext uri="{BB962C8B-B14F-4D97-AF65-F5344CB8AC3E}">
        <p14:creationId xmlns:p14="http://schemas.microsoft.com/office/powerpoint/2010/main" val="352136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complete data analysis process would involve: collecting data and cleaning data, EDA, and then move onto 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first two weeks, what we really are doing is to lay the basics you need to know before you start to learn statistics: EDA(four types of graphs + summary table) and the basics of using R</a:t>
            </a:r>
          </a:p>
          <a:p>
            <a:endParaRPr lang="en-US" dirty="0"/>
          </a:p>
          <a:p>
            <a:r>
              <a:rPr lang="en-US" dirty="0"/>
              <a:t>The relative position of the Median and the Mean can vary, depending on the skewness of the distribution</a:t>
            </a:r>
          </a:p>
          <a:p>
            <a:endParaRPr lang="en-US" dirty="0"/>
          </a:p>
          <a:p>
            <a:r>
              <a:rPr lang="en-US" dirty="0"/>
              <a:t>Quantile </a:t>
            </a:r>
            <a:r>
              <a:rPr lang="en-US" dirty="0" err="1"/>
              <a:t>v.s</a:t>
            </a:r>
            <a:r>
              <a:rPr lang="en-US" dirty="0"/>
              <a:t>. quartile</a:t>
            </a:r>
          </a:p>
        </p:txBody>
      </p:sp>
      <p:sp>
        <p:nvSpPr>
          <p:cNvPr id="4" name="Slide Number Placeholder 3"/>
          <p:cNvSpPr>
            <a:spLocks noGrp="1"/>
          </p:cNvSpPr>
          <p:nvPr>
            <p:ph type="sldNum" sz="quarter" idx="5"/>
          </p:nvPr>
        </p:nvSpPr>
        <p:spPr/>
        <p:txBody>
          <a:bodyPr/>
          <a:lstStyle/>
          <a:p>
            <a:fld id="{6D816059-26C5-9B49-A35E-00B4FF5F52BB}" type="slidenum">
              <a:rPr lang="en-US" smtClean="0"/>
              <a:t>2</a:t>
            </a:fld>
            <a:endParaRPr lang="en-US"/>
          </a:p>
        </p:txBody>
      </p:sp>
    </p:spTree>
    <p:extLst>
      <p:ext uri="{BB962C8B-B14F-4D97-AF65-F5344CB8AC3E}">
        <p14:creationId xmlns:p14="http://schemas.microsoft.com/office/powerpoint/2010/main" val="333293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c() can only contain one variable type – if more than one data types exist, they will be automatically stored as strings</a:t>
            </a:r>
          </a:p>
          <a:p>
            <a:endParaRPr lang="en-US" dirty="0"/>
          </a:p>
          <a:p>
            <a:r>
              <a:rPr lang="en-US" dirty="0"/>
              <a:t>same for data frame (within the same column)</a:t>
            </a:r>
          </a:p>
        </p:txBody>
      </p:sp>
      <p:sp>
        <p:nvSpPr>
          <p:cNvPr id="4" name="Slide Number Placeholder 3"/>
          <p:cNvSpPr>
            <a:spLocks noGrp="1"/>
          </p:cNvSpPr>
          <p:nvPr>
            <p:ph type="sldNum" sz="quarter" idx="5"/>
          </p:nvPr>
        </p:nvSpPr>
        <p:spPr/>
        <p:txBody>
          <a:bodyPr/>
          <a:lstStyle/>
          <a:p>
            <a:fld id="{6D816059-26C5-9B49-A35E-00B4FF5F52BB}" type="slidenum">
              <a:rPr lang="en-US" smtClean="0"/>
              <a:t>3</a:t>
            </a:fld>
            <a:endParaRPr lang="en-US"/>
          </a:p>
        </p:txBody>
      </p:sp>
    </p:spTree>
    <p:extLst>
      <p:ext uri="{BB962C8B-B14F-4D97-AF65-F5344CB8AC3E}">
        <p14:creationId xmlns:p14="http://schemas.microsoft.com/office/powerpoint/2010/main" val="364860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16059-26C5-9B49-A35E-00B4FF5F52BB}" type="slidenum">
              <a:rPr lang="en-US" smtClean="0"/>
              <a:t>4</a:t>
            </a:fld>
            <a:endParaRPr lang="en-US"/>
          </a:p>
        </p:txBody>
      </p:sp>
    </p:spTree>
    <p:extLst>
      <p:ext uri="{BB962C8B-B14F-4D97-AF65-F5344CB8AC3E}">
        <p14:creationId xmlns:p14="http://schemas.microsoft.com/office/powerpoint/2010/main" val="250121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If you want to more precise summary of your data</a:t>
            </a:r>
          </a:p>
          <a:p>
            <a:pPr marL="228600" indent="-228600">
              <a:buAutoNum type="arabicPeriod"/>
            </a:pPr>
            <a:r>
              <a:rPr lang="en-US" dirty="0"/>
              <a:t>Easier to compare numerical distributions across groups</a:t>
            </a:r>
          </a:p>
        </p:txBody>
      </p:sp>
      <p:sp>
        <p:nvSpPr>
          <p:cNvPr id="4" name="Slide Number Placeholder 3"/>
          <p:cNvSpPr>
            <a:spLocks noGrp="1"/>
          </p:cNvSpPr>
          <p:nvPr>
            <p:ph type="sldNum" sz="quarter" idx="5"/>
          </p:nvPr>
        </p:nvSpPr>
        <p:spPr/>
        <p:txBody>
          <a:bodyPr/>
          <a:lstStyle/>
          <a:p>
            <a:fld id="{6D816059-26C5-9B49-A35E-00B4FF5F52BB}" type="slidenum">
              <a:rPr lang="en-US" smtClean="0"/>
              <a:t>7</a:t>
            </a:fld>
            <a:endParaRPr lang="en-US"/>
          </a:p>
        </p:txBody>
      </p:sp>
    </p:spTree>
    <p:extLst>
      <p:ext uri="{BB962C8B-B14F-4D97-AF65-F5344CB8AC3E}">
        <p14:creationId xmlns:p14="http://schemas.microsoft.com/office/powerpoint/2010/main" val="1713789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816059-26C5-9B49-A35E-00B4FF5F52BB}" type="slidenum">
              <a:rPr lang="en-US" smtClean="0"/>
              <a:t>9</a:t>
            </a:fld>
            <a:endParaRPr lang="en-US"/>
          </a:p>
        </p:txBody>
      </p:sp>
    </p:spTree>
    <p:extLst>
      <p:ext uri="{BB962C8B-B14F-4D97-AF65-F5344CB8AC3E}">
        <p14:creationId xmlns:p14="http://schemas.microsoft.com/office/powerpoint/2010/main" val="368058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of data</a:t>
            </a:r>
          </a:p>
          <a:p>
            <a:endParaRPr lang="en-US" dirty="0"/>
          </a:p>
        </p:txBody>
      </p:sp>
      <p:sp>
        <p:nvSpPr>
          <p:cNvPr id="4" name="Slide Number Placeholder 3"/>
          <p:cNvSpPr>
            <a:spLocks noGrp="1"/>
          </p:cNvSpPr>
          <p:nvPr>
            <p:ph type="sldNum" sz="quarter" idx="5"/>
          </p:nvPr>
        </p:nvSpPr>
        <p:spPr/>
        <p:txBody>
          <a:bodyPr/>
          <a:lstStyle/>
          <a:p>
            <a:fld id="{6D816059-26C5-9B49-A35E-00B4FF5F52BB}" type="slidenum">
              <a:rPr lang="en-US" smtClean="0"/>
              <a:t>11</a:t>
            </a:fld>
            <a:endParaRPr lang="en-US"/>
          </a:p>
        </p:txBody>
      </p:sp>
    </p:spTree>
    <p:extLst>
      <p:ext uri="{BB962C8B-B14F-4D97-AF65-F5344CB8AC3E}">
        <p14:creationId xmlns:p14="http://schemas.microsoft.com/office/powerpoint/2010/main" val="77401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problems we see often from grading the writing exercise 1:</a:t>
            </a:r>
          </a:p>
          <a:p>
            <a:pPr marL="228600" indent="-228600">
              <a:buAutoNum type="arabicPeriod"/>
            </a:pPr>
            <a:r>
              <a:rPr lang="en-US" dirty="0"/>
              <a:t>Lack of introduction – the purpose of the your analysis, i.e. what you are trying to find through your analysis; and also how does your analysis can potential create values for your collaborator</a:t>
            </a:r>
          </a:p>
          <a:p>
            <a:pPr marL="228600" indent="-228600">
              <a:buAutoNum type="arabicPeriod"/>
            </a:pPr>
            <a:r>
              <a:rPr lang="en-US" dirty="0"/>
              <a:t>The reference between your word and your graph is not clear enough, hard to follow</a:t>
            </a:r>
          </a:p>
          <a:p>
            <a:pPr marL="228600" indent="-228600">
              <a:buAutoNum type="arabicPeriod"/>
            </a:pPr>
            <a:r>
              <a:rPr lang="en-US" dirty="0"/>
              <a:t>The explanations on your observations are not detailed enough</a:t>
            </a:r>
          </a:p>
          <a:p>
            <a:pPr marL="228600" indent="-228600">
              <a:buAutoNum type="arabicPeriod"/>
            </a:pPr>
            <a:r>
              <a:rPr lang="en-US" dirty="0"/>
              <a:t>Didn’t use statistical terms to describe </a:t>
            </a:r>
            <a:r>
              <a:rPr lang="en-US" dirty="0">
                <a:sym typeface="Wingdings" pitchFamily="2" charset="2"/>
              </a:rPr>
              <a:t> recommended way: be professional and using terminologies where you can, also use plain language to explain the the concept to your audience.</a:t>
            </a:r>
            <a:br>
              <a:rPr lang="en-US" dirty="0"/>
            </a:br>
            <a:endParaRPr lang="en-US" dirty="0"/>
          </a:p>
        </p:txBody>
      </p:sp>
      <p:sp>
        <p:nvSpPr>
          <p:cNvPr id="4" name="Slide Number Placeholder 3"/>
          <p:cNvSpPr>
            <a:spLocks noGrp="1"/>
          </p:cNvSpPr>
          <p:nvPr>
            <p:ph type="sldNum" sz="quarter" idx="5"/>
          </p:nvPr>
        </p:nvSpPr>
        <p:spPr/>
        <p:txBody>
          <a:bodyPr/>
          <a:lstStyle/>
          <a:p>
            <a:fld id="{6D816059-26C5-9B49-A35E-00B4FF5F52BB}" type="slidenum">
              <a:rPr lang="en-US" smtClean="0"/>
              <a:t>16</a:t>
            </a:fld>
            <a:endParaRPr lang="en-US"/>
          </a:p>
        </p:txBody>
      </p:sp>
    </p:spTree>
    <p:extLst>
      <p:ext uri="{BB962C8B-B14F-4D97-AF65-F5344CB8AC3E}">
        <p14:creationId xmlns:p14="http://schemas.microsoft.com/office/powerpoint/2010/main" val="290307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953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188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30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489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7887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915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714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762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356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874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344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660556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2A7D0-DB09-4EBA-8D52-E6A5934B6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E42FEF-DA55-104F-A3C7-15F9AAFC29CE}"/>
              </a:ext>
            </a:extLst>
          </p:cNvPr>
          <p:cNvSpPr>
            <a:spLocks noGrp="1"/>
          </p:cNvSpPr>
          <p:nvPr>
            <p:ph type="ctrTitle"/>
          </p:nvPr>
        </p:nvSpPr>
        <p:spPr>
          <a:xfrm>
            <a:off x="1158240" y="1122363"/>
            <a:ext cx="6339840" cy="2387600"/>
          </a:xfrm>
        </p:spPr>
        <p:txBody>
          <a:bodyPr>
            <a:normAutofit/>
          </a:bodyPr>
          <a:lstStyle/>
          <a:p>
            <a:pPr algn="l"/>
            <a:r>
              <a:rPr lang="en-US" sz="5100" dirty="0">
                <a:solidFill>
                  <a:schemeClr val="tx1">
                    <a:lumMod val="85000"/>
                    <a:lumOff val="15000"/>
                  </a:schemeClr>
                </a:solidFill>
                <a:latin typeface="Calibri" panose="020F0502020204030204" pitchFamily="34" charset="0"/>
                <a:cs typeface="Calibri" panose="020F0502020204030204" pitchFamily="34" charset="0"/>
              </a:rPr>
              <a:t>STA130 </a:t>
            </a:r>
            <a:br>
              <a:rPr lang="en-US" sz="5100" dirty="0">
                <a:solidFill>
                  <a:schemeClr val="tx1">
                    <a:lumMod val="85000"/>
                    <a:lumOff val="15000"/>
                  </a:schemeClr>
                </a:solidFill>
                <a:latin typeface="Calibri" panose="020F0502020204030204" pitchFamily="34" charset="0"/>
                <a:cs typeface="Calibri" panose="020F0502020204030204" pitchFamily="34" charset="0"/>
              </a:rPr>
            </a:br>
            <a:r>
              <a:rPr lang="en-US" sz="5100" dirty="0">
                <a:solidFill>
                  <a:schemeClr val="tx1">
                    <a:lumMod val="85000"/>
                    <a:lumOff val="15000"/>
                  </a:schemeClr>
                </a:solidFill>
                <a:latin typeface="Calibri" panose="020F0502020204030204" pitchFamily="34" charset="0"/>
                <a:cs typeface="Calibri" panose="020F0502020204030204" pitchFamily="34" charset="0"/>
              </a:rPr>
              <a:t>Week2</a:t>
            </a:r>
          </a:p>
        </p:txBody>
      </p:sp>
      <p:sp>
        <p:nvSpPr>
          <p:cNvPr id="3" name="Subtitle 2">
            <a:extLst>
              <a:ext uri="{FF2B5EF4-FFF2-40B4-BE49-F238E27FC236}">
                <a16:creationId xmlns:a16="http://schemas.microsoft.com/office/drawing/2014/main" id="{5DE0F793-DE93-6646-B5AC-27A8390996AF}"/>
              </a:ext>
            </a:extLst>
          </p:cNvPr>
          <p:cNvSpPr>
            <a:spLocks noGrp="1"/>
          </p:cNvSpPr>
          <p:nvPr>
            <p:ph type="subTitle" idx="1"/>
          </p:nvPr>
        </p:nvSpPr>
        <p:spPr>
          <a:xfrm>
            <a:off x="1158240" y="4700588"/>
            <a:ext cx="5252288" cy="1655762"/>
          </a:xfrm>
        </p:spPr>
        <p:txBody>
          <a:bodyPr>
            <a:normAutofit/>
          </a:bodyPr>
          <a:lstStyle/>
          <a:p>
            <a:pPr algn="l"/>
            <a:r>
              <a:rPr lang="en-US" dirty="0">
                <a:solidFill>
                  <a:schemeClr val="tx1">
                    <a:lumMod val="85000"/>
                    <a:lumOff val="15000"/>
                  </a:schemeClr>
                </a:solidFill>
              </a:rPr>
              <a:t>TA: Gloria</a:t>
            </a:r>
          </a:p>
          <a:p>
            <a:pPr algn="l"/>
            <a:r>
              <a:rPr lang="en-US" dirty="0">
                <a:solidFill>
                  <a:schemeClr val="tx1">
                    <a:lumMod val="85000"/>
                    <a:lumOff val="15000"/>
                  </a:schemeClr>
                </a:solidFill>
              </a:rPr>
              <a:t>Contact: </a:t>
            </a:r>
            <a:r>
              <a:rPr lang="en-US" dirty="0" err="1">
                <a:solidFill>
                  <a:schemeClr val="tx1">
                    <a:lumMod val="85000"/>
                    <a:lumOff val="15000"/>
                  </a:schemeClr>
                </a:solidFill>
              </a:rPr>
              <a:t>shiyi.hou@mail.utoronto.ca</a:t>
            </a:r>
            <a:endParaRPr lang="en-US" dirty="0">
              <a:solidFill>
                <a:schemeClr val="tx1">
                  <a:lumMod val="85000"/>
                  <a:lumOff val="15000"/>
                </a:schemeClr>
              </a:solidFill>
            </a:endParaRPr>
          </a:p>
        </p:txBody>
      </p:sp>
      <p:cxnSp>
        <p:nvCxnSpPr>
          <p:cNvPr id="12" name="Straight Connector 11">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482FDCF-45F3-40F1-8751-19B7AFB3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348" y="1005839"/>
            <a:ext cx="3444236" cy="3444236"/>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56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8CA5-0D7D-A640-91BC-A8111647B87A}"/>
              </a:ext>
            </a:extLst>
          </p:cNvPr>
          <p:cNvSpPr>
            <a:spLocks noGrp="1"/>
          </p:cNvSpPr>
          <p:nvPr>
            <p:ph type="title"/>
          </p:nvPr>
        </p:nvSpPr>
        <p:spPr>
          <a:xfrm>
            <a:off x="838200" y="365126"/>
            <a:ext cx="10515600" cy="1100420"/>
          </a:xfrm>
        </p:spPr>
        <p:txBody>
          <a:bodyPr>
            <a:normAutofit/>
          </a:bodyPr>
          <a:lstStyle/>
          <a:p>
            <a:pPr algn="ctr"/>
            <a:r>
              <a:rPr lang="en-US" dirty="0"/>
              <a:t>Histogram </a:t>
            </a:r>
            <a:r>
              <a:rPr lang="en-US" dirty="0" err="1"/>
              <a:t>v.s</a:t>
            </a:r>
            <a:r>
              <a:rPr lang="en-US" dirty="0"/>
              <a:t>. Boxplot</a:t>
            </a:r>
          </a:p>
        </p:txBody>
      </p:sp>
      <p:sp>
        <p:nvSpPr>
          <p:cNvPr id="3" name="Content Placeholder 2">
            <a:extLst>
              <a:ext uri="{FF2B5EF4-FFF2-40B4-BE49-F238E27FC236}">
                <a16:creationId xmlns:a16="http://schemas.microsoft.com/office/drawing/2014/main" id="{8178AA4A-C4FB-594E-9A5F-2240D07FBFA0}"/>
              </a:ext>
            </a:extLst>
          </p:cNvPr>
          <p:cNvSpPr>
            <a:spLocks noGrp="1"/>
          </p:cNvSpPr>
          <p:nvPr>
            <p:ph idx="1"/>
          </p:nvPr>
        </p:nvSpPr>
        <p:spPr>
          <a:xfrm>
            <a:off x="635001" y="1465545"/>
            <a:ext cx="10951574" cy="5285983"/>
          </a:xfrm>
        </p:spPr>
        <p:txBody>
          <a:bodyPr>
            <a:normAutofit fontScale="92500" lnSpcReduction="10000"/>
          </a:bodyPr>
          <a:lstStyle/>
          <a:p>
            <a:r>
              <a:rPr lang="en-CA" dirty="0"/>
              <a:t>Histogram:</a:t>
            </a:r>
          </a:p>
          <a:p>
            <a:pPr lvl="1"/>
            <a:r>
              <a:rPr lang="en-CA" dirty="0"/>
              <a:t>Underlying distribution of the data.</a:t>
            </a:r>
          </a:p>
          <a:p>
            <a:pPr lvl="1"/>
            <a:r>
              <a:rPr lang="en-CA" dirty="0"/>
              <a:t>Histograms are normally used to represent moderate to large amount of continuous data and we need at least 25 data points to determine if a histogram follows a particular distribution. If the data size is too small or the measurement system has a low resolution, the histogram may show very few columns and may not accurately display the shape of the distribution.</a:t>
            </a:r>
          </a:p>
          <a:p>
            <a:r>
              <a:rPr lang="en-CA" dirty="0"/>
              <a:t>Boxplot:</a:t>
            </a:r>
          </a:p>
          <a:p>
            <a:pPr lvl="1"/>
            <a:r>
              <a:rPr lang="en-CA" dirty="0"/>
              <a:t>Comparing several distributions against each other.</a:t>
            </a:r>
          </a:p>
          <a:p>
            <a:pPr lvl="1"/>
            <a:r>
              <a:rPr lang="en-CA" dirty="0"/>
              <a:t>Summarize key statistics from the data, and the outliers.</a:t>
            </a:r>
          </a:p>
          <a:p>
            <a:pPr lvl="1"/>
            <a:r>
              <a:rPr lang="en-CA" dirty="0"/>
              <a:t>They provide a quick way for examining the variation present in the data. </a:t>
            </a:r>
          </a:p>
          <a:p>
            <a:pPr lvl="2"/>
            <a:r>
              <a:rPr lang="en-CA" dirty="0"/>
              <a:t>A wider range boxplot indicates more variability. </a:t>
            </a:r>
          </a:p>
          <a:p>
            <a:pPr lvl="1"/>
            <a:r>
              <a:rPr lang="en-CA" dirty="0"/>
              <a:t>Example: Sometimes when we're comparing distributions we don't care about overall shape, but rather where the distributions lie with regard to one another. Plotting the quantiles side by side can be a useful way of doing this without distracting us with other details that we may not care about.</a:t>
            </a:r>
          </a:p>
          <a:p>
            <a:pPr lvl="1"/>
            <a:endParaRPr lang="en-CA" dirty="0"/>
          </a:p>
          <a:p>
            <a:endParaRPr lang="en-US" sz="1200" dirty="0"/>
          </a:p>
          <a:p>
            <a:endParaRPr lang="en-US" dirty="0"/>
          </a:p>
        </p:txBody>
      </p:sp>
    </p:spTree>
    <p:extLst>
      <p:ext uri="{BB962C8B-B14F-4D97-AF65-F5344CB8AC3E}">
        <p14:creationId xmlns:p14="http://schemas.microsoft.com/office/powerpoint/2010/main" val="206984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09D9-00EF-334F-A8AC-066F976CCDC2}"/>
              </a:ext>
            </a:extLst>
          </p:cNvPr>
          <p:cNvSpPr>
            <a:spLocks noGrp="1"/>
          </p:cNvSpPr>
          <p:nvPr>
            <p:ph type="title"/>
          </p:nvPr>
        </p:nvSpPr>
        <p:spPr/>
        <p:txBody>
          <a:bodyPr>
            <a:normAutofit/>
          </a:bodyPr>
          <a:lstStyle/>
          <a:p>
            <a:pPr algn="ctr"/>
            <a:r>
              <a:rPr lang="en-US" dirty="0"/>
              <a:t>More on Histogram </a:t>
            </a:r>
            <a:r>
              <a:rPr lang="en-US" dirty="0" err="1"/>
              <a:t>v.s</a:t>
            </a:r>
            <a:r>
              <a:rPr lang="en-US" dirty="0"/>
              <a:t>. Boxplot</a:t>
            </a:r>
          </a:p>
        </p:txBody>
      </p:sp>
      <p:sp>
        <p:nvSpPr>
          <p:cNvPr id="3" name="Content Placeholder 2">
            <a:extLst>
              <a:ext uri="{FF2B5EF4-FFF2-40B4-BE49-F238E27FC236}">
                <a16:creationId xmlns:a16="http://schemas.microsoft.com/office/drawing/2014/main" id="{E3213125-0F11-1A4D-AD13-5A5E92074441}"/>
              </a:ext>
            </a:extLst>
          </p:cNvPr>
          <p:cNvSpPr>
            <a:spLocks noGrp="1"/>
          </p:cNvSpPr>
          <p:nvPr>
            <p:ph idx="1"/>
          </p:nvPr>
        </p:nvSpPr>
        <p:spPr/>
        <p:txBody>
          <a:bodyPr/>
          <a:lstStyle/>
          <a:p>
            <a:r>
              <a:rPr lang="en-CA" dirty="0"/>
              <a:t>Both charts effectively represent different data sets; however, in certain situations, one chart may be superior to the other in achieving the goal of identifying variances among data. </a:t>
            </a:r>
          </a:p>
          <a:p>
            <a:r>
              <a:rPr lang="en-CA" dirty="0"/>
              <a:t>The type of chart chosen depends on </a:t>
            </a:r>
          </a:p>
          <a:p>
            <a:pPr lvl="1"/>
            <a:r>
              <a:rPr lang="en-CA" dirty="0"/>
              <a:t>the type of data collected</a:t>
            </a:r>
            <a:endParaRPr lang="en-CA" altLang="zh-CN" dirty="0"/>
          </a:p>
          <a:p>
            <a:pPr lvl="1"/>
            <a:r>
              <a:rPr lang="en-CA" dirty="0"/>
              <a:t>rough analysis of data trends</a:t>
            </a:r>
            <a:endParaRPr lang="en-CA" altLang="zh-CN" dirty="0"/>
          </a:p>
          <a:p>
            <a:pPr lvl="1"/>
            <a:r>
              <a:rPr lang="en-CA" dirty="0"/>
              <a:t>and project goals. </a:t>
            </a:r>
          </a:p>
          <a:p>
            <a:r>
              <a:rPr lang="en-US" dirty="0"/>
              <a:t>Let’s look at some case-by-case comparisons:</a:t>
            </a:r>
            <a:endParaRPr lang="en-CA" dirty="0"/>
          </a:p>
        </p:txBody>
      </p:sp>
    </p:spTree>
    <p:extLst>
      <p:ext uri="{BB962C8B-B14F-4D97-AF65-F5344CB8AC3E}">
        <p14:creationId xmlns:p14="http://schemas.microsoft.com/office/powerpoint/2010/main" val="16318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974D-E037-2E43-AA89-E177B4D461EE}"/>
              </a:ext>
            </a:extLst>
          </p:cNvPr>
          <p:cNvSpPr>
            <a:spLocks noGrp="1"/>
          </p:cNvSpPr>
          <p:nvPr>
            <p:ph type="title"/>
          </p:nvPr>
        </p:nvSpPr>
        <p:spPr/>
        <p:txBody>
          <a:bodyPr/>
          <a:lstStyle/>
          <a:p>
            <a:r>
              <a:rPr lang="en-US" dirty="0"/>
              <a:t>Scenario 1: Histogram or Boxplot </a:t>
            </a:r>
          </a:p>
        </p:txBody>
      </p:sp>
      <p:sp>
        <p:nvSpPr>
          <p:cNvPr id="3" name="Content Placeholder 2">
            <a:extLst>
              <a:ext uri="{FF2B5EF4-FFF2-40B4-BE49-F238E27FC236}">
                <a16:creationId xmlns:a16="http://schemas.microsoft.com/office/drawing/2014/main" id="{A8143A71-3691-9140-AE17-39F408CD06F9}"/>
              </a:ext>
            </a:extLst>
          </p:cNvPr>
          <p:cNvSpPr>
            <a:spLocks noGrp="1"/>
          </p:cNvSpPr>
          <p:nvPr>
            <p:ph idx="1"/>
          </p:nvPr>
        </p:nvSpPr>
        <p:spPr>
          <a:xfrm>
            <a:off x="838200" y="1844842"/>
            <a:ext cx="9880600" cy="4648033"/>
          </a:xfrm>
        </p:spPr>
        <p:txBody>
          <a:bodyPr>
            <a:normAutofit/>
          </a:bodyPr>
          <a:lstStyle/>
          <a:p>
            <a:r>
              <a:rPr lang="en-CA" sz="2400" dirty="0"/>
              <a:t>A histogram is highly useful when wide variances exist among the observed frequencies for a particular data set:</a:t>
            </a:r>
          </a:p>
          <a:p>
            <a:endParaRPr lang="en-CA" sz="2400" dirty="0"/>
          </a:p>
          <a:p>
            <a:endParaRPr lang="en-CA" sz="2400" dirty="0"/>
          </a:p>
          <a:p>
            <a:endParaRPr lang="en-CA" sz="2400" dirty="0"/>
          </a:p>
          <a:p>
            <a:endParaRPr lang="en-CA" sz="2400" dirty="0"/>
          </a:p>
          <a:p>
            <a:pPr marL="0" indent="0">
              <a:buNone/>
            </a:pPr>
            <a:endParaRPr lang="en-CA" sz="2400" dirty="0"/>
          </a:p>
          <a:p>
            <a:r>
              <a:rPr lang="en-CA" sz="2400" dirty="0"/>
              <a:t>This histogram shows that there are three peaks within the data, indicating it is tri-modal (three commonly recurring groups of numbers). Had this data simply been graphed using a box plot, the values would average one another out, causing the distribution to look roughly normal. </a:t>
            </a:r>
          </a:p>
          <a:p>
            <a:endParaRPr lang="en-CA" dirty="0"/>
          </a:p>
          <a:p>
            <a:endParaRPr lang="en-US" dirty="0"/>
          </a:p>
        </p:txBody>
      </p:sp>
      <p:pic>
        <p:nvPicPr>
          <p:cNvPr id="4" name="Picture 3">
            <a:extLst>
              <a:ext uri="{FF2B5EF4-FFF2-40B4-BE49-F238E27FC236}">
                <a16:creationId xmlns:a16="http://schemas.microsoft.com/office/drawing/2014/main" id="{CFD9EA23-368C-7D49-9425-BD691BA03F6A}"/>
              </a:ext>
            </a:extLst>
          </p:cNvPr>
          <p:cNvPicPr>
            <a:picLocks noChangeAspect="1"/>
          </p:cNvPicPr>
          <p:nvPr/>
        </p:nvPicPr>
        <p:blipFill>
          <a:blip r:embed="rId2"/>
          <a:stretch>
            <a:fillRect/>
          </a:stretch>
        </p:blipFill>
        <p:spPr>
          <a:xfrm>
            <a:off x="2442055" y="2761951"/>
            <a:ext cx="2588684" cy="1879878"/>
          </a:xfrm>
          <a:prstGeom prst="rect">
            <a:avLst/>
          </a:prstGeom>
        </p:spPr>
      </p:pic>
      <p:pic>
        <p:nvPicPr>
          <p:cNvPr id="5" name="Picture 4">
            <a:extLst>
              <a:ext uri="{FF2B5EF4-FFF2-40B4-BE49-F238E27FC236}">
                <a16:creationId xmlns:a16="http://schemas.microsoft.com/office/drawing/2014/main" id="{B3CDDFF7-C07B-B441-BA3D-F38AF33341EC}"/>
              </a:ext>
            </a:extLst>
          </p:cNvPr>
          <p:cNvPicPr>
            <a:picLocks noChangeAspect="1"/>
          </p:cNvPicPr>
          <p:nvPr/>
        </p:nvPicPr>
        <p:blipFill>
          <a:blip r:embed="rId3"/>
          <a:stretch>
            <a:fillRect/>
          </a:stretch>
        </p:blipFill>
        <p:spPr>
          <a:xfrm>
            <a:off x="6096000" y="2750817"/>
            <a:ext cx="2653945" cy="1879878"/>
          </a:xfrm>
          <a:prstGeom prst="rect">
            <a:avLst/>
          </a:prstGeom>
        </p:spPr>
      </p:pic>
    </p:spTree>
    <p:extLst>
      <p:ext uri="{BB962C8B-B14F-4D97-AF65-F5344CB8AC3E}">
        <p14:creationId xmlns:p14="http://schemas.microsoft.com/office/powerpoint/2010/main" val="204723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AACE-787B-1C4A-9091-7249C0C95421}"/>
              </a:ext>
            </a:extLst>
          </p:cNvPr>
          <p:cNvSpPr>
            <a:spLocks noGrp="1"/>
          </p:cNvSpPr>
          <p:nvPr>
            <p:ph type="title"/>
          </p:nvPr>
        </p:nvSpPr>
        <p:spPr/>
        <p:txBody>
          <a:bodyPr/>
          <a:lstStyle/>
          <a:p>
            <a:r>
              <a:rPr lang="en-US" dirty="0"/>
              <a:t>Scenario 2: Histogram or Boxplot</a:t>
            </a:r>
          </a:p>
        </p:txBody>
      </p:sp>
      <p:sp>
        <p:nvSpPr>
          <p:cNvPr id="3" name="Content Placeholder 2">
            <a:extLst>
              <a:ext uri="{FF2B5EF4-FFF2-40B4-BE49-F238E27FC236}">
                <a16:creationId xmlns:a16="http://schemas.microsoft.com/office/drawing/2014/main" id="{93D50F44-0915-F242-8EF8-BDF03927E05F}"/>
              </a:ext>
            </a:extLst>
          </p:cNvPr>
          <p:cNvSpPr>
            <a:spLocks noGrp="1"/>
          </p:cNvSpPr>
          <p:nvPr>
            <p:ph idx="1"/>
          </p:nvPr>
        </p:nvSpPr>
        <p:spPr>
          <a:xfrm>
            <a:off x="838200" y="1862666"/>
            <a:ext cx="10346268" cy="4122081"/>
          </a:xfrm>
        </p:spPr>
        <p:txBody>
          <a:bodyPr>
            <a:noAutofit/>
          </a:bodyPr>
          <a:lstStyle/>
          <a:p>
            <a:r>
              <a:rPr lang="en-CA" sz="2500" dirty="0"/>
              <a:t>A histogram is preferable over a box plot is when there is very little variance among the observed frequencies:</a:t>
            </a:r>
          </a:p>
          <a:p>
            <a:pPr marL="0" indent="0">
              <a:buNone/>
            </a:pPr>
            <a:endParaRPr lang="en-CA" sz="2500" dirty="0"/>
          </a:p>
          <a:p>
            <a:endParaRPr lang="en-CA" sz="2500" dirty="0"/>
          </a:p>
          <a:p>
            <a:endParaRPr lang="en-CA" sz="2500" dirty="0"/>
          </a:p>
          <a:p>
            <a:pPr marL="0" indent="0">
              <a:buNone/>
            </a:pPr>
            <a:endParaRPr lang="en-CA" sz="2500" dirty="0"/>
          </a:p>
          <a:p>
            <a:pPr marL="0" indent="0">
              <a:buNone/>
            </a:pPr>
            <a:endParaRPr lang="en-CA" sz="2500" dirty="0"/>
          </a:p>
          <a:p>
            <a:r>
              <a:rPr lang="en-CA" sz="2500" dirty="0"/>
              <a:t>This histogram shows that there is little variance across the groups of data; however, when the same data points are graphed on a box plot, the distribution looks roughly normal with a high portion of the values falling below six. </a:t>
            </a:r>
          </a:p>
          <a:p>
            <a:endParaRPr lang="en-CA" sz="2500" dirty="0"/>
          </a:p>
          <a:p>
            <a:endParaRPr lang="en-CA" sz="2500" dirty="0"/>
          </a:p>
          <a:p>
            <a:endParaRPr lang="en-US" sz="2500" dirty="0"/>
          </a:p>
        </p:txBody>
      </p:sp>
      <p:pic>
        <p:nvPicPr>
          <p:cNvPr id="4" name="Picture 3">
            <a:extLst>
              <a:ext uri="{FF2B5EF4-FFF2-40B4-BE49-F238E27FC236}">
                <a16:creationId xmlns:a16="http://schemas.microsoft.com/office/drawing/2014/main" id="{EC592C7A-40D3-3143-8F7F-ECE60968AA81}"/>
              </a:ext>
            </a:extLst>
          </p:cNvPr>
          <p:cNvPicPr>
            <a:picLocks noChangeAspect="1"/>
          </p:cNvPicPr>
          <p:nvPr/>
        </p:nvPicPr>
        <p:blipFill>
          <a:blip r:embed="rId2"/>
          <a:stretch>
            <a:fillRect/>
          </a:stretch>
        </p:blipFill>
        <p:spPr>
          <a:xfrm>
            <a:off x="2177717" y="2806699"/>
            <a:ext cx="2961884" cy="2088727"/>
          </a:xfrm>
          <a:prstGeom prst="rect">
            <a:avLst/>
          </a:prstGeom>
        </p:spPr>
      </p:pic>
      <p:pic>
        <p:nvPicPr>
          <p:cNvPr id="8" name="Picture 7">
            <a:extLst>
              <a:ext uri="{FF2B5EF4-FFF2-40B4-BE49-F238E27FC236}">
                <a16:creationId xmlns:a16="http://schemas.microsoft.com/office/drawing/2014/main" id="{1F243AA5-A2D8-914C-A429-20F7AFCF186A}"/>
              </a:ext>
            </a:extLst>
          </p:cNvPr>
          <p:cNvPicPr>
            <a:picLocks noChangeAspect="1"/>
          </p:cNvPicPr>
          <p:nvPr/>
        </p:nvPicPr>
        <p:blipFill>
          <a:blip r:embed="rId3"/>
          <a:stretch>
            <a:fillRect/>
          </a:stretch>
        </p:blipFill>
        <p:spPr>
          <a:xfrm>
            <a:off x="6096000" y="2806699"/>
            <a:ext cx="2961883" cy="2123278"/>
          </a:xfrm>
          <a:prstGeom prst="rect">
            <a:avLst/>
          </a:prstGeom>
        </p:spPr>
      </p:pic>
    </p:spTree>
    <p:extLst>
      <p:ext uri="{BB962C8B-B14F-4D97-AF65-F5344CB8AC3E}">
        <p14:creationId xmlns:p14="http://schemas.microsoft.com/office/powerpoint/2010/main" val="31809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8671-ACA5-5F4E-94C1-C1C9B6C3D6F5}"/>
              </a:ext>
            </a:extLst>
          </p:cNvPr>
          <p:cNvSpPr>
            <a:spLocks noGrp="1"/>
          </p:cNvSpPr>
          <p:nvPr>
            <p:ph type="title"/>
          </p:nvPr>
        </p:nvSpPr>
        <p:spPr/>
        <p:txBody>
          <a:bodyPr/>
          <a:lstStyle/>
          <a:p>
            <a:r>
              <a:rPr lang="en-US" dirty="0"/>
              <a:t>Scenario 3: Histogram or Boxplot</a:t>
            </a:r>
          </a:p>
        </p:txBody>
      </p:sp>
      <p:sp>
        <p:nvSpPr>
          <p:cNvPr id="3" name="Content Placeholder 2">
            <a:extLst>
              <a:ext uri="{FF2B5EF4-FFF2-40B4-BE49-F238E27FC236}">
                <a16:creationId xmlns:a16="http://schemas.microsoft.com/office/drawing/2014/main" id="{0477E4B7-3C57-2142-A80A-85BB24F607B9}"/>
              </a:ext>
            </a:extLst>
          </p:cNvPr>
          <p:cNvSpPr>
            <a:spLocks noGrp="1"/>
          </p:cNvSpPr>
          <p:nvPr>
            <p:ph idx="1"/>
          </p:nvPr>
        </p:nvSpPr>
        <p:spPr>
          <a:xfrm>
            <a:off x="838200" y="1690688"/>
            <a:ext cx="10346268" cy="4930244"/>
          </a:xfrm>
        </p:spPr>
        <p:txBody>
          <a:bodyPr>
            <a:normAutofit fontScale="92500" lnSpcReduction="20000"/>
          </a:bodyPr>
          <a:lstStyle/>
          <a:p>
            <a:r>
              <a:rPr lang="en-CA" dirty="0"/>
              <a:t>This is an instance when a box plot can be more useful than a histogram. </a:t>
            </a:r>
          </a:p>
          <a:p>
            <a:endParaRPr lang="en-CA" dirty="0"/>
          </a:p>
          <a:p>
            <a:endParaRPr lang="en-CA" dirty="0"/>
          </a:p>
          <a:p>
            <a:endParaRPr lang="en-CA" dirty="0"/>
          </a:p>
          <a:p>
            <a:pPr marL="0" indent="0">
              <a:buNone/>
            </a:pPr>
            <a:endParaRPr lang="en-CA" dirty="0"/>
          </a:p>
          <a:p>
            <a:endParaRPr lang="en-CA" dirty="0"/>
          </a:p>
          <a:p>
            <a:endParaRPr lang="en-CA" dirty="0"/>
          </a:p>
          <a:p>
            <a:r>
              <a:rPr lang="en-CA" dirty="0"/>
              <a:t>This occurs when there is moderate variation among the observed frequencies, which causes the histogram to look ragged and non- symmetrical due to the way the data is grouped. This may lead one to assume the data is slightly skewed. However, when a box plot is used to graph the same data points, the chart indicates a perfect normal distribution. </a:t>
            </a:r>
          </a:p>
          <a:p>
            <a:endParaRPr lang="en-CA" dirty="0"/>
          </a:p>
          <a:p>
            <a:endParaRPr lang="en-US" dirty="0"/>
          </a:p>
        </p:txBody>
      </p:sp>
      <p:pic>
        <p:nvPicPr>
          <p:cNvPr id="4" name="Picture 3">
            <a:extLst>
              <a:ext uri="{FF2B5EF4-FFF2-40B4-BE49-F238E27FC236}">
                <a16:creationId xmlns:a16="http://schemas.microsoft.com/office/drawing/2014/main" id="{C42B2629-BA48-6843-86A1-8A868D87A599}"/>
              </a:ext>
            </a:extLst>
          </p:cNvPr>
          <p:cNvPicPr>
            <a:picLocks noChangeAspect="1"/>
          </p:cNvPicPr>
          <p:nvPr/>
        </p:nvPicPr>
        <p:blipFill>
          <a:blip r:embed="rId2"/>
          <a:stretch>
            <a:fillRect/>
          </a:stretch>
        </p:blipFill>
        <p:spPr>
          <a:xfrm>
            <a:off x="2198645" y="2120899"/>
            <a:ext cx="3060493" cy="2222501"/>
          </a:xfrm>
          <a:prstGeom prst="rect">
            <a:avLst/>
          </a:prstGeom>
        </p:spPr>
      </p:pic>
      <p:pic>
        <p:nvPicPr>
          <p:cNvPr id="5" name="Picture 4">
            <a:extLst>
              <a:ext uri="{FF2B5EF4-FFF2-40B4-BE49-F238E27FC236}">
                <a16:creationId xmlns:a16="http://schemas.microsoft.com/office/drawing/2014/main" id="{1ECF1640-4A77-CB4A-A8E8-8E4C36CCE006}"/>
              </a:ext>
            </a:extLst>
          </p:cNvPr>
          <p:cNvPicPr>
            <a:picLocks noChangeAspect="1"/>
          </p:cNvPicPr>
          <p:nvPr/>
        </p:nvPicPr>
        <p:blipFill>
          <a:blip r:embed="rId3"/>
          <a:stretch>
            <a:fillRect/>
          </a:stretch>
        </p:blipFill>
        <p:spPr>
          <a:xfrm>
            <a:off x="6169979" y="2115941"/>
            <a:ext cx="3060493" cy="2227459"/>
          </a:xfrm>
          <a:prstGeom prst="rect">
            <a:avLst/>
          </a:prstGeom>
        </p:spPr>
      </p:pic>
    </p:spTree>
    <p:extLst>
      <p:ext uri="{BB962C8B-B14F-4D97-AF65-F5344CB8AC3E}">
        <p14:creationId xmlns:p14="http://schemas.microsoft.com/office/powerpoint/2010/main" val="228261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C6ABDD-BA84-7347-B54D-7689CF4F0D99}"/>
              </a:ext>
            </a:extLst>
          </p:cNvPr>
          <p:cNvSpPr>
            <a:spLocks noGrp="1"/>
          </p:cNvSpPr>
          <p:nvPr>
            <p:ph type="title"/>
          </p:nvPr>
        </p:nvSpPr>
        <p:spPr>
          <a:xfrm>
            <a:off x="833002" y="365125"/>
            <a:ext cx="3973667" cy="5811837"/>
          </a:xfrm>
        </p:spPr>
        <p:txBody>
          <a:bodyPr>
            <a:normAutofit/>
          </a:bodyPr>
          <a:lstStyle/>
          <a:p>
            <a:r>
              <a:rPr lang="en-US" dirty="0">
                <a:solidFill>
                  <a:srgbClr val="FFFFFF"/>
                </a:solidFill>
              </a:rPr>
              <a:t>Summary:</a:t>
            </a:r>
          </a:p>
        </p:txBody>
      </p:sp>
      <p:sp>
        <p:nvSpPr>
          <p:cNvPr id="3" name="Content Placeholder 2">
            <a:extLst>
              <a:ext uri="{FF2B5EF4-FFF2-40B4-BE49-F238E27FC236}">
                <a16:creationId xmlns:a16="http://schemas.microsoft.com/office/drawing/2014/main" id="{0D8DCF38-E407-5C4A-9995-54AD47D3877B}"/>
              </a:ext>
            </a:extLst>
          </p:cNvPr>
          <p:cNvSpPr>
            <a:spLocks noGrp="1"/>
          </p:cNvSpPr>
          <p:nvPr>
            <p:ph idx="1"/>
          </p:nvPr>
        </p:nvSpPr>
        <p:spPr>
          <a:xfrm>
            <a:off x="3522133" y="365125"/>
            <a:ext cx="8264621" cy="6127750"/>
          </a:xfrm>
        </p:spPr>
        <p:txBody>
          <a:bodyPr anchor="ctr">
            <a:noAutofit/>
          </a:bodyPr>
          <a:lstStyle/>
          <a:p>
            <a:r>
              <a:rPr lang="en-US" sz="2300" b="1" dirty="0">
                <a:solidFill>
                  <a:srgbClr val="FFFFFF"/>
                </a:solidFill>
              </a:rPr>
              <a:t>Histograms</a:t>
            </a:r>
            <a:r>
              <a:rPr lang="en-US" sz="2300" dirty="0">
                <a:solidFill>
                  <a:srgbClr val="FFFFFF"/>
                </a:solidFill>
              </a:rPr>
              <a:t>: The paired histograms give us a good overall impression of the distribution of ticket prices among survivors and non-survivors, but it is difficult to extract estimates of the mean, median, and quantiles, as well as the bounds of each bin.</a:t>
            </a:r>
            <a:endParaRPr lang="en-CA" sz="2300" dirty="0">
              <a:solidFill>
                <a:srgbClr val="FFFFFF"/>
              </a:solidFill>
            </a:endParaRPr>
          </a:p>
          <a:p>
            <a:r>
              <a:rPr lang="en-US" sz="2300" b="1" dirty="0">
                <a:solidFill>
                  <a:srgbClr val="FFFFFF"/>
                </a:solidFill>
              </a:rPr>
              <a:t>Boxplots</a:t>
            </a:r>
            <a:r>
              <a:rPr lang="en-US" sz="2300" dirty="0">
                <a:solidFill>
                  <a:srgbClr val="FFFFFF"/>
                </a:solidFill>
              </a:rPr>
              <a:t>: The boxplots make it easy for us to compare the medians, quartiles, IQR (and outliers) of ticket prices across the two groups, although we cannot easily extract exact values for these. Also, since boxplots only display a small number of summary statistics, we lose information about the shape of the distributions.</a:t>
            </a:r>
            <a:endParaRPr lang="en-CA" sz="2300" dirty="0">
              <a:solidFill>
                <a:srgbClr val="FFFFFF"/>
              </a:solidFill>
            </a:endParaRPr>
          </a:p>
          <a:p>
            <a:r>
              <a:rPr lang="en-US" sz="2300" b="1" dirty="0">
                <a:solidFill>
                  <a:srgbClr val="FFFFFF"/>
                </a:solidFill>
              </a:rPr>
              <a:t>Summary table:</a:t>
            </a:r>
            <a:r>
              <a:rPr lang="en-US" sz="2300" dirty="0">
                <a:solidFill>
                  <a:srgbClr val="FFFFFF"/>
                </a:solidFill>
              </a:rPr>
              <a:t> The summary table makes it easy to compare numerical values of key statistics. It is only from the summary table that we noticed that some passengers were recorded to have paid 0 pounds for their tickets. However, it is more difficult to get a quick sense of the overall shape of the distributions from these summary statistics alone, although these could be used to sketch a pair of boxplots.</a:t>
            </a:r>
            <a:br>
              <a:rPr lang="en-US" sz="2300" dirty="0">
                <a:solidFill>
                  <a:srgbClr val="FFFFFF"/>
                </a:solidFill>
              </a:rPr>
            </a:br>
            <a:endParaRPr lang="en-US" sz="2300" dirty="0">
              <a:solidFill>
                <a:srgbClr val="FFFFFF"/>
              </a:solidFill>
            </a:endParaRPr>
          </a:p>
        </p:txBody>
      </p:sp>
    </p:spTree>
    <p:extLst>
      <p:ext uri="{BB962C8B-B14F-4D97-AF65-F5344CB8AC3E}">
        <p14:creationId xmlns:p14="http://schemas.microsoft.com/office/powerpoint/2010/main" val="6566944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B561-6029-0040-AAB9-370DFE171ACA}"/>
              </a:ext>
            </a:extLst>
          </p:cNvPr>
          <p:cNvSpPr>
            <a:spLocks noGrp="1"/>
          </p:cNvSpPr>
          <p:nvPr>
            <p:ph type="title"/>
          </p:nvPr>
        </p:nvSpPr>
        <p:spPr>
          <a:xfrm>
            <a:off x="838200" y="681037"/>
            <a:ext cx="10515600" cy="1009651"/>
          </a:xfrm>
        </p:spPr>
        <p:txBody>
          <a:bodyPr>
            <a:normAutofit fontScale="90000"/>
          </a:bodyPr>
          <a:lstStyle/>
          <a:p>
            <a:r>
              <a:rPr lang="en-US" b="1"/>
              <a:t>When communicating your work, it’s important to include 4 critical items:</a:t>
            </a:r>
            <a:endParaRPr lang="en-US" dirty="0"/>
          </a:p>
        </p:txBody>
      </p:sp>
      <p:sp>
        <p:nvSpPr>
          <p:cNvPr id="3" name="Content Placeholder 2">
            <a:extLst>
              <a:ext uri="{FF2B5EF4-FFF2-40B4-BE49-F238E27FC236}">
                <a16:creationId xmlns:a16="http://schemas.microsoft.com/office/drawing/2014/main" id="{639FAC3B-51E2-4D4E-8BA9-60163E38DE53}"/>
              </a:ext>
            </a:extLst>
          </p:cNvPr>
          <p:cNvSpPr>
            <a:spLocks noGrp="1"/>
          </p:cNvSpPr>
          <p:nvPr>
            <p:ph idx="1"/>
          </p:nvPr>
        </p:nvSpPr>
        <p:spPr>
          <a:xfrm>
            <a:off x="838200" y="2165683"/>
            <a:ext cx="10515600" cy="4011279"/>
          </a:xfrm>
        </p:spPr>
        <p:txBody>
          <a:bodyPr>
            <a:normAutofit/>
          </a:bodyPr>
          <a:lstStyle/>
          <a:p>
            <a:pPr lvl="0" fontAlgn="base"/>
            <a:r>
              <a:rPr lang="en-US" dirty="0"/>
              <a:t>The </a:t>
            </a:r>
            <a:r>
              <a:rPr lang="en-US" b="1" dirty="0"/>
              <a:t>purpose</a:t>
            </a:r>
            <a:r>
              <a:rPr lang="en-US" dirty="0"/>
              <a:t>. What is it that you’re studying? Why should we care about the analytical work you’ve done?</a:t>
            </a:r>
            <a:endParaRPr lang="en-CA" dirty="0"/>
          </a:p>
          <a:p>
            <a:pPr lvl="0" fontAlgn="base"/>
            <a:r>
              <a:rPr lang="en-US" dirty="0"/>
              <a:t>A summary of the </a:t>
            </a:r>
            <a:r>
              <a:rPr lang="en-US" b="1" dirty="0"/>
              <a:t>methods</a:t>
            </a:r>
            <a:r>
              <a:rPr lang="en-US" dirty="0"/>
              <a:t> you used. What did you do? Why did you do it this way?</a:t>
            </a:r>
            <a:endParaRPr lang="en-CA" dirty="0"/>
          </a:p>
          <a:p>
            <a:pPr lvl="0" fontAlgn="base"/>
            <a:r>
              <a:rPr lang="en-US" dirty="0"/>
              <a:t>A summary of the </a:t>
            </a:r>
            <a:r>
              <a:rPr lang="en-US" b="1" dirty="0"/>
              <a:t>results</a:t>
            </a:r>
            <a:r>
              <a:rPr lang="en-US" dirty="0"/>
              <a:t>. We don’t need to know everything you found – only the most critical things relating to your purpose! Remember, sometimes less is more!</a:t>
            </a:r>
            <a:endParaRPr lang="en-CA" dirty="0"/>
          </a:p>
          <a:p>
            <a:pPr lvl="0" fontAlgn="base"/>
            <a:r>
              <a:rPr lang="en-US" dirty="0"/>
              <a:t>A </a:t>
            </a:r>
            <a:r>
              <a:rPr lang="en-US" b="1" dirty="0"/>
              <a:t>conclusion</a:t>
            </a:r>
            <a:r>
              <a:rPr lang="en-US" dirty="0"/>
              <a:t>. What is your take away message? Remember, a conclusion is not the place to present new findings. </a:t>
            </a:r>
            <a:endParaRPr lang="en-CA" dirty="0"/>
          </a:p>
          <a:p>
            <a:endParaRPr lang="en-US" dirty="0"/>
          </a:p>
        </p:txBody>
      </p:sp>
      <p:sp>
        <p:nvSpPr>
          <p:cNvPr id="6" name="Curved Left Arrow 5">
            <a:hlinkClick r:id="rId3" action="ppaction://hlinksldjump"/>
            <a:extLst>
              <a:ext uri="{FF2B5EF4-FFF2-40B4-BE49-F238E27FC236}">
                <a16:creationId xmlns:a16="http://schemas.microsoft.com/office/drawing/2014/main" id="{CF5E25A8-5C2D-B441-A61B-7F5A63554D5F}"/>
              </a:ext>
            </a:extLst>
          </p:cNvPr>
          <p:cNvSpPr/>
          <p:nvPr/>
        </p:nvSpPr>
        <p:spPr>
          <a:xfrm>
            <a:off x="11353800" y="6342435"/>
            <a:ext cx="494489" cy="515566"/>
          </a:xfrm>
          <a:prstGeom prst="curvedLeftArrow">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9324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EECA-C937-DD4E-9C73-464E11587F5A}"/>
              </a:ext>
            </a:extLst>
          </p:cNvPr>
          <p:cNvSpPr>
            <a:spLocks noGrp="1"/>
          </p:cNvSpPr>
          <p:nvPr>
            <p:ph type="title"/>
          </p:nvPr>
        </p:nvSpPr>
        <p:spPr>
          <a:xfrm>
            <a:off x="838200" y="365125"/>
            <a:ext cx="10515600" cy="1325563"/>
          </a:xfrm>
        </p:spPr>
        <p:txBody>
          <a:bodyPr>
            <a:normAutofit/>
          </a:bodyPr>
          <a:lstStyle/>
          <a:p>
            <a:r>
              <a:rPr lang="en-US" sz="2400" i="1"/>
              <a:t>Most importantly, your “story” should be clear, concise, cohesive, and complete! Like a real story, it should have a clear beginning, middle and end.</a:t>
            </a:r>
            <a:br>
              <a:rPr lang="en-CA" sz="2400"/>
            </a:br>
            <a:endParaRPr lang="en-US" sz="2400"/>
          </a:p>
        </p:txBody>
      </p:sp>
      <p:graphicFrame>
        <p:nvGraphicFramePr>
          <p:cNvPr id="5" name="Content Placeholder 2">
            <a:extLst>
              <a:ext uri="{FF2B5EF4-FFF2-40B4-BE49-F238E27FC236}">
                <a16:creationId xmlns:a16="http://schemas.microsoft.com/office/drawing/2014/main" id="{11477C7E-B3ED-4A8A-B7A2-EF1388F38B06}"/>
              </a:ext>
            </a:extLst>
          </p:cNvPr>
          <p:cNvGraphicFramePr>
            <a:graphicFrameLocks noGrp="1"/>
          </p:cNvGraphicFramePr>
          <p:nvPr>
            <p:ph idx="1"/>
            <p:extLst>
              <p:ext uri="{D42A27DB-BD31-4B8C-83A1-F6EECF244321}">
                <p14:modId xmlns:p14="http://schemas.microsoft.com/office/powerpoint/2010/main" val="17119161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88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AAF3-4B0F-1847-980D-820DA224533F}"/>
              </a:ext>
            </a:extLst>
          </p:cNvPr>
          <p:cNvSpPr>
            <a:spLocks noGrp="1"/>
          </p:cNvSpPr>
          <p:nvPr>
            <p:ph type="title"/>
          </p:nvPr>
        </p:nvSpPr>
        <p:spPr>
          <a:xfrm>
            <a:off x="838200" y="365125"/>
            <a:ext cx="10515600" cy="1325563"/>
          </a:xfrm>
        </p:spPr>
        <p:txBody>
          <a:bodyPr/>
          <a:lstStyle/>
          <a:p>
            <a:r>
              <a:rPr lang="en-US" dirty="0"/>
              <a:t>   Vocabularies - Boxplot</a:t>
            </a:r>
          </a:p>
        </p:txBody>
      </p:sp>
      <p:sp>
        <p:nvSpPr>
          <p:cNvPr id="3" name="Content Placeholder 2">
            <a:extLst>
              <a:ext uri="{FF2B5EF4-FFF2-40B4-BE49-F238E27FC236}">
                <a16:creationId xmlns:a16="http://schemas.microsoft.com/office/drawing/2014/main" id="{B382F750-F0BF-ED4B-8685-D529C69981AB}"/>
              </a:ext>
            </a:extLst>
          </p:cNvPr>
          <p:cNvSpPr>
            <a:spLocks noGrp="1"/>
          </p:cNvSpPr>
          <p:nvPr>
            <p:ph idx="1"/>
          </p:nvPr>
        </p:nvSpPr>
        <p:spPr>
          <a:xfrm>
            <a:off x="838200" y="1825625"/>
            <a:ext cx="10515600" cy="4351338"/>
          </a:xfrm>
        </p:spPr>
        <p:txBody>
          <a:bodyPr>
            <a:normAutofit/>
          </a:bodyPr>
          <a:lstStyle/>
          <a:p>
            <a:r>
              <a:rPr lang="en-US" sz="2200" dirty="0"/>
              <a:t>To describe the distribution of the data:</a:t>
            </a:r>
          </a:p>
          <a:p>
            <a:pPr lvl="1"/>
            <a:r>
              <a:rPr lang="en-US" sz="2200" dirty="0">
                <a:solidFill>
                  <a:schemeClr val="accent1">
                    <a:lumMod val="75000"/>
                  </a:schemeClr>
                </a:solidFill>
              </a:rPr>
              <a:t>Mean</a:t>
            </a:r>
            <a:r>
              <a:rPr lang="en-US" sz="2200" dirty="0"/>
              <a:t>: </a:t>
            </a:r>
            <a:r>
              <a:rPr lang="en-US" dirty="0"/>
              <a:t>the average</a:t>
            </a:r>
          </a:p>
          <a:p>
            <a:pPr lvl="1"/>
            <a:r>
              <a:rPr lang="en-US" sz="2200" dirty="0">
                <a:solidFill>
                  <a:schemeClr val="accent1">
                    <a:lumMod val="75000"/>
                  </a:schemeClr>
                </a:solidFill>
              </a:rPr>
              <a:t>Median</a:t>
            </a:r>
            <a:r>
              <a:rPr lang="en-US" sz="2200" dirty="0"/>
              <a:t>: </a:t>
            </a:r>
            <a:r>
              <a:rPr lang="en-US" dirty="0"/>
              <a:t>the number  x such that 50% of data is greater than x and the other 50% of data is smaller than x</a:t>
            </a:r>
          </a:p>
          <a:p>
            <a:pPr lvl="1"/>
            <a:r>
              <a:rPr lang="en-US" sz="2200" dirty="0">
                <a:solidFill>
                  <a:schemeClr val="accent1">
                    <a:lumMod val="75000"/>
                  </a:schemeClr>
                </a:solidFill>
              </a:rPr>
              <a:t>Standard deviation</a:t>
            </a:r>
            <a:r>
              <a:rPr lang="en-US" sz="2200" dirty="0"/>
              <a:t>:  </a:t>
            </a:r>
            <a:r>
              <a:rPr lang="en-US" dirty="0"/>
              <a:t>to measure the spread of data</a:t>
            </a:r>
          </a:p>
          <a:p>
            <a:pPr lvl="1"/>
            <a:r>
              <a:rPr lang="en-US" sz="2200" dirty="0">
                <a:solidFill>
                  <a:schemeClr val="accent1">
                    <a:lumMod val="75000"/>
                  </a:schemeClr>
                </a:solidFill>
              </a:rPr>
              <a:t>Variance</a:t>
            </a:r>
            <a:r>
              <a:rPr lang="en-US" sz="2200" dirty="0"/>
              <a:t>: </a:t>
            </a:r>
            <a:r>
              <a:rPr lang="en-US" dirty="0"/>
              <a:t>also to measure the spread of data</a:t>
            </a:r>
          </a:p>
          <a:p>
            <a:r>
              <a:rPr lang="en-US" sz="2200" dirty="0"/>
              <a:t>To visualize the distribution of the data using plots:</a:t>
            </a:r>
          </a:p>
          <a:p>
            <a:pPr lvl="1"/>
            <a:r>
              <a:rPr lang="en-US" sz="2200" dirty="0"/>
              <a:t>Boxplot</a:t>
            </a:r>
          </a:p>
          <a:p>
            <a:pPr lvl="2"/>
            <a:r>
              <a:rPr lang="en-US" sz="2200" dirty="0">
                <a:solidFill>
                  <a:schemeClr val="accent1">
                    <a:lumMod val="75000"/>
                  </a:schemeClr>
                </a:solidFill>
              </a:rPr>
              <a:t>Interquartile range: </a:t>
            </a:r>
            <a:r>
              <a:rPr lang="en-US" sz="1800" dirty="0"/>
              <a:t>IQR = Q3 – Q1, IQR is such that 50% data fall within this range</a:t>
            </a:r>
          </a:p>
          <a:p>
            <a:pPr lvl="2"/>
            <a:r>
              <a:rPr lang="en-US" sz="2200" dirty="0">
                <a:solidFill>
                  <a:schemeClr val="accent1">
                    <a:lumMod val="75000"/>
                  </a:schemeClr>
                </a:solidFill>
              </a:rPr>
              <a:t>Quartile: </a:t>
            </a:r>
            <a:r>
              <a:rPr lang="en-US" sz="1800" dirty="0"/>
              <a:t>including Q1, Q2, Q3, and Q4. </a:t>
            </a:r>
          </a:p>
          <a:p>
            <a:pPr lvl="2"/>
            <a:r>
              <a:rPr lang="en-US" sz="2200" dirty="0">
                <a:solidFill>
                  <a:schemeClr val="accent1">
                    <a:lumMod val="75000"/>
                  </a:schemeClr>
                </a:solidFill>
              </a:rPr>
              <a:t>Outlier: </a:t>
            </a:r>
            <a:r>
              <a:rPr lang="en-US" sz="1800" dirty="0"/>
              <a:t>data points that are far away from the majority of the data points.</a:t>
            </a:r>
          </a:p>
          <a:p>
            <a:endParaRPr lang="en-US" dirty="0">
              <a:solidFill>
                <a:schemeClr val="accent1">
                  <a:lumMod val="75000"/>
                </a:schemeClr>
              </a:solidFill>
            </a:endParaRPr>
          </a:p>
        </p:txBody>
      </p:sp>
    </p:spTree>
    <p:extLst>
      <p:ext uri="{BB962C8B-B14F-4D97-AF65-F5344CB8AC3E}">
        <p14:creationId xmlns:p14="http://schemas.microsoft.com/office/powerpoint/2010/main" val="271744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29C8-FC76-704B-BA29-4EDE13FE3472}"/>
              </a:ext>
            </a:extLst>
          </p:cNvPr>
          <p:cNvSpPr>
            <a:spLocks noGrp="1"/>
          </p:cNvSpPr>
          <p:nvPr>
            <p:ph type="title"/>
          </p:nvPr>
        </p:nvSpPr>
        <p:spPr/>
        <p:txBody>
          <a:bodyPr/>
          <a:lstStyle/>
          <a:p>
            <a:r>
              <a:rPr lang="en-US" dirty="0"/>
              <a:t>Vocabularies – R Language Terminologies</a:t>
            </a:r>
          </a:p>
        </p:txBody>
      </p:sp>
      <p:sp>
        <p:nvSpPr>
          <p:cNvPr id="3" name="Content Placeholder 2">
            <a:extLst>
              <a:ext uri="{FF2B5EF4-FFF2-40B4-BE49-F238E27FC236}">
                <a16:creationId xmlns:a16="http://schemas.microsoft.com/office/drawing/2014/main" id="{455ADCFA-23F9-B144-BCF3-DCCDA4B41889}"/>
              </a:ext>
            </a:extLst>
          </p:cNvPr>
          <p:cNvSpPr>
            <a:spLocks noGrp="1"/>
          </p:cNvSpPr>
          <p:nvPr>
            <p:ph idx="1"/>
          </p:nvPr>
        </p:nvSpPr>
        <p:spPr/>
        <p:txBody>
          <a:bodyPr>
            <a:normAutofit fontScale="92500" lnSpcReduction="10000"/>
          </a:bodyPr>
          <a:lstStyle/>
          <a:p>
            <a:r>
              <a:rPr lang="en-US" sz="2200" dirty="0"/>
              <a:t>Types of variables </a:t>
            </a:r>
          </a:p>
          <a:p>
            <a:pPr lvl="1"/>
            <a:r>
              <a:rPr lang="en-US" sz="2200" dirty="0">
                <a:solidFill>
                  <a:schemeClr val="accent1">
                    <a:lumMod val="75000"/>
                  </a:schemeClr>
                </a:solidFill>
              </a:rPr>
              <a:t>Character variable: </a:t>
            </a:r>
            <a:r>
              <a:rPr lang="en-US" dirty="0"/>
              <a:t>a word with quotation marks</a:t>
            </a:r>
          </a:p>
          <a:p>
            <a:pPr lvl="1"/>
            <a:r>
              <a:rPr lang="en-US" sz="2200" dirty="0">
                <a:solidFill>
                  <a:schemeClr val="accent1">
                    <a:lumMod val="75000"/>
                  </a:schemeClr>
                </a:solidFill>
              </a:rPr>
              <a:t>Numeric(quantitative) variable: </a:t>
            </a:r>
            <a:r>
              <a:rPr lang="en-US" dirty="0"/>
              <a:t>variables represented in integers and decimal numbers</a:t>
            </a:r>
          </a:p>
          <a:p>
            <a:pPr lvl="1"/>
            <a:r>
              <a:rPr lang="en-US" sz="2200" dirty="0">
                <a:solidFill>
                  <a:schemeClr val="accent1">
                    <a:lumMod val="75000"/>
                  </a:schemeClr>
                </a:solidFill>
              </a:rPr>
              <a:t>Logical variable: </a:t>
            </a:r>
            <a:r>
              <a:rPr lang="en-US" dirty="0"/>
              <a:t>TRUE and FALSE</a:t>
            </a:r>
          </a:p>
          <a:p>
            <a:r>
              <a:rPr lang="en-US" sz="2200" dirty="0"/>
              <a:t>More:</a:t>
            </a:r>
          </a:p>
          <a:p>
            <a:pPr lvl="1"/>
            <a:r>
              <a:rPr lang="en-US" sz="2200" dirty="0">
                <a:solidFill>
                  <a:schemeClr val="accent1">
                    <a:lumMod val="75000"/>
                  </a:schemeClr>
                </a:solidFill>
              </a:rPr>
              <a:t>R object: </a:t>
            </a:r>
            <a:r>
              <a:rPr lang="en-US" dirty="0"/>
              <a:t>the variable name in R in which input values are stored</a:t>
            </a:r>
          </a:p>
          <a:p>
            <a:pPr lvl="1"/>
            <a:r>
              <a:rPr lang="en-US" sz="2200" dirty="0">
                <a:solidFill>
                  <a:schemeClr val="accent1">
                    <a:lumMod val="75000"/>
                  </a:schemeClr>
                </a:solidFill>
              </a:rPr>
              <a:t>(atomic) Vector: </a:t>
            </a:r>
            <a:r>
              <a:rPr lang="en-US" dirty="0"/>
              <a:t>think of it as a list, a collection of values,</a:t>
            </a:r>
          </a:p>
          <a:p>
            <a:pPr lvl="1"/>
            <a:r>
              <a:rPr lang="en-US" sz="2200" dirty="0">
                <a:solidFill>
                  <a:schemeClr val="accent1">
                    <a:lumMod val="75000"/>
                  </a:schemeClr>
                </a:solidFill>
              </a:rPr>
              <a:t>Data frame: </a:t>
            </a:r>
            <a:r>
              <a:rPr lang="en-US" dirty="0"/>
              <a:t>used for storing datasets, with column being variables and rows being the observations</a:t>
            </a:r>
          </a:p>
          <a:p>
            <a:pPr lvl="1"/>
            <a:r>
              <a:rPr lang="en-US" sz="2200" dirty="0">
                <a:solidFill>
                  <a:schemeClr val="accent1">
                    <a:lumMod val="75000"/>
                  </a:schemeClr>
                </a:solidFill>
              </a:rPr>
              <a:t>Summary table: </a:t>
            </a:r>
            <a:r>
              <a:rPr lang="en-US" dirty="0"/>
              <a:t>displays summary statistics, constructed using R function: </a:t>
            </a:r>
            <a:r>
              <a:rPr lang="en-US" sz="1900" dirty="0">
                <a:latin typeface="+mj-lt"/>
              </a:rPr>
              <a:t>summarize( )</a:t>
            </a:r>
          </a:p>
          <a:p>
            <a:pPr lvl="1"/>
            <a:r>
              <a:rPr lang="en-US" sz="2200" dirty="0">
                <a:solidFill>
                  <a:schemeClr val="accent1">
                    <a:lumMod val="75000"/>
                  </a:schemeClr>
                </a:solidFill>
              </a:rPr>
              <a:t>Summary statistics: </a:t>
            </a:r>
            <a:r>
              <a:rPr lang="en-US" dirty="0"/>
              <a:t>e.g. mean, min, standard deviation, etc.</a:t>
            </a:r>
          </a:p>
          <a:p>
            <a:pPr lvl="1"/>
            <a:r>
              <a:rPr lang="en-US" sz="2200" dirty="0">
                <a:solidFill>
                  <a:schemeClr val="accent1">
                    <a:lumMod val="75000"/>
                  </a:schemeClr>
                </a:solidFill>
              </a:rPr>
              <a:t>Proportion: </a:t>
            </a:r>
            <a:r>
              <a:rPr lang="en-CA" dirty="0"/>
              <a:t>refers to the fraction of the total that possesses a certain attribute</a:t>
            </a:r>
            <a:endParaRPr lang="en-US" sz="2200" dirty="0"/>
          </a:p>
        </p:txBody>
      </p:sp>
    </p:spTree>
    <p:extLst>
      <p:ext uri="{BB962C8B-B14F-4D97-AF65-F5344CB8AC3E}">
        <p14:creationId xmlns:p14="http://schemas.microsoft.com/office/powerpoint/2010/main" val="300832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8562-5ED7-6A48-9154-F8AE652AA91F}"/>
              </a:ext>
            </a:extLst>
          </p:cNvPr>
          <p:cNvSpPr>
            <a:spLocks noGrp="1"/>
          </p:cNvSpPr>
          <p:nvPr>
            <p:ph type="title"/>
          </p:nvPr>
        </p:nvSpPr>
        <p:spPr>
          <a:xfrm>
            <a:off x="838200" y="365125"/>
            <a:ext cx="10515600" cy="1325563"/>
          </a:xfrm>
        </p:spPr>
        <p:txBody>
          <a:bodyPr/>
          <a:lstStyle/>
          <a:p>
            <a:r>
              <a:rPr lang="en-US"/>
              <a:t>  Boxplot</a:t>
            </a:r>
            <a:endParaRPr lang="en-US" dirty="0"/>
          </a:p>
        </p:txBody>
      </p:sp>
      <p:pic>
        <p:nvPicPr>
          <p:cNvPr id="4" name="Content Placeholder 3">
            <a:extLst>
              <a:ext uri="{FF2B5EF4-FFF2-40B4-BE49-F238E27FC236}">
                <a16:creationId xmlns:a16="http://schemas.microsoft.com/office/drawing/2014/main" id="{D051E99A-92D9-234E-B21C-9F033A1D7973}"/>
              </a:ext>
            </a:extLst>
          </p:cNvPr>
          <p:cNvPicPr>
            <a:picLocks noGrp="1" noChangeAspect="1"/>
          </p:cNvPicPr>
          <p:nvPr>
            <p:ph idx="1"/>
          </p:nvPr>
        </p:nvPicPr>
        <p:blipFill>
          <a:blip r:embed="rId3"/>
          <a:stretch>
            <a:fillRect/>
          </a:stretch>
        </p:blipFill>
        <p:spPr>
          <a:xfrm>
            <a:off x="3669792" y="328532"/>
            <a:ext cx="8174736" cy="4735709"/>
          </a:xfrm>
          <a:prstGeom prst="rect">
            <a:avLst/>
          </a:prstGeom>
        </p:spPr>
      </p:pic>
      <p:sp>
        <p:nvSpPr>
          <p:cNvPr id="5" name="TextBox 4">
            <a:extLst>
              <a:ext uri="{FF2B5EF4-FFF2-40B4-BE49-F238E27FC236}">
                <a16:creationId xmlns:a16="http://schemas.microsoft.com/office/drawing/2014/main" id="{394A3D87-6593-804C-A1D4-9D9E55A12ED1}"/>
              </a:ext>
            </a:extLst>
          </p:cNvPr>
          <p:cNvSpPr txBox="1"/>
          <p:nvPr/>
        </p:nvSpPr>
        <p:spPr>
          <a:xfrm>
            <a:off x="3669792" y="5064241"/>
            <a:ext cx="7766304" cy="1200329"/>
          </a:xfrm>
          <a:prstGeom prst="rect">
            <a:avLst/>
          </a:prstGeom>
          <a:noFill/>
        </p:spPr>
        <p:txBody>
          <a:bodyPr wrap="square" rtlCol="0">
            <a:spAutoFit/>
          </a:bodyPr>
          <a:lstStyle/>
          <a:p>
            <a:r>
              <a:rPr lang="en-US">
                <a:solidFill>
                  <a:schemeClr val="bg1">
                    <a:lumMod val="50000"/>
                  </a:schemeClr>
                </a:solidFill>
              </a:rPr>
              <a:t>Whisker need not to have a length of 1.5*IQR( as long as it stays within the 1.5*IQR range) , for examples when all the data points are condensed together;</a:t>
            </a:r>
          </a:p>
          <a:p>
            <a:r>
              <a:rPr lang="en-US">
                <a:solidFill>
                  <a:schemeClr val="bg1">
                    <a:lumMod val="50000"/>
                  </a:schemeClr>
                </a:solidFill>
              </a:rPr>
              <a:t>However, the whisker can sometimes have length up to 1.5*IQR, when the data points are more dispersed.</a:t>
            </a:r>
            <a:endParaRPr lang="en-US" dirty="0">
              <a:solidFill>
                <a:schemeClr val="bg1">
                  <a:lumMod val="50000"/>
                </a:schemeClr>
              </a:solidFill>
            </a:endParaRPr>
          </a:p>
        </p:txBody>
      </p:sp>
      <p:sp>
        <p:nvSpPr>
          <p:cNvPr id="3" name="TextBox 2">
            <a:extLst>
              <a:ext uri="{FF2B5EF4-FFF2-40B4-BE49-F238E27FC236}">
                <a16:creationId xmlns:a16="http://schemas.microsoft.com/office/drawing/2014/main" id="{23348770-171B-E443-A48C-E7F3F64F9557}"/>
              </a:ext>
            </a:extLst>
          </p:cNvPr>
          <p:cNvSpPr txBox="1"/>
          <p:nvPr/>
        </p:nvSpPr>
        <p:spPr>
          <a:xfrm>
            <a:off x="10430933" y="6426397"/>
            <a:ext cx="2269067" cy="369332"/>
          </a:xfrm>
          <a:prstGeom prst="rect">
            <a:avLst/>
          </a:prstGeom>
          <a:noFill/>
        </p:spPr>
        <p:txBody>
          <a:bodyPr wrap="square" rtlCol="0">
            <a:spAutoFit/>
          </a:bodyPr>
          <a:lstStyle/>
          <a:p>
            <a:r>
              <a:rPr lang="en-US" dirty="0">
                <a:solidFill>
                  <a:schemeClr val="bg1">
                    <a:lumMod val="65000"/>
                  </a:schemeClr>
                </a:solidFill>
                <a:hlinkClick r:id="rId4" action="ppaction://hlinksldjump"/>
              </a:rPr>
              <a:t>More examples</a:t>
            </a:r>
            <a:endParaRPr lang="en-US" dirty="0">
              <a:solidFill>
                <a:schemeClr val="bg1">
                  <a:lumMod val="65000"/>
                </a:schemeClr>
              </a:solidFill>
            </a:endParaRPr>
          </a:p>
        </p:txBody>
      </p:sp>
    </p:spTree>
    <p:extLst>
      <p:ext uri="{BB962C8B-B14F-4D97-AF65-F5344CB8AC3E}">
        <p14:creationId xmlns:p14="http://schemas.microsoft.com/office/powerpoint/2010/main" val="389202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FEFC-AA74-B345-A711-D02079397277}"/>
              </a:ext>
            </a:extLst>
          </p:cNvPr>
          <p:cNvSpPr>
            <a:spLocks noGrp="1"/>
          </p:cNvSpPr>
          <p:nvPr>
            <p:ph type="title"/>
          </p:nvPr>
        </p:nvSpPr>
        <p:spPr/>
        <p:txBody>
          <a:bodyPr/>
          <a:lstStyle/>
          <a:p>
            <a:r>
              <a:rPr lang="en-US" dirty="0"/>
              <a:t>What does boxplot do</a:t>
            </a:r>
          </a:p>
        </p:txBody>
      </p:sp>
      <p:sp>
        <p:nvSpPr>
          <p:cNvPr id="3" name="Content Placeholder 2">
            <a:extLst>
              <a:ext uri="{FF2B5EF4-FFF2-40B4-BE49-F238E27FC236}">
                <a16:creationId xmlns:a16="http://schemas.microsoft.com/office/drawing/2014/main" id="{A12A8E35-C563-984B-A271-8B25B111DAC4}"/>
              </a:ext>
            </a:extLst>
          </p:cNvPr>
          <p:cNvSpPr>
            <a:spLocks noGrp="1"/>
          </p:cNvSpPr>
          <p:nvPr>
            <p:ph idx="1"/>
          </p:nvPr>
        </p:nvSpPr>
        <p:spPr/>
        <p:txBody>
          <a:bodyPr>
            <a:normAutofit fontScale="92500" lnSpcReduction="20000"/>
          </a:bodyPr>
          <a:lstStyle/>
          <a:p>
            <a:r>
              <a:rPr lang="en-US" dirty="0"/>
              <a:t>To summarize the distribution of a quantitative variables</a:t>
            </a:r>
          </a:p>
          <a:p>
            <a:pPr lvl="1"/>
            <a:r>
              <a:rPr lang="en-US" dirty="0"/>
              <a:t>Five statistics:</a:t>
            </a:r>
          </a:p>
          <a:p>
            <a:pPr lvl="2"/>
            <a:r>
              <a:rPr lang="en-US" dirty="0">
                <a:solidFill>
                  <a:schemeClr val="accent1">
                    <a:lumMod val="75000"/>
                  </a:schemeClr>
                </a:solidFill>
              </a:rPr>
              <a:t>Minimum</a:t>
            </a:r>
          </a:p>
          <a:p>
            <a:pPr lvl="2"/>
            <a:r>
              <a:rPr lang="en-US" dirty="0">
                <a:solidFill>
                  <a:schemeClr val="accent1">
                    <a:lumMod val="75000"/>
                  </a:schemeClr>
                </a:solidFill>
              </a:rPr>
              <a:t>Maximum</a:t>
            </a:r>
          </a:p>
          <a:p>
            <a:pPr lvl="2"/>
            <a:r>
              <a:rPr lang="en-US" dirty="0">
                <a:solidFill>
                  <a:schemeClr val="accent1">
                    <a:lumMod val="75000"/>
                  </a:schemeClr>
                </a:solidFill>
              </a:rPr>
              <a:t>Medium (NOT mean)</a:t>
            </a:r>
          </a:p>
          <a:p>
            <a:pPr lvl="2"/>
            <a:r>
              <a:rPr lang="en-US" dirty="0">
                <a:solidFill>
                  <a:schemeClr val="accent1">
                    <a:lumMod val="75000"/>
                  </a:schemeClr>
                </a:solidFill>
              </a:rPr>
              <a:t>1</a:t>
            </a:r>
            <a:r>
              <a:rPr lang="en-US" baseline="30000" dirty="0">
                <a:solidFill>
                  <a:schemeClr val="accent1">
                    <a:lumMod val="75000"/>
                  </a:schemeClr>
                </a:solidFill>
              </a:rPr>
              <a:t>st</a:t>
            </a:r>
            <a:r>
              <a:rPr lang="en-US" dirty="0">
                <a:solidFill>
                  <a:schemeClr val="accent1">
                    <a:lumMod val="75000"/>
                  </a:schemeClr>
                </a:solidFill>
              </a:rPr>
              <a:t> quartile</a:t>
            </a:r>
          </a:p>
          <a:p>
            <a:pPr lvl="2"/>
            <a:r>
              <a:rPr lang="en-US" dirty="0">
                <a:solidFill>
                  <a:schemeClr val="accent1">
                    <a:lumMod val="75000"/>
                  </a:schemeClr>
                </a:solidFill>
              </a:rPr>
              <a:t>3</a:t>
            </a:r>
            <a:r>
              <a:rPr lang="en-US" baseline="30000" dirty="0">
                <a:solidFill>
                  <a:schemeClr val="accent1">
                    <a:lumMod val="75000"/>
                  </a:schemeClr>
                </a:solidFill>
              </a:rPr>
              <a:t>rd</a:t>
            </a:r>
            <a:r>
              <a:rPr lang="en-US" dirty="0">
                <a:solidFill>
                  <a:schemeClr val="accent1">
                    <a:lumMod val="75000"/>
                  </a:schemeClr>
                </a:solidFill>
              </a:rPr>
              <a:t> quartile</a:t>
            </a:r>
          </a:p>
          <a:p>
            <a:pPr lvl="1"/>
            <a:r>
              <a:rPr lang="en-US" dirty="0"/>
              <a:t>And </a:t>
            </a:r>
            <a:r>
              <a:rPr lang="en-US" dirty="0">
                <a:solidFill>
                  <a:schemeClr val="accent1">
                    <a:lumMod val="75000"/>
                  </a:schemeClr>
                </a:solidFill>
              </a:rPr>
              <a:t>outliers</a:t>
            </a:r>
          </a:p>
          <a:p>
            <a:r>
              <a:rPr lang="en-US" dirty="0"/>
              <a:t>To summarize these vales according to a categorical variable of interest</a:t>
            </a:r>
          </a:p>
          <a:p>
            <a:r>
              <a:rPr lang="en-US" dirty="0"/>
              <a:t>Example: </a:t>
            </a:r>
          </a:p>
          <a:p>
            <a:pPr lvl="1"/>
            <a:r>
              <a:rPr lang="en-US" dirty="0"/>
              <a:t>Amount of rainfall, a continuous variable</a:t>
            </a:r>
          </a:p>
          <a:p>
            <a:pPr lvl="1"/>
            <a:r>
              <a:rPr lang="en-US" dirty="0"/>
              <a:t>How this distribution varies by important categorical variables, such as: month, region, year, etc.</a:t>
            </a:r>
            <a:endParaRPr lang="en-CA" dirty="0"/>
          </a:p>
          <a:p>
            <a:pPr lvl="1"/>
            <a:endParaRPr lang="en-US" dirty="0"/>
          </a:p>
        </p:txBody>
      </p:sp>
    </p:spTree>
    <p:extLst>
      <p:ext uri="{BB962C8B-B14F-4D97-AF65-F5344CB8AC3E}">
        <p14:creationId xmlns:p14="http://schemas.microsoft.com/office/powerpoint/2010/main" val="330109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text on a white background&#10;&#10;Description automatically generated">
            <a:extLst>
              <a:ext uri="{FF2B5EF4-FFF2-40B4-BE49-F238E27FC236}">
                <a16:creationId xmlns:a16="http://schemas.microsoft.com/office/drawing/2014/main" id="{8733A18D-ECC7-E243-BAC0-C9241A468B78}"/>
              </a:ext>
            </a:extLst>
          </p:cNvPr>
          <p:cNvPicPr>
            <a:picLocks noChangeAspect="1"/>
          </p:cNvPicPr>
          <p:nvPr/>
        </p:nvPicPr>
        <p:blipFill>
          <a:blip r:embed="rId2"/>
          <a:stretch>
            <a:fillRect/>
          </a:stretch>
        </p:blipFill>
        <p:spPr>
          <a:xfrm>
            <a:off x="172109" y="1879600"/>
            <a:ext cx="5686499" cy="2652543"/>
          </a:xfrm>
          <a:prstGeom prst="rect">
            <a:avLst/>
          </a:prstGeom>
        </p:spPr>
      </p:pic>
      <p:cxnSp>
        <p:nvCxnSpPr>
          <p:cNvPr id="39" name="Straight Connector 11">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3637AD"/>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FD557C2A-E4C6-704C-8466-31573057DFCC}"/>
              </a:ext>
            </a:extLst>
          </p:cNvPr>
          <p:cNvPicPr>
            <a:picLocks noChangeAspect="1"/>
          </p:cNvPicPr>
          <p:nvPr/>
        </p:nvPicPr>
        <p:blipFill>
          <a:blip r:embed="rId3"/>
          <a:stretch>
            <a:fillRect/>
          </a:stretch>
        </p:blipFill>
        <p:spPr>
          <a:xfrm>
            <a:off x="6343240" y="1256670"/>
            <a:ext cx="5848760" cy="3640851"/>
          </a:xfrm>
          <a:prstGeom prst="rect">
            <a:avLst/>
          </a:prstGeom>
        </p:spPr>
      </p:pic>
    </p:spTree>
    <p:extLst>
      <p:ext uri="{BB962C8B-B14F-4D97-AF65-F5344CB8AC3E}">
        <p14:creationId xmlns:p14="http://schemas.microsoft.com/office/powerpoint/2010/main" val="411629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2569F-7154-FA45-9415-EF5BAB071693}"/>
              </a:ext>
            </a:extLst>
          </p:cNvPr>
          <p:cNvSpPr>
            <a:spLocks noGrp="1"/>
          </p:cNvSpPr>
          <p:nvPr>
            <p:ph type="title"/>
          </p:nvPr>
        </p:nvSpPr>
        <p:spPr>
          <a:xfrm>
            <a:off x="969264" y="4535424"/>
            <a:ext cx="3685032" cy="1591054"/>
          </a:xfrm>
        </p:spPr>
        <p:txBody>
          <a:bodyPr anchor="t">
            <a:normAutofit/>
          </a:bodyPr>
          <a:lstStyle/>
          <a:p>
            <a:r>
              <a:rPr lang="en-US" sz="3400"/>
              <a:t>Group discussion</a:t>
            </a:r>
          </a:p>
        </p:txBody>
      </p:sp>
      <p:pic>
        <p:nvPicPr>
          <p:cNvPr id="14" name="Graphic 13" descr="Light Bulb and Gear">
            <a:extLst>
              <a:ext uri="{FF2B5EF4-FFF2-40B4-BE49-F238E27FC236}">
                <a16:creationId xmlns:a16="http://schemas.microsoft.com/office/drawing/2014/main" id="{3EF6E412-72FB-4625-9AAD-925EBB631B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265" y="777452"/>
            <a:ext cx="3449267" cy="3449267"/>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FFD6427F-284F-154D-BBE7-0DC22377EC1E}"/>
              </a:ext>
            </a:extLst>
          </p:cNvPr>
          <p:cNvPicPr>
            <a:picLocks noChangeAspect="1"/>
          </p:cNvPicPr>
          <p:nvPr/>
        </p:nvPicPr>
        <p:blipFill>
          <a:blip r:embed="rId5"/>
          <a:stretch>
            <a:fillRect/>
          </a:stretch>
        </p:blipFill>
        <p:spPr>
          <a:xfrm>
            <a:off x="4606365" y="2265526"/>
            <a:ext cx="7397802" cy="2330306"/>
          </a:xfrm>
          <a:prstGeom prst="rect">
            <a:avLst/>
          </a:prstGeom>
        </p:spPr>
      </p:pic>
      <p:sp>
        <p:nvSpPr>
          <p:cNvPr id="3" name="Content Placeholder 2">
            <a:extLst>
              <a:ext uri="{FF2B5EF4-FFF2-40B4-BE49-F238E27FC236}">
                <a16:creationId xmlns:a16="http://schemas.microsoft.com/office/drawing/2014/main" id="{4247E610-EBA9-1747-85BC-433B04A3FEDC}"/>
              </a:ext>
            </a:extLst>
          </p:cNvPr>
          <p:cNvSpPr>
            <a:spLocks noGrp="1"/>
          </p:cNvSpPr>
          <p:nvPr>
            <p:ph idx="1"/>
          </p:nvPr>
        </p:nvSpPr>
        <p:spPr>
          <a:xfrm>
            <a:off x="4654296" y="1150119"/>
            <a:ext cx="6047572" cy="1745481"/>
          </a:xfrm>
        </p:spPr>
        <p:txBody>
          <a:bodyPr>
            <a:normAutofit/>
          </a:bodyPr>
          <a:lstStyle/>
          <a:p>
            <a:r>
              <a:rPr lang="en-US" sz="2400" i="1" dirty="0"/>
              <a:t>Why might it be useful to provide a summary table? (You made one in Question 2h)</a:t>
            </a:r>
            <a:endParaRPr lang="en-CA" sz="2400" dirty="0"/>
          </a:p>
          <a:p>
            <a:endParaRPr lang="en-US" sz="2000" dirty="0"/>
          </a:p>
        </p:txBody>
      </p:sp>
      <p:grpSp>
        <p:nvGrpSpPr>
          <p:cNvPr id="39" name="Group 38">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40"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7361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5245-0D45-C849-A958-0199E3DAAC3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D92EB06-0426-8942-A8AE-88FAFA76E49B}"/>
              </a:ext>
            </a:extLst>
          </p:cNvPr>
          <p:cNvPicPr>
            <a:picLocks noGrp="1" noChangeAspect="1"/>
          </p:cNvPicPr>
          <p:nvPr>
            <p:ph idx="1"/>
          </p:nvPr>
        </p:nvPicPr>
        <p:blipFill rotWithShape="1">
          <a:blip r:embed="rId2"/>
          <a:srcRect t="1324"/>
          <a:stretch/>
        </p:blipFill>
        <p:spPr>
          <a:xfrm>
            <a:off x="838200" y="365125"/>
            <a:ext cx="10515600" cy="5380903"/>
          </a:xfrm>
          <a:prstGeom prst="rect">
            <a:avLst/>
          </a:prstGeom>
        </p:spPr>
      </p:pic>
      <p:sp>
        <p:nvSpPr>
          <p:cNvPr id="5" name="Rectangle 4">
            <a:extLst>
              <a:ext uri="{FF2B5EF4-FFF2-40B4-BE49-F238E27FC236}">
                <a16:creationId xmlns:a16="http://schemas.microsoft.com/office/drawing/2014/main" id="{80CF4EC8-5A55-2347-B015-55B887F177CB}"/>
              </a:ext>
            </a:extLst>
          </p:cNvPr>
          <p:cNvSpPr/>
          <p:nvPr/>
        </p:nvSpPr>
        <p:spPr>
          <a:xfrm>
            <a:off x="838201" y="6000432"/>
            <a:ext cx="10778067" cy="492443"/>
          </a:xfrm>
          <a:prstGeom prst="rect">
            <a:avLst/>
          </a:prstGeom>
        </p:spPr>
        <p:txBody>
          <a:bodyPr wrap="square">
            <a:spAutoFit/>
          </a:bodyPr>
          <a:lstStyle/>
          <a:p>
            <a:r>
              <a:rPr lang="en-CA" sz="2600" dirty="0">
                <a:solidFill>
                  <a:schemeClr val="accent1">
                    <a:lumMod val="75000"/>
                  </a:schemeClr>
                </a:solidFill>
                <a:latin typeface="Helvetica" pitchFamily="2" charset="0"/>
              </a:rPr>
              <a:t>Which state has the most insurance claims in our sample?</a:t>
            </a:r>
            <a:endParaRPr lang="en-CA" sz="2600" dirty="0">
              <a:solidFill>
                <a:schemeClr val="accent1">
                  <a:lumMod val="75000"/>
                </a:schemeClr>
              </a:solidFill>
              <a:effectLst/>
              <a:latin typeface="Helvetica" pitchFamily="2" charset="0"/>
            </a:endParaRPr>
          </a:p>
        </p:txBody>
      </p:sp>
      <p:sp>
        <p:nvSpPr>
          <p:cNvPr id="6" name="TextBox 5">
            <a:extLst>
              <a:ext uri="{FF2B5EF4-FFF2-40B4-BE49-F238E27FC236}">
                <a16:creationId xmlns:a16="http://schemas.microsoft.com/office/drawing/2014/main" id="{904D5CB1-05A1-9540-A141-980613B31E07}"/>
              </a:ext>
            </a:extLst>
          </p:cNvPr>
          <p:cNvSpPr txBox="1"/>
          <p:nvPr/>
        </p:nvSpPr>
        <p:spPr>
          <a:xfrm>
            <a:off x="838200" y="4826000"/>
            <a:ext cx="7069667" cy="523220"/>
          </a:xfrm>
          <a:prstGeom prst="rect">
            <a:avLst/>
          </a:prstGeom>
          <a:noFill/>
        </p:spPr>
        <p:txBody>
          <a:bodyPr wrap="square" rtlCol="0">
            <a:spAutoFit/>
          </a:bodyPr>
          <a:lstStyle/>
          <a:p>
            <a:r>
              <a:rPr lang="en-US" sz="2700" dirty="0">
                <a:solidFill>
                  <a:schemeClr val="accent1">
                    <a:lumMod val="75000"/>
                  </a:schemeClr>
                </a:solidFill>
              </a:rPr>
              <a:t>Would you prefer the bar chart or the table?</a:t>
            </a:r>
          </a:p>
        </p:txBody>
      </p:sp>
    </p:spTree>
    <p:extLst>
      <p:ext uri="{BB962C8B-B14F-4D97-AF65-F5344CB8AC3E}">
        <p14:creationId xmlns:p14="http://schemas.microsoft.com/office/powerpoint/2010/main" val="30240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82569F-7154-FA45-9415-EF5BAB071693}"/>
              </a:ext>
            </a:extLst>
          </p:cNvPr>
          <p:cNvSpPr>
            <a:spLocks noGrp="1"/>
          </p:cNvSpPr>
          <p:nvPr>
            <p:ph type="title"/>
          </p:nvPr>
        </p:nvSpPr>
        <p:spPr>
          <a:xfrm>
            <a:off x="838200" y="4440602"/>
            <a:ext cx="3300663" cy="1645920"/>
          </a:xfrm>
        </p:spPr>
        <p:txBody>
          <a:bodyPr>
            <a:normAutofit/>
          </a:bodyPr>
          <a:lstStyle/>
          <a:p>
            <a:r>
              <a:rPr lang="en-US" sz="3200" dirty="0"/>
              <a:t>Group discussion</a:t>
            </a:r>
          </a:p>
        </p:txBody>
      </p:sp>
      <p:pic>
        <p:nvPicPr>
          <p:cNvPr id="42" name="Content Placeholder 3">
            <a:extLst>
              <a:ext uri="{FF2B5EF4-FFF2-40B4-BE49-F238E27FC236}">
                <a16:creationId xmlns:a16="http://schemas.microsoft.com/office/drawing/2014/main" id="{DCA1446F-A9B5-964E-883D-C7041DCE1CA1}"/>
              </a:ext>
            </a:extLst>
          </p:cNvPr>
          <p:cNvPicPr>
            <a:picLocks noGrp="1" noChangeAspect="1"/>
          </p:cNvPicPr>
          <p:nvPr/>
        </p:nvPicPr>
        <p:blipFill>
          <a:blip r:embed="rId3"/>
          <a:stretch>
            <a:fillRect/>
          </a:stretch>
        </p:blipFill>
        <p:spPr>
          <a:xfrm>
            <a:off x="618424" y="322529"/>
            <a:ext cx="5474721" cy="3804931"/>
          </a:xfrm>
          <a:prstGeom prst="rect">
            <a:avLst/>
          </a:prstGeom>
        </p:spPr>
      </p:pic>
      <p:pic>
        <p:nvPicPr>
          <p:cNvPr id="43" name="Content Placeholder 3" descr="A screenshot of a social media post&#10;&#10;Description automatically generated">
            <a:extLst>
              <a:ext uri="{FF2B5EF4-FFF2-40B4-BE49-F238E27FC236}">
                <a16:creationId xmlns:a16="http://schemas.microsoft.com/office/drawing/2014/main" id="{5EF6268C-8A5D-F749-BCB2-5E1BD9D7ABD9}"/>
              </a:ext>
            </a:extLst>
          </p:cNvPr>
          <p:cNvPicPr>
            <a:picLocks noGrp="1" noChangeAspect="1"/>
          </p:cNvPicPr>
          <p:nvPr/>
        </p:nvPicPr>
        <p:blipFill>
          <a:blip r:embed="rId4"/>
          <a:stretch>
            <a:fillRect/>
          </a:stretch>
        </p:blipFill>
        <p:spPr>
          <a:xfrm>
            <a:off x="5982875" y="467090"/>
            <a:ext cx="5422772" cy="3660370"/>
          </a:xfrm>
          <a:prstGeom prst="rect">
            <a:avLst/>
          </a:prstGeom>
        </p:spPr>
      </p:pic>
      <p:sp>
        <p:nvSpPr>
          <p:cNvPr id="98" name="Rectangle 97">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3970"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247E610-EBA9-1747-85BC-433B04A3FEDC}"/>
              </a:ext>
            </a:extLst>
          </p:cNvPr>
          <p:cNvSpPr>
            <a:spLocks noGrp="1"/>
          </p:cNvSpPr>
          <p:nvPr>
            <p:ph idx="1"/>
          </p:nvPr>
        </p:nvSpPr>
        <p:spPr>
          <a:xfrm>
            <a:off x="4578823" y="4440601"/>
            <a:ext cx="7143039" cy="2089317"/>
          </a:xfrm>
        </p:spPr>
        <p:txBody>
          <a:bodyPr anchor="ctr">
            <a:normAutofit fontScale="92500" lnSpcReduction="20000"/>
          </a:bodyPr>
          <a:lstStyle/>
          <a:p>
            <a:pPr lvl="0"/>
            <a:r>
              <a:rPr lang="en-US" sz="2600" i="1" dirty="0"/>
              <a:t>For Question 1, you used both histograms and boxplots to visualize your data.</a:t>
            </a:r>
            <a:r>
              <a:rPr lang="en-US" sz="2600" dirty="0"/>
              <a:t> </a:t>
            </a:r>
          </a:p>
          <a:p>
            <a:pPr lvl="0"/>
            <a:r>
              <a:rPr lang="en-US" sz="2600" i="1" dirty="0"/>
              <a:t>Which features were easier/harder to observe from each of the visualizations? </a:t>
            </a:r>
          </a:p>
          <a:p>
            <a:pPr lvl="0"/>
            <a:r>
              <a:rPr lang="en-US" sz="2600" i="1" dirty="0"/>
              <a:t>In what situations may you want to choose a boxplot over a histogram, or vice versa? Explain.</a:t>
            </a:r>
            <a:endParaRPr lang="en-CA" sz="2600" dirty="0"/>
          </a:p>
          <a:p>
            <a:endParaRPr lang="en-US" sz="1500" dirty="0"/>
          </a:p>
        </p:txBody>
      </p:sp>
    </p:spTree>
    <p:extLst>
      <p:ext uri="{BB962C8B-B14F-4D97-AF65-F5344CB8AC3E}">
        <p14:creationId xmlns:p14="http://schemas.microsoft.com/office/powerpoint/2010/main" val="4032862565"/>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1661</Words>
  <Application>Microsoft Macintosh PowerPoint</Application>
  <PresentationFormat>Widescreen</PresentationFormat>
  <Paragraphs>141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vt:lpstr>
      <vt:lpstr>Office Theme</vt:lpstr>
      <vt:lpstr>STA130  Week2</vt:lpstr>
      <vt:lpstr>   Vocabularies - Boxplot</vt:lpstr>
      <vt:lpstr>Vocabularies – R Language Terminologies</vt:lpstr>
      <vt:lpstr>  Boxplot</vt:lpstr>
      <vt:lpstr>What does boxplot do</vt:lpstr>
      <vt:lpstr>PowerPoint Presentation</vt:lpstr>
      <vt:lpstr>Group discussion</vt:lpstr>
      <vt:lpstr>PowerPoint Presentation</vt:lpstr>
      <vt:lpstr>Group discussion</vt:lpstr>
      <vt:lpstr>Histogram v.s. Boxplot</vt:lpstr>
      <vt:lpstr>More on Histogram v.s. Boxplot</vt:lpstr>
      <vt:lpstr>Scenario 1: Histogram or Boxplot </vt:lpstr>
      <vt:lpstr>Scenario 2: Histogram or Boxplot</vt:lpstr>
      <vt:lpstr>Scenario 3: Histogram or Boxplot</vt:lpstr>
      <vt:lpstr>Summary:</vt:lpstr>
      <vt:lpstr>When communicating your work, it’s important to include 4 critical items:</vt:lpstr>
      <vt:lpstr>Most importantly, your “story” should be clear, concise, cohesive, and complete! Like a real story, it should have a clear beginning, middle and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STA130  TUT0110 Week2</dc:title>
  <dc:creator>Shiyi Hou</dc:creator>
  <cp:lastModifiedBy>Gloria Hou</cp:lastModifiedBy>
  <cp:revision>9</cp:revision>
  <dcterms:created xsi:type="dcterms:W3CDTF">2020-01-17T02:03:42Z</dcterms:created>
  <dcterms:modified xsi:type="dcterms:W3CDTF">2021-01-20T16:18:50Z</dcterms:modified>
</cp:coreProperties>
</file>