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07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59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30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33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82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306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654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220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4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148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43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73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45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85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73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67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429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EAC-2054-462F-883B-D85E1D048AC3}" type="datetimeFigureOut">
              <a:rPr lang="en-MY" smtClean="0"/>
              <a:t>5/2/2018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E4B-3668-4347-9654-7449F90E45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783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470-EEE0-4CE8-9CB2-99C5D380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280" y="797441"/>
            <a:ext cx="8487850" cy="1794503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MY" dirty="0"/>
              <a:t>ROLLS ROYCE</a:t>
            </a:r>
            <a:br>
              <a:rPr lang="en-MY" dirty="0"/>
            </a:br>
            <a:r>
              <a:rPr lang="en-MY" dirty="0"/>
              <a:t>DATA STORYTELLING CHALLENGE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C82E0AFD-13BB-4A78-AF42-3649AE33B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Submitted  BY:</a:t>
            </a:r>
          </a:p>
          <a:p>
            <a:r>
              <a:rPr lang="en-MY" dirty="0"/>
              <a:t>Rawaida </a:t>
            </a:r>
            <a:r>
              <a:rPr lang="en-MY" dirty="0" err="1"/>
              <a:t>binti</a:t>
            </a:r>
            <a:r>
              <a:rPr lang="en-MY" dirty="0"/>
              <a:t> Kamarudin</a:t>
            </a:r>
          </a:p>
          <a:p>
            <a:r>
              <a:rPr lang="en-MY" dirty="0" err="1"/>
              <a:t>Weijiang</a:t>
            </a:r>
            <a:r>
              <a:rPr lang="en-MY" dirty="0"/>
              <a:t> </a:t>
            </a:r>
            <a:r>
              <a:rPr lang="en-MY" dirty="0" err="1"/>
              <a:t>lin</a:t>
            </a:r>
            <a:r>
              <a:rPr lang="en-MY" dirty="0"/>
              <a:t> (Gloria)</a:t>
            </a:r>
          </a:p>
          <a:p>
            <a:r>
              <a:rPr lang="en-MY" dirty="0"/>
              <a:t>MSC Data Analytics,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91494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>
            <a:normAutofit/>
          </a:bodyPr>
          <a:lstStyle/>
          <a:p>
            <a:pPr algn="ctr"/>
            <a:r>
              <a:rPr lang="en-MY" u="sng" dirty="0"/>
              <a:t>VISUAL G – MAP of CURRENT ENGINE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Visualize the existing location of engine and components in-used by the flight operators. Require new data type e.g. coordinates of each flights (Flight Radar)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6778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>
            <a:normAutofit/>
          </a:bodyPr>
          <a:lstStyle/>
          <a:p>
            <a:pPr algn="ctr"/>
            <a:r>
              <a:rPr lang="en-MY" u="sng" dirty="0"/>
              <a:t>VISUAL H – LIKELIHOOD OF FAILURE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Prediction of likelihood failure for engines or components based on the inputs from the existing maintenance trend (or demand). Feedback for in-used engines /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19785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I – REPLACEMENT OPERATING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Aid operator on the best time for engines or components call-back for maintenance &amp;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179240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1F893CB7-9A8A-49BF-9142-B2FAA721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Scenario 1 - corrective maintenance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4B20C8-C34A-4534-AC09-9B25F6378297}"/>
              </a:ext>
            </a:extLst>
          </p:cNvPr>
          <p:cNvGrpSpPr/>
          <p:nvPr/>
        </p:nvGrpSpPr>
        <p:grpSpPr>
          <a:xfrm>
            <a:off x="1024489" y="970289"/>
            <a:ext cx="10949080" cy="3756222"/>
            <a:chOff x="1024489" y="885225"/>
            <a:chExt cx="10949080" cy="37562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7D8F47-86B0-4EA4-B9EE-6321E17C4EF5}"/>
                </a:ext>
              </a:extLst>
            </p:cNvPr>
            <p:cNvSpPr/>
            <p:nvPr/>
          </p:nvSpPr>
          <p:spPr>
            <a:xfrm>
              <a:off x="1024489" y="1053542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Unexpected engines / components failure during maintenance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425F27-7260-4615-8D72-7DDEA610466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03739" y="1595584"/>
              <a:ext cx="756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6EBDE9-F33E-41D9-ACB3-162A42842774}"/>
                </a:ext>
              </a:extLst>
            </p:cNvPr>
            <p:cNvSpPr/>
            <p:nvPr/>
          </p:nvSpPr>
          <p:spPr>
            <a:xfrm>
              <a:off x="4300473" y="2967960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Faulty engine / component sent to testing site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C09043-C6CF-43DB-8A87-F48CC59EBEFF}"/>
                </a:ext>
              </a:extLst>
            </p:cNvPr>
            <p:cNvSpPr/>
            <p:nvPr/>
          </p:nvSpPr>
          <p:spPr>
            <a:xfrm>
              <a:off x="4300473" y="1053542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Check existing spare for engine / component replacement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1DCDF6-1BA2-475A-AB7B-1CC338152EF1}"/>
                </a:ext>
              </a:extLst>
            </p:cNvPr>
            <p:cNvSpPr txBox="1"/>
            <p:nvPr/>
          </p:nvSpPr>
          <p:spPr>
            <a:xfrm>
              <a:off x="6779723" y="2299357"/>
              <a:ext cx="2281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Spare Engine Availability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A13B58-C978-49E4-8C22-DE25F3DBE170}"/>
                </a:ext>
              </a:extLst>
            </p:cNvPr>
            <p:cNvSpPr/>
            <p:nvPr/>
          </p:nvSpPr>
          <p:spPr>
            <a:xfrm>
              <a:off x="7205110" y="885225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78B69-1DE8-465B-A79A-A1CE02441A02}"/>
                </a:ext>
              </a:extLst>
            </p:cNvPr>
            <p:cNvSpPr/>
            <p:nvPr/>
          </p:nvSpPr>
          <p:spPr>
            <a:xfrm>
              <a:off x="9707304" y="885225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F33929-FB3C-4252-8B22-9BBB685D5CA3}"/>
                </a:ext>
              </a:extLst>
            </p:cNvPr>
            <p:cNvSpPr txBox="1"/>
            <p:nvPr/>
          </p:nvSpPr>
          <p:spPr>
            <a:xfrm>
              <a:off x="9186225" y="2299357"/>
              <a:ext cx="2658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Spare Component Availability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28A402-449E-45F2-B3F4-3EE3CF28F2BF}"/>
                </a:ext>
              </a:extLst>
            </p:cNvPr>
            <p:cNvSpPr txBox="1"/>
            <p:nvPr/>
          </p:nvSpPr>
          <p:spPr>
            <a:xfrm>
              <a:off x="7245308" y="1360040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</a:rPr>
                <a:t>*Able to check  engine / component current</a:t>
              </a:r>
            </a:p>
            <a:p>
              <a:pPr algn="ctr"/>
              <a:r>
                <a:rPr lang="en-MY" sz="1200" dirty="0">
                  <a:solidFill>
                    <a:schemeClr val="bg1"/>
                  </a:solidFill>
                </a:rPr>
                <a:t>spares availability*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665A6A-9341-4668-95C8-751C75B8B9F6}"/>
                </a:ext>
              </a:extLst>
            </p:cNvPr>
            <p:cNvCxnSpPr>
              <a:cxnSpLocks/>
            </p:cNvCxnSpPr>
            <p:nvPr/>
          </p:nvCxnSpPr>
          <p:spPr>
            <a:xfrm>
              <a:off x="3730567" y="1590873"/>
              <a:ext cx="0" cy="191912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CFB8B45-A8C0-4BEE-B589-BF3C3A099ED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730567" y="3510001"/>
              <a:ext cx="5699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35F553-DAD3-4D13-B2EA-55E27B0F79DD}"/>
                </a:ext>
              </a:extLst>
            </p:cNvPr>
            <p:cNvSpPr txBox="1"/>
            <p:nvPr/>
          </p:nvSpPr>
          <p:spPr>
            <a:xfrm>
              <a:off x="6779723" y="4302893"/>
              <a:ext cx="2281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Testing Site Availability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3D01B7-557D-44E4-BC79-49B9E443EFE5}"/>
                </a:ext>
              </a:extLst>
            </p:cNvPr>
            <p:cNvSpPr/>
            <p:nvPr/>
          </p:nvSpPr>
          <p:spPr>
            <a:xfrm>
              <a:off x="7205110" y="2888761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E271B4-CA2C-482C-BDB8-7619DE0104FD}"/>
                </a:ext>
              </a:extLst>
            </p:cNvPr>
            <p:cNvSpPr txBox="1"/>
            <p:nvPr/>
          </p:nvSpPr>
          <p:spPr>
            <a:xfrm>
              <a:off x="7240264" y="970405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CF0873-A93A-4767-A0EA-1207BA2CDCF5}"/>
                </a:ext>
              </a:extLst>
            </p:cNvPr>
            <p:cNvSpPr txBox="1"/>
            <p:nvPr/>
          </p:nvSpPr>
          <p:spPr>
            <a:xfrm>
              <a:off x="9742458" y="970405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B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9F1C94-CC73-4088-B1C1-A80085C29C25}"/>
                </a:ext>
              </a:extLst>
            </p:cNvPr>
            <p:cNvSpPr txBox="1"/>
            <p:nvPr/>
          </p:nvSpPr>
          <p:spPr>
            <a:xfrm>
              <a:off x="7240263" y="2935558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95FD80-56FB-4DEA-B4A5-2372630A1EDF}"/>
                </a:ext>
              </a:extLst>
            </p:cNvPr>
            <p:cNvSpPr txBox="1"/>
            <p:nvPr/>
          </p:nvSpPr>
          <p:spPr>
            <a:xfrm>
              <a:off x="9186225" y="4302893"/>
              <a:ext cx="2787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Maintenance Period Prediction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B6AD8B1-B7CE-47F1-9507-E47CB5938FAF}"/>
                </a:ext>
              </a:extLst>
            </p:cNvPr>
            <p:cNvSpPr/>
            <p:nvPr/>
          </p:nvSpPr>
          <p:spPr>
            <a:xfrm>
              <a:off x="9742458" y="2888761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592DD8-377F-442D-9C42-ADD41ADCAE9E}"/>
                </a:ext>
              </a:extLst>
            </p:cNvPr>
            <p:cNvSpPr txBox="1"/>
            <p:nvPr/>
          </p:nvSpPr>
          <p:spPr>
            <a:xfrm>
              <a:off x="9777611" y="2935558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8A0930F-79BA-469D-9A05-3EDC054143F0}"/>
                </a:ext>
              </a:extLst>
            </p:cNvPr>
            <p:cNvSpPr txBox="1"/>
            <p:nvPr/>
          </p:nvSpPr>
          <p:spPr>
            <a:xfrm>
              <a:off x="9125616" y="3237863"/>
              <a:ext cx="2658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</a:rPr>
                <a:t>*Predicting probability of new maintenance period (overhaul / repair) based on existing maintenance period*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A752D2-E03B-4BBA-A5E0-1CA0B764EF4E}"/>
                </a:ext>
              </a:extLst>
            </p:cNvPr>
            <p:cNvCxnSpPr>
              <a:cxnSpLocks/>
            </p:cNvCxnSpPr>
            <p:nvPr/>
          </p:nvCxnSpPr>
          <p:spPr>
            <a:xfrm>
              <a:off x="5540098" y="2137625"/>
              <a:ext cx="0" cy="2628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E9D0E24-6EED-4A57-A4EB-FEA3CB9A30D6}"/>
                </a:ext>
              </a:extLst>
            </p:cNvPr>
            <p:cNvCxnSpPr>
              <a:cxnSpLocks/>
            </p:cNvCxnSpPr>
            <p:nvPr/>
          </p:nvCxnSpPr>
          <p:spPr>
            <a:xfrm>
              <a:off x="5523554" y="2413592"/>
              <a:ext cx="508239" cy="93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6D39D6-0E60-459D-ABBE-8C075D52095D}"/>
                </a:ext>
              </a:extLst>
            </p:cNvPr>
            <p:cNvSpPr/>
            <p:nvPr/>
          </p:nvSpPr>
          <p:spPr>
            <a:xfrm>
              <a:off x="6087663" y="2175635"/>
              <a:ext cx="444612" cy="4622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A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6D4236CE-E9B4-4E5B-8ED3-5A6D9265D917}"/>
              </a:ext>
            </a:extLst>
          </p:cNvPr>
          <p:cNvSpPr/>
          <p:nvPr/>
        </p:nvSpPr>
        <p:spPr>
          <a:xfrm>
            <a:off x="1366438" y="4432624"/>
            <a:ext cx="444612" cy="4622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E6FBC51-2F0F-436F-93BB-DDECF9BB3557}"/>
              </a:ext>
            </a:extLst>
          </p:cNvPr>
          <p:cNvSpPr txBox="1"/>
          <p:nvPr/>
        </p:nvSpPr>
        <p:spPr>
          <a:xfrm>
            <a:off x="1885095" y="4494482"/>
            <a:ext cx="47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If no spares available, swap with other engines / components or buy in advance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7F50060-51BE-4970-8F64-634F5DD633A5}"/>
              </a:ext>
            </a:extLst>
          </p:cNvPr>
          <p:cNvSpPr txBox="1"/>
          <p:nvPr/>
        </p:nvSpPr>
        <p:spPr>
          <a:xfrm>
            <a:off x="1811050" y="6549694"/>
            <a:ext cx="309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/>
              <a:t>Cost / Year Maintenance Trend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4EE76E-D49D-4B5D-9DF7-395511B82374}"/>
              </a:ext>
            </a:extLst>
          </p:cNvPr>
          <p:cNvSpPr/>
          <p:nvPr/>
        </p:nvSpPr>
        <p:spPr>
          <a:xfrm>
            <a:off x="2444027" y="5159792"/>
            <a:ext cx="1424763" cy="141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83E74-940F-4AE0-AB90-32744EEB3387}"/>
              </a:ext>
            </a:extLst>
          </p:cNvPr>
          <p:cNvSpPr txBox="1"/>
          <p:nvPr/>
        </p:nvSpPr>
        <p:spPr>
          <a:xfrm>
            <a:off x="2514337" y="5306799"/>
            <a:ext cx="13544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sz="1200" dirty="0">
                <a:solidFill>
                  <a:srgbClr val="FF0000"/>
                </a:solidFill>
              </a:rPr>
              <a:t>VISUAL 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341B4F-B148-4750-8240-28631D1AF247}"/>
              </a:ext>
            </a:extLst>
          </p:cNvPr>
          <p:cNvSpPr txBox="1"/>
          <p:nvPr/>
        </p:nvSpPr>
        <p:spPr>
          <a:xfrm>
            <a:off x="5025527" y="6532924"/>
            <a:ext cx="416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/>
              <a:t>Maintenance Demand for Engines / Components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138852-A982-4F6A-845A-8AA8E2A3A5FF}"/>
              </a:ext>
            </a:extLst>
          </p:cNvPr>
          <p:cNvSpPr/>
          <p:nvPr/>
        </p:nvSpPr>
        <p:spPr>
          <a:xfrm>
            <a:off x="5658505" y="5143022"/>
            <a:ext cx="1424763" cy="141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7D9E9B-24DE-4F79-932F-A857CE54510B}"/>
              </a:ext>
            </a:extLst>
          </p:cNvPr>
          <p:cNvSpPr txBox="1"/>
          <p:nvPr/>
        </p:nvSpPr>
        <p:spPr>
          <a:xfrm>
            <a:off x="5728815" y="5290029"/>
            <a:ext cx="13544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sz="1200" dirty="0">
                <a:solidFill>
                  <a:srgbClr val="FF0000"/>
                </a:solidFill>
              </a:rPr>
              <a:t>VISUAL 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CB23C1-C087-4DBC-A39C-5E56F06292D0}"/>
              </a:ext>
            </a:extLst>
          </p:cNvPr>
          <p:cNvCxnSpPr>
            <a:cxnSpLocks/>
          </p:cNvCxnSpPr>
          <p:nvPr/>
        </p:nvCxnSpPr>
        <p:spPr>
          <a:xfrm>
            <a:off x="7078091" y="5784678"/>
            <a:ext cx="508239" cy="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1933D91-A159-4458-9FCA-7FF455BB0FC2}"/>
              </a:ext>
            </a:extLst>
          </p:cNvPr>
          <p:cNvSpPr/>
          <p:nvPr/>
        </p:nvSpPr>
        <p:spPr>
          <a:xfrm>
            <a:off x="7642200" y="5546721"/>
            <a:ext cx="444612" cy="4622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93ECF0-0887-4D93-AD87-F63CE2EA7823}"/>
              </a:ext>
            </a:extLst>
          </p:cNvPr>
          <p:cNvSpPr txBox="1"/>
          <p:nvPr/>
        </p:nvSpPr>
        <p:spPr>
          <a:xfrm>
            <a:off x="8142682" y="5494312"/>
            <a:ext cx="277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Scenario 2 - Modification Campaign</a:t>
            </a:r>
          </a:p>
        </p:txBody>
      </p:sp>
    </p:spTree>
    <p:extLst>
      <p:ext uri="{BB962C8B-B14F-4D97-AF65-F5344CB8AC3E}">
        <p14:creationId xmlns:p14="http://schemas.microsoft.com/office/powerpoint/2010/main" val="42070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1F893CB7-9A8A-49BF-9142-B2FAA721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Scenario 2 – MODIFICATION CAMPAIGN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4B20C8-C34A-4534-AC09-9B25F6378297}"/>
              </a:ext>
            </a:extLst>
          </p:cNvPr>
          <p:cNvGrpSpPr/>
          <p:nvPr/>
        </p:nvGrpSpPr>
        <p:grpSpPr>
          <a:xfrm>
            <a:off x="1024489" y="970289"/>
            <a:ext cx="10820178" cy="4369656"/>
            <a:chOff x="1024489" y="885225"/>
            <a:chExt cx="10820178" cy="43696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7D8F47-86B0-4EA4-B9EE-6321E17C4EF5}"/>
                </a:ext>
              </a:extLst>
            </p:cNvPr>
            <p:cNvSpPr/>
            <p:nvPr/>
          </p:nvSpPr>
          <p:spPr>
            <a:xfrm>
              <a:off x="1024489" y="1053542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Develop engine / component failure tendency (based on pre-existing data)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425F27-7260-4615-8D72-7DDEA610466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03739" y="1595584"/>
              <a:ext cx="756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6EBDE9-F33E-41D9-ACB3-162A42842774}"/>
                </a:ext>
              </a:extLst>
            </p:cNvPr>
            <p:cNvSpPr/>
            <p:nvPr/>
          </p:nvSpPr>
          <p:spPr>
            <a:xfrm>
              <a:off x="4300473" y="2967960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Replace in-use engines / components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C09043-C6CF-43DB-8A87-F48CC59EBEFF}"/>
                </a:ext>
              </a:extLst>
            </p:cNvPr>
            <p:cNvSpPr/>
            <p:nvPr/>
          </p:nvSpPr>
          <p:spPr>
            <a:xfrm>
              <a:off x="4300473" y="1053542"/>
              <a:ext cx="2479250" cy="10840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Notify operator for new modification campaign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1DCDF6-1BA2-475A-AB7B-1CC338152EF1}"/>
                </a:ext>
              </a:extLst>
            </p:cNvPr>
            <p:cNvSpPr txBox="1"/>
            <p:nvPr/>
          </p:nvSpPr>
          <p:spPr>
            <a:xfrm>
              <a:off x="6779723" y="2299357"/>
              <a:ext cx="2281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Position of Current Engine (Map / Location –based)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A13B58-C978-49E4-8C22-DE25F3DBE170}"/>
                </a:ext>
              </a:extLst>
            </p:cNvPr>
            <p:cNvSpPr/>
            <p:nvPr/>
          </p:nvSpPr>
          <p:spPr>
            <a:xfrm>
              <a:off x="7205110" y="885225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78B69-1DE8-465B-A79A-A1CE02441A02}"/>
                </a:ext>
              </a:extLst>
            </p:cNvPr>
            <p:cNvSpPr/>
            <p:nvPr/>
          </p:nvSpPr>
          <p:spPr>
            <a:xfrm>
              <a:off x="9707304" y="885225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F33929-FB3C-4252-8B22-9BBB685D5CA3}"/>
                </a:ext>
              </a:extLst>
            </p:cNvPr>
            <p:cNvSpPr txBox="1"/>
            <p:nvPr/>
          </p:nvSpPr>
          <p:spPr>
            <a:xfrm>
              <a:off x="9186225" y="2299357"/>
              <a:ext cx="26584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Likelihood of Engine / Component Failure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35F553-DAD3-4D13-B2EA-55E27B0F79DD}"/>
                </a:ext>
              </a:extLst>
            </p:cNvPr>
            <p:cNvSpPr txBox="1"/>
            <p:nvPr/>
          </p:nvSpPr>
          <p:spPr>
            <a:xfrm>
              <a:off x="6779723" y="4423884"/>
              <a:ext cx="2281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600" dirty="0"/>
                <a:t>Engine / component replacement operating window (per operator)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3D01B7-557D-44E4-BC79-49B9E443EFE5}"/>
                </a:ext>
              </a:extLst>
            </p:cNvPr>
            <p:cNvSpPr/>
            <p:nvPr/>
          </p:nvSpPr>
          <p:spPr>
            <a:xfrm>
              <a:off x="7205110" y="3009752"/>
              <a:ext cx="1424763" cy="1414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FE271B4-CA2C-482C-BDB8-7619DE0104FD}"/>
                </a:ext>
              </a:extLst>
            </p:cNvPr>
            <p:cNvSpPr txBox="1"/>
            <p:nvPr/>
          </p:nvSpPr>
          <p:spPr>
            <a:xfrm>
              <a:off x="7240264" y="970405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CF0873-A93A-4767-A0EA-1207BA2CDCF5}"/>
                </a:ext>
              </a:extLst>
            </p:cNvPr>
            <p:cNvSpPr txBox="1"/>
            <p:nvPr/>
          </p:nvSpPr>
          <p:spPr>
            <a:xfrm>
              <a:off x="9742458" y="970405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H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9F1C94-CC73-4088-B1C1-A80085C29C25}"/>
                </a:ext>
              </a:extLst>
            </p:cNvPr>
            <p:cNvSpPr txBox="1"/>
            <p:nvPr/>
          </p:nvSpPr>
          <p:spPr>
            <a:xfrm>
              <a:off x="7240263" y="3056549"/>
              <a:ext cx="13544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VISUAL I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A752D2-E03B-4BBA-A5E0-1CA0B764EF4E}"/>
                </a:ext>
              </a:extLst>
            </p:cNvPr>
            <p:cNvCxnSpPr>
              <a:cxnSpLocks/>
            </p:cNvCxnSpPr>
            <p:nvPr/>
          </p:nvCxnSpPr>
          <p:spPr>
            <a:xfrm>
              <a:off x="5540098" y="2137625"/>
              <a:ext cx="0" cy="8280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C1933D91-A159-4458-9FCA-7FF455BB0FC2}"/>
              </a:ext>
            </a:extLst>
          </p:cNvPr>
          <p:cNvSpPr/>
          <p:nvPr/>
        </p:nvSpPr>
        <p:spPr>
          <a:xfrm>
            <a:off x="869114" y="930316"/>
            <a:ext cx="444612" cy="4622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1059E0-5E22-4FCD-A743-70796F90228E}"/>
              </a:ext>
            </a:extLst>
          </p:cNvPr>
          <p:cNvCxnSpPr>
            <a:cxnSpLocks/>
          </p:cNvCxnSpPr>
          <p:nvPr/>
        </p:nvCxnSpPr>
        <p:spPr>
          <a:xfrm>
            <a:off x="5540098" y="4125348"/>
            <a:ext cx="0" cy="828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85972-7831-468A-9823-451B93EE129B}"/>
              </a:ext>
            </a:extLst>
          </p:cNvPr>
          <p:cNvSpPr/>
          <p:nvPr/>
        </p:nvSpPr>
        <p:spPr>
          <a:xfrm>
            <a:off x="4300473" y="4967442"/>
            <a:ext cx="2479250" cy="10840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Faulty engine / component sent to testing site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1C8F878-40F5-410D-972A-2BC2600965CE}"/>
              </a:ext>
            </a:extLst>
          </p:cNvPr>
          <p:cNvSpPr/>
          <p:nvPr/>
        </p:nvSpPr>
        <p:spPr>
          <a:xfrm>
            <a:off x="6300136" y="5806718"/>
            <a:ext cx="2004878" cy="7033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 to Scenario 1</a:t>
            </a:r>
          </a:p>
        </p:txBody>
      </p:sp>
    </p:spTree>
    <p:extLst>
      <p:ext uri="{BB962C8B-B14F-4D97-AF65-F5344CB8AC3E}">
        <p14:creationId xmlns:p14="http://schemas.microsoft.com/office/powerpoint/2010/main" val="3872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82796-C755-4C4A-BB62-F71EC226F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3365" r="2647" b="6915"/>
          <a:stretch/>
        </p:blipFill>
        <p:spPr>
          <a:xfrm>
            <a:off x="6076330" y="1851389"/>
            <a:ext cx="5077406" cy="29541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5294B-D6E2-491F-B062-FA917CD3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5441" r="7196" b="9736"/>
          <a:stretch/>
        </p:blipFill>
        <p:spPr>
          <a:xfrm>
            <a:off x="796860" y="1851388"/>
            <a:ext cx="5019477" cy="2954127"/>
          </a:xfrm>
          <a:prstGeom prst="rect">
            <a:avLst/>
          </a:prstGeom>
        </p:spPr>
      </p:pic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A – SPARE ENGINE 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Assist operator &amp; spares planner in knowing availability of engines year on year based on forecasted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No additional / new engines added to the total pool throughout 15 year period (2016 – 2030)</a:t>
            </a:r>
          </a:p>
          <a:p>
            <a:r>
              <a:rPr lang="en-MY" dirty="0"/>
              <a:t>Tables Utilized: Equipment List &amp; Output Equipment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12700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B – SPARE COMPONENT 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Assist operator &amp; spares planner in knowing availability of components year on year based on forecasted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20995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C – TESTING SITE 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Advise workshop manager to know current load of testing site (either repair or overhaul) year on year based on forecasted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31504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D – MAINTENANCE PERIOD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Advise operator on the probability of maintenance period (how long) based on the forecasted data of the engines / 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17201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E – Cost / YEAR MAINTENANCE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Measure cost  / year maintenance trending for all the related maintenance 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5821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9">
            <a:extLst>
              <a:ext uri="{FF2B5EF4-FFF2-40B4-BE49-F238E27FC236}">
                <a16:creationId xmlns:a16="http://schemas.microsoft.com/office/drawing/2014/main" id="{B6EDD255-BEA2-40D6-B9F4-C1E82B4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84094"/>
            <a:ext cx="9905998" cy="611193"/>
          </a:xfrm>
        </p:spPr>
        <p:txBody>
          <a:bodyPr/>
          <a:lstStyle/>
          <a:p>
            <a:pPr algn="ctr"/>
            <a:r>
              <a:rPr lang="en-MY" u="sng" dirty="0"/>
              <a:t>VISUAL F – MAINTENANCE 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84665-023F-4102-A5C3-AB42A4C27B25}"/>
              </a:ext>
            </a:extLst>
          </p:cNvPr>
          <p:cNvSpPr txBox="1"/>
          <p:nvPr/>
        </p:nvSpPr>
        <p:spPr>
          <a:xfrm>
            <a:off x="1112363" y="857839"/>
            <a:ext cx="1004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THE IDEA – Portray the demand by prediction of the existing factors e.g. operating hours, operating cycles, equipment &amp; component configuration,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C600-E324-4563-BEBD-959B8B705796}"/>
              </a:ext>
            </a:extLst>
          </p:cNvPr>
          <p:cNvSpPr txBox="1"/>
          <p:nvPr/>
        </p:nvSpPr>
        <p:spPr>
          <a:xfrm>
            <a:off x="1036948" y="5090474"/>
            <a:ext cx="1011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Assumptions: </a:t>
            </a:r>
          </a:p>
          <a:p>
            <a:r>
              <a:rPr lang="en-MY" dirty="0"/>
              <a:t>Tables Utilized:</a:t>
            </a:r>
          </a:p>
        </p:txBody>
      </p:sp>
    </p:spTree>
    <p:extLst>
      <p:ext uri="{BB962C8B-B14F-4D97-AF65-F5344CB8AC3E}">
        <p14:creationId xmlns:p14="http://schemas.microsoft.com/office/powerpoint/2010/main" val="21302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553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ROLLS ROYCE DATA STORYTELLING CHALLENGE</vt:lpstr>
      <vt:lpstr>Scenario 1 - corrective maintenance</vt:lpstr>
      <vt:lpstr>Scenario 2 – MODIFICATION CAMPAIGN</vt:lpstr>
      <vt:lpstr>VISUAL A – SPARE ENGINE AVAILABILITY</vt:lpstr>
      <vt:lpstr>VISUAL B – SPARE COMPONENT AVAILABILITY</vt:lpstr>
      <vt:lpstr>VISUAL C – TESTING SITE AVAILABILITY</vt:lpstr>
      <vt:lpstr>VISUAL D – MAINTENANCE PERIOD PREDICTION</vt:lpstr>
      <vt:lpstr>VISUAL E – Cost / YEAR MAINTENANCE TREND</vt:lpstr>
      <vt:lpstr>VISUAL F – MAINTENANCE DEMAND</vt:lpstr>
      <vt:lpstr>VISUAL G – MAP of CURRENT ENGINE LOCATION</vt:lpstr>
      <vt:lpstr>VISUAL H – LIKELIHOOD OF FAILURE</vt:lpstr>
      <vt:lpstr>VISUAL I – REPLACEMENT OPERATING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ROLLS ROYCE DATA STORYTELLING CHALLENGE</dc:title>
  <dc:creator>Rawaida Kamarudin</dc:creator>
  <cp:lastModifiedBy>Rawaida Kamarudin</cp:lastModifiedBy>
  <cp:revision>99</cp:revision>
  <dcterms:created xsi:type="dcterms:W3CDTF">2018-02-04T23:29:57Z</dcterms:created>
  <dcterms:modified xsi:type="dcterms:W3CDTF">2018-02-05T22:27:27Z</dcterms:modified>
</cp:coreProperties>
</file>