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1.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86" r:id="rId5"/>
    <p:sldId id="288" r:id="rId6"/>
    <p:sldId id="259" r:id="rId7"/>
    <p:sldId id="260" r:id="rId8"/>
    <p:sldId id="290" r:id="rId9"/>
    <p:sldId id="285" r:id="rId10"/>
    <p:sldId id="280" r:id="rId11"/>
    <p:sldId id="289" r:id="rId12"/>
    <p:sldId id="281" r:id="rId13"/>
    <p:sldId id="264" r:id="rId14"/>
    <p:sldId id="291" r:id="rId15"/>
    <p:sldId id="292" r:id="rId16"/>
    <p:sldId id="293" r:id="rId17"/>
    <p:sldId id="294" r:id="rId18"/>
    <p:sldId id="295" r:id="rId19"/>
    <p:sldId id="282" r:id="rId20"/>
    <p:sldId id="283" r:id="rId21"/>
    <p:sldId id="284" r:id="rId22"/>
    <p:sldId id="274" r:id="rId23"/>
    <p:sldId id="296" r:id="rId24"/>
    <p:sldId id="297" r:id="rId25"/>
    <p:sldId id="298" r:id="rId26"/>
    <p:sldId id="299" r:id="rId27"/>
    <p:sldId id="300" r:id="rId28"/>
    <p:sldId id="279" r:id="rId29"/>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67785" autoAdjust="0"/>
  </p:normalViewPr>
  <p:slideViewPr>
    <p:cSldViewPr>
      <p:cViewPr varScale="1">
        <p:scale>
          <a:sx n="45" d="100"/>
          <a:sy n="45" d="100"/>
        </p:scale>
        <p:origin x="1472" y="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7C150A-0FCB-40F2-A62D-696EB3E86E03}"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532284-842E-4FB6-8BB4-06C683879F17}" type="slidenum">
              <a:rPr lang="zh-CN" altLang="en-US" smtClean="0"/>
              <a:t>‹#›</a:t>
            </a:fld>
            <a:endParaRPr lang="zh-CN" altLang="en-US"/>
          </a:p>
        </p:txBody>
      </p:sp>
    </p:spTree>
    <p:extLst>
      <p:ext uri="{BB962C8B-B14F-4D97-AF65-F5344CB8AC3E}">
        <p14:creationId xmlns:p14="http://schemas.microsoft.com/office/powerpoint/2010/main" val="343568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algn="ctr">
              <a:lnSpc>
                <a:spcPct val="102200"/>
              </a:lnSpc>
              <a:spcBef>
                <a:spcPts val="60"/>
              </a:spcBef>
            </a:pPr>
            <a:r>
              <a:rPr lang="en-US" altLang="zh-CN" sz="1200" dirty="0">
                <a:latin typeface="Times" panose="02020603050405020304" pitchFamily="18" charset="0"/>
                <a:cs typeface="Times" panose="02020603050405020304" pitchFamily="18" charset="0"/>
              </a:rPr>
              <a:t>Recommendation problem usually can be  formulated as two kinds of problem:</a:t>
            </a:r>
          </a:p>
          <a:p>
            <a:pPr marL="12700" marR="5080" algn="ctr">
              <a:lnSpc>
                <a:spcPct val="102200"/>
              </a:lnSpc>
              <a:spcBef>
                <a:spcPts val="60"/>
              </a:spcBef>
            </a:pPr>
            <a:r>
              <a:rPr lang="en-US" altLang="zh-CN" sz="1200" dirty="0">
                <a:latin typeface="Times" panose="02020603050405020304" pitchFamily="18" charset="0"/>
                <a:cs typeface="Times" panose="02020603050405020304" pitchFamily="18" charset="0"/>
              </a:rPr>
              <a:t>The first one is predicting </a:t>
            </a:r>
            <a:r>
              <a:rPr lang="en-US" altLang="zh-CN" sz="1200" dirty="0" err="1">
                <a:latin typeface="Times" panose="02020603050405020304" pitchFamily="18" charset="0"/>
                <a:cs typeface="Times" panose="02020603050405020304" pitchFamily="18" charset="0"/>
              </a:rPr>
              <a:t>problem,the</a:t>
            </a:r>
            <a:r>
              <a:rPr lang="en-US" altLang="zh-CN" sz="1200" dirty="0">
                <a:latin typeface="Times" panose="02020603050405020304" pitchFamily="18" charset="0"/>
                <a:cs typeface="Times" panose="02020603050405020304" pitchFamily="18" charset="0"/>
              </a:rPr>
              <a:t> second on is ranking problem;</a:t>
            </a:r>
          </a:p>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4</a:t>
            </a:fld>
            <a:endParaRPr lang="zh-CN" altLang="en-US"/>
          </a:p>
        </p:txBody>
      </p:sp>
    </p:spTree>
    <p:extLst>
      <p:ext uri="{BB962C8B-B14F-4D97-AF65-F5344CB8AC3E}">
        <p14:creationId xmlns:p14="http://schemas.microsoft.com/office/powerpoint/2010/main" val="161398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marR="5080" algn="ctr">
              <a:lnSpc>
                <a:spcPct val="102200"/>
              </a:lnSpc>
              <a:spcBef>
                <a:spcPts val="60"/>
              </a:spcBef>
            </a:pPr>
            <a:r>
              <a:rPr lang="en-US" altLang="zh-CN" sz="1200" dirty="0">
                <a:latin typeface="Times" panose="02020603050405020304" pitchFamily="18" charset="0"/>
                <a:cs typeface="Times" panose="02020603050405020304" pitchFamily="18" charset="0"/>
              </a:rPr>
              <a:t>Recommendation problem usually can be  formulated as two kinds of problem:</a:t>
            </a:r>
          </a:p>
          <a:p>
            <a:pPr marL="12700" marR="5080" algn="ctr">
              <a:lnSpc>
                <a:spcPct val="102200"/>
              </a:lnSpc>
              <a:spcBef>
                <a:spcPts val="60"/>
              </a:spcBef>
            </a:pPr>
            <a:r>
              <a:rPr lang="en-US" altLang="zh-CN" sz="1200" dirty="0">
                <a:latin typeface="Times" panose="02020603050405020304" pitchFamily="18" charset="0"/>
                <a:cs typeface="Times" panose="02020603050405020304" pitchFamily="18" charset="0"/>
              </a:rPr>
              <a:t>The first one is predicting </a:t>
            </a:r>
            <a:r>
              <a:rPr lang="en-US" altLang="zh-CN" sz="1200" dirty="0" err="1">
                <a:latin typeface="Times" panose="02020603050405020304" pitchFamily="18" charset="0"/>
                <a:cs typeface="Times" panose="02020603050405020304" pitchFamily="18" charset="0"/>
              </a:rPr>
              <a:t>problem,the</a:t>
            </a:r>
            <a:r>
              <a:rPr lang="en-US" altLang="zh-CN" sz="1200" dirty="0">
                <a:latin typeface="Times" panose="02020603050405020304" pitchFamily="18" charset="0"/>
                <a:cs typeface="Times" panose="02020603050405020304" pitchFamily="18" charset="0"/>
              </a:rPr>
              <a:t> second on is ranking problem;</a:t>
            </a:r>
          </a:p>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5</a:t>
            </a:fld>
            <a:endParaRPr lang="zh-CN" altLang="en-US"/>
          </a:p>
        </p:txBody>
      </p:sp>
    </p:spTree>
    <p:extLst>
      <p:ext uri="{BB962C8B-B14F-4D97-AF65-F5344CB8AC3E}">
        <p14:creationId xmlns:p14="http://schemas.microsoft.com/office/powerpoint/2010/main" val="161398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Many collaborative filtering models focus on leveraging either inter-item correlations or inter-user  correlations  we have strong belief that user who bought many same items are similar and then </a:t>
            </a:r>
            <a:r>
              <a:rPr lang="en-US" altLang="zh-CN" dirty="0" err="1">
                <a:solidFill>
                  <a:schemeClr val="bg1"/>
                </a:solidFill>
              </a:rPr>
              <a:t>woud</a:t>
            </a:r>
            <a:r>
              <a:rPr lang="en-US" altLang="zh-CN" dirty="0">
                <a:solidFill>
                  <a:schemeClr val="bg1"/>
                </a:solidFill>
              </a:rPr>
              <a:t> like each other’s choice and items which appear both at user’s baskets frequently are inter-related.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Content-based recommendation models </a:t>
            </a:r>
            <a:r>
              <a:rPr lang="zh-CN" altLang="en-US" dirty="0">
                <a:solidFill>
                  <a:schemeClr val="bg1"/>
                </a:solidFill>
              </a:rPr>
              <a:t>倾向于利用用户的购买行为以及对应的产品的描述以及属性信息为用户做推荐，该推荐算法对新物品比较友好；</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基于知识的推荐主要依赖的是用户对产品的需求信息，比如买房时，限制的价格，地段，学区等需求与产品本身的相似度做推荐，这种推荐算法不依赖与用户与产品的历史交互行为，比如淘宝的拍照搜索；</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最后一种是集成推荐系统，利用各种推荐数据源以及各个推荐系统来产生最优的推荐结果，正所谓，三个臭皮匠，顶个诸葛亮；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endParaRPr>
          </a:p>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6</a:t>
            </a:fld>
            <a:endParaRPr lang="zh-CN" altLang="en-US"/>
          </a:p>
        </p:txBody>
      </p:sp>
    </p:spTree>
    <p:extLst>
      <p:ext uri="{BB962C8B-B14F-4D97-AF65-F5344CB8AC3E}">
        <p14:creationId xmlns:p14="http://schemas.microsoft.com/office/powerpoint/2010/main" val="311870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Collaborative Filtering:</a:t>
            </a:r>
          </a:p>
          <a:p>
            <a:br>
              <a:rPr lang="en-US" altLang="zh-CN" sz="1200" dirty="0"/>
            </a:br>
            <a:r>
              <a:rPr lang="en-US" altLang="zh-CN" sz="1200" dirty="0"/>
              <a:t>significant dependencies between user and item-centric activities;</a:t>
            </a:r>
          </a:p>
          <a:p>
            <a:r>
              <a:rPr lang="en-US" altLang="zh-CN" sz="1200" dirty="0"/>
              <a:t>Recommendations is always based on previous interaction between users and </a:t>
            </a:r>
            <a:r>
              <a:rPr lang="en-US" altLang="zh-CN" sz="1200" dirty="0" err="1"/>
              <a:t>items,because</a:t>
            </a:r>
            <a:r>
              <a:rPr lang="en-US" altLang="zh-CN" sz="1200" dirty="0"/>
              <a:t> past interests are good indicators of future choices.</a:t>
            </a:r>
          </a:p>
          <a:p>
            <a:endParaRPr lang="en-US" altLang="zh-CN" sz="1200" dirty="0"/>
          </a:p>
          <a:p>
            <a:r>
              <a:rPr lang="en-US" altLang="zh-CN" sz="1200" dirty="0"/>
              <a:t>Use observed ratings to predict unobserved </a:t>
            </a:r>
            <a:r>
              <a:rPr lang="en-US" altLang="zh-CN" sz="1200" dirty="0" err="1"/>
              <a:t>ratings,then</a:t>
            </a:r>
            <a:r>
              <a:rPr lang="en-US" altLang="zh-CN" sz="1200" dirty="0"/>
              <a:t> base on the ratings to rank items for user</a:t>
            </a:r>
          </a:p>
          <a:p>
            <a:r>
              <a:rPr lang="en-US" altLang="zh-CN" sz="1200" dirty="0"/>
              <a:t>Most of the collaborative filtering algorithm leverage either the item-item </a:t>
            </a:r>
            <a:r>
              <a:rPr lang="en-US" altLang="zh-CN" sz="1200" dirty="0" err="1"/>
              <a:t>corelations</a:t>
            </a:r>
            <a:r>
              <a:rPr lang="en-US" altLang="zh-CN" sz="1200" dirty="0"/>
              <a:t> or user-user </a:t>
            </a:r>
            <a:r>
              <a:rPr lang="en-US" altLang="zh-CN" sz="1200" dirty="0" err="1"/>
              <a:t>corelations</a:t>
            </a:r>
            <a:r>
              <a:rPr lang="en-US" altLang="zh-CN" sz="1200" dirty="0"/>
              <a:t> to make recommendation.</a:t>
            </a:r>
          </a:p>
          <a:p>
            <a:r>
              <a:rPr lang="en-US" altLang="zh-CN" sz="1200" dirty="0"/>
              <a:t>Some memory-based collaborative filtering algorithm can be expressed as regression model.</a:t>
            </a:r>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12</a:t>
            </a:fld>
            <a:endParaRPr lang="zh-CN" altLang="en-US"/>
          </a:p>
        </p:txBody>
      </p:sp>
    </p:spTree>
    <p:extLst>
      <p:ext uri="{BB962C8B-B14F-4D97-AF65-F5344CB8AC3E}">
        <p14:creationId xmlns:p14="http://schemas.microsoft.com/office/powerpoint/2010/main" val="151307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于矩阵分解的推荐算法的核心假设是用隐语义（隐变量）来表达用户和物品，他们的乘积关系就成为了原始的元素。这种假设之所以成立，是因为我们认为实际的交互数据是由一系列的隐变量的影响下产生的（通常隐变量带有统计分布的假设，就是隐变量之间，或者隐变量和显式变量之间的关系，我们往往认为是由某种分布产生的。），这些隐变量代表了用户和物品一部分共有的特征，在物品身上表现为属性特征，在用户身上表现为偏好特征，只不过这些因子并不具有实际意义，也不一定具有非常好的可解释性，每一个维度也没有确定的标签名字，所以才会叫做 “隐变量”。而矩阵分解后得到的两个包含隐变量的小矩阵，一个代表用户的隐含特征，一个代表物品的隐含特征，矩阵的元素值代表着相应用户或物品对各项隐因子的符合程度，有正面的也有负面的。</a:t>
            </a:r>
          </a:p>
          <a:p>
            <a:r>
              <a:rPr lang="zh-CN" altLang="en-US" sz="1200" b="0" i="0" kern="1200" dirty="0">
                <a:solidFill>
                  <a:schemeClr val="tx1"/>
                </a:solidFill>
                <a:effectLst/>
                <a:latin typeface="+mn-lt"/>
                <a:ea typeface="+mn-ea"/>
                <a:cs typeface="+mn-cs"/>
              </a:rPr>
              <a:t>依然以电影为例，电影可能具有一些隐藏因子：演员、题材、主题、年代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，而用户针对这些隐因子有偏好特征属性</a:t>
            </a:r>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15</a:t>
            </a:fld>
            <a:endParaRPr lang="zh-CN" altLang="en-US"/>
          </a:p>
        </p:txBody>
      </p:sp>
    </p:spTree>
    <p:extLst>
      <p:ext uri="{BB962C8B-B14F-4D97-AF65-F5344CB8AC3E}">
        <p14:creationId xmlns:p14="http://schemas.microsoft.com/office/powerpoint/2010/main" val="40019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16</a:t>
            </a:fld>
            <a:endParaRPr lang="zh-CN" altLang="en-US"/>
          </a:p>
        </p:txBody>
      </p:sp>
    </p:spTree>
    <p:extLst>
      <p:ext uri="{BB962C8B-B14F-4D97-AF65-F5344CB8AC3E}">
        <p14:creationId xmlns:p14="http://schemas.microsoft.com/office/powerpoint/2010/main" val="153780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25</a:t>
            </a:fld>
            <a:endParaRPr lang="zh-CN" altLang="en-US"/>
          </a:p>
        </p:txBody>
      </p:sp>
    </p:spTree>
    <p:extLst>
      <p:ext uri="{BB962C8B-B14F-4D97-AF65-F5344CB8AC3E}">
        <p14:creationId xmlns:p14="http://schemas.microsoft.com/office/powerpoint/2010/main" val="319038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32284-842E-4FB6-8BB4-06C683879F17}" type="slidenum">
              <a:rPr lang="zh-CN" altLang="en-US" smtClean="0"/>
              <a:t>26</a:t>
            </a:fld>
            <a:endParaRPr lang="zh-CN" altLang="en-US"/>
          </a:p>
        </p:txBody>
      </p:sp>
    </p:spTree>
    <p:extLst>
      <p:ext uri="{BB962C8B-B14F-4D97-AF65-F5344CB8AC3E}">
        <p14:creationId xmlns:p14="http://schemas.microsoft.com/office/powerpoint/2010/main" val="171050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Gothic Uralic"/>
                <a:cs typeface="Gothic Uralic"/>
              </a:defRPr>
            </a:lvl1pPr>
          </a:lstStyle>
          <a:p>
            <a:endParaRPr/>
          </a:p>
        </p:txBody>
      </p:sp>
      <p:sp>
        <p:nvSpPr>
          <p:cNvPr id="3" name="Holder 3"/>
          <p:cNvSpPr>
            <a:spLocks noGrp="1"/>
          </p:cNvSpPr>
          <p:nvPr>
            <p:ph type="body" idx="1"/>
          </p:nvPr>
        </p:nvSpPr>
        <p:spPr/>
        <p:txBody>
          <a:bodyPr lIns="0" tIns="0" rIns="0" bIns="0"/>
          <a:lstStyle>
            <a:lvl1pPr>
              <a:defRPr sz="4800" b="0" i="0">
                <a:solidFill>
                  <a:schemeClr val="bg1"/>
                </a:solidFill>
                <a:latin typeface="Gothic Uralic"/>
                <a:cs typeface="Gothic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Gothic Uralic"/>
                <a:cs typeface="Gothic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bg1"/>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9206483" y="2962655"/>
            <a:ext cx="2982595" cy="3209290"/>
          </a:xfrm>
          <a:custGeom>
            <a:avLst/>
            <a:gdLst/>
            <a:ahLst/>
            <a:cxnLst/>
            <a:rect l="l" t="t" r="r" b="b"/>
            <a:pathLst>
              <a:path w="2982595" h="3209290">
                <a:moveTo>
                  <a:pt x="2982468" y="0"/>
                </a:moveTo>
                <a:lnTo>
                  <a:pt x="2069592" y="912749"/>
                </a:lnTo>
              </a:path>
              <a:path w="2982595" h="3209290">
                <a:moveTo>
                  <a:pt x="2981833" y="227076"/>
                </a:moveTo>
                <a:lnTo>
                  <a:pt x="0" y="3208934"/>
                </a:lnTo>
              </a:path>
              <a:path w="2982595" h="3209290">
                <a:moveTo>
                  <a:pt x="2981579" y="323088"/>
                </a:moveTo>
                <a:lnTo>
                  <a:pt x="1085088" y="2219579"/>
                </a:lnTo>
              </a:path>
            </a:pathLst>
          </a:custGeom>
          <a:ln w="9144">
            <a:solidFill>
              <a:srgbClr val="FFFFFF"/>
            </a:solidFill>
          </a:ln>
        </p:spPr>
        <p:txBody>
          <a:bodyPr wrap="square" lIns="0" tIns="0" rIns="0" bIns="0" rtlCol="0"/>
          <a:lstStyle/>
          <a:p>
            <a:endParaRPr/>
          </a:p>
        </p:txBody>
      </p:sp>
      <p:sp>
        <p:nvSpPr>
          <p:cNvPr id="18" name="bg object 18"/>
          <p:cNvSpPr/>
          <p:nvPr/>
        </p:nvSpPr>
        <p:spPr>
          <a:xfrm>
            <a:off x="10443209" y="3132581"/>
            <a:ext cx="1747520" cy="1821814"/>
          </a:xfrm>
          <a:custGeom>
            <a:avLst/>
            <a:gdLst/>
            <a:ahLst/>
            <a:cxnLst/>
            <a:rect l="l" t="t" r="r" b="b"/>
            <a:pathLst>
              <a:path w="1747520" h="1821814">
                <a:moveTo>
                  <a:pt x="1745742" y="0"/>
                </a:moveTo>
                <a:lnTo>
                  <a:pt x="0" y="1745741"/>
                </a:lnTo>
              </a:path>
              <a:path w="1747520" h="1821814">
                <a:moveTo>
                  <a:pt x="1747012" y="551687"/>
                </a:moveTo>
                <a:lnTo>
                  <a:pt x="477012" y="1821687"/>
                </a:lnTo>
              </a:path>
            </a:pathLst>
          </a:custGeom>
          <a:ln w="28956">
            <a:solidFill>
              <a:srgbClr val="FFFFFF"/>
            </a:solidFill>
          </a:ln>
        </p:spPr>
        <p:txBody>
          <a:bodyPr wrap="square" lIns="0" tIns="0" rIns="0" bIns="0" rtlCol="0"/>
          <a:lstStyle/>
          <a:p>
            <a:endParaRPr/>
          </a:p>
        </p:txBody>
      </p:sp>
      <p:sp>
        <p:nvSpPr>
          <p:cNvPr id="2" name="Holder 2"/>
          <p:cNvSpPr>
            <a:spLocks noGrp="1"/>
          </p:cNvSpPr>
          <p:nvPr>
            <p:ph type="title"/>
          </p:nvPr>
        </p:nvSpPr>
        <p:spPr>
          <a:xfrm>
            <a:off x="3532505" y="2284298"/>
            <a:ext cx="5126989" cy="1123314"/>
          </a:xfrm>
          <a:prstGeom prst="rect">
            <a:avLst/>
          </a:prstGeom>
        </p:spPr>
        <p:txBody>
          <a:bodyPr wrap="square" lIns="0" tIns="0" rIns="0" bIns="0">
            <a:spAutoFit/>
          </a:bodyPr>
          <a:lstStyle>
            <a:lvl1pPr>
              <a:defRPr sz="7200" b="0" i="0">
                <a:solidFill>
                  <a:schemeClr val="bg1"/>
                </a:solidFill>
                <a:latin typeface="Gothic Uralic"/>
                <a:cs typeface="Gothic Uralic"/>
              </a:defRPr>
            </a:lvl1pPr>
          </a:lstStyle>
          <a:p>
            <a:endParaRPr/>
          </a:p>
        </p:txBody>
      </p:sp>
      <p:sp>
        <p:nvSpPr>
          <p:cNvPr id="3" name="Holder 3"/>
          <p:cNvSpPr>
            <a:spLocks noGrp="1"/>
          </p:cNvSpPr>
          <p:nvPr>
            <p:ph type="body" idx="1"/>
          </p:nvPr>
        </p:nvSpPr>
        <p:spPr>
          <a:xfrm>
            <a:off x="763016" y="1574419"/>
            <a:ext cx="6233159" cy="1489075"/>
          </a:xfrm>
          <a:prstGeom prst="rect">
            <a:avLst/>
          </a:prstGeom>
        </p:spPr>
        <p:txBody>
          <a:bodyPr wrap="square" lIns="0" tIns="0" rIns="0" bIns="0">
            <a:spAutoFit/>
          </a:bodyPr>
          <a:lstStyle>
            <a:lvl1pPr>
              <a:defRPr sz="4800" b="0" i="0">
                <a:solidFill>
                  <a:schemeClr val="bg1"/>
                </a:solidFill>
                <a:latin typeface="Gothic Uralic"/>
                <a:cs typeface="Gothic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102096" y="3047"/>
            <a:ext cx="6104255" cy="6175375"/>
            <a:chOff x="6102096" y="3047"/>
            <a:chExt cx="6104255" cy="6175375"/>
          </a:xfrm>
        </p:grpSpPr>
        <p:sp>
          <p:nvSpPr>
            <p:cNvPr id="4" name="object 4"/>
            <p:cNvSpPr/>
            <p:nvPr/>
          </p:nvSpPr>
          <p:spPr>
            <a:xfrm>
              <a:off x="8228076" y="9143"/>
              <a:ext cx="3810000" cy="3810000"/>
            </a:xfrm>
            <a:custGeom>
              <a:avLst/>
              <a:gdLst/>
              <a:ahLst/>
              <a:cxnLst/>
              <a:rect l="l" t="t" r="r" b="b"/>
              <a:pathLst>
                <a:path w="3810000" h="3810000">
                  <a:moveTo>
                    <a:pt x="3810000" y="0"/>
                  </a:moveTo>
                  <a:lnTo>
                    <a:pt x="0" y="3810000"/>
                  </a:lnTo>
                </a:path>
              </a:pathLst>
            </a:custGeom>
            <a:ln w="12192">
              <a:solidFill>
                <a:srgbClr val="FFFFFF"/>
              </a:solidFill>
            </a:ln>
          </p:spPr>
          <p:txBody>
            <a:bodyPr wrap="square" lIns="0" tIns="0" rIns="0" bIns="0" rtlCol="0"/>
            <a:lstStyle/>
            <a:p>
              <a:endParaRPr/>
            </a:p>
          </p:txBody>
        </p:sp>
        <p:sp>
          <p:nvSpPr>
            <p:cNvPr id="5" name="object 5"/>
            <p:cNvSpPr/>
            <p:nvPr/>
          </p:nvSpPr>
          <p:spPr>
            <a:xfrm>
              <a:off x="6108192" y="91440"/>
              <a:ext cx="6080760" cy="6080760"/>
            </a:xfrm>
            <a:custGeom>
              <a:avLst/>
              <a:gdLst/>
              <a:ahLst/>
              <a:cxnLst/>
              <a:rect l="l" t="t" r="r" b="b"/>
              <a:pathLst>
                <a:path w="6080759" h="6080760">
                  <a:moveTo>
                    <a:pt x="6080633" y="0"/>
                  </a:moveTo>
                  <a:lnTo>
                    <a:pt x="0" y="6080658"/>
                  </a:lnTo>
                </a:path>
              </a:pathLst>
            </a:custGeom>
            <a:ln w="12191">
              <a:solidFill>
                <a:srgbClr val="FFFFFF"/>
              </a:solidFill>
            </a:ln>
          </p:spPr>
          <p:txBody>
            <a:bodyPr wrap="square" lIns="0" tIns="0" rIns="0" bIns="0" rtlCol="0"/>
            <a:lstStyle/>
            <a:p>
              <a:endParaRPr/>
            </a:p>
          </p:txBody>
        </p:sp>
        <p:sp>
          <p:nvSpPr>
            <p:cNvPr id="6" name="object 6"/>
            <p:cNvSpPr/>
            <p:nvPr/>
          </p:nvSpPr>
          <p:spPr>
            <a:xfrm>
              <a:off x="7235952" y="228600"/>
              <a:ext cx="4953000" cy="4953000"/>
            </a:xfrm>
            <a:custGeom>
              <a:avLst/>
              <a:gdLst/>
              <a:ahLst/>
              <a:cxnLst/>
              <a:rect l="l" t="t" r="r" b="b"/>
              <a:pathLst>
                <a:path w="4953000" h="4953000">
                  <a:moveTo>
                    <a:pt x="4953000" y="0"/>
                  </a:moveTo>
                  <a:lnTo>
                    <a:pt x="0" y="4953000"/>
                  </a:lnTo>
                </a:path>
              </a:pathLst>
            </a:custGeom>
            <a:ln w="12192">
              <a:solidFill>
                <a:srgbClr val="FFFFFF"/>
              </a:solidFill>
            </a:ln>
          </p:spPr>
          <p:txBody>
            <a:bodyPr wrap="square" lIns="0" tIns="0" rIns="0" bIns="0" rtlCol="0"/>
            <a:lstStyle/>
            <a:p>
              <a:endParaRPr/>
            </a:p>
          </p:txBody>
        </p:sp>
        <p:sp>
          <p:nvSpPr>
            <p:cNvPr id="7" name="object 7"/>
            <p:cNvSpPr/>
            <p:nvPr/>
          </p:nvSpPr>
          <p:spPr>
            <a:xfrm>
              <a:off x="7337298" y="32765"/>
              <a:ext cx="4853305" cy="4921250"/>
            </a:xfrm>
            <a:custGeom>
              <a:avLst/>
              <a:gdLst/>
              <a:ahLst/>
              <a:cxnLst/>
              <a:rect l="l" t="t" r="r" b="b"/>
              <a:pathLst>
                <a:path w="4853305" h="4921250">
                  <a:moveTo>
                    <a:pt x="4853051" y="0"/>
                  </a:moveTo>
                  <a:lnTo>
                    <a:pt x="0" y="4853051"/>
                  </a:lnTo>
                </a:path>
                <a:path w="4853305" h="4921250">
                  <a:moveTo>
                    <a:pt x="4852416" y="577595"/>
                  </a:moveTo>
                  <a:lnTo>
                    <a:pt x="509016" y="4920995"/>
                  </a:lnTo>
                </a:path>
              </a:pathLst>
            </a:custGeom>
            <a:ln w="32004">
              <a:solidFill>
                <a:srgbClr val="FFFFFF"/>
              </a:solidFill>
            </a:ln>
          </p:spPr>
          <p:txBody>
            <a:bodyPr wrap="square" lIns="0" tIns="0" rIns="0" bIns="0" rtlCol="0"/>
            <a:lstStyle/>
            <a:p>
              <a:endParaRPr/>
            </a:p>
          </p:txBody>
        </p:sp>
      </p:grpSp>
      <p:sp>
        <p:nvSpPr>
          <p:cNvPr id="8" name="object 8"/>
          <p:cNvSpPr txBox="1">
            <a:spLocks noGrp="1"/>
          </p:cNvSpPr>
          <p:nvPr>
            <p:ph type="body" idx="1"/>
          </p:nvPr>
        </p:nvSpPr>
        <p:spPr>
          <a:xfrm>
            <a:off x="612140" y="1538398"/>
            <a:ext cx="6931660" cy="1490152"/>
          </a:xfrm>
          <a:prstGeom prst="rect">
            <a:avLst/>
          </a:prstGeom>
        </p:spPr>
        <p:txBody>
          <a:bodyPr vert="horz" wrap="square" lIns="0" tIns="12700" rIns="0" bIns="0" rtlCol="0">
            <a:spAutoFit/>
          </a:bodyPr>
          <a:lstStyle/>
          <a:p>
            <a:pPr marL="12700" marR="5080">
              <a:lnSpc>
                <a:spcPct val="100000"/>
              </a:lnSpc>
              <a:spcBef>
                <a:spcPts val="100"/>
              </a:spcBef>
            </a:pPr>
            <a:r>
              <a:rPr lang="en-US" spc="-5" dirty="0">
                <a:latin typeface="Times" panose="02020603050405020304" pitchFamily="18" charset="0"/>
                <a:ea typeface="Microsoft JhengHei" panose="020B0604030504040204" pitchFamily="34" charset="-120"/>
                <a:cs typeface="Times" panose="02020603050405020304" pitchFamily="18" charset="0"/>
              </a:rPr>
              <a:t>R</a:t>
            </a:r>
            <a:r>
              <a:rPr lang="en-US" altLang="zh-CN" spc="-5" dirty="0">
                <a:latin typeface="Times" panose="02020603050405020304" pitchFamily="18" charset="0"/>
                <a:ea typeface="Microsoft JhengHei" panose="020B0604030504040204" pitchFamily="34" charset="-120"/>
                <a:cs typeface="Times" panose="02020603050405020304" pitchFamily="18" charset="0"/>
              </a:rPr>
              <a:t>ecommendation IN Practice</a:t>
            </a:r>
            <a:endParaRPr spc="-5" dirty="0">
              <a:latin typeface="Times" panose="02020603050405020304" pitchFamily="18" charset="0"/>
              <a:ea typeface="Microsoft JhengHei" panose="020B0604030504040204" pitchFamily="34" charset="-120"/>
              <a:cs typeface="Times" panose="02020603050405020304" pitchFamily="18" charset="0"/>
            </a:endParaRPr>
          </a:p>
        </p:txBody>
      </p:sp>
      <p:sp>
        <p:nvSpPr>
          <p:cNvPr id="9" name="object 9"/>
          <p:cNvSpPr txBox="1"/>
          <p:nvPr/>
        </p:nvSpPr>
        <p:spPr>
          <a:xfrm>
            <a:off x="609600" y="3260924"/>
            <a:ext cx="6855968" cy="689291"/>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Times" panose="02020603050405020304" pitchFamily="18" charset="0"/>
                <a:cs typeface="Times" panose="02020603050405020304" pitchFamily="18" charset="0"/>
              </a:rPr>
              <a:t>COLLABORATIVE</a:t>
            </a:r>
            <a:r>
              <a:rPr sz="2200" spc="95" dirty="0">
                <a:solidFill>
                  <a:srgbClr val="FFFFFF"/>
                </a:solidFill>
                <a:latin typeface="Times" panose="02020603050405020304" pitchFamily="18" charset="0"/>
                <a:cs typeface="Times" panose="02020603050405020304" pitchFamily="18" charset="0"/>
              </a:rPr>
              <a:t> </a:t>
            </a:r>
            <a:r>
              <a:rPr sz="2200" spc="-10" dirty="0">
                <a:solidFill>
                  <a:srgbClr val="FFFFFF"/>
                </a:solidFill>
                <a:latin typeface="Times" panose="02020603050405020304" pitchFamily="18" charset="0"/>
                <a:cs typeface="Times" panose="02020603050405020304" pitchFamily="18" charset="0"/>
              </a:rPr>
              <a:t>FILTERIN</a:t>
            </a:r>
            <a:r>
              <a:rPr lang="en-US" sz="2200" spc="-10" dirty="0">
                <a:solidFill>
                  <a:srgbClr val="FFFFFF"/>
                </a:solidFill>
                <a:latin typeface="Times" panose="02020603050405020304" pitchFamily="18" charset="0"/>
                <a:cs typeface="Times" panose="02020603050405020304" pitchFamily="18" charset="0"/>
              </a:rPr>
              <a:t>G FOR IMPLICIT FEEDBACK DATASETS</a:t>
            </a:r>
            <a:endParaRPr sz="2200" dirty="0">
              <a:latin typeface="Times" panose="02020603050405020304" pitchFamily="18" charset="0"/>
              <a:cs typeface="Times" panose="02020603050405020304" pitchFamily="18" charset="0"/>
            </a:endParaRPr>
          </a:p>
        </p:txBody>
      </p:sp>
      <p:sp>
        <p:nvSpPr>
          <p:cNvPr id="10" name="object 10"/>
          <p:cNvSpPr txBox="1"/>
          <p:nvPr/>
        </p:nvSpPr>
        <p:spPr>
          <a:xfrm>
            <a:off x="7696201" y="4594097"/>
            <a:ext cx="4079112" cy="1434624"/>
          </a:xfrm>
          <a:prstGeom prst="rect">
            <a:avLst/>
          </a:prstGeom>
        </p:spPr>
        <p:txBody>
          <a:bodyPr vert="horz" wrap="square" lIns="0" tIns="12700" rIns="0" bIns="0" rtlCol="0">
            <a:spAutoFit/>
          </a:bodyPr>
          <a:lstStyle/>
          <a:p>
            <a:pPr marL="12700" marR="5080" indent="1150620">
              <a:lnSpc>
                <a:spcPct val="143800"/>
              </a:lnSpc>
              <a:spcBef>
                <a:spcPts val="100"/>
              </a:spcBef>
            </a:pPr>
            <a:r>
              <a:rPr sz="2100" b="1" spc="-5" dirty="0">
                <a:solidFill>
                  <a:srgbClr val="68370E"/>
                </a:solidFill>
                <a:latin typeface="Times" panose="02020603050405020304" pitchFamily="18" charset="0"/>
                <a:cs typeface="Times" panose="02020603050405020304" pitchFamily="18" charset="0"/>
              </a:rPr>
              <a:t>PRESENTED</a:t>
            </a:r>
            <a:r>
              <a:rPr sz="2100" b="1" spc="-110" dirty="0">
                <a:solidFill>
                  <a:srgbClr val="68370E"/>
                </a:solidFill>
                <a:latin typeface="Times" panose="02020603050405020304" pitchFamily="18" charset="0"/>
                <a:cs typeface="Times" panose="02020603050405020304" pitchFamily="18" charset="0"/>
              </a:rPr>
              <a:t> </a:t>
            </a:r>
            <a:r>
              <a:rPr sz="2100" b="1" dirty="0">
                <a:solidFill>
                  <a:srgbClr val="68370E"/>
                </a:solidFill>
                <a:latin typeface="Times" panose="02020603050405020304" pitchFamily="18" charset="0"/>
                <a:cs typeface="Times" panose="02020603050405020304" pitchFamily="18" charset="0"/>
              </a:rPr>
              <a:t>BY:  </a:t>
            </a:r>
            <a:endParaRPr lang="en-US" sz="2100" b="1" spc="-5" dirty="0">
              <a:solidFill>
                <a:srgbClr val="68370E"/>
              </a:solidFill>
              <a:latin typeface="Times" panose="02020603050405020304" pitchFamily="18" charset="0"/>
              <a:cs typeface="Times" panose="02020603050405020304" pitchFamily="18" charset="0"/>
            </a:endParaRPr>
          </a:p>
          <a:p>
            <a:pPr marL="12700" marR="5080" indent="1150620">
              <a:lnSpc>
                <a:spcPct val="143800"/>
              </a:lnSpc>
              <a:spcBef>
                <a:spcPts val="100"/>
              </a:spcBef>
            </a:pPr>
            <a:r>
              <a:rPr lang="en-US" sz="2100" b="1" spc="-5" dirty="0">
                <a:solidFill>
                  <a:srgbClr val="68370E"/>
                </a:solidFill>
                <a:latin typeface="Times" panose="02020603050405020304" pitchFamily="18" charset="0"/>
                <a:cs typeface="Times" panose="02020603050405020304" pitchFamily="18" charset="0"/>
              </a:rPr>
              <a:t>Xie Guohuan/</a:t>
            </a:r>
            <a:r>
              <a:rPr lang="zh-CN" altLang="en-US" sz="2100" b="1" spc="-5" dirty="0">
                <a:solidFill>
                  <a:srgbClr val="68370E"/>
                </a:solidFill>
                <a:latin typeface="Times" panose="02020603050405020304" pitchFamily="18" charset="0"/>
                <a:cs typeface="Times" panose="02020603050405020304" pitchFamily="18" charset="0"/>
              </a:rPr>
              <a:t>解国欢</a:t>
            </a:r>
            <a:endParaRPr lang="en-US" altLang="zh-CN" sz="2100" b="1" spc="-5" dirty="0">
              <a:solidFill>
                <a:srgbClr val="68370E"/>
              </a:solidFill>
              <a:latin typeface="Times" panose="02020603050405020304" pitchFamily="18" charset="0"/>
              <a:cs typeface="Times" panose="02020603050405020304" pitchFamily="18" charset="0"/>
            </a:endParaRPr>
          </a:p>
          <a:p>
            <a:pPr marL="12700" marR="5080" indent="1150620">
              <a:lnSpc>
                <a:spcPct val="143800"/>
              </a:lnSpc>
              <a:spcBef>
                <a:spcPts val="100"/>
              </a:spcBef>
            </a:pPr>
            <a:r>
              <a:rPr lang="en-US" sz="2100" b="1" spc="-5" dirty="0">
                <a:solidFill>
                  <a:srgbClr val="68370E"/>
                </a:solidFill>
                <a:latin typeface="Times" panose="02020603050405020304" pitchFamily="18" charset="0"/>
                <a:cs typeface="Times" panose="02020603050405020304" pitchFamily="18" charset="0"/>
              </a:rPr>
              <a:t>2020</a:t>
            </a:r>
            <a:r>
              <a:rPr lang="en-US" altLang="zh-CN" sz="2100" b="1" spc="-5" dirty="0">
                <a:solidFill>
                  <a:srgbClr val="68370E"/>
                </a:solidFill>
                <a:latin typeface="Times" panose="02020603050405020304" pitchFamily="18" charset="0"/>
                <a:cs typeface="Times" panose="02020603050405020304" pitchFamily="18" charset="0"/>
              </a:rPr>
              <a:t>-07-24</a:t>
            </a:r>
            <a:endParaRPr sz="2100" dirty="0">
              <a:latin typeface="Times" panose="02020603050405020304" pitchFamily="18" charset="0"/>
              <a:cs typeface="Times"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
            <a:extLst>
              <a:ext uri="{FF2B5EF4-FFF2-40B4-BE49-F238E27FC236}">
                <a16:creationId xmlns:a16="http://schemas.microsoft.com/office/drawing/2014/main" id="{C8C1048F-E962-47FB-A5D3-C838AB4A69B5}"/>
              </a:ext>
            </a:extLst>
          </p:cNvPr>
          <p:cNvSpPr>
            <a:spLocks noGrp="1"/>
          </p:cNvSpPr>
          <p:nvPr>
            <p:ph type="body" idx="1"/>
          </p:nvPr>
        </p:nvSpPr>
        <p:spPr>
          <a:xfrm>
            <a:off x="609600" y="457200"/>
            <a:ext cx="9752584" cy="430887"/>
          </a:xfrm>
        </p:spPr>
        <p:txBody>
          <a:bodyPr/>
          <a:lstStyle/>
          <a:p>
            <a:r>
              <a:rPr lang="en-US" altLang="zh-CN" sz="2800" dirty="0"/>
              <a:t>Unique Characteristic Of Implicit Feedback</a:t>
            </a:r>
            <a:endParaRPr lang="zh-CN" altLang="en-US" sz="2800" dirty="0"/>
          </a:p>
        </p:txBody>
      </p:sp>
      <p:sp>
        <p:nvSpPr>
          <p:cNvPr id="3" name="object 3">
            <a:extLst>
              <a:ext uri="{FF2B5EF4-FFF2-40B4-BE49-F238E27FC236}">
                <a16:creationId xmlns:a16="http://schemas.microsoft.com/office/drawing/2014/main" id="{B50C9B7E-8562-4ACD-861A-8C9EE97DE5E1}"/>
              </a:ext>
            </a:extLst>
          </p:cNvPr>
          <p:cNvSpPr txBox="1"/>
          <p:nvPr/>
        </p:nvSpPr>
        <p:spPr>
          <a:xfrm>
            <a:off x="685800" y="1447800"/>
            <a:ext cx="7391400" cy="1890261"/>
          </a:xfrm>
          <a:prstGeom prst="rect">
            <a:avLst/>
          </a:prstGeom>
        </p:spPr>
        <p:txBody>
          <a:bodyPr vert="horz" wrap="square" lIns="0" tIns="88900" rIns="0" bIns="0" rtlCol="0">
            <a:spAutoFit/>
          </a:bodyPr>
          <a:lstStyle/>
          <a:p>
            <a:pPr marL="298450" indent="-285750">
              <a:spcBef>
                <a:spcPts val="700"/>
              </a:spcBef>
              <a:buClr>
                <a:schemeClr val="bg1"/>
              </a:buClr>
              <a:buFont typeface="Wingdings" panose="05000000000000000000" pitchFamily="2" charset="2"/>
              <a:buChar char="Ø"/>
              <a:tabLst>
                <a:tab pos="299085" algn="l"/>
              </a:tabLst>
            </a:pPr>
            <a:r>
              <a:rPr lang="en-US" sz="1700" b="1" spc="-5" dirty="0">
                <a:solidFill>
                  <a:schemeClr val="accent2">
                    <a:lumMod val="50000"/>
                  </a:schemeClr>
                </a:solidFill>
                <a:latin typeface="Times" panose="02020603050405020304" pitchFamily="18" charset="0"/>
                <a:cs typeface="Times" panose="02020603050405020304" pitchFamily="18" charset="0"/>
              </a:rPr>
              <a:t>No Negative Feedback</a:t>
            </a:r>
          </a:p>
          <a:p>
            <a:pPr marL="298450" indent="-285750">
              <a:lnSpc>
                <a:spcPct val="100000"/>
              </a:lnSpc>
              <a:spcBef>
                <a:spcPts val="600"/>
              </a:spcBef>
              <a:buClr>
                <a:schemeClr val="bg1"/>
              </a:buClr>
              <a:buFont typeface="Wingdings" panose="05000000000000000000" pitchFamily="2" charset="2"/>
              <a:buChar char="Ø"/>
              <a:tabLst>
                <a:tab pos="299085" algn="l"/>
              </a:tabLst>
            </a:pPr>
            <a:r>
              <a:rPr lang="en-US" sz="1700" b="1" spc="-5" dirty="0">
                <a:solidFill>
                  <a:schemeClr val="accent2">
                    <a:lumMod val="50000"/>
                  </a:schemeClr>
                </a:solidFill>
                <a:latin typeface="Times" panose="02020603050405020304" pitchFamily="18" charset="0"/>
                <a:cs typeface="Times" panose="02020603050405020304" pitchFamily="18" charset="0"/>
              </a:rPr>
              <a:t>Implicit Feedback Is Inherently Noisy</a:t>
            </a:r>
            <a:endParaRPr sz="1700" b="1" spc="-5" dirty="0">
              <a:solidFill>
                <a:schemeClr val="accent2">
                  <a:lumMod val="50000"/>
                </a:schemeClr>
              </a:solidFill>
              <a:latin typeface="Times" panose="02020603050405020304" pitchFamily="18" charset="0"/>
              <a:cs typeface="Times" panose="02020603050405020304" pitchFamily="18" charset="0"/>
            </a:endParaRPr>
          </a:p>
          <a:p>
            <a:pPr marL="298450" indent="-285750">
              <a:lnSpc>
                <a:spcPct val="100000"/>
              </a:lnSpc>
              <a:spcBef>
                <a:spcPts val="600"/>
              </a:spcBef>
              <a:buClr>
                <a:schemeClr val="bg1"/>
              </a:buClr>
              <a:buFont typeface="Wingdings" panose="05000000000000000000" pitchFamily="2" charset="2"/>
              <a:buChar char="Ø"/>
              <a:tabLst>
                <a:tab pos="299085" algn="l"/>
              </a:tabLst>
            </a:pPr>
            <a:r>
              <a:rPr sz="1350" spc="260" dirty="0">
                <a:solidFill>
                  <a:schemeClr val="accent2">
                    <a:lumMod val="50000"/>
                  </a:schemeClr>
                </a:solidFill>
                <a:latin typeface="Times" panose="02020603050405020304" pitchFamily="18" charset="0"/>
                <a:cs typeface="Times" panose="02020603050405020304" pitchFamily="18" charset="0"/>
              </a:rPr>
              <a:t>	</a:t>
            </a:r>
            <a:r>
              <a:rPr lang="en-US" sz="1700" b="1" spc="-5" dirty="0">
                <a:solidFill>
                  <a:schemeClr val="accent2">
                    <a:lumMod val="50000"/>
                  </a:schemeClr>
                </a:solidFill>
                <a:latin typeface="Times" panose="02020603050405020304" pitchFamily="18" charset="0"/>
                <a:cs typeface="Times" panose="02020603050405020304" pitchFamily="18" charset="0"/>
              </a:rPr>
              <a:t>The Numerical Value Of Explicit Feedback Indicates Preference </a:t>
            </a:r>
            <a:r>
              <a:rPr lang="en-US" sz="1700" b="1" spc="-5" dirty="0" err="1">
                <a:solidFill>
                  <a:schemeClr val="accent2">
                    <a:lumMod val="50000"/>
                  </a:schemeClr>
                </a:solidFill>
                <a:latin typeface="Times" panose="02020603050405020304" pitchFamily="18" charset="0"/>
                <a:cs typeface="Times" panose="02020603050405020304" pitchFamily="18" charset="0"/>
              </a:rPr>
              <a:t>Whereras</a:t>
            </a:r>
            <a:r>
              <a:rPr lang="en-US" sz="1700" b="1" spc="-5" dirty="0">
                <a:solidFill>
                  <a:schemeClr val="accent2">
                    <a:lumMod val="50000"/>
                  </a:schemeClr>
                </a:solidFill>
                <a:latin typeface="Times" panose="02020603050405020304" pitchFamily="18" charset="0"/>
                <a:cs typeface="Times" panose="02020603050405020304" pitchFamily="18" charset="0"/>
              </a:rPr>
              <a:t> The Numerical Value of Implicit Feedback Indicates Confidence</a:t>
            </a:r>
          </a:p>
          <a:p>
            <a:pPr marL="298450" indent="-285750">
              <a:lnSpc>
                <a:spcPct val="100000"/>
              </a:lnSpc>
              <a:spcBef>
                <a:spcPts val="600"/>
              </a:spcBef>
              <a:buClr>
                <a:schemeClr val="bg1"/>
              </a:buClr>
              <a:buFont typeface="Wingdings" panose="05000000000000000000" pitchFamily="2" charset="2"/>
              <a:buChar char="Ø"/>
              <a:tabLst>
                <a:tab pos="299085" algn="l"/>
              </a:tabLst>
            </a:pPr>
            <a:r>
              <a:rPr lang="en-US" sz="1700" b="1" spc="-5" dirty="0">
                <a:solidFill>
                  <a:schemeClr val="accent2">
                    <a:lumMod val="50000"/>
                  </a:schemeClr>
                </a:solidFill>
                <a:latin typeface="Times" panose="02020603050405020304" pitchFamily="18" charset="0"/>
                <a:cs typeface="Times" panose="02020603050405020304" pitchFamily="18" charset="0"/>
              </a:rPr>
              <a:t>Evaluation of </a:t>
            </a:r>
            <a:r>
              <a:rPr lang="en-US" sz="1700" b="1" spc="-5" dirty="0" err="1">
                <a:solidFill>
                  <a:schemeClr val="accent2">
                    <a:lumMod val="50000"/>
                  </a:schemeClr>
                </a:solidFill>
                <a:latin typeface="Times" panose="02020603050405020304" pitchFamily="18" charset="0"/>
                <a:cs typeface="Times" panose="02020603050405020304" pitchFamily="18" charset="0"/>
              </a:rPr>
              <a:t>Implict</a:t>
            </a:r>
            <a:r>
              <a:rPr lang="en-US" sz="1700" b="1" spc="-5" dirty="0">
                <a:solidFill>
                  <a:schemeClr val="accent2">
                    <a:lumMod val="50000"/>
                  </a:schemeClr>
                </a:solidFill>
                <a:latin typeface="Times" panose="02020603050405020304" pitchFamily="18" charset="0"/>
                <a:cs typeface="Times" panose="02020603050405020304" pitchFamily="18" charset="0"/>
              </a:rPr>
              <a:t> Feedback Recommender Requires Appropriate Measures</a:t>
            </a:r>
            <a:endParaRPr sz="1700" b="1" spc="-5" dirty="0">
              <a:solidFill>
                <a:schemeClr val="accent2">
                  <a:lumMod val="50000"/>
                </a:schemeClr>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9635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90E89192-D3A8-4B73-B643-7D96AD0558BF}"/>
              </a:ext>
            </a:extLst>
          </p:cNvPr>
          <p:cNvSpPr txBox="1"/>
          <p:nvPr/>
        </p:nvSpPr>
        <p:spPr>
          <a:xfrm>
            <a:off x="533400" y="652378"/>
            <a:ext cx="7233284"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a:solidFill>
                  <a:schemeClr val="bg1"/>
                </a:solidFill>
                <a:latin typeface="Gothic Uralic"/>
                <a:cs typeface="Gothic Uralic"/>
              </a:rPr>
              <a:t>What Is Collaborative Filtering</a:t>
            </a:r>
            <a:endParaRPr sz="3600" dirty="0">
              <a:solidFill>
                <a:schemeClr val="bg1"/>
              </a:solidFill>
              <a:latin typeface="Gothic Uralic"/>
              <a:cs typeface="Gothic Uralic"/>
            </a:endParaRPr>
          </a:p>
        </p:txBody>
      </p:sp>
      <p:pic>
        <p:nvPicPr>
          <p:cNvPr id="3" name="图片 2">
            <a:extLst>
              <a:ext uri="{FF2B5EF4-FFF2-40B4-BE49-F238E27FC236}">
                <a16:creationId xmlns:a16="http://schemas.microsoft.com/office/drawing/2014/main" id="{1C051E97-A3A7-4EEE-A28E-0F3B2B57F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9220200" cy="3554351"/>
          </a:xfrm>
          <a:prstGeom prst="rect">
            <a:avLst/>
          </a:prstGeom>
        </p:spPr>
      </p:pic>
      <p:sp>
        <p:nvSpPr>
          <p:cNvPr id="4" name="文本框 3">
            <a:extLst>
              <a:ext uri="{FF2B5EF4-FFF2-40B4-BE49-F238E27FC236}">
                <a16:creationId xmlns:a16="http://schemas.microsoft.com/office/drawing/2014/main" id="{2483702C-A6F6-4345-B5BA-DC3186BC8736}"/>
              </a:ext>
            </a:extLst>
          </p:cNvPr>
          <p:cNvSpPr txBox="1"/>
          <p:nvPr/>
        </p:nvSpPr>
        <p:spPr>
          <a:xfrm>
            <a:off x="1295400" y="5836290"/>
            <a:ext cx="6318884" cy="369332"/>
          </a:xfrm>
          <a:prstGeom prst="rect">
            <a:avLst/>
          </a:prstGeom>
          <a:noFill/>
        </p:spPr>
        <p:txBody>
          <a:bodyPr wrap="square" rtlCol="0">
            <a:spAutoFit/>
          </a:bodyPr>
          <a:lstStyle/>
          <a:p>
            <a:r>
              <a:rPr lang="en-US" altLang="zh-CN" dirty="0">
                <a:solidFill>
                  <a:schemeClr val="bg1"/>
                </a:solidFill>
              </a:rPr>
              <a:t>Can Be Formulated AS Matrix Completion Problem</a:t>
            </a:r>
            <a:endParaRPr lang="zh-CN" altLang="en-US" dirty="0">
              <a:solidFill>
                <a:schemeClr val="bg1"/>
              </a:solidFill>
            </a:endParaRPr>
          </a:p>
        </p:txBody>
      </p:sp>
    </p:spTree>
    <p:extLst>
      <p:ext uri="{BB962C8B-B14F-4D97-AF65-F5344CB8AC3E}">
        <p14:creationId xmlns:p14="http://schemas.microsoft.com/office/powerpoint/2010/main" val="63561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D3E0190-2FB1-4123-BE89-281E03A46ED8}"/>
              </a:ext>
            </a:extLst>
          </p:cNvPr>
          <p:cNvSpPr txBox="1"/>
          <p:nvPr/>
        </p:nvSpPr>
        <p:spPr>
          <a:xfrm>
            <a:off x="685800" y="5257800"/>
            <a:ext cx="7233284"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a:solidFill>
                  <a:schemeClr val="bg1"/>
                </a:solidFill>
                <a:latin typeface="Gothic Uralic"/>
                <a:cs typeface="Gothic Uralic"/>
              </a:rPr>
              <a:t>Neighborhood-Based Models</a:t>
            </a:r>
            <a:endParaRPr sz="3600" dirty="0">
              <a:solidFill>
                <a:schemeClr val="bg1"/>
              </a:solidFill>
              <a:latin typeface="Gothic Uralic"/>
              <a:cs typeface="Gothic Uralic"/>
            </a:endParaRPr>
          </a:p>
        </p:txBody>
      </p:sp>
      <p:sp>
        <p:nvSpPr>
          <p:cNvPr id="8" name="object 2">
            <a:extLst>
              <a:ext uri="{FF2B5EF4-FFF2-40B4-BE49-F238E27FC236}">
                <a16:creationId xmlns:a16="http://schemas.microsoft.com/office/drawing/2014/main" id="{08305163-0625-4013-8BA9-71C0A18ED5FB}"/>
              </a:ext>
            </a:extLst>
          </p:cNvPr>
          <p:cNvSpPr/>
          <p:nvPr/>
        </p:nvSpPr>
        <p:spPr>
          <a:xfrm>
            <a:off x="1981200" y="381000"/>
            <a:ext cx="8077200" cy="45720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5771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8AD66F6-441D-4C28-B437-246832178901}"/>
              </a:ext>
            </a:extLst>
          </p:cNvPr>
          <p:cNvSpPr txBox="1">
            <a:spLocks/>
          </p:cNvSpPr>
          <p:nvPr/>
        </p:nvSpPr>
        <p:spPr>
          <a:xfrm>
            <a:off x="763016" y="779526"/>
            <a:ext cx="3123184" cy="62837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4000" kern="0" dirty="0">
                <a:solidFill>
                  <a:schemeClr val="bg1"/>
                </a:solidFill>
              </a:rPr>
              <a:t>LIM</a:t>
            </a:r>
            <a:r>
              <a:rPr lang="en-US" sz="4000" kern="0" spc="10" dirty="0">
                <a:solidFill>
                  <a:schemeClr val="bg1"/>
                </a:solidFill>
              </a:rPr>
              <a:t>I</a:t>
            </a:r>
            <a:r>
              <a:rPr lang="en-US" sz="4000" kern="0" spc="-5" dirty="0">
                <a:solidFill>
                  <a:schemeClr val="bg1"/>
                </a:solidFill>
              </a:rPr>
              <a:t>TATI</a:t>
            </a:r>
            <a:r>
              <a:rPr lang="en-US" sz="4000" kern="0" dirty="0">
                <a:solidFill>
                  <a:schemeClr val="bg1"/>
                </a:solidFill>
              </a:rPr>
              <a:t>O</a:t>
            </a:r>
            <a:r>
              <a:rPr lang="en-US" sz="4000" kern="0" spc="-5" dirty="0">
                <a:solidFill>
                  <a:schemeClr val="bg1"/>
                </a:solidFill>
              </a:rPr>
              <a:t>NS</a:t>
            </a:r>
            <a:endParaRPr lang="en-US" sz="4000" kern="0" dirty="0">
              <a:solidFill>
                <a:schemeClr val="bg1"/>
              </a:solidFill>
            </a:endParaRPr>
          </a:p>
        </p:txBody>
      </p:sp>
      <p:sp>
        <p:nvSpPr>
          <p:cNvPr id="3" name="object 3">
            <a:extLst>
              <a:ext uri="{FF2B5EF4-FFF2-40B4-BE49-F238E27FC236}">
                <a16:creationId xmlns:a16="http://schemas.microsoft.com/office/drawing/2014/main" id="{F0C26523-6515-46B4-AEA0-3B8D60AD074A}"/>
              </a:ext>
            </a:extLst>
          </p:cNvPr>
          <p:cNvSpPr txBox="1"/>
          <p:nvPr/>
        </p:nvSpPr>
        <p:spPr>
          <a:xfrm>
            <a:off x="686816" y="2133600"/>
            <a:ext cx="11428984" cy="2930931"/>
          </a:xfrm>
          <a:prstGeom prst="rect">
            <a:avLst/>
          </a:prstGeom>
        </p:spPr>
        <p:txBody>
          <a:bodyPr vert="horz" wrap="square" lIns="0" tIns="149225" rIns="0" bIns="0" rtlCol="0">
            <a:spAutoFit/>
          </a:bodyPr>
          <a:lstStyle/>
          <a:p>
            <a:pPr marL="355600" indent="-342900">
              <a:lnSpc>
                <a:spcPct val="100000"/>
              </a:lnSpc>
              <a:spcBef>
                <a:spcPts val="1175"/>
              </a:spcBef>
              <a:buClr>
                <a:schemeClr val="bg1"/>
              </a:buClr>
              <a:buFont typeface="Wingdings" panose="05000000000000000000" pitchFamily="2" charset="2"/>
              <a:buChar char="Ø"/>
            </a:pPr>
            <a:r>
              <a:rPr sz="2400" spc="-5" dirty="0">
                <a:solidFill>
                  <a:srgbClr val="68370E"/>
                </a:solidFill>
                <a:latin typeface="Gothic Uralic"/>
                <a:cs typeface="Gothic Uralic"/>
              </a:rPr>
              <a:t>Using collaborative </a:t>
            </a:r>
            <a:r>
              <a:rPr sz="2400" dirty="0">
                <a:solidFill>
                  <a:srgbClr val="68370E"/>
                </a:solidFill>
                <a:latin typeface="Gothic Uralic"/>
                <a:cs typeface="Gothic Uralic"/>
              </a:rPr>
              <a:t>filtering </a:t>
            </a:r>
            <a:r>
              <a:rPr sz="2400" spc="-5" dirty="0">
                <a:solidFill>
                  <a:srgbClr val="68370E"/>
                </a:solidFill>
                <a:latin typeface="Gothic Uralic"/>
                <a:cs typeface="Gothic Uralic"/>
              </a:rPr>
              <a:t>is </a:t>
            </a:r>
            <a:r>
              <a:rPr sz="2400" dirty="0">
                <a:solidFill>
                  <a:srgbClr val="68370E"/>
                </a:solidFill>
                <a:latin typeface="Gothic Uralic"/>
                <a:cs typeface="Gothic Uralic"/>
              </a:rPr>
              <a:t>computationally</a:t>
            </a:r>
            <a:r>
              <a:rPr sz="2400" spc="-15" dirty="0">
                <a:solidFill>
                  <a:srgbClr val="68370E"/>
                </a:solidFill>
                <a:latin typeface="Gothic Uralic"/>
                <a:cs typeface="Gothic Uralic"/>
              </a:rPr>
              <a:t> </a:t>
            </a:r>
            <a:r>
              <a:rPr sz="2400" dirty="0">
                <a:solidFill>
                  <a:srgbClr val="68370E"/>
                </a:solidFill>
                <a:latin typeface="Gothic Uralic"/>
                <a:cs typeface="Gothic Uralic"/>
              </a:rPr>
              <a:t>expensive</a:t>
            </a:r>
            <a:endParaRPr sz="2400" dirty="0">
              <a:latin typeface="Gothic Uralic"/>
              <a:cs typeface="Gothic Uralic"/>
            </a:endParaRPr>
          </a:p>
          <a:p>
            <a:pPr marL="355600" indent="-342900">
              <a:lnSpc>
                <a:spcPct val="100000"/>
              </a:lnSpc>
              <a:spcBef>
                <a:spcPts val="1080"/>
              </a:spcBef>
              <a:buClr>
                <a:schemeClr val="bg1"/>
              </a:buClr>
              <a:buFont typeface="Wingdings" panose="05000000000000000000" pitchFamily="2" charset="2"/>
              <a:buChar char="Ø"/>
            </a:pPr>
            <a:r>
              <a:rPr sz="2400" spc="-10" dirty="0">
                <a:solidFill>
                  <a:srgbClr val="68370E"/>
                </a:solidFill>
                <a:latin typeface="Gothic Uralic"/>
                <a:cs typeface="Gothic Uralic"/>
              </a:rPr>
              <a:t>Worst </a:t>
            </a:r>
            <a:r>
              <a:rPr sz="2400" dirty="0">
                <a:solidFill>
                  <a:srgbClr val="68370E"/>
                </a:solidFill>
                <a:latin typeface="Gothic Uralic"/>
                <a:cs typeface="Gothic Uralic"/>
              </a:rPr>
              <a:t>case complexity </a:t>
            </a:r>
            <a:r>
              <a:rPr sz="2400" spc="-5" dirty="0">
                <a:solidFill>
                  <a:srgbClr val="68370E"/>
                </a:solidFill>
                <a:latin typeface="Gothic Uralic"/>
                <a:cs typeface="Gothic Uralic"/>
              </a:rPr>
              <a:t>is </a:t>
            </a:r>
            <a:r>
              <a:rPr sz="2400" spc="-10" dirty="0">
                <a:solidFill>
                  <a:srgbClr val="68370E"/>
                </a:solidFill>
                <a:latin typeface="Gothic Uralic"/>
                <a:cs typeface="Gothic Uralic"/>
              </a:rPr>
              <a:t>O(MN)[M- </a:t>
            </a:r>
            <a:r>
              <a:rPr sz="2400" dirty="0">
                <a:solidFill>
                  <a:srgbClr val="68370E"/>
                </a:solidFill>
                <a:latin typeface="Gothic Uralic"/>
                <a:cs typeface="Gothic Uralic"/>
              </a:rPr>
              <a:t>Number </a:t>
            </a:r>
            <a:r>
              <a:rPr sz="2400" spc="-5" dirty="0">
                <a:solidFill>
                  <a:srgbClr val="68370E"/>
                </a:solidFill>
                <a:latin typeface="Gothic Uralic"/>
                <a:cs typeface="Gothic Uralic"/>
              </a:rPr>
              <a:t>of </a:t>
            </a:r>
            <a:r>
              <a:rPr sz="2400" dirty="0">
                <a:solidFill>
                  <a:srgbClr val="68370E"/>
                </a:solidFill>
                <a:latin typeface="Gothic Uralic"/>
                <a:cs typeface="Gothic Uralic"/>
              </a:rPr>
              <a:t>customers,</a:t>
            </a:r>
            <a:r>
              <a:rPr sz="2400" spc="30" dirty="0">
                <a:solidFill>
                  <a:srgbClr val="68370E"/>
                </a:solidFill>
                <a:latin typeface="Gothic Uralic"/>
                <a:cs typeface="Gothic Uralic"/>
              </a:rPr>
              <a:t> </a:t>
            </a:r>
            <a:r>
              <a:rPr sz="2400" spc="5" dirty="0">
                <a:solidFill>
                  <a:srgbClr val="68370E"/>
                </a:solidFill>
                <a:latin typeface="Gothic Uralic"/>
                <a:cs typeface="Gothic Uralic"/>
              </a:rPr>
              <a:t>N-</a:t>
            </a:r>
            <a:r>
              <a:rPr sz="2400" dirty="0">
                <a:solidFill>
                  <a:srgbClr val="68370E"/>
                </a:solidFill>
                <a:latin typeface="Gothic Uralic"/>
                <a:cs typeface="Gothic Uralic"/>
              </a:rPr>
              <a:t>Number</a:t>
            </a:r>
            <a:r>
              <a:rPr lang="en-US" sz="2400" dirty="0">
                <a:solidFill>
                  <a:srgbClr val="68370E"/>
                </a:solidFill>
                <a:latin typeface="Gothic Uralic"/>
                <a:cs typeface="Gothic Uralic"/>
              </a:rPr>
              <a:t> </a:t>
            </a:r>
            <a:r>
              <a:rPr sz="2400" dirty="0">
                <a:solidFill>
                  <a:srgbClr val="68370E"/>
                </a:solidFill>
                <a:latin typeface="Gothic Uralic"/>
                <a:cs typeface="Gothic Uralic"/>
              </a:rPr>
              <a:t> of </a:t>
            </a:r>
            <a:r>
              <a:rPr sz="2400" spc="-5" dirty="0">
                <a:solidFill>
                  <a:srgbClr val="68370E"/>
                </a:solidFill>
                <a:latin typeface="Gothic Uralic"/>
                <a:cs typeface="Gothic Uralic"/>
              </a:rPr>
              <a:t>product</a:t>
            </a:r>
            <a:r>
              <a:rPr sz="2400" spc="-80" dirty="0">
                <a:solidFill>
                  <a:srgbClr val="68370E"/>
                </a:solidFill>
                <a:latin typeface="Gothic Uralic"/>
                <a:cs typeface="Gothic Uralic"/>
              </a:rPr>
              <a:t> </a:t>
            </a:r>
            <a:r>
              <a:rPr sz="2400" dirty="0">
                <a:solidFill>
                  <a:srgbClr val="68370E"/>
                </a:solidFill>
                <a:latin typeface="Gothic Uralic"/>
                <a:cs typeface="Gothic Uralic"/>
              </a:rPr>
              <a:t>catalog].</a:t>
            </a:r>
            <a:endParaRPr sz="2400" dirty="0">
              <a:latin typeface="Gothic Uralic"/>
              <a:cs typeface="Gothic Uralic"/>
            </a:endParaRPr>
          </a:p>
          <a:p>
            <a:pPr marL="355600" indent="-342900">
              <a:lnSpc>
                <a:spcPct val="100000"/>
              </a:lnSpc>
              <a:spcBef>
                <a:spcPts val="1080"/>
              </a:spcBef>
              <a:buClr>
                <a:schemeClr val="bg1"/>
              </a:buClr>
              <a:buFont typeface="Wingdings" panose="05000000000000000000" pitchFamily="2" charset="2"/>
              <a:buChar char="Ø"/>
            </a:pPr>
            <a:r>
              <a:rPr sz="2400" dirty="0">
                <a:solidFill>
                  <a:srgbClr val="68370E"/>
                </a:solidFill>
                <a:latin typeface="Gothic Uralic"/>
                <a:cs typeface="Gothic Uralic"/>
              </a:rPr>
              <a:t>The </a:t>
            </a:r>
            <a:r>
              <a:rPr sz="2400" spc="-5" dirty="0">
                <a:solidFill>
                  <a:srgbClr val="68370E"/>
                </a:solidFill>
                <a:latin typeface="Gothic Uralic"/>
                <a:cs typeface="Gothic Uralic"/>
              </a:rPr>
              <a:t>final performance </a:t>
            </a:r>
            <a:r>
              <a:rPr sz="2400" dirty="0">
                <a:solidFill>
                  <a:srgbClr val="68370E"/>
                </a:solidFill>
                <a:latin typeface="Gothic Uralic"/>
                <a:cs typeface="Gothic Uralic"/>
              </a:rPr>
              <a:t>of </a:t>
            </a:r>
            <a:r>
              <a:rPr sz="2400" spc="5" dirty="0">
                <a:solidFill>
                  <a:srgbClr val="68370E"/>
                </a:solidFill>
                <a:latin typeface="Gothic Uralic"/>
                <a:cs typeface="Gothic Uralic"/>
              </a:rPr>
              <a:t>the </a:t>
            </a:r>
            <a:r>
              <a:rPr sz="2400" dirty="0">
                <a:solidFill>
                  <a:srgbClr val="68370E"/>
                </a:solidFill>
                <a:latin typeface="Gothic Uralic"/>
                <a:cs typeface="Gothic Uralic"/>
              </a:rPr>
              <a:t>algorithm </a:t>
            </a:r>
            <a:r>
              <a:rPr sz="2400" spc="-5" dirty="0">
                <a:solidFill>
                  <a:srgbClr val="68370E"/>
                </a:solidFill>
                <a:latin typeface="Gothic Uralic"/>
                <a:cs typeface="Gothic Uralic"/>
              </a:rPr>
              <a:t>is</a:t>
            </a:r>
            <a:r>
              <a:rPr sz="2400" spc="-10" dirty="0">
                <a:solidFill>
                  <a:srgbClr val="68370E"/>
                </a:solidFill>
                <a:latin typeface="Gothic Uralic"/>
                <a:cs typeface="Gothic Uralic"/>
              </a:rPr>
              <a:t> O(M+N).</a:t>
            </a:r>
            <a:endParaRPr sz="2400" dirty="0">
              <a:latin typeface="Gothic Uralic"/>
              <a:cs typeface="Gothic Uralic"/>
            </a:endParaRPr>
          </a:p>
          <a:p>
            <a:pPr marL="355600" indent="-342900">
              <a:lnSpc>
                <a:spcPct val="100000"/>
              </a:lnSpc>
              <a:spcBef>
                <a:spcPts val="1080"/>
              </a:spcBef>
              <a:buClr>
                <a:schemeClr val="bg1"/>
              </a:buClr>
              <a:buFont typeface="Wingdings" panose="05000000000000000000" pitchFamily="2" charset="2"/>
              <a:buChar char="Ø"/>
            </a:pPr>
            <a:r>
              <a:rPr sz="2400" dirty="0">
                <a:solidFill>
                  <a:srgbClr val="68370E"/>
                </a:solidFill>
                <a:latin typeface="Gothic Uralic"/>
                <a:cs typeface="Gothic Uralic"/>
              </a:rPr>
              <a:t>The algorithm encounters severe </a:t>
            </a:r>
            <a:r>
              <a:rPr sz="2400" spc="-5" dirty="0">
                <a:solidFill>
                  <a:srgbClr val="68370E"/>
                </a:solidFill>
                <a:latin typeface="Gothic Uralic"/>
                <a:cs typeface="Gothic Uralic"/>
              </a:rPr>
              <a:t>performance </a:t>
            </a:r>
            <a:r>
              <a:rPr sz="2400" dirty="0">
                <a:solidFill>
                  <a:srgbClr val="68370E"/>
                </a:solidFill>
                <a:latin typeface="Gothic Uralic"/>
                <a:cs typeface="Gothic Uralic"/>
              </a:rPr>
              <a:t>and </a:t>
            </a:r>
            <a:r>
              <a:rPr sz="2400" spc="-5" dirty="0">
                <a:solidFill>
                  <a:srgbClr val="68370E"/>
                </a:solidFill>
                <a:latin typeface="Gothic Uralic"/>
                <a:cs typeface="Gothic Uralic"/>
              </a:rPr>
              <a:t>scaling </a:t>
            </a:r>
            <a:r>
              <a:rPr sz="2400" spc="-45" dirty="0">
                <a:solidFill>
                  <a:srgbClr val="68370E"/>
                </a:solidFill>
                <a:latin typeface="Gothic Uralic"/>
                <a:cs typeface="Gothic Uralic"/>
              </a:rPr>
              <a:t>issues.</a:t>
            </a:r>
            <a:endParaRPr sz="2400" dirty="0">
              <a:latin typeface="Gothic Uralic"/>
              <a:cs typeface="Gothic Uralic"/>
            </a:endParaRPr>
          </a:p>
          <a:p>
            <a:pPr marL="354965" marR="378460" indent="-342900">
              <a:lnSpc>
                <a:spcPct val="100000"/>
              </a:lnSpc>
              <a:spcBef>
                <a:spcPts val="1085"/>
              </a:spcBef>
              <a:buClr>
                <a:schemeClr val="bg1"/>
              </a:buClr>
              <a:buFont typeface="Wingdings" panose="05000000000000000000" pitchFamily="2" charset="2"/>
              <a:buChar char="Ø"/>
            </a:pPr>
            <a:r>
              <a:rPr sz="2400" spc="-30" dirty="0">
                <a:solidFill>
                  <a:srgbClr val="68370E"/>
                </a:solidFill>
                <a:latin typeface="Gothic Uralic"/>
                <a:cs typeface="Gothic Uralic"/>
              </a:rPr>
              <a:t>We </a:t>
            </a:r>
            <a:r>
              <a:rPr sz="2400" dirty="0">
                <a:solidFill>
                  <a:srgbClr val="68370E"/>
                </a:solidFill>
                <a:latin typeface="Gothic Uralic"/>
                <a:cs typeface="Gothic Uralic"/>
              </a:rPr>
              <a:t>can reduce M </a:t>
            </a:r>
            <a:r>
              <a:rPr sz="2400" spc="-5" dirty="0">
                <a:solidFill>
                  <a:srgbClr val="68370E"/>
                </a:solidFill>
                <a:latin typeface="Gothic Uralic"/>
                <a:cs typeface="Gothic Uralic"/>
              </a:rPr>
              <a:t>and </a:t>
            </a:r>
            <a:r>
              <a:rPr sz="2400" dirty="0">
                <a:solidFill>
                  <a:srgbClr val="68370E"/>
                </a:solidFill>
                <a:latin typeface="Gothic Uralic"/>
                <a:cs typeface="Gothic Uralic"/>
              </a:rPr>
              <a:t>N by a </a:t>
            </a:r>
            <a:r>
              <a:rPr sz="2400" spc="-5" dirty="0">
                <a:solidFill>
                  <a:srgbClr val="68370E"/>
                </a:solidFill>
                <a:latin typeface="Gothic Uralic"/>
                <a:cs typeface="Gothic Uralic"/>
              </a:rPr>
              <a:t>large </a:t>
            </a:r>
            <a:r>
              <a:rPr sz="2400" dirty="0">
                <a:solidFill>
                  <a:srgbClr val="68370E"/>
                </a:solidFill>
                <a:latin typeface="Gothic Uralic"/>
                <a:cs typeface="Gothic Uralic"/>
              </a:rPr>
              <a:t>factor but with </a:t>
            </a:r>
            <a:r>
              <a:rPr sz="2400" spc="5" dirty="0">
                <a:solidFill>
                  <a:srgbClr val="68370E"/>
                </a:solidFill>
                <a:latin typeface="Gothic Uralic"/>
                <a:cs typeface="Gothic Uralic"/>
              </a:rPr>
              <a:t>the </a:t>
            </a:r>
            <a:r>
              <a:rPr sz="2400" dirty="0">
                <a:solidFill>
                  <a:srgbClr val="68370E"/>
                </a:solidFill>
                <a:latin typeface="Gothic Uralic"/>
                <a:cs typeface="Gothic Uralic"/>
              </a:rPr>
              <a:t>cost</a:t>
            </a:r>
            <a:r>
              <a:rPr sz="2400" spc="-45" dirty="0">
                <a:solidFill>
                  <a:srgbClr val="68370E"/>
                </a:solidFill>
                <a:latin typeface="Gothic Uralic"/>
                <a:cs typeface="Gothic Uralic"/>
              </a:rPr>
              <a:t> </a:t>
            </a:r>
            <a:r>
              <a:rPr sz="2400" spc="-210" dirty="0">
                <a:solidFill>
                  <a:srgbClr val="68370E"/>
                </a:solidFill>
                <a:latin typeface="Gothic Uralic"/>
                <a:cs typeface="Gothic Uralic"/>
              </a:rPr>
              <a:t>of  </a:t>
            </a:r>
            <a:r>
              <a:rPr sz="2400" dirty="0">
                <a:solidFill>
                  <a:srgbClr val="68370E"/>
                </a:solidFill>
                <a:latin typeface="Gothic Uralic"/>
                <a:cs typeface="Gothic Uralic"/>
              </a:rPr>
              <a:t>recommendation</a:t>
            </a:r>
            <a:r>
              <a:rPr sz="2400" spc="-30" dirty="0">
                <a:solidFill>
                  <a:srgbClr val="68370E"/>
                </a:solidFill>
                <a:latin typeface="Gothic Uralic"/>
                <a:cs typeface="Gothic Uralic"/>
              </a:rPr>
              <a:t> </a:t>
            </a:r>
            <a:r>
              <a:rPr sz="2400" spc="-5" dirty="0">
                <a:solidFill>
                  <a:srgbClr val="68370E"/>
                </a:solidFill>
                <a:latin typeface="Gothic Uralic"/>
                <a:cs typeface="Gothic Uralic"/>
              </a:rPr>
              <a:t>quality.</a:t>
            </a:r>
            <a:endParaRPr sz="2400" dirty="0">
              <a:latin typeface="Gothic Uralic"/>
              <a:cs typeface="Gothic Uralic"/>
            </a:endParaRPr>
          </a:p>
        </p:txBody>
      </p:sp>
    </p:spTree>
    <p:extLst>
      <p:ext uri="{BB962C8B-B14F-4D97-AF65-F5344CB8AC3E}">
        <p14:creationId xmlns:p14="http://schemas.microsoft.com/office/powerpoint/2010/main" val="410490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21103EA-9583-4731-8DFB-A0197C0A3D26}"/>
              </a:ext>
            </a:extLst>
          </p:cNvPr>
          <p:cNvSpPr txBox="1"/>
          <p:nvPr/>
        </p:nvSpPr>
        <p:spPr>
          <a:xfrm>
            <a:off x="685800" y="5257800"/>
            <a:ext cx="7233284"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a:solidFill>
                  <a:schemeClr val="bg1"/>
                </a:solidFill>
                <a:latin typeface="Gothic Uralic"/>
                <a:cs typeface="Gothic Uralic"/>
              </a:rPr>
              <a:t>Latent Factor Models</a:t>
            </a:r>
            <a:endParaRPr sz="3600" dirty="0">
              <a:solidFill>
                <a:schemeClr val="bg1"/>
              </a:solidFill>
              <a:latin typeface="Gothic Uralic"/>
              <a:cs typeface="Gothic Uralic"/>
            </a:endParaRPr>
          </a:p>
        </p:txBody>
      </p:sp>
      <p:pic>
        <p:nvPicPr>
          <p:cNvPr id="4" name="图片 3">
            <a:extLst>
              <a:ext uri="{FF2B5EF4-FFF2-40B4-BE49-F238E27FC236}">
                <a16:creationId xmlns:a16="http://schemas.microsoft.com/office/drawing/2014/main" id="{FDF2BF52-9B44-4033-A9CB-D3B24785D6D3}"/>
              </a:ext>
            </a:extLst>
          </p:cNvPr>
          <p:cNvPicPr>
            <a:picLocks noChangeAspect="1"/>
          </p:cNvPicPr>
          <p:nvPr/>
        </p:nvPicPr>
        <p:blipFill>
          <a:blip r:embed="rId3"/>
          <a:stretch>
            <a:fillRect/>
          </a:stretch>
        </p:blipFill>
        <p:spPr>
          <a:xfrm>
            <a:off x="885825" y="1033378"/>
            <a:ext cx="10163175" cy="3771900"/>
          </a:xfrm>
          <a:prstGeom prst="rect">
            <a:avLst/>
          </a:prstGeom>
        </p:spPr>
      </p:pic>
      <p:sp>
        <p:nvSpPr>
          <p:cNvPr id="5" name="文本框 4">
            <a:extLst>
              <a:ext uri="{FF2B5EF4-FFF2-40B4-BE49-F238E27FC236}">
                <a16:creationId xmlns:a16="http://schemas.microsoft.com/office/drawing/2014/main" id="{6A3EF820-CC42-4FD8-8ADD-9D6B1F04D566}"/>
              </a:ext>
            </a:extLst>
          </p:cNvPr>
          <p:cNvSpPr txBox="1"/>
          <p:nvPr/>
        </p:nvSpPr>
        <p:spPr>
          <a:xfrm>
            <a:off x="5943600" y="5257800"/>
            <a:ext cx="1676400" cy="369332"/>
          </a:xfrm>
          <a:prstGeom prst="rect">
            <a:avLst/>
          </a:prstGeom>
          <a:noFill/>
        </p:spPr>
        <p:txBody>
          <a:bodyPr wrap="square" rtlCol="0">
            <a:spAutoFit/>
          </a:bodyPr>
          <a:lstStyle/>
          <a:p>
            <a:r>
              <a:rPr lang="en-US" altLang="zh-CN" dirty="0">
                <a:solidFill>
                  <a:schemeClr val="bg1"/>
                </a:solidFill>
              </a:rPr>
              <a:t>Latent Factor</a:t>
            </a:r>
            <a:endParaRPr lang="zh-CN" altLang="en-US" dirty="0">
              <a:solidFill>
                <a:schemeClr val="bg1"/>
              </a:solidFill>
            </a:endParaRPr>
          </a:p>
        </p:txBody>
      </p:sp>
      <p:cxnSp>
        <p:nvCxnSpPr>
          <p:cNvPr id="7" name="直接箭头连接符 6">
            <a:extLst>
              <a:ext uri="{FF2B5EF4-FFF2-40B4-BE49-F238E27FC236}">
                <a16:creationId xmlns:a16="http://schemas.microsoft.com/office/drawing/2014/main" id="{9DE65736-0F14-42BD-9F83-47A70A470E0E}"/>
              </a:ext>
            </a:extLst>
          </p:cNvPr>
          <p:cNvCxnSpPr/>
          <p:nvPr/>
        </p:nvCxnSpPr>
        <p:spPr>
          <a:xfrm flipH="1" flipV="1">
            <a:off x="6096000" y="4495800"/>
            <a:ext cx="381000" cy="7620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1227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249E55-00C1-427A-B2E7-8096D25DE6BB}"/>
              </a:ext>
            </a:extLst>
          </p:cNvPr>
          <p:cNvPicPr>
            <a:picLocks noChangeAspect="1"/>
          </p:cNvPicPr>
          <p:nvPr/>
        </p:nvPicPr>
        <p:blipFill>
          <a:blip r:embed="rId3"/>
          <a:stretch>
            <a:fillRect/>
          </a:stretch>
        </p:blipFill>
        <p:spPr>
          <a:xfrm>
            <a:off x="3200400" y="76200"/>
            <a:ext cx="8911590" cy="6657482"/>
          </a:xfrm>
          <a:prstGeom prst="rect">
            <a:avLst/>
          </a:prstGeom>
        </p:spPr>
      </p:pic>
      <p:sp>
        <p:nvSpPr>
          <p:cNvPr id="6" name="文本框 5">
            <a:extLst>
              <a:ext uri="{FF2B5EF4-FFF2-40B4-BE49-F238E27FC236}">
                <a16:creationId xmlns:a16="http://schemas.microsoft.com/office/drawing/2014/main" id="{615C684D-E96E-4696-AB96-0F1C012E81A9}"/>
              </a:ext>
            </a:extLst>
          </p:cNvPr>
          <p:cNvSpPr txBox="1"/>
          <p:nvPr/>
        </p:nvSpPr>
        <p:spPr>
          <a:xfrm>
            <a:off x="152400" y="2057400"/>
            <a:ext cx="2743200" cy="954107"/>
          </a:xfrm>
          <a:prstGeom prst="rect">
            <a:avLst/>
          </a:prstGeom>
          <a:noFill/>
        </p:spPr>
        <p:txBody>
          <a:bodyPr wrap="square" rtlCol="0">
            <a:spAutoFit/>
          </a:bodyPr>
          <a:lstStyle/>
          <a:p>
            <a:r>
              <a:rPr lang="en-US" altLang="zh-CN" sz="2800" dirty="0">
                <a:solidFill>
                  <a:schemeClr val="bg1"/>
                </a:solidFill>
              </a:rPr>
              <a:t>Dimension Reduction to K</a:t>
            </a:r>
            <a:endParaRPr lang="zh-CN" altLang="en-US" sz="2800" dirty="0">
              <a:solidFill>
                <a:schemeClr val="bg1"/>
              </a:solidFill>
            </a:endParaRPr>
          </a:p>
        </p:txBody>
      </p:sp>
    </p:spTree>
    <p:extLst>
      <p:ext uri="{BB962C8B-B14F-4D97-AF65-F5344CB8AC3E}">
        <p14:creationId xmlns:p14="http://schemas.microsoft.com/office/powerpoint/2010/main" val="182984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D4CC8D0-22ED-4250-BB46-72CFF7D2BA31}"/>
              </a:ext>
            </a:extLst>
          </p:cNvPr>
          <p:cNvSpPr txBox="1">
            <a:spLocks/>
          </p:cNvSpPr>
          <p:nvPr/>
        </p:nvSpPr>
        <p:spPr>
          <a:xfrm>
            <a:off x="763016" y="779526"/>
            <a:ext cx="2661285" cy="62837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4000" kern="0" dirty="0">
                <a:solidFill>
                  <a:schemeClr val="bg1"/>
                </a:solidFill>
              </a:rPr>
              <a:t>Advantages</a:t>
            </a:r>
          </a:p>
        </p:txBody>
      </p:sp>
      <p:sp>
        <p:nvSpPr>
          <p:cNvPr id="5" name="object 3">
            <a:extLst>
              <a:ext uri="{FF2B5EF4-FFF2-40B4-BE49-F238E27FC236}">
                <a16:creationId xmlns:a16="http://schemas.microsoft.com/office/drawing/2014/main" id="{EF0ADC67-F50D-42E2-BC78-A9E0E51433A9}"/>
              </a:ext>
            </a:extLst>
          </p:cNvPr>
          <p:cNvSpPr txBox="1"/>
          <p:nvPr/>
        </p:nvSpPr>
        <p:spPr>
          <a:xfrm>
            <a:off x="763016" y="2133600"/>
            <a:ext cx="8336915" cy="2094804"/>
          </a:xfrm>
          <a:prstGeom prst="rect">
            <a:avLst/>
          </a:prstGeom>
        </p:spPr>
        <p:txBody>
          <a:bodyPr vert="horz" wrap="square" lIns="0" tIns="149225" rIns="0" bIns="0" rtlCol="0">
            <a:spAutoFit/>
          </a:bodyPr>
          <a:lstStyle/>
          <a:p>
            <a:pPr marL="355600" indent="-342900">
              <a:lnSpc>
                <a:spcPct val="100000"/>
              </a:lnSpc>
              <a:spcBef>
                <a:spcPts val="1080"/>
              </a:spcBef>
              <a:buClr>
                <a:schemeClr val="bg1"/>
              </a:buClr>
              <a:buFont typeface="Wingdings" panose="05000000000000000000" pitchFamily="2" charset="2"/>
              <a:buChar char="Ø"/>
            </a:pPr>
            <a:r>
              <a:rPr lang="en-US" sz="3600" spc="-10" dirty="0">
                <a:solidFill>
                  <a:srgbClr val="68370E"/>
                </a:solidFill>
                <a:latin typeface="Gothic Uralic"/>
                <a:cs typeface="Gothic Uralic"/>
              </a:rPr>
              <a:t>Better Accuracy</a:t>
            </a:r>
            <a:endParaRPr sz="3600" dirty="0">
              <a:latin typeface="Gothic Uralic"/>
              <a:cs typeface="Gothic Uralic"/>
            </a:endParaRPr>
          </a:p>
          <a:p>
            <a:pPr marL="355600" indent="-342900">
              <a:lnSpc>
                <a:spcPct val="100000"/>
              </a:lnSpc>
              <a:spcBef>
                <a:spcPts val="1080"/>
              </a:spcBef>
              <a:buClr>
                <a:schemeClr val="bg1"/>
              </a:buClr>
              <a:buFont typeface="Wingdings" panose="05000000000000000000" pitchFamily="2" charset="2"/>
              <a:buChar char="Ø"/>
            </a:pPr>
            <a:r>
              <a:rPr lang="en-US" sz="3600" dirty="0">
                <a:solidFill>
                  <a:srgbClr val="68370E"/>
                </a:solidFill>
                <a:latin typeface="Gothic Uralic"/>
                <a:cs typeface="Gothic Uralic"/>
              </a:rPr>
              <a:t>Better Scalability</a:t>
            </a:r>
          </a:p>
          <a:p>
            <a:pPr marL="355600" indent="-342900">
              <a:lnSpc>
                <a:spcPct val="100000"/>
              </a:lnSpc>
              <a:spcBef>
                <a:spcPts val="1080"/>
              </a:spcBef>
              <a:buClr>
                <a:schemeClr val="bg1"/>
              </a:buClr>
              <a:buFont typeface="Wingdings" panose="05000000000000000000" pitchFamily="2" charset="2"/>
              <a:buChar char="Ø"/>
            </a:pPr>
            <a:r>
              <a:rPr lang="en-US" sz="3600" dirty="0">
                <a:solidFill>
                  <a:srgbClr val="68370E"/>
                </a:solidFill>
                <a:latin typeface="Gothic Uralic"/>
                <a:cs typeface="Gothic Uralic"/>
              </a:rPr>
              <a:t>Linear Time Complexity</a:t>
            </a:r>
            <a:endParaRPr sz="3600" dirty="0">
              <a:latin typeface="Gothic Uralic"/>
              <a:cs typeface="Gothic Uralic"/>
            </a:endParaRPr>
          </a:p>
        </p:txBody>
      </p:sp>
    </p:spTree>
    <p:extLst>
      <p:ext uri="{BB962C8B-B14F-4D97-AF65-F5344CB8AC3E}">
        <p14:creationId xmlns:p14="http://schemas.microsoft.com/office/powerpoint/2010/main" val="407323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5EAA6EF-2486-4799-B178-23C0F46A708C}"/>
              </a:ext>
            </a:extLst>
          </p:cNvPr>
          <p:cNvPicPr>
            <a:picLocks noChangeAspect="1"/>
          </p:cNvPicPr>
          <p:nvPr/>
        </p:nvPicPr>
        <p:blipFill>
          <a:blip r:embed="rId2"/>
          <a:stretch>
            <a:fillRect/>
          </a:stretch>
        </p:blipFill>
        <p:spPr>
          <a:xfrm>
            <a:off x="914400" y="1086030"/>
            <a:ext cx="3467100" cy="3571875"/>
          </a:xfrm>
          <a:prstGeom prst="rect">
            <a:avLst/>
          </a:prstGeom>
        </p:spPr>
      </p:pic>
      <p:pic>
        <p:nvPicPr>
          <p:cNvPr id="4" name="Picture 3">
            <a:extLst>
              <a:ext uri="{FF2B5EF4-FFF2-40B4-BE49-F238E27FC236}">
                <a16:creationId xmlns:a16="http://schemas.microsoft.com/office/drawing/2014/main" id="{1137FE18-8296-4145-90FD-EC33137F2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2" y="1600200"/>
            <a:ext cx="5181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A4180258-DF81-43F3-A270-F6A462259C41}"/>
              </a:ext>
            </a:extLst>
          </p:cNvPr>
          <p:cNvSpPr txBox="1"/>
          <p:nvPr/>
        </p:nvSpPr>
        <p:spPr>
          <a:xfrm>
            <a:off x="6096000" y="2871967"/>
            <a:ext cx="5291138" cy="1631216"/>
          </a:xfrm>
          <a:prstGeom prst="rect">
            <a:avLst/>
          </a:prstGeom>
          <a:noFill/>
        </p:spPr>
        <p:txBody>
          <a:bodyPr wrap="square" rtlCol="0">
            <a:spAutoFit/>
          </a:bodyPr>
          <a:lstStyle/>
          <a:p>
            <a:r>
              <a:rPr lang="en-US" altLang="zh-CN" sz="2000" dirty="0">
                <a:solidFill>
                  <a:schemeClr val="bg1"/>
                </a:solidFill>
              </a:rPr>
              <a:t>Confidence level definition:</a:t>
            </a:r>
            <a:br>
              <a:rPr lang="en-US" altLang="zh-CN" sz="2000" dirty="0">
                <a:solidFill>
                  <a:schemeClr val="bg1"/>
                </a:solidFill>
              </a:rPr>
            </a:br>
            <a:r>
              <a:rPr lang="en-US" altLang="zh-CN" sz="2000" dirty="0">
                <a:solidFill>
                  <a:schemeClr val="bg1"/>
                </a:solidFill>
              </a:rPr>
              <a:t>we have minimum confidence in </a:t>
            </a:r>
            <a:r>
              <a:rPr lang="en-US" altLang="zh-CN" sz="2000" dirty="0" err="1">
                <a:solidFill>
                  <a:schemeClr val="bg1"/>
                </a:solidFill>
              </a:rPr>
              <a:t>pui</a:t>
            </a:r>
            <a:r>
              <a:rPr lang="en-US" altLang="zh-CN" sz="2000" dirty="0">
                <a:solidFill>
                  <a:schemeClr val="bg1"/>
                </a:solidFill>
              </a:rPr>
              <a:t> for </a:t>
            </a:r>
            <a:r>
              <a:rPr lang="en-US" altLang="zh-CN" sz="2000" dirty="0" err="1">
                <a:solidFill>
                  <a:schemeClr val="bg1"/>
                </a:solidFill>
              </a:rPr>
              <a:t>for</a:t>
            </a:r>
            <a:r>
              <a:rPr lang="en-US" altLang="zh-CN" sz="2000" dirty="0">
                <a:solidFill>
                  <a:schemeClr val="bg1"/>
                </a:solidFill>
              </a:rPr>
              <a:t> every user-item </a:t>
            </a:r>
            <a:r>
              <a:rPr lang="en-US" altLang="zh-CN" sz="2000" dirty="0" err="1">
                <a:solidFill>
                  <a:schemeClr val="bg1"/>
                </a:solidFill>
              </a:rPr>
              <a:t>pair,but</a:t>
            </a:r>
            <a:r>
              <a:rPr lang="en-US" altLang="zh-CN" sz="2000" dirty="0">
                <a:solidFill>
                  <a:schemeClr val="bg1"/>
                </a:solidFill>
              </a:rPr>
              <a:t> as we have more evidence for positive </a:t>
            </a:r>
            <a:r>
              <a:rPr lang="en-US" altLang="zh-CN" sz="2000" dirty="0" err="1">
                <a:solidFill>
                  <a:schemeClr val="bg1"/>
                </a:solidFill>
              </a:rPr>
              <a:t>preference,our</a:t>
            </a:r>
            <a:r>
              <a:rPr lang="en-US" altLang="zh-CN" sz="2000" dirty="0">
                <a:solidFill>
                  <a:schemeClr val="bg1"/>
                </a:solidFill>
              </a:rPr>
              <a:t> confidence in </a:t>
            </a:r>
            <a:r>
              <a:rPr lang="en-US" altLang="zh-CN" sz="2000" dirty="0" err="1">
                <a:solidFill>
                  <a:schemeClr val="bg1"/>
                </a:solidFill>
              </a:rPr>
              <a:t>pui</a:t>
            </a:r>
            <a:r>
              <a:rPr lang="en-US" altLang="zh-CN" sz="2000" dirty="0">
                <a:solidFill>
                  <a:schemeClr val="bg1"/>
                </a:solidFill>
              </a:rPr>
              <a:t>=1 increased </a:t>
            </a:r>
            <a:endParaRPr lang="zh-CN" altLang="en-US" sz="2000" dirty="0">
              <a:solidFill>
                <a:schemeClr val="bg1"/>
              </a:solidFill>
            </a:endParaRPr>
          </a:p>
        </p:txBody>
      </p:sp>
      <p:sp>
        <p:nvSpPr>
          <p:cNvPr id="8" name="TextBox 4">
            <a:extLst>
              <a:ext uri="{FF2B5EF4-FFF2-40B4-BE49-F238E27FC236}">
                <a16:creationId xmlns:a16="http://schemas.microsoft.com/office/drawing/2014/main" id="{8ABB5833-D815-40C1-8814-5AB9D366466E}"/>
              </a:ext>
            </a:extLst>
          </p:cNvPr>
          <p:cNvSpPr txBox="1"/>
          <p:nvPr/>
        </p:nvSpPr>
        <p:spPr>
          <a:xfrm>
            <a:off x="6096000" y="839271"/>
            <a:ext cx="3635544" cy="400110"/>
          </a:xfrm>
          <a:prstGeom prst="rect">
            <a:avLst/>
          </a:prstGeom>
          <a:noFill/>
        </p:spPr>
        <p:txBody>
          <a:bodyPr wrap="square" rtlCol="0">
            <a:spAutoFit/>
          </a:bodyPr>
          <a:lstStyle/>
          <a:p>
            <a:r>
              <a:rPr lang="en-US" altLang="zh-CN" dirty="0">
                <a:solidFill>
                  <a:schemeClr val="bg1"/>
                </a:solidFill>
              </a:rPr>
              <a:t>User </a:t>
            </a:r>
            <a:r>
              <a:rPr lang="en-US" altLang="zh-CN" sz="2000" dirty="0">
                <a:solidFill>
                  <a:schemeClr val="bg1"/>
                </a:solidFill>
              </a:rPr>
              <a:t>preference</a:t>
            </a:r>
            <a:r>
              <a:rPr lang="en-US" altLang="zh-CN" dirty="0">
                <a:solidFill>
                  <a:schemeClr val="bg1"/>
                </a:solidFill>
              </a:rPr>
              <a:t> definition:</a:t>
            </a:r>
            <a:endParaRPr lang="zh-CN" altLang="en-US" dirty="0">
              <a:solidFill>
                <a:schemeClr val="bg1"/>
              </a:solidFill>
            </a:endParaRPr>
          </a:p>
        </p:txBody>
      </p:sp>
      <p:pic>
        <p:nvPicPr>
          <p:cNvPr id="10" name="Picture 4">
            <a:extLst>
              <a:ext uri="{FF2B5EF4-FFF2-40B4-BE49-F238E27FC236}">
                <a16:creationId xmlns:a16="http://schemas.microsoft.com/office/drawing/2014/main" id="{0A09C312-E60B-4223-9F85-5CCA2293A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579" y="4629150"/>
            <a:ext cx="5374361" cy="78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bject 2">
            <a:extLst>
              <a:ext uri="{FF2B5EF4-FFF2-40B4-BE49-F238E27FC236}">
                <a16:creationId xmlns:a16="http://schemas.microsoft.com/office/drawing/2014/main" id="{CE459E43-E290-46BD-8ED7-1363F09D968D}"/>
              </a:ext>
            </a:extLst>
          </p:cNvPr>
          <p:cNvSpPr txBox="1"/>
          <p:nvPr/>
        </p:nvSpPr>
        <p:spPr>
          <a:xfrm>
            <a:off x="763016" y="5486400"/>
            <a:ext cx="8606790" cy="1120820"/>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bg1"/>
                </a:solidFill>
                <a:latin typeface="Gothic Uralic"/>
                <a:cs typeface="Gothic Uralic"/>
              </a:rPr>
              <a:t>Collaborative filtering for implicit user feedback</a:t>
            </a:r>
            <a:endParaRPr sz="3600" dirty="0">
              <a:solidFill>
                <a:schemeClr val="bg1"/>
              </a:solidFill>
              <a:latin typeface="Gothic Uralic"/>
              <a:cs typeface="Gothic Uralic"/>
            </a:endParaRPr>
          </a:p>
        </p:txBody>
      </p:sp>
    </p:spTree>
    <p:extLst>
      <p:ext uri="{BB962C8B-B14F-4D97-AF65-F5344CB8AC3E}">
        <p14:creationId xmlns:p14="http://schemas.microsoft.com/office/powerpoint/2010/main" val="248912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763016" y="5079949"/>
            <a:ext cx="8606790" cy="1120820"/>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bg1"/>
                </a:solidFill>
                <a:latin typeface="Gothic Uralic"/>
                <a:cs typeface="Gothic Uralic"/>
              </a:rPr>
              <a:t>Collaborative filtering for implicit user feedback</a:t>
            </a:r>
            <a:endParaRPr sz="3600" dirty="0">
              <a:solidFill>
                <a:schemeClr val="bg1"/>
              </a:solidFill>
              <a:latin typeface="Gothic Uralic"/>
              <a:cs typeface="Gothic Uralic"/>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62" y="1371599"/>
            <a:ext cx="2828756" cy="801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4042"/>
            <a:ext cx="8691642" cy="1120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209844" y="2496280"/>
            <a:ext cx="3124200" cy="707886"/>
          </a:xfrm>
          <a:prstGeom prst="rect">
            <a:avLst/>
          </a:prstGeom>
          <a:noFill/>
        </p:spPr>
        <p:txBody>
          <a:bodyPr wrap="square" rtlCol="0">
            <a:spAutoFit/>
          </a:bodyPr>
          <a:lstStyle/>
          <a:p>
            <a:r>
              <a:rPr lang="en-US" altLang="zh-CN" sz="2000" dirty="0">
                <a:solidFill>
                  <a:schemeClr val="bg1"/>
                </a:solidFill>
              </a:rPr>
              <a:t>Minimize the cost function: the term for regularizing:</a:t>
            </a:r>
            <a:endParaRPr lang="zh-CN" altLang="en-US" sz="2000" dirty="0">
              <a:solidFill>
                <a:schemeClr val="bg1"/>
              </a:solidFill>
            </a:endParaRPr>
          </a:p>
        </p:txBody>
      </p:sp>
      <p:sp>
        <p:nvSpPr>
          <p:cNvPr id="13" name="TextBox 12"/>
          <p:cNvSpPr txBox="1"/>
          <p:nvPr/>
        </p:nvSpPr>
        <p:spPr>
          <a:xfrm>
            <a:off x="1209844" y="676281"/>
            <a:ext cx="2828756" cy="400110"/>
          </a:xfrm>
          <a:prstGeom prst="rect">
            <a:avLst/>
          </a:prstGeom>
          <a:noFill/>
        </p:spPr>
        <p:txBody>
          <a:bodyPr wrap="square" rtlCol="0">
            <a:spAutoFit/>
          </a:bodyPr>
          <a:lstStyle/>
          <a:p>
            <a:r>
              <a:rPr lang="en-US" altLang="zh-CN" sz="2000" dirty="0">
                <a:solidFill>
                  <a:schemeClr val="bg1"/>
                </a:solidFill>
              </a:rPr>
              <a:t>Preference indicates by:</a:t>
            </a:r>
            <a:endParaRPr lang="zh-CN" altLang="en-US" sz="2000" dirty="0">
              <a:solidFill>
                <a:schemeClr val="bg1"/>
              </a:solidFill>
            </a:endParaRPr>
          </a:p>
        </p:txBody>
      </p:sp>
    </p:spTree>
    <p:extLst>
      <p:ext uri="{BB962C8B-B14F-4D97-AF65-F5344CB8AC3E}">
        <p14:creationId xmlns:p14="http://schemas.microsoft.com/office/powerpoint/2010/main" val="129867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638" y="850519"/>
            <a:ext cx="2029562" cy="566822"/>
          </a:xfrm>
          <a:prstGeom prst="rect">
            <a:avLst/>
          </a:prstGeom>
        </p:spPr>
        <p:txBody>
          <a:bodyPr vert="horz" wrap="square" lIns="0" tIns="12700" rIns="0" bIns="0" rtlCol="0">
            <a:spAutoFit/>
          </a:bodyPr>
          <a:lstStyle/>
          <a:p>
            <a:pPr marL="12700">
              <a:lnSpc>
                <a:spcPct val="100000"/>
              </a:lnSpc>
              <a:spcBef>
                <a:spcPts val="100"/>
              </a:spcBef>
            </a:pPr>
            <a:r>
              <a:rPr sz="3600" spc="-10" dirty="0">
                <a:latin typeface="Times" panose="02020603050405020304" pitchFamily="18" charset="0"/>
                <a:cs typeface="Times" panose="02020603050405020304" pitchFamily="18" charset="0"/>
              </a:rPr>
              <a:t>OUTLINE</a:t>
            </a:r>
            <a:endParaRPr sz="3600" dirty="0">
              <a:latin typeface="Times" panose="02020603050405020304" pitchFamily="18" charset="0"/>
              <a:cs typeface="Times" panose="02020603050405020304" pitchFamily="18" charset="0"/>
            </a:endParaRPr>
          </a:p>
        </p:txBody>
      </p:sp>
      <p:sp>
        <p:nvSpPr>
          <p:cNvPr id="3" name="object 3"/>
          <p:cNvSpPr txBox="1"/>
          <p:nvPr/>
        </p:nvSpPr>
        <p:spPr>
          <a:xfrm>
            <a:off x="685800" y="1828800"/>
            <a:ext cx="9677400" cy="3885679"/>
          </a:xfrm>
          <a:prstGeom prst="rect">
            <a:avLst/>
          </a:prstGeom>
        </p:spPr>
        <p:txBody>
          <a:bodyPr vert="horz" wrap="square" lIns="0" tIns="88900" rIns="0" bIns="0" rtlCol="0">
            <a:spAutoFit/>
          </a:bodyPr>
          <a:lstStyle/>
          <a:p>
            <a:pPr marL="298450" indent="-285750">
              <a:lnSpc>
                <a:spcPct val="100000"/>
              </a:lnSpc>
              <a:spcBef>
                <a:spcPts val="700"/>
              </a:spcBef>
              <a:buClr>
                <a:schemeClr val="bg1"/>
              </a:buClr>
              <a:buFont typeface="Wingdings" panose="05000000000000000000" pitchFamily="2" charset="2"/>
              <a:buChar char="Ø"/>
              <a:tabLst>
                <a:tab pos="299085" algn="l"/>
              </a:tabLst>
            </a:pPr>
            <a:r>
              <a:rPr sz="2000" spc="260" dirty="0">
                <a:solidFill>
                  <a:schemeClr val="bg1"/>
                </a:solidFill>
                <a:latin typeface="Times" panose="02020603050405020304" pitchFamily="18" charset="0"/>
                <a:cs typeface="Times" panose="02020603050405020304" pitchFamily="18" charset="0"/>
              </a:rPr>
              <a:t>	</a:t>
            </a:r>
            <a:r>
              <a:rPr lang="en-US" sz="2000" b="1" spc="-5" dirty="0">
                <a:solidFill>
                  <a:srgbClr val="68370E"/>
                </a:solidFill>
                <a:latin typeface="Times" panose="02020603050405020304" pitchFamily="18" charset="0"/>
                <a:cs typeface="Times" panose="02020603050405020304" pitchFamily="18" charset="0"/>
              </a:rPr>
              <a:t>General Introduction Of Recommendation</a:t>
            </a:r>
            <a:endParaRPr lang="en-US" sz="2000" b="1" spc="-5" dirty="0">
              <a:solidFill>
                <a:schemeClr val="bg1"/>
              </a:solidFill>
              <a:latin typeface="Times" panose="02020603050405020304" pitchFamily="18" charset="0"/>
              <a:cs typeface="Times" panose="02020603050405020304" pitchFamily="18" charset="0"/>
            </a:endParaRPr>
          </a:p>
          <a:p>
            <a:pPr marL="298450" indent="-285750">
              <a:spcBef>
                <a:spcPts val="700"/>
              </a:spcBef>
              <a:buClr>
                <a:schemeClr val="bg1"/>
              </a:buClr>
              <a:buFont typeface="Wingdings" panose="05000000000000000000" pitchFamily="2" charset="2"/>
              <a:buChar char="Ø"/>
              <a:tabLst>
                <a:tab pos="299085" algn="l"/>
              </a:tabLst>
            </a:pPr>
            <a:r>
              <a:rPr lang="en-US" sz="2000" b="1" spc="-5" dirty="0">
                <a:solidFill>
                  <a:srgbClr val="68370E"/>
                </a:solidFill>
                <a:latin typeface="Times" panose="02020603050405020304" pitchFamily="18" charset="0"/>
                <a:cs typeface="Times" panose="02020603050405020304" pitchFamily="18" charset="0"/>
              </a:rPr>
              <a:t>Different Types Of Recommender System Models</a:t>
            </a:r>
          </a:p>
          <a:p>
            <a:pPr marL="298450" indent="-285750">
              <a:spcBef>
                <a:spcPts val="700"/>
              </a:spcBef>
              <a:buClr>
                <a:schemeClr val="bg1"/>
              </a:buClr>
              <a:buFont typeface="Wingdings" panose="05000000000000000000" pitchFamily="2" charset="2"/>
              <a:buChar char="Ø"/>
              <a:tabLst>
                <a:tab pos="299085" algn="l"/>
              </a:tabLst>
            </a:pPr>
            <a:r>
              <a:rPr sz="2000" spc="260" dirty="0">
                <a:solidFill>
                  <a:schemeClr val="bg1"/>
                </a:solidFill>
                <a:latin typeface="Times" panose="02020603050405020304" pitchFamily="18" charset="0"/>
                <a:cs typeface="Times" panose="02020603050405020304" pitchFamily="18" charset="0"/>
              </a:rPr>
              <a:t>	</a:t>
            </a:r>
            <a:r>
              <a:rPr lang="en-US" sz="2000" b="1" spc="-5" dirty="0">
                <a:solidFill>
                  <a:srgbClr val="68370E"/>
                </a:solidFill>
                <a:latin typeface="Times" panose="02020603050405020304" pitchFamily="18" charset="0"/>
                <a:cs typeface="Times" panose="02020603050405020304" pitchFamily="18" charset="0"/>
              </a:rPr>
              <a:t>Recommendation Algorithm Challenges</a:t>
            </a:r>
          </a:p>
          <a:p>
            <a:pPr marL="298450" indent="-285750">
              <a:lnSpc>
                <a:spcPct val="100000"/>
              </a:lnSpc>
              <a:spcBef>
                <a:spcPts val="600"/>
              </a:spcBef>
              <a:buClr>
                <a:schemeClr val="bg1"/>
              </a:buClr>
              <a:buFont typeface="Wingdings" panose="05000000000000000000" pitchFamily="2" charset="2"/>
              <a:buChar char="Ø"/>
              <a:tabLst>
                <a:tab pos="299085" algn="l"/>
              </a:tabLst>
            </a:pPr>
            <a:r>
              <a:rPr sz="2000" b="1" spc="-5" dirty="0">
                <a:solidFill>
                  <a:schemeClr val="bg1"/>
                </a:solidFill>
                <a:latin typeface="Times" panose="02020603050405020304" pitchFamily="18" charset="0"/>
                <a:cs typeface="Times" panose="02020603050405020304" pitchFamily="18" charset="0"/>
              </a:rPr>
              <a:t>	</a:t>
            </a:r>
            <a:r>
              <a:rPr lang="en-US" sz="2000" b="1" spc="-5" dirty="0">
                <a:solidFill>
                  <a:srgbClr val="68370E"/>
                </a:solidFill>
                <a:latin typeface="Times" panose="02020603050405020304" pitchFamily="18" charset="0"/>
                <a:cs typeface="Times" panose="02020603050405020304" pitchFamily="18" charset="0"/>
              </a:rPr>
              <a:t>Collaborative Filtering For Implicit Feedback Datasets	</a:t>
            </a:r>
          </a:p>
          <a:p>
            <a:pPr marL="755650" lvl="1" indent="-285750">
              <a:spcBef>
                <a:spcPts val="600"/>
              </a:spcBef>
              <a:buClr>
                <a:schemeClr val="bg1"/>
              </a:buClr>
              <a:buFont typeface="Arial" panose="020B0604020202020204" pitchFamily="34" charset="0"/>
              <a:buChar char="•"/>
              <a:tabLst>
                <a:tab pos="299085" algn="l"/>
              </a:tabLst>
            </a:pPr>
            <a:r>
              <a:rPr lang="en-US" sz="2000" b="1" spc="-5" dirty="0">
                <a:solidFill>
                  <a:srgbClr val="68370E"/>
                </a:solidFill>
                <a:latin typeface="Times" panose="02020603050405020304" pitchFamily="18" charset="0"/>
                <a:cs typeface="Times" panose="02020603050405020304" pitchFamily="18" charset="0"/>
              </a:rPr>
              <a:t>Implicit Feedback Datasets</a:t>
            </a:r>
          </a:p>
          <a:p>
            <a:pPr marL="755650" lvl="1" indent="-285750">
              <a:spcBef>
                <a:spcPts val="600"/>
              </a:spcBef>
              <a:buClr>
                <a:schemeClr val="bg1"/>
              </a:buClr>
              <a:buFont typeface="Arial" panose="020B0604020202020204" pitchFamily="34" charset="0"/>
              <a:buChar char="•"/>
              <a:tabLst>
                <a:tab pos="299085" algn="l"/>
              </a:tabLst>
            </a:pPr>
            <a:r>
              <a:rPr lang="en-US" sz="2000" b="1" spc="-5" dirty="0">
                <a:solidFill>
                  <a:srgbClr val="68370E"/>
                </a:solidFill>
                <a:latin typeface="Times" panose="02020603050405020304" pitchFamily="18" charset="0"/>
                <a:cs typeface="Times" panose="02020603050405020304" pitchFamily="18" charset="0"/>
              </a:rPr>
              <a:t>What Is Collaborative </a:t>
            </a:r>
            <a:r>
              <a:rPr lang="en-US" sz="2000" b="1" spc="-5" dirty="0" err="1">
                <a:solidFill>
                  <a:srgbClr val="68370E"/>
                </a:solidFill>
                <a:latin typeface="Times" panose="02020603050405020304" pitchFamily="18" charset="0"/>
                <a:cs typeface="Times" panose="02020603050405020304" pitchFamily="18" charset="0"/>
              </a:rPr>
              <a:t>Filtering:Neighborhood-Model</a:t>
            </a:r>
            <a:r>
              <a:rPr lang="en-US" altLang="zh-CN" sz="2000" b="1" spc="-5" dirty="0" err="1">
                <a:solidFill>
                  <a:srgbClr val="68370E"/>
                </a:solidFill>
                <a:latin typeface="Times" panose="02020603050405020304" pitchFamily="18" charset="0"/>
                <a:cs typeface="Times" panose="02020603050405020304" pitchFamily="18" charset="0"/>
              </a:rPr>
              <a:t>s</a:t>
            </a:r>
            <a:r>
              <a:rPr lang="en-US" sz="2000" b="1" spc="-5" dirty="0">
                <a:solidFill>
                  <a:srgbClr val="68370E"/>
                </a:solidFill>
                <a:latin typeface="Times" panose="02020603050405020304" pitchFamily="18" charset="0"/>
                <a:cs typeface="Times" panose="02020603050405020304" pitchFamily="18" charset="0"/>
              </a:rPr>
              <a:t> VS Latent Factor Models</a:t>
            </a:r>
          </a:p>
          <a:p>
            <a:pPr marL="755650" lvl="1" indent="-285750">
              <a:spcBef>
                <a:spcPts val="600"/>
              </a:spcBef>
              <a:buClr>
                <a:schemeClr val="bg1"/>
              </a:buClr>
              <a:buFont typeface="Arial" panose="020B0604020202020204" pitchFamily="34" charset="0"/>
              <a:buChar char="•"/>
              <a:tabLst>
                <a:tab pos="299085" algn="l"/>
              </a:tabLst>
            </a:pPr>
            <a:r>
              <a:rPr lang="en-US" sz="2000" b="1" spc="-5" dirty="0">
                <a:solidFill>
                  <a:srgbClr val="68370E"/>
                </a:solidFill>
                <a:latin typeface="Times" panose="02020603050405020304" pitchFamily="18" charset="0"/>
                <a:cs typeface="Times" panose="02020603050405020304" pitchFamily="18" charset="0"/>
              </a:rPr>
              <a:t>Preference and Confidence</a:t>
            </a:r>
          </a:p>
          <a:p>
            <a:pPr marL="755650" lvl="1" indent="-285750">
              <a:spcBef>
                <a:spcPts val="600"/>
              </a:spcBef>
              <a:buClr>
                <a:schemeClr val="bg1"/>
              </a:buClr>
              <a:buFont typeface="Arial" panose="020B0604020202020204" pitchFamily="34" charset="0"/>
              <a:buChar char="•"/>
              <a:tabLst>
                <a:tab pos="299085" algn="l"/>
              </a:tabLst>
            </a:pPr>
            <a:r>
              <a:rPr lang="en-US" sz="2000" b="1" spc="-5" dirty="0">
                <a:solidFill>
                  <a:srgbClr val="68370E"/>
                </a:solidFill>
                <a:latin typeface="Times" panose="02020603050405020304" pitchFamily="18" charset="0"/>
                <a:cs typeface="Times" panose="02020603050405020304" pitchFamily="18" charset="0"/>
              </a:rPr>
              <a:t>Alternating Least Squares Optimization</a:t>
            </a:r>
          </a:p>
          <a:p>
            <a:pPr marL="755650" lvl="1" indent="-285750">
              <a:spcBef>
                <a:spcPts val="600"/>
              </a:spcBef>
              <a:buClr>
                <a:schemeClr val="bg1"/>
              </a:buClr>
              <a:buFont typeface="Arial" panose="020B0604020202020204" pitchFamily="34" charset="0"/>
              <a:buChar char="•"/>
              <a:tabLst>
                <a:tab pos="299085" algn="l"/>
              </a:tabLst>
            </a:pPr>
            <a:r>
              <a:rPr lang="en-US" altLang="zh-CN" sz="2000" spc="260" dirty="0">
                <a:solidFill>
                  <a:schemeClr val="bg1"/>
                </a:solidFill>
                <a:latin typeface="Times" panose="02020603050405020304" pitchFamily="18" charset="0"/>
                <a:cs typeface="Times" panose="02020603050405020304" pitchFamily="18" charset="0"/>
              </a:rPr>
              <a:t>	</a:t>
            </a:r>
            <a:r>
              <a:rPr lang="en-US" altLang="zh-CN" sz="2000" b="1" spc="-5" dirty="0">
                <a:solidFill>
                  <a:srgbClr val="68370E"/>
                </a:solidFill>
                <a:latin typeface="Times" panose="02020603050405020304" pitchFamily="18" charset="0"/>
                <a:cs typeface="Times" panose="02020603050405020304" pitchFamily="18" charset="0"/>
              </a:rPr>
              <a:t>Deployment and Online Prediction</a:t>
            </a:r>
            <a:endParaRPr sz="2000" b="1" spc="-5" dirty="0">
              <a:solidFill>
                <a:srgbClr val="68370E"/>
              </a:solidFill>
              <a:latin typeface="Times" panose="02020603050405020304" pitchFamily="18" charset="0"/>
              <a:cs typeface="Times" panose="02020603050405020304" pitchFamily="18" charset="0"/>
            </a:endParaRPr>
          </a:p>
          <a:p>
            <a:pPr marL="298450" indent="-285750">
              <a:lnSpc>
                <a:spcPct val="100000"/>
              </a:lnSpc>
              <a:spcBef>
                <a:spcPts val="600"/>
              </a:spcBef>
              <a:buClr>
                <a:schemeClr val="bg1"/>
              </a:buClr>
              <a:buFont typeface="Wingdings" panose="05000000000000000000" pitchFamily="2" charset="2"/>
              <a:buChar char="Ø"/>
              <a:tabLst>
                <a:tab pos="299085" algn="l"/>
              </a:tabLst>
            </a:pPr>
            <a:r>
              <a:rPr sz="2000" spc="260" dirty="0">
                <a:solidFill>
                  <a:schemeClr val="bg1"/>
                </a:solidFill>
                <a:latin typeface="Times" panose="02020603050405020304" pitchFamily="18" charset="0"/>
                <a:cs typeface="Times" panose="02020603050405020304" pitchFamily="18" charset="0"/>
              </a:rPr>
              <a:t>	</a:t>
            </a:r>
            <a:r>
              <a:rPr lang="en-US" sz="2000" b="1" spc="-5" dirty="0">
                <a:solidFill>
                  <a:srgbClr val="68370E"/>
                </a:solidFill>
                <a:latin typeface="Times" panose="02020603050405020304" pitchFamily="18" charset="0"/>
                <a:cs typeface="Times" panose="02020603050405020304" pitchFamily="18" charset="0"/>
              </a:rPr>
              <a:t>C</a:t>
            </a:r>
            <a:r>
              <a:rPr lang="en-US" altLang="zh-CN" sz="2000" b="1" spc="-5" dirty="0">
                <a:solidFill>
                  <a:srgbClr val="68370E"/>
                </a:solidFill>
                <a:latin typeface="Times" panose="02020603050405020304" pitchFamily="18" charset="0"/>
                <a:cs typeface="Times" panose="02020603050405020304" pitchFamily="18" charset="0"/>
              </a:rPr>
              <a:t>onclusions</a:t>
            </a:r>
            <a:endParaRPr sz="2000" b="1" spc="-5" dirty="0">
              <a:solidFill>
                <a:srgbClr val="68370E"/>
              </a:solidFill>
              <a:latin typeface="Times" panose="02020603050405020304" pitchFamily="18" charset="0"/>
              <a:cs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805116B-C3D2-4408-82C0-D0DAF6F062D3}"/>
              </a:ext>
            </a:extLst>
          </p:cNvPr>
          <p:cNvPicPr>
            <a:picLocks noChangeAspect="1"/>
          </p:cNvPicPr>
          <p:nvPr/>
        </p:nvPicPr>
        <p:blipFill>
          <a:blip r:embed="rId2"/>
          <a:stretch>
            <a:fillRect/>
          </a:stretch>
        </p:blipFill>
        <p:spPr>
          <a:xfrm>
            <a:off x="838200" y="1854341"/>
            <a:ext cx="4508767" cy="1869966"/>
          </a:xfrm>
          <a:prstGeom prst="rect">
            <a:avLst/>
          </a:prstGeom>
        </p:spPr>
      </p:pic>
      <p:sp>
        <p:nvSpPr>
          <p:cNvPr id="5" name="object 2">
            <a:extLst>
              <a:ext uri="{FF2B5EF4-FFF2-40B4-BE49-F238E27FC236}">
                <a16:creationId xmlns:a16="http://schemas.microsoft.com/office/drawing/2014/main" id="{05F4196C-F31A-4532-B86C-5BB105630A02}"/>
              </a:ext>
            </a:extLst>
          </p:cNvPr>
          <p:cNvSpPr txBox="1"/>
          <p:nvPr/>
        </p:nvSpPr>
        <p:spPr>
          <a:xfrm>
            <a:off x="763016" y="5356180"/>
            <a:ext cx="8606790" cy="1120820"/>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bg1"/>
                </a:solidFill>
                <a:latin typeface="Gothic Uralic"/>
                <a:cs typeface="Gothic Uralic"/>
              </a:rPr>
              <a:t>Collaborative filtering for implicit user feedback</a:t>
            </a:r>
            <a:endParaRPr sz="3600" dirty="0">
              <a:solidFill>
                <a:schemeClr val="bg1"/>
              </a:solidFill>
              <a:latin typeface="Gothic Uralic"/>
              <a:cs typeface="Gothic Uralic"/>
            </a:endParaRPr>
          </a:p>
        </p:txBody>
      </p:sp>
      <p:pic>
        <p:nvPicPr>
          <p:cNvPr id="7" name="图片 6">
            <a:extLst>
              <a:ext uri="{FF2B5EF4-FFF2-40B4-BE49-F238E27FC236}">
                <a16:creationId xmlns:a16="http://schemas.microsoft.com/office/drawing/2014/main" id="{63A3145F-51AC-48B4-8FE1-EEA60D637C32}"/>
              </a:ext>
            </a:extLst>
          </p:cNvPr>
          <p:cNvPicPr>
            <a:picLocks noChangeAspect="1"/>
          </p:cNvPicPr>
          <p:nvPr/>
        </p:nvPicPr>
        <p:blipFill>
          <a:blip r:embed="rId3"/>
          <a:stretch>
            <a:fillRect/>
          </a:stretch>
        </p:blipFill>
        <p:spPr>
          <a:xfrm>
            <a:off x="5791200" y="3200400"/>
            <a:ext cx="6117315" cy="1696626"/>
          </a:xfrm>
          <a:prstGeom prst="rect">
            <a:avLst/>
          </a:prstGeom>
        </p:spPr>
      </p:pic>
      <p:sp>
        <p:nvSpPr>
          <p:cNvPr id="3" name="文本框 2">
            <a:extLst>
              <a:ext uri="{FF2B5EF4-FFF2-40B4-BE49-F238E27FC236}">
                <a16:creationId xmlns:a16="http://schemas.microsoft.com/office/drawing/2014/main" id="{2E11C2B3-B625-463B-AD73-987FF2AD57CB}"/>
              </a:ext>
            </a:extLst>
          </p:cNvPr>
          <p:cNvSpPr txBox="1"/>
          <p:nvPr/>
        </p:nvSpPr>
        <p:spPr>
          <a:xfrm>
            <a:off x="838200" y="533400"/>
            <a:ext cx="8382000" cy="584775"/>
          </a:xfrm>
          <a:prstGeom prst="rect">
            <a:avLst/>
          </a:prstGeom>
          <a:noFill/>
        </p:spPr>
        <p:txBody>
          <a:bodyPr wrap="square" rtlCol="0">
            <a:spAutoFit/>
          </a:bodyPr>
          <a:lstStyle/>
          <a:p>
            <a:r>
              <a:rPr lang="en-US" altLang="zh-CN" sz="3200" dirty="0">
                <a:solidFill>
                  <a:schemeClr val="bg1"/>
                </a:solidFill>
              </a:rPr>
              <a:t>Alternating Least Squares Optimization</a:t>
            </a:r>
            <a:endParaRPr lang="zh-CN" altLang="en-US" sz="3200" dirty="0">
              <a:solidFill>
                <a:schemeClr val="bg1"/>
              </a:solidFill>
            </a:endParaRPr>
          </a:p>
        </p:txBody>
      </p:sp>
    </p:spTree>
    <p:extLst>
      <p:ext uri="{BB962C8B-B14F-4D97-AF65-F5344CB8AC3E}">
        <p14:creationId xmlns:p14="http://schemas.microsoft.com/office/powerpoint/2010/main" val="4285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DDD2F2A-0093-4E1C-BBD0-BC0989A160BB}"/>
              </a:ext>
            </a:extLst>
          </p:cNvPr>
          <p:cNvPicPr>
            <a:picLocks noChangeAspect="1"/>
          </p:cNvPicPr>
          <p:nvPr/>
        </p:nvPicPr>
        <p:blipFill>
          <a:blip r:embed="rId2"/>
          <a:stretch>
            <a:fillRect/>
          </a:stretch>
        </p:blipFill>
        <p:spPr>
          <a:xfrm>
            <a:off x="801116" y="1473251"/>
            <a:ext cx="5254414" cy="1269949"/>
          </a:xfrm>
          <a:prstGeom prst="rect">
            <a:avLst/>
          </a:prstGeom>
        </p:spPr>
      </p:pic>
      <p:pic>
        <p:nvPicPr>
          <p:cNvPr id="7" name="图片 6">
            <a:extLst>
              <a:ext uri="{FF2B5EF4-FFF2-40B4-BE49-F238E27FC236}">
                <a16:creationId xmlns:a16="http://schemas.microsoft.com/office/drawing/2014/main" id="{29FCF754-1392-4CF3-8317-AB1CAD6E2CD7}"/>
              </a:ext>
            </a:extLst>
          </p:cNvPr>
          <p:cNvPicPr>
            <a:picLocks noChangeAspect="1"/>
          </p:cNvPicPr>
          <p:nvPr/>
        </p:nvPicPr>
        <p:blipFill>
          <a:blip r:embed="rId3"/>
          <a:stretch>
            <a:fillRect/>
          </a:stretch>
        </p:blipFill>
        <p:spPr>
          <a:xfrm>
            <a:off x="5943600" y="2981325"/>
            <a:ext cx="5619750" cy="1895475"/>
          </a:xfrm>
          <a:prstGeom prst="rect">
            <a:avLst/>
          </a:prstGeom>
        </p:spPr>
      </p:pic>
      <p:sp>
        <p:nvSpPr>
          <p:cNvPr id="9" name="object 2">
            <a:extLst>
              <a:ext uri="{FF2B5EF4-FFF2-40B4-BE49-F238E27FC236}">
                <a16:creationId xmlns:a16="http://schemas.microsoft.com/office/drawing/2014/main" id="{45ADE165-1ECB-437D-ACDF-D36B2BCD7628}"/>
              </a:ext>
            </a:extLst>
          </p:cNvPr>
          <p:cNvSpPr txBox="1"/>
          <p:nvPr/>
        </p:nvSpPr>
        <p:spPr>
          <a:xfrm>
            <a:off x="763016" y="5079949"/>
            <a:ext cx="8606790" cy="1120820"/>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bg1"/>
                </a:solidFill>
                <a:latin typeface="Gothic Uralic"/>
                <a:cs typeface="Gothic Uralic"/>
              </a:rPr>
              <a:t>Collaborative filtering for implicit user feedback</a:t>
            </a:r>
            <a:endParaRPr sz="3600" dirty="0">
              <a:solidFill>
                <a:schemeClr val="bg1"/>
              </a:solidFill>
              <a:latin typeface="Gothic Uralic"/>
              <a:cs typeface="Gothic Uralic"/>
            </a:endParaRPr>
          </a:p>
        </p:txBody>
      </p:sp>
      <p:sp>
        <p:nvSpPr>
          <p:cNvPr id="2" name="矩形 1">
            <a:extLst>
              <a:ext uri="{FF2B5EF4-FFF2-40B4-BE49-F238E27FC236}">
                <a16:creationId xmlns:a16="http://schemas.microsoft.com/office/drawing/2014/main" id="{97AF266B-31AB-4687-94F3-05EFB77459BA}"/>
              </a:ext>
            </a:extLst>
          </p:cNvPr>
          <p:cNvSpPr/>
          <p:nvPr/>
        </p:nvSpPr>
        <p:spPr>
          <a:xfrm>
            <a:off x="762000" y="472565"/>
            <a:ext cx="6671891" cy="584775"/>
          </a:xfrm>
          <a:prstGeom prst="rect">
            <a:avLst/>
          </a:prstGeom>
        </p:spPr>
        <p:txBody>
          <a:bodyPr wrap="none">
            <a:spAutoFit/>
          </a:bodyPr>
          <a:lstStyle/>
          <a:p>
            <a:r>
              <a:rPr lang="en-US" altLang="zh-CN" sz="3200" dirty="0">
                <a:solidFill>
                  <a:schemeClr val="bg1"/>
                </a:solidFill>
              </a:rPr>
              <a:t>Alternating Least Squares Optimization</a:t>
            </a:r>
            <a:endParaRPr lang="zh-CN" altLang="en-US" sz="3200" dirty="0">
              <a:solidFill>
                <a:schemeClr val="bg1"/>
              </a:solidFill>
            </a:endParaRPr>
          </a:p>
        </p:txBody>
      </p:sp>
    </p:spTree>
    <p:extLst>
      <p:ext uri="{BB962C8B-B14F-4D97-AF65-F5344CB8AC3E}">
        <p14:creationId xmlns:p14="http://schemas.microsoft.com/office/powerpoint/2010/main" val="55553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150" y="5410200"/>
            <a:ext cx="4606951" cy="628377"/>
          </a:xfrm>
          <a:prstGeom prst="rect">
            <a:avLst/>
          </a:prstGeom>
        </p:spPr>
        <p:txBody>
          <a:bodyPr vert="horz" wrap="square" lIns="0" tIns="12700" rIns="0" bIns="0" rtlCol="0">
            <a:spAutoFit/>
          </a:bodyPr>
          <a:lstStyle/>
          <a:p>
            <a:pPr marL="12700">
              <a:lnSpc>
                <a:spcPct val="100000"/>
              </a:lnSpc>
              <a:spcBef>
                <a:spcPts val="100"/>
              </a:spcBef>
            </a:pPr>
            <a:r>
              <a:rPr sz="4000" spc="-5" dirty="0"/>
              <a:t>H</a:t>
            </a:r>
            <a:r>
              <a:rPr lang="en-US" sz="4000" spc="-5" dirty="0"/>
              <a:t>ow</a:t>
            </a:r>
            <a:r>
              <a:rPr sz="4000" spc="-5" dirty="0"/>
              <a:t> </a:t>
            </a:r>
            <a:r>
              <a:rPr lang="en-US" sz="4000" spc="-5" dirty="0"/>
              <a:t>To Train Model</a:t>
            </a:r>
            <a:endParaRPr sz="4000" dirty="0"/>
          </a:p>
        </p:txBody>
      </p:sp>
      <p:pic>
        <p:nvPicPr>
          <p:cNvPr id="6" name="图片 5">
            <a:extLst>
              <a:ext uri="{FF2B5EF4-FFF2-40B4-BE49-F238E27FC236}">
                <a16:creationId xmlns:a16="http://schemas.microsoft.com/office/drawing/2014/main" id="{ED26951C-D8F9-49E6-9775-66F52F6AE290}"/>
              </a:ext>
            </a:extLst>
          </p:cNvPr>
          <p:cNvPicPr>
            <a:picLocks noChangeAspect="1"/>
          </p:cNvPicPr>
          <p:nvPr/>
        </p:nvPicPr>
        <p:blipFill>
          <a:blip r:embed="rId2"/>
          <a:stretch>
            <a:fillRect/>
          </a:stretch>
        </p:blipFill>
        <p:spPr>
          <a:xfrm>
            <a:off x="838200" y="1447800"/>
            <a:ext cx="9525000" cy="3609975"/>
          </a:xfrm>
          <a:prstGeom prst="rect">
            <a:avLst/>
          </a:prstGeom>
        </p:spPr>
      </p:pic>
      <p:sp>
        <p:nvSpPr>
          <p:cNvPr id="8" name="object 2">
            <a:extLst>
              <a:ext uri="{FF2B5EF4-FFF2-40B4-BE49-F238E27FC236}">
                <a16:creationId xmlns:a16="http://schemas.microsoft.com/office/drawing/2014/main" id="{8E5BDF77-B74F-4751-9468-422EB010A083}"/>
              </a:ext>
            </a:extLst>
          </p:cNvPr>
          <p:cNvSpPr txBox="1"/>
          <p:nvPr/>
        </p:nvSpPr>
        <p:spPr>
          <a:xfrm>
            <a:off x="838200" y="485333"/>
            <a:ext cx="860679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chemeClr val="bg1"/>
                </a:solidFill>
                <a:latin typeface="Gothic Uralic"/>
                <a:cs typeface="Gothic Uralic"/>
              </a:rPr>
              <a:t>DATA PREPROCESSING</a:t>
            </a:r>
            <a:endParaRPr sz="3200" dirty="0">
              <a:solidFill>
                <a:schemeClr val="bg1"/>
              </a:solidFill>
              <a:latin typeface="Gothic Uralic"/>
              <a:cs typeface="Gothic Ural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F01954-98D7-4FA4-BB79-9CBCFEC903F3}"/>
              </a:ext>
            </a:extLst>
          </p:cNvPr>
          <p:cNvPicPr>
            <a:picLocks noChangeAspect="1"/>
          </p:cNvPicPr>
          <p:nvPr/>
        </p:nvPicPr>
        <p:blipFill>
          <a:blip r:embed="rId2"/>
          <a:stretch>
            <a:fillRect/>
          </a:stretch>
        </p:blipFill>
        <p:spPr>
          <a:xfrm>
            <a:off x="914400" y="228600"/>
            <a:ext cx="9544050" cy="1466850"/>
          </a:xfrm>
          <a:prstGeom prst="rect">
            <a:avLst/>
          </a:prstGeom>
        </p:spPr>
      </p:pic>
      <p:pic>
        <p:nvPicPr>
          <p:cNvPr id="7" name="图片 6">
            <a:extLst>
              <a:ext uri="{FF2B5EF4-FFF2-40B4-BE49-F238E27FC236}">
                <a16:creationId xmlns:a16="http://schemas.microsoft.com/office/drawing/2014/main" id="{BC071D77-CFA5-4C3B-8551-83044479F13C}"/>
              </a:ext>
            </a:extLst>
          </p:cNvPr>
          <p:cNvPicPr>
            <a:picLocks noChangeAspect="1"/>
          </p:cNvPicPr>
          <p:nvPr/>
        </p:nvPicPr>
        <p:blipFill>
          <a:blip r:embed="rId3"/>
          <a:stretch>
            <a:fillRect/>
          </a:stretch>
        </p:blipFill>
        <p:spPr>
          <a:xfrm>
            <a:off x="3724275" y="2362200"/>
            <a:ext cx="3467100" cy="3571875"/>
          </a:xfrm>
          <a:prstGeom prst="rect">
            <a:avLst/>
          </a:prstGeom>
        </p:spPr>
      </p:pic>
      <p:sp>
        <p:nvSpPr>
          <p:cNvPr id="8" name="箭头: 下 7">
            <a:extLst>
              <a:ext uri="{FF2B5EF4-FFF2-40B4-BE49-F238E27FC236}">
                <a16:creationId xmlns:a16="http://schemas.microsoft.com/office/drawing/2014/main" id="{741775E9-C2E5-4916-8F8C-5549303A373B}"/>
              </a:ext>
            </a:extLst>
          </p:cNvPr>
          <p:cNvSpPr/>
          <p:nvPr/>
        </p:nvSpPr>
        <p:spPr>
          <a:xfrm>
            <a:off x="5181600" y="1905000"/>
            <a:ext cx="304800" cy="3048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A95FE17-6A38-4FFB-8784-44478F3F4949}"/>
              </a:ext>
            </a:extLst>
          </p:cNvPr>
          <p:cNvSpPr txBox="1"/>
          <p:nvPr/>
        </p:nvSpPr>
        <p:spPr>
          <a:xfrm>
            <a:off x="609600" y="4114799"/>
            <a:ext cx="2971800" cy="1077218"/>
          </a:xfrm>
          <a:prstGeom prst="rect">
            <a:avLst/>
          </a:prstGeom>
          <a:noFill/>
        </p:spPr>
        <p:txBody>
          <a:bodyPr wrap="square" rtlCol="0">
            <a:spAutoFit/>
          </a:bodyPr>
          <a:lstStyle/>
          <a:p>
            <a:r>
              <a:rPr lang="en-US" altLang="zh-CN" sz="3200" dirty="0">
                <a:solidFill>
                  <a:schemeClr val="bg1"/>
                </a:solidFill>
              </a:rPr>
              <a:t>Feature </a:t>
            </a:r>
            <a:r>
              <a:rPr lang="en-US" altLang="zh-CN" sz="3200" dirty="0" err="1">
                <a:solidFill>
                  <a:schemeClr val="bg1"/>
                </a:solidFill>
              </a:rPr>
              <a:t>Genereating</a:t>
            </a:r>
            <a:endParaRPr lang="zh-CN" altLang="en-US" sz="3200" dirty="0">
              <a:solidFill>
                <a:schemeClr val="bg1"/>
              </a:solidFill>
            </a:endParaRPr>
          </a:p>
        </p:txBody>
      </p:sp>
    </p:spTree>
    <p:extLst>
      <p:ext uri="{BB962C8B-B14F-4D97-AF65-F5344CB8AC3E}">
        <p14:creationId xmlns:p14="http://schemas.microsoft.com/office/powerpoint/2010/main" val="200508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90019-9103-4DD6-800F-1857E4D591EB}"/>
              </a:ext>
            </a:extLst>
          </p:cNvPr>
          <p:cNvSpPr>
            <a:spLocks noGrp="1"/>
          </p:cNvSpPr>
          <p:nvPr>
            <p:ph type="title"/>
          </p:nvPr>
        </p:nvSpPr>
        <p:spPr>
          <a:xfrm>
            <a:off x="740411" y="573201"/>
            <a:ext cx="6727189" cy="874599"/>
          </a:xfrm>
        </p:spPr>
        <p:txBody>
          <a:bodyPr/>
          <a:lstStyle/>
          <a:p>
            <a:r>
              <a:rPr lang="en-US" altLang="zh-CN" sz="3200" dirty="0" err="1"/>
              <a:t>Tensorflow:WALS</a:t>
            </a:r>
            <a:r>
              <a:rPr lang="zh-CN" altLang="en-US" sz="3200" dirty="0"/>
              <a:t>（</a:t>
            </a:r>
            <a:r>
              <a:rPr lang="en-US" altLang="zh-CN" sz="3200" dirty="0"/>
              <a:t>weight alternating least squares</a:t>
            </a:r>
            <a:r>
              <a:rPr lang="zh-CN" altLang="en-US" sz="3200" dirty="0"/>
              <a:t>）</a:t>
            </a:r>
          </a:p>
        </p:txBody>
      </p:sp>
      <p:sp>
        <p:nvSpPr>
          <p:cNvPr id="3" name="文本占位符 2">
            <a:extLst>
              <a:ext uri="{FF2B5EF4-FFF2-40B4-BE49-F238E27FC236}">
                <a16:creationId xmlns:a16="http://schemas.microsoft.com/office/drawing/2014/main" id="{93535AEC-ABA6-4AD8-B1BF-F2E7D166CBE2}"/>
              </a:ext>
            </a:extLst>
          </p:cNvPr>
          <p:cNvSpPr>
            <a:spLocks noGrp="1"/>
          </p:cNvSpPr>
          <p:nvPr>
            <p:ph type="body" idx="1"/>
          </p:nvPr>
        </p:nvSpPr>
        <p:spPr>
          <a:xfrm>
            <a:off x="763016" y="1910477"/>
            <a:ext cx="6233159" cy="2585323"/>
          </a:xfrm>
        </p:spPr>
        <p:txBody>
          <a:bodyPr/>
          <a:lstStyle/>
          <a:p>
            <a:pPr marL="457200" indent="-457200">
              <a:buClr>
                <a:schemeClr val="bg1"/>
              </a:buClr>
              <a:buFont typeface="Arial" panose="020B0604020202020204" pitchFamily="34" charset="0"/>
              <a:buChar char="•"/>
            </a:pPr>
            <a:r>
              <a:rPr lang="zh-CN" altLang="en-US" sz="2800" dirty="0">
                <a:solidFill>
                  <a:schemeClr val="accent2">
                    <a:lumMod val="50000"/>
                  </a:schemeClr>
                </a:solidFill>
              </a:rPr>
              <a:t>用户因子矩阵，位于</a:t>
            </a:r>
            <a:r>
              <a:rPr lang="en-US" altLang="zh-CN" sz="2800" dirty="0" err="1">
                <a:solidFill>
                  <a:schemeClr val="accent2">
                    <a:lumMod val="50000"/>
                  </a:schemeClr>
                </a:solidFill>
              </a:rPr>
              <a:t>row.npy</a:t>
            </a:r>
            <a:endParaRPr lang="en-US" altLang="zh-CN" sz="2800" dirty="0">
              <a:solidFill>
                <a:schemeClr val="accent2">
                  <a:lumMod val="50000"/>
                </a:schemeClr>
              </a:solidFill>
            </a:endParaRPr>
          </a:p>
          <a:p>
            <a:pPr marL="457200" indent="-457200">
              <a:buClr>
                <a:schemeClr val="bg1"/>
              </a:buClr>
              <a:buFont typeface="Arial" panose="020B0604020202020204" pitchFamily="34" charset="0"/>
              <a:buChar char="•"/>
            </a:pPr>
            <a:r>
              <a:rPr lang="zh-CN" altLang="en-US" sz="2800" dirty="0">
                <a:solidFill>
                  <a:schemeClr val="accent2">
                    <a:lumMod val="50000"/>
                  </a:schemeClr>
                </a:solidFill>
              </a:rPr>
              <a:t>物品因子矩阵，位于</a:t>
            </a:r>
            <a:r>
              <a:rPr lang="en-US" altLang="zh-CN" sz="2800" dirty="0" err="1">
                <a:solidFill>
                  <a:schemeClr val="accent2">
                    <a:lumMod val="50000"/>
                  </a:schemeClr>
                </a:solidFill>
              </a:rPr>
              <a:t>col.npy</a:t>
            </a:r>
            <a:endParaRPr lang="en-US" altLang="zh-CN" sz="2800" dirty="0">
              <a:solidFill>
                <a:schemeClr val="accent2">
                  <a:lumMod val="50000"/>
                </a:schemeClr>
              </a:solidFill>
            </a:endParaRPr>
          </a:p>
          <a:p>
            <a:pPr marL="457200" indent="-457200">
              <a:buClr>
                <a:schemeClr val="bg1"/>
              </a:buClr>
              <a:buFont typeface="Arial" panose="020B0604020202020204" pitchFamily="34" charset="0"/>
              <a:buChar char="•"/>
            </a:pPr>
            <a:r>
              <a:rPr lang="zh-CN" altLang="en-US" sz="2800" dirty="0">
                <a:solidFill>
                  <a:schemeClr val="accent2">
                    <a:lumMod val="50000"/>
                  </a:schemeClr>
                </a:solidFill>
              </a:rPr>
              <a:t>用户物品交互矩阵行索引和用户</a:t>
            </a:r>
            <a:r>
              <a:rPr lang="en-US" altLang="zh-CN" sz="2800" dirty="0">
                <a:solidFill>
                  <a:schemeClr val="accent2">
                    <a:lumMod val="50000"/>
                  </a:schemeClr>
                </a:solidFill>
              </a:rPr>
              <a:t>ID</a:t>
            </a:r>
            <a:r>
              <a:rPr lang="zh-CN" altLang="en-US" sz="2800" dirty="0">
                <a:solidFill>
                  <a:schemeClr val="accent2">
                    <a:lumMod val="50000"/>
                  </a:schemeClr>
                </a:solidFill>
              </a:rPr>
              <a:t>之间的映射，位于</a:t>
            </a:r>
            <a:r>
              <a:rPr lang="en-US" altLang="zh-CN" sz="2800" dirty="0" err="1">
                <a:solidFill>
                  <a:schemeClr val="accent2">
                    <a:lumMod val="50000"/>
                  </a:schemeClr>
                </a:solidFill>
              </a:rPr>
              <a:t>user.npy</a:t>
            </a:r>
            <a:endParaRPr lang="en-US" altLang="zh-CN" sz="2800" dirty="0">
              <a:solidFill>
                <a:schemeClr val="accent2">
                  <a:lumMod val="50000"/>
                </a:schemeClr>
              </a:solidFill>
            </a:endParaRPr>
          </a:p>
          <a:p>
            <a:pPr marL="457200" indent="-457200">
              <a:buClr>
                <a:schemeClr val="bg1"/>
              </a:buClr>
              <a:buFont typeface="Arial" panose="020B0604020202020204" pitchFamily="34" charset="0"/>
              <a:buChar char="•"/>
            </a:pPr>
            <a:r>
              <a:rPr lang="zh-CN" altLang="en-US" sz="2800" dirty="0">
                <a:solidFill>
                  <a:schemeClr val="accent2">
                    <a:lumMod val="50000"/>
                  </a:schemeClr>
                </a:solidFill>
              </a:rPr>
              <a:t>用户物品交互矩阵列索引和物品</a:t>
            </a:r>
            <a:r>
              <a:rPr lang="en-US" altLang="zh-CN" sz="2800" dirty="0">
                <a:solidFill>
                  <a:schemeClr val="accent2">
                    <a:lumMod val="50000"/>
                  </a:schemeClr>
                </a:solidFill>
              </a:rPr>
              <a:t>ID</a:t>
            </a:r>
            <a:r>
              <a:rPr lang="zh-CN" altLang="en-US" sz="2800" dirty="0">
                <a:solidFill>
                  <a:schemeClr val="accent2">
                    <a:lumMod val="50000"/>
                  </a:schemeClr>
                </a:solidFill>
              </a:rPr>
              <a:t>之间的映射，位于</a:t>
            </a:r>
            <a:r>
              <a:rPr lang="en-US" altLang="zh-CN" sz="2800" dirty="0" err="1">
                <a:solidFill>
                  <a:schemeClr val="accent2">
                    <a:lumMod val="50000"/>
                  </a:schemeClr>
                </a:solidFill>
              </a:rPr>
              <a:t>item.npy</a:t>
            </a:r>
            <a:endParaRPr lang="en-US" altLang="zh-CN" sz="2800" dirty="0">
              <a:solidFill>
                <a:schemeClr val="accent2">
                  <a:lumMod val="50000"/>
                </a:schemeClr>
              </a:solidFill>
            </a:endParaRPr>
          </a:p>
        </p:txBody>
      </p:sp>
      <p:sp>
        <p:nvSpPr>
          <p:cNvPr id="4" name="object 2">
            <a:extLst>
              <a:ext uri="{FF2B5EF4-FFF2-40B4-BE49-F238E27FC236}">
                <a16:creationId xmlns:a16="http://schemas.microsoft.com/office/drawing/2014/main" id="{C1C43985-F162-44FF-AFA8-A7721E5A9CE3}"/>
              </a:ext>
            </a:extLst>
          </p:cNvPr>
          <p:cNvSpPr txBox="1">
            <a:spLocks/>
          </p:cNvSpPr>
          <p:nvPr/>
        </p:nvSpPr>
        <p:spPr>
          <a:xfrm>
            <a:off x="819150" y="5410200"/>
            <a:ext cx="4606951" cy="628377"/>
          </a:xfrm>
          <a:prstGeom prst="rect">
            <a:avLst/>
          </a:prstGeom>
        </p:spPr>
        <p:txBody>
          <a:bodyPr vert="horz" wrap="square" lIns="0" tIns="12700" rIns="0" bIns="0" rtlCol="0">
            <a:spAutoFit/>
          </a:bodyPr>
          <a:lstStyle>
            <a:lvl1pPr>
              <a:defRPr sz="7200" b="0" i="0">
                <a:solidFill>
                  <a:schemeClr val="bg1"/>
                </a:solidFill>
                <a:latin typeface="Gothic Uralic"/>
                <a:ea typeface="+mj-ea"/>
                <a:cs typeface="Gothic Uralic"/>
              </a:defRPr>
            </a:lvl1pPr>
          </a:lstStyle>
          <a:p>
            <a:pPr marL="12700">
              <a:spcBef>
                <a:spcPts val="100"/>
              </a:spcBef>
            </a:pPr>
            <a:r>
              <a:rPr lang="en-US" sz="4000" kern="0" dirty="0"/>
              <a:t>Save Model</a:t>
            </a:r>
          </a:p>
        </p:txBody>
      </p:sp>
    </p:spTree>
    <p:extLst>
      <p:ext uri="{BB962C8B-B14F-4D97-AF65-F5344CB8AC3E}">
        <p14:creationId xmlns:p14="http://schemas.microsoft.com/office/powerpoint/2010/main" val="138712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5D176B0-AF64-485B-AB25-B0170CC40264}"/>
              </a:ext>
            </a:extLst>
          </p:cNvPr>
          <p:cNvSpPr txBox="1">
            <a:spLocks/>
          </p:cNvSpPr>
          <p:nvPr/>
        </p:nvSpPr>
        <p:spPr>
          <a:xfrm>
            <a:off x="819150" y="5696223"/>
            <a:ext cx="4606951" cy="628377"/>
          </a:xfrm>
          <a:prstGeom prst="rect">
            <a:avLst/>
          </a:prstGeom>
        </p:spPr>
        <p:txBody>
          <a:bodyPr vert="horz" wrap="square" lIns="0" tIns="12700" rIns="0" bIns="0" rtlCol="0">
            <a:spAutoFit/>
          </a:bodyPr>
          <a:lstStyle>
            <a:lvl1pPr>
              <a:defRPr sz="7200" b="0" i="0">
                <a:solidFill>
                  <a:schemeClr val="bg1"/>
                </a:solidFill>
                <a:latin typeface="Gothic Uralic"/>
                <a:ea typeface="+mj-ea"/>
                <a:cs typeface="Gothic Uralic"/>
              </a:defRPr>
            </a:lvl1pPr>
          </a:lstStyle>
          <a:p>
            <a:pPr marL="12700">
              <a:spcBef>
                <a:spcPts val="100"/>
              </a:spcBef>
            </a:pPr>
            <a:r>
              <a:rPr lang="en-US" sz="4000" kern="0" dirty="0"/>
              <a:t>Predict Using Model</a:t>
            </a:r>
          </a:p>
        </p:txBody>
      </p:sp>
      <p:grpSp>
        <p:nvGrpSpPr>
          <p:cNvPr id="14" name="组合 13">
            <a:extLst>
              <a:ext uri="{FF2B5EF4-FFF2-40B4-BE49-F238E27FC236}">
                <a16:creationId xmlns:a16="http://schemas.microsoft.com/office/drawing/2014/main" id="{8EA101B1-126F-43BE-894B-DD1F6FFB0094}"/>
              </a:ext>
            </a:extLst>
          </p:cNvPr>
          <p:cNvGrpSpPr/>
          <p:nvPr/>
        </p:nvGrpSpPr>
        <p:grpSpPr>
          <a:xfrm>
            <a:off x="228600" y="571500"/>
            <a:ext cx="11734800" cy="4933950"/>
            <a:chOff x="457200" y="571500"/>
            <a:chExt cx="11734800" cy="4933950"/>
          </a:xfrm>
        </p:grpSpPr>
        <p:sp>
          <p:nvSpPr>
            <p:cNvPr id="13" name="矩形 12">
              <a:extLst>
                <a:ext uri="{FF2B5EF4-FFF2-40B4-BE49-F238E27FC236}">
                  <a16:creationId xmlns:a16="http://schemas.microsoft.com/office/drawing/2014/main" id="{2EECE1AC-F5A2-4BED-858D-E6A0B2EB69D8}"/>
                </a:ext>
              </a:extLst>
            </p:cNvPr>
            <p:cNvSpPr/>
            <p:nvPr/>
          </p:nvSpPr>
          <p:spPr>
            <a:xfrm>
              <a:off x="10744200" y="571500"/>
              <a:ext cx="1447800" cy="4933950"/>
            </a:xfrm>
            <a:prstGeom prst="rect">
              <a:avLst/>
            </a:prstGeom>
            <a:solidFill>
              <a:srgbClr val="F1F3F4"/>
            </a:solidFill>
            <a:ln>
              <a:solidFill>
                <a:srgbClr val="F1F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2ADC36FE-0C8F-4303-9F81-99B6099326DA}"/>
                </a:ext>
              </a:extLst>
            </p:cNvPr>
            <p:cNvGrpSpPr/>
            <p:nvPr/>
          </p:nvGrpSpPr>
          <p:grpSpPr>
            <a:xfrm>
              <a:off x="457200" y="571500"/>
              <a:ext cx="11640850" cy="4933950"/>
              <a:chOff x="795337" y="552450"/>
              <a:chExt cx="11640850" cy="4933950"/>
            </a:xfrm>
          </p:grpSpPr>
          <p:pic>
            <p:nvPicPr>
              <p:cNvPr id="7" name="图片 6">
                <a:extLst>
                  <a:ext uri="{FF2B5EF4-FFF2-40B4-BE49-F238E27FC236}">
                    <a16:creationId xmlns:a16="http://schemas.microsoft.com/office/drawing/2014/main" id="{321598E0-4E19-4AF4-8178-73893B6BF0D2}"/>
                  </a:ext>
                </a:extLst>
              </p:cNvPr>
              <p:cNvPicPr>
                <a:picLocks noChangeAspect="1"/>
              </p:cNvPicPr>
              <p:nvPr/>
            </p:nvPicPr>
            <p:blipFill>
              <a:blip r:embed="rId3"/>
              <a:stretch>
                <a:fillRect/>
              </a:stretch>
            </p:blipFill>
            <p:spPr>
              <a:xfrm>
                <a:off x="795337" y="552450"/>
                <a:ext cx="10334625" cy="4933950"/>
              </a:xfrm>
              <a:prstGeom prst="rect">
                <a:avLst/>
              </a:prstGeom>
            </p:spPr>
          </p:pic>
          <p:pic>
            <p:nvPicPr>
              <p:cNvPr id="10" name="图片 9">
                <a:extLst>
                  <a:ext uri="{FF2B5EF4-FFF2-40B4-BE49-F238E27FC236}">
                    <a16:creationId xmlns:a16="http://schemas.microsoft.com/office/drawing/2014/main" id="{2C086DC8-B4C6-4148-87C7-B1E4BBD05461}"/>
                  </a:ext>
                </a:extLst>
              </p:cNvPr>
              <p:cNvPicPr>
                <a:picLocks noChangeAspect="1"/>
              </p:cNvPicPr>
              <p:nvPr/>
            </p:nvPicPr>
            <p:blipFill>
              <a:blip r:embed="rId4"/>
              <a:stretch>
                <a:fillRect/>
              </a:stretch>
            </p:blipFill>
            <p:spPr>
              <a:xfrm>
                <a:off x="10512137" y="4629150"/>
                <a:ext cx="1924050" cy="504825"/>
              </a:xfrm>
              <a:prstGeom prst="rect">
                <a:avLst/>
              </a:prstGeom>
            </p:spPr>
          </p:pic>
        </p:grpSp>
      </p:grpSp>
    </p:spTree>
    <p:extLst>
      <p:ext uri="{BB962C8B-B14F-4D97-AF65-F5344CB8AC3E}">
        <p14:creationId xmlns:p14="http://schemas.microsoft.com/office/powerpoint/2010/main" val="397833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D5534B-B995-440D-B8FF-B6973512418E}"/>
              </a:ext>
            </a:extLst>
          </p:cNvPr>
          <p:cNvPicPr>
            <a:picLocks noChangeAspect="1"/>
          </p:cNvPicPr>
          <p:nvPr/>
        </p:nvPicPr>
        <p:blipFill>
          <a:blip r:embed="rId3"/>
          <a:stretch>
            <a:fillRect/>
          </a:stretch>
        </p:blipFill>
        <p:spPr>
          <a:xfrm>
            <a:off x="1371600" y="4762"/>
            <a:ext cx="9829800" cy="6015250"/>
          </a:xfrm>
          <a:prstGeom prst="rect">
            <a:avLst/>
          </a:prstGeom>
        </p:spPr>
      </p:pic>
      <p:sp>
        <p:nvSpPr>
          <p:cNvPr id="6" name="object 2">
            <a:extLst>
              <a:ext uri="{FF2B5EF4-FFF2-40B4-BE49-F238E27FC236}">
                <a16:creationId xmlns:a16="http://schemas.microsoft.com/office/drawing/2014/main" id="{31837239-97D2-43B0-8AF3-FF28D8B010A1}"/>
              </a:ext>
            </a:extLst>
          </p:cNvPr>
          <p:cNvSpPr txBox="1">
            <a:spLocks/>
          </p:cNvSpPr>
          <p:nvPr/>
        </p:nvSpPr>
        <p:spPr>
          <a:xfrm>
            <a:off x="533400" y="5996260"/>
            <a:ext cx="4606951" cy="628377"/>
          </a:xfrm>
          <a:prstGeom prst="rect">
            <a:avLst/>
          </a:prstGeom>
        </p:spPr>
        <p:txBody>
          <a:bodyPr vert="horz" wrap="square" lIns="0" tIns="12700" rIns="0" bIns="0" rtlCol="0">
            <a:spAutoFit/>
          </a:bodyPr>
          <a:lstStyle>
            <a:lvl1pPr>
              <a:defRPr sz="7200" b="0" i="0">
                <a:solidFill>
                  <a:schemeClr val="bg1"/>
                </a:solidFill>
                <a:latin typeface="Gothic Uralic"/>
                <a:ea typeface="+mj-ea"/>
                <a:cs typeface="Gothic Uralic"/>
              </a:defRPr>
            </a:lvl1pPr>
          </a:lstStyle>
          <a:p>
            <a:pPr marL="12700">
              <a:spcBef>
                <a:spcPts val="100"/>
              </a:spcBef>
            </a:pPr>
            <a:r>
              <a:rPr lang="en-US" sz="4000" kern="0" dirty="0"/>
              <a:t>Model Deployment</a:t>
            </a:r>
          </a:p>
        </p:txBody>
      </p:sp>
    </p:spTree>
    <p:extLst>
      <p:ext uri="{BB962C8B-B14F-4D97-AF65-F5344CB8AC3E}">
        <p14:creationId xmlns:p14="http://schemas.microsoft.com/office/powerpoint/2010/main" val="3038475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a:extLst>
              <a:ext uri="{FF2B5EF4-FFF2-40B4-BE49-F238E27FC236}">
                <a16:creationId xmlns:a16="http://schemas.microsoft.com/office/drawing/2014/main" id="{C0450566-F63B-4F8D-A9C9-88385510D687}"/>
              </a:ext>
            </a:extLst>
          </p:cNvPr>
          <p:cNvSpPr>
            <a:spLocks noGrp="1"/>
          </p:cNvSpPr>
          <p:nvPr>
            <p:ph type="body" idx="1"/>
          </p:nvPr>
        </p:nvSpPr>
        <p:spPr>
          <a:xfrm>
            <a:off x="609600" y="457200"/>
            <a:ext cx="9752584" cy="738664"/>
          </a:xfrm>
        </p:spPr>
        <p:txBody>
          <a:bodyPr/>
          <a:lstStyle/>
          <a:p>
            <a:r>
              <a:rPr lang="en-US" altLang="zh-CN" dirty="0"/>
              <a:t>Conclusions</a:t>
            </a:r>
            <a:endParaRPr lang="zh-CN" altLang="en-US" dirty="0"/>
          </a:p>
        </p:txBody>
      </p:sp>
      <p:sp>
        <p:nvSpPr>
          <p:cNvPr id="7" name="object 3">
            <a:extLst>
              <a:ext uri="{FF2B5EF4-FFF2-40B4-BE49-F238E27FC236}">
                <a16:creationId xmlns:a16="http://schemas.microsoft.com/office/drawing/2014/main" id="{9754FCE1-4807-46B8-8A15-6F01E3698618}"/>
              </a:ext>
            </a:extLst>
          </p:cNvPr>
          <p:cNvSpPr txBox="1"/>
          <p:nvPr/>
        </p:nvSpPr>
        <p:spPr>
          <a:xfrm>
            <a:off x="685800" y="2024484"/>
            <a:ext cx="9906000" cy="2090316"/>
          </a:xfrm>
          <a:prstGeom prst="rect">
            <a:avLst/>
          </a:prstGeom>
        </p:spPr>
        <p:txBody>
          <a:bodyPr vert="horz" wrap="square" lIns="0" tIns="88900" rIns="0" bIns="0" rtlCol="0">
            <a:spAutoFit/>
          </a:bodyPr>
          <a:lstStyle/>
          <a:p>
            <a:pPr marL="298450" indent="-285750">
              <a:spcBef>
                <a:spcPts val="700"/>
              </a:spcBef>
              <a:buClr>
                <a:schemeClr val="bg1"/>
              </a:buClr>
              <a:buFont typeface="Wingdings" panose="05000000000000000000" pitchFamily="2" charset="2"/>
              <a:buChar char="Ø"/>
              <a:tabLst>
                <a:tab pos="299085" algn="l"/>
              </a:tabLst>
            </a:pPr>
            <a:r>
              <a:rPr lang="en-US" sz="2400" b="1" spc="-5" dirty="0">
                <a:solidFill>
                  <a:schemeClr val="accent2">
                    <a:lumMod val="50000"/>
                  </a:schemeClr>
                </a:solidFill>
                <a:latin typeface="Times" panose="02020603050405020304" pitchFamily="18" charset="0"/>
                <a:cs typeface="Times" panose="02020603050405020304" pitchFamily="18" charset="0"/>
              </a:rPr>
              <a:t>Take No Efforts to Collect Additional </a:t>
            </a:r>
            <a:r>
              <a:rPr lang="en-US" sz="2400" b="1" spc="-5" dirty="0" err="1">
                <a:solidFill>
                  <a:schemeClr val="accent2">
                    <a:lumMod val="50000"/>
                  </a:schemeClr>
                </a:solidFill>
                <a:latin typeface="Times" panose="02020603050405020304" pitchFamily="18" charset="0"/>
                <a:cs typeface="Times" panose="02020603050405020304" pitchFamily="18" charset="0"/>
              </a:rPr>
              <a:t>Infomation</a:t>
            </a:r>
            <a:endParaRPr lang="en-US" sz="2400" b="1" spc="-5" dirty="0">
              <a:solidFill>
                <a:schemeClr val="accent2">
                  <a:lumMod val="50000"/>
                </a:schemeClr>
              </a:solidFill>
              <a:latin typeface="Times" panose="02020603050405020304" pitchFamily="18" charset="0"/>
              <a:cs typeface="Times" panose="02020603050405020304" pitchFamily="18" charset="0"/>
            </a:endParaRPr>
          </a:p>
          <a:p>
            <a:pPr marL="298450" indent="-285750">
              <a:lnSpc>
                <a:spcPct val="100000"/>
              </a:lnSpc>
              <a:spcBef>
                <a:spcPts val="600"/>
              </a:spcBef>
              <a:buClr>
                <a:schemeClr val="bg1"/>
              </a:buClr>
              <a:buFont typeface="Wingdings" panose="05000000000000000000" pitchFamily="2" charset="2"/>
              <a:buChar char="Ø"/>
              <a:tabLst>
                <a:tab pos="299085" algn="l"/>
              </a:tabLst>
            </a:pPr>
            <a:r>
              <a:rPr lang="en-US" sz="2400" b="1" spc="-5" dirty="0">
                <a:solidFill>
                  <a:schemeClr val="accent2">
                    <a:lumMod val="50000"/>
                  </a:schemeClr>
                </a:solidFill>
                <a:latin typeface="Times" panose="02020603050405020304" pitchFamily="18" charset="0"/>
                <a:cs typeface="Times" panose="02020603050405020304" pitchFamily="18" charset="0"/>
              </a:rPr>
              <a:t>Our </a:t>
            </a:r>
            <a:r>
              <a:rPr lang="en-US" sz="2400" b="1" spc="-5" dirty="0" err="1">
                <a:solidFill>
                  <a:schemeClr val="accent2">
                    <a:lumMod val="50000"/>
                  </a:schemeClr>
                </a:solidFill>
                <a:latin typeface="Times" panose="02020603050405020304" pitchFamily="18" charset="0"/>
                <a:cs typeface="Times" panose="02020603050405020304" pitchFamily="18" charset="0"/>
              </a:rPr>
              <a:t>Recommder</a:t>
            </a:r>
            <a:r>
              <a:rPr lang="en-US" sz="2400" b="1" spc="-5" dirty="0">
                <a:solidFill>
                  <a:schemeClr val="accent2">
                    <a:lumMod val="50000"/>
                  </a:schemeClr>
                </a:solidFill>
                <a:latin typeface="Times" panose="02020603050405020304" pitchFamily="18" charset="0"/>
                <a:cs typeface="Times" panose="02020603050405020304" pitchFamily="18" charset="0"/>
              </a:rPr>
              <a:t> System Scales Well With Linearly Time Complexity</a:t>
            </a:r>
            <a:endParaRPr sz="2400" b="1" spc="-5" dirty="0">
              <a:solidFill>
                <a:schemeClr val="accent2">
                  <a:lumMod val="50000"/>
                </a:schemeClr>
              </a:solidFill>
              <a:latin typeface="Times" panose="02020603050405020304" pitchFamily="18" charset="0"/>
              <a:cs typeface="Times" panose="02020603050405020304" pitchFamily="18" charset="0"/>
            </a:endParaRPr>
          </a:p>
          <a:p>
            <a:pPr marL="298450" indent="-285750">
              <a:lnSpc>
                <a:spcPct val="100000"/>
              </a:lnSpc>
              <a:spcBef>
                <a:spcPts val="600"/>
              </a:spcBef>
              <a:buClr>
                <a:schemeClr val="bg1"/>
              </a:buClr>
              <a:buFont typeface="Wingdings" panose="05000000000000000000" pitchFamily="2" charset="2"/>
              <a:buChar char="Ø"/>
              <a:tabLst>
                <a:tab pos="299085" algn="l"/>
              </a:tabLst>
            </a:pPr>
            <a:r>
              <a:rPr sz="2400" spc="260" dirty="0">
                <a:solidFill>
                  <a:schemeClr val="accent2">
                    <a:lumMod val="50000"/>
                  </a:schemeClr>
                </a:solidFill>
                <a:latin typeface="Times" panose="02020603050405020304" pitchFamily="18" charset="0"/>
                <a:cs typeface="Times" panose="02020603050405020304" pitchFamily="18" charset="0"/>
              </a:rPr>
              <a:t>	</a:t>
            </a:r>
            <a:r>
              <a:rPr lang="en-US" sz="2400" b="1" spc="-5" dirty="0">
                <a:solidFill>
                  <a:schemeClr val="accent2">
                    <a:lumMod val="50000"/>
                  </a:schemeClr>
                </a:solidFill>
                <a:latin typeface="Times" panose="02020603050405020304" pitchFamily="18" charset="0"/>
                <a:cs typeface="Times" panose="02020603050405020304" pitchFamily="18" charset="0"/>
              </a:rPr>
              <a:t>The Model We Use Is Very Flexible To Add O</a:t>
            </a:r>
            <a:r>
              <a:rPr lang="en-US" altLang="zh-CN" sz="2400" b="1" spc="-5" dirty="0">
                <a:solidFill>
                  <a:schemeClr val="accent2">
                    <a:lumMod val="50000"/>
                  </a:schemeClr>
                </a:solidFill>
                <a:latin typeface="Times" panose="02020603050405020304" pitchFamily="18" charset="0"/>
                <a:cs typeface="Times" panose="02020603050405020304" pitchFamily="18" charset="0"/>
              </a:rPr>
              <a:t>ther </a:t>
            </a:r>
            <a:r>
              <a:rPr lang="en-US" altLang="zh-CN" sz="2400" b="1" spc="-5" dirty="0" err="1">
                <a:solidFill>
                  <a:schemeClr val="accent2">
                    <a:lumMod val="50000"/>
                  </a:schemeClr>
                </a:solidFill>
                <a:latin typeface="Times" panose="02020603050405020304" pitchFamily="18" charset="0"/>
                <a:cs typeface="Times" panose="02020603050405020304" pitchFamily="18" charset="0"/>
              </a:rPr>
              <a:t>Attributs,For</a:t>
            </a:r>
            <a:r>
              <a:rPr lang="en-US" altLang="zh-CN" sz="2400" b="1" spc="-5" dirty="0">
                <a:solidFill>
                  <a:schemeClr val="accent2">
                    <a:lumMod val="50000"/>
                  </a:schemeClr>
                </a:solidFill>
                <a:latin typeface="Times" panose="02020603050405020304" pitchFamily="18" charset="0"/>
                <a:cs typeface="Times" panose="02020603050405020304" pitchFamily="18" charset="0"/>
              </a:rPr>
              <a:t> Example </a:t>
            </a:r>
            <a:r>
              <a:rPr lang="en-US" altLang="zh-CN" sz="2400" b="1" spc="-5" dirty="0" err="1">
                <a:solidFill>
                  <a:schemeClr val="accent2">
                    <a:lumMod val="50000"/>
                  </a:schemeClr>
                </a:solidFill>
                <a:latin typeface="Times" panose="02020603050405020304" pitchFamily="18" charset="0"/>
                <a:cs typeface="Times" panose="02020603050405020304" pitchFamily="18" charset="0"/>
              </a:rPr>
              <a:t>Integerates</a:t>
            </a:r>
            <a:r>
              <a:rPr lang="en-US" altLang="zh-CN" sz="2400" b="1" spc="-5" dirty="0">
                <a:solidFill>
                  <a:schemeClr val="accent2">
                    <a:lumMod val="50000"/>
                  </a:schemeClr>
                </a:solidFill>
                <a:latin typeface="Times" panose="02020603050405020304" pitchFamily="18" charset="0"/>
                <a:cs typeface="Times" panose="02020603050405020304" pitchFamily="18" charset="0"/>
              </a:rPr>
              <a:t> Time </a:t>
            </a:r>
            <a:r>
              <a:rPr lang="en-US" altLang="zh-CN" sz="2400" b="1" spc="-5" dirty="0" err="1">
                <a:solidFill>
                  <a:schemeClr val="accent2">
                    <a:lumMod val="50000"/>
                  </a:schemeClr>
                </a:solidFill>
                <a:latin typeface="Times" panose="02020603050405020304" pitchFamily="18" charset="0"/>
                <a:cs typeface="Times" panose="02020603050405020304" pitchFamily="18" charset="0"/>
              </a:rPr>
              <a:t>Info,Most</a:t>
            </a:r>
            <a:r>
              <a:rPr lang="en-US" altLang="zh-CN" sz="2400" b="1" spc="-5" dirty="0">
                <a:solidFill>
                  <a:schemeClr val="accent2">
                    <a:lumMod val="50000"/>
                  </a:schemeClr>
                </a:solidFill>
                <a:latin typeface="Times" panose="02020603050405020304" pitchFamily="18" charset="0"/>
                <a:cs typeface="Times" panose="02020603050405020304" pitchFamily="18" charset="0"/>
              </a:rPr>
              <a:t> Recent </a:t>
            </a:r>
            <a:r>
              <a:rPr lang="en-US" altLang="zh-CN" sz="2400" b="1" spc="-5" dirty="0" err="1">
                <a:solidFill>
                  <a:schemeClr val="accent2">
                    <a:lumMod val="50000"/>
                  </a:schemeClr>
                </a:solidFill>
                <a:latin typeface="Times" panose="02020603050405020304" pitchFamily="18" charset="0"/>
                <a:cs typeface="Times" panose="02020603050405020304" pitchFamily="18" charset="0"/>
              </a:rPr>
              <a:t>Behaviour</a:t>
            </a:r>
            <a:r>
              <a:rPr lang="en-US" altLang="zh-CN" sz="2400" b="1" spc="-5" dirty="0">
                <a:solidFill>
                  <a:schemeClr val="accent2">
                    <a:lumMod val="50000"/>
                  </a:schemeClr>
                </a:solidFill>
                <a:latin typeface="Times" panose="02020603050405020304" pitchFamily="18" charset="0"/>
                <a:cs typeface="Times" panose="02020603050405020304" pitchFamily="18" charset="0"/>
              </a:rPr>
              <a:t> Devotes More To User’s Preference.</a:t>
            </a:r>
            <a:endParaRPr lang="en-US" sz="2400" b="1" spc="-5" dirty="0">
              <a:solidFill>
                <a:schemeClr val="accent2">
                  <a:lumMod val="50000"/>
                </a:schemeClr>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5209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145">
              <a:lnSpc>
                <a:spcPct val="100000"/>
              </a:lnSpc>
              <a:spcBef>
                <a:spcPts val="100"/>
              </a:spcBef>
            </a:pPr>
            <a:r>
              <a:rPr dirty="0"/>
              <a:t>THANK</a:t>
            </a:r>
            <a:r>
              <a:rPr spc="-110" dirty="0"/>
              <a:t> </a:t>
            </a:r>
            <a:r>
              <a:rPr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 y="3212"/>
            <a:ext cx="12189460" cy="4572000"/>
          </a:xfrm>
          <a:custGeom>
            <a:avLst/>
            <a:gdLst/>
            <a:ahLst/>
            <a:cxnLst/>
            <a:rect l="l" t="t" r="r" b="b"/>
            <a:pathLst>
              <a:path w="12189460" h="4572000">
                <a:moveTo>
                  <a:pt x="0" y="0"/>
                </a:moveTo>
                <a:lnTo>
                  <a:pt x="12188952" y="0"/>
                </a:lnTo>
                <a:lnTo>
                  <a:pt x="12188952" y="4572000"/>
                </a:lnTo>
                <a:lnTo>
                  <a:pt x="0" y="4572000"/>
                </a:lnTo>
                <a:lnTo>
                  <a:pt x="0" y="0"/>
                </a:lnTo>
                <a:close/>
              </a:path>
            </a:pathLst>
          </a:custGeom>
          <a:solidFill>
            <a:srgbClr val="FFFFFF">
              <a:alpha val="10195"/>
            </a:srgbClr>
          </a:solidFill>
        </p:spPr>
        <p:txBody>
          <a:bodyPr wrap="square" lIns="0" tIns="0" rIns="0" bIns="0" rtlCol="0"/>
          <a:lstStyle/>
          <a:p>
            <a:endParaRPr dirty="0"/>
          </a:p>
        </p:txBody>
      </p:sp>
      <p:sp>
        <p:nvSpPr>
          <p:cNvPr id="5" name="object 5"/>
          <p:cNvSpPr txBox="1"/>
          <p:nvPr/>
        </p:nvSpPr>
        <p:spPr>
          <a:xfrm>
            <a:off x="763016" y="5079949"/>
            <a:ext cx="3808984"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Times" panose="02020603050405020304" pitchFamily="18" charset="0"/>
                <a:cs typeface="Times" panose="02020603050405020304" pitchFamily="18" charset="0"/>
              </a:rPr>
              <a:t>INTRODUCTION</a:t>
            </a:r>
            <a:endParaRPr sz="3600" dirty="0">
              <a:latin typeface="Times" panose="02020603050405020304" pitchFamily="18" charset="0"/>
              <a:cs typeface="Times" panose="02020603050405020304" pitchFamily="18" charset="0"/>
            </a:endParaRPr>
          </a:p>
        </p:txBody>
      </p:sp>
      <p:sp>
        <p:nvSpPr>
          <p:cNvPr id="6" name="object 6"/>
          <p:cNvSpPr txBox="1"/>
          <p:nvPr/>
        </p:nvSpPr>
        <p:spPr>
          <a:xfrm>
            <a:off x="6497765" y="2753061"/>
            <a:ext cx="2672715" cy="1027845"/>
          </a:xfrm>
          <a:prstGeom prst="rect">
            <a:avLst/>
          </a:prstGeom>
        </p:spPr>
        <p:txBody>
          <a:bodyPr vert="horz" wrap="square" lIns="0" tIns="7620" rIns="0" bIns="0" rtlCol="0">
            <a:spAutoFit/>
          </a:bodyPr>
          <a:lstStyle/>
          <a:p>
            <a:pPr marL="12700" marR="5080" algn="ctr">
              <a:lnSpc>
                <a:spcPct val="102200"/>
              </a:lnSpc>
              <a:spcBef>
                <a:spcPts val="60"/>
              </a:spcBef>
            </a:pPr>
            <a:r>
              <a:rPr sz="1300" spc="-5" dirty="0">
                <a:solidFill>
                  <a:srgbClr val="FFFFFF"/>
                </a:solidFill>
                <a:latin typeface="Times" panose="02020603050405020304" pitchFamily="18" charset="0"/>
                <a:cs typeface="Times" panose="02020603050405020304" pitchFamily="18" charset="0"/>
              </a:rPr>
              <a:t>Recommendation</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algorithms</a:t>
            </a:r>
            <a:r>
              <a:rPr lang="en-US" sz="1300" spc="-5" dirty="0">
                <a:solidFill>
                  <a:srgbClr val="FFFFFF"/>
                </a:solidFill>
                <a:latin typeface="Times" panose="02020603050405020304" pitchFamily="18" charset="0"/>
                <a:cs typeface="Times" panose="02020603050405020304" pitchFamily="18" charset="0"/>
              </a:rPr>
              <a:t> </a:t>
            </a:r>
            <a:r>
              <a:rPr sz="1300" spc="-10" dirty="0">
                <a:solidFill>
                  <a:srgbClr val="FFFFFF"/>
                </a:solidFill>
                <a:latin typeface="Times" panose="02020603050405020304" pitchFamily="18" charset="0"/>
                <a:cs typeface="Times" panose="02020603050405020304" pitchFamily="18" charset="0"/>
              </a:rPr>
              <a:t>are</a:t>
            </a:r>
            <a:r>
              <a:rPr lang="en-US" sz="1300" spc="-10"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best </a:t>
            </a:r>
            <a:r>
              <a:rPr sz="1300" spc="-10" dirty="0">
                <a:solidFill>
                  <a:srgbClr val="FFFFFF"/>
                </a:solidFill>
                <a:latin typeface="Times" panose="02020603050405020304" pitchFamily="18" charset="0"/>
                <a:cs typeface="Times" panose="02020603050405020304" pitchFamily="18" charset="0"/>
              </a:rPr>
              <a:t>known</a:t>
            </a:r>
            <a:r>
              <a:rPr lang="en-US" sz="1300" spc="-10"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for</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their</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use</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on</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e-</a:t>
            </a:r>
            <a:r>
              <a:rPr sz="1300" spc="-10" dirty="0">
                <a:solidFill>
                  <a:srgbClr val="FFFFFF"/>
                </a:solidFill>
                <a:latin typeface="Times" panose="02020603050405020304" pitchFamily="18" charset="0"/>
                <a:cs typeface="Times" panose="02020603050405020304" pitchFamily="18" charset="0"/>
              </a:rPr>
              <a:t>commerce </a:t>
            </a:r>
            <a:r>
              <a:rPr sz="1300" spc="-5" dirty="0">
                <a:solidFill>
                  <a:srgbClr val="FFFFFF"/>
                </a:solidFill>
                <a:latin typeface="Times" panose="02020603050405020304" pitchFamily="18" charset="0"/>
                <a:cs typeface="Times" panose="02020603050405020304" pitchFamily="18" charset="0"/>
              </a:rPr>
              <a:t>websites </a:t>
            </a:r>
            <a:r>
              <a:rPr sz="1300" spc="-10" dirty="0">
                <a:solidFill>
                  <a:srgbClr val="FFFFFF"/>
                </a:solidFill>
                <a:latin typeface="Times" panose="02020603050405020304" pitchFamily="18" charset="0"/>
                <a:cs typeface="Times" panose="02020603050405020304" pitchFamily="18" charset="0"/>
              </a:rPr>
              <a:t>where </a:t>
            </a:r>
            <a:r>
              <a:rPr sz="1300" spc="-5" dirty="0">
                <a:solidFill>
                  <a:srgbClr val="FFFFFF"/>
                </a:solidFill>
                <a:latin typeface="Times" panose="02020603050405020304" pitchFamily="18" charset="0"/>
                <a:cs typeface="Times" panose="02020603050405020304" pitchFamily="18" charset="0"/>
              </a:rPr>
              <a:t>they</a:t>
            </a:r>
            <a:r>
              <a:rPr lang="en-US" sz="1300" spc="-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use</a:t>
            </a:r>
            <a:r>
              <a:rPr lang="en-US" sz="1300" spc="-5" dirty="0">
                <a:solidFill>
                  <a:srgbClr val="FFFFFF"/>
                </a:solidFill>
                <a:latin typeface="Times" panose="02020603050405020304" pitchFamily="18" charset="0"/>
                <a:cs typeface="Times" panose="02020603050405020304" pitchFamily="18" charset="0"/>
              </a:rPr>
              <a:t> </a:t>
            </a:r>
            <a:r>
              <a:rPr sz="1300" dirty="0">
                <a:solidFill>
                  <a:srgbClr val="FFFFFF"/>
                </a:solidFill>
                <a:latin typeface="Times" panose="02020603050405020304" pitchFamily="18" charset="0"/>
                <a:cs typeface="Times" panose="02020603050405020304" pitchFamily="18" charset="0"/>
              </a:rPr>
              <a:t>input </a:t>
            </a:r>
            <a:r>
              <a:rPr sz="1300" spc="-5" dirty="0">
                <a:solidFill>
                  <a:srgbClr val="FFFFFF"/>
                </a:solidFill>
                <a:latin typeface="Times" panose="02020603050405020304" pitchFamily="18" charset="0"/>
                <a:cs typeface="Times" panose="02020603050405020304" pitchFamily="18" charset="0"/>
              </a:rPr>
              <a:t>about a </a:t>
            </a:r>
            <a:r>
              <a:rPr sz="1300" spc="-10" dirty="0">
                <a:solidFill>
                  <a:srgbClr val="FFFFFF"/>
                </a:solidFill>
                <a:latin typeface="Times" panose="02020603050405020304" pitchFamily="18" charset="0"/>
                <a:cs typeface="Times" panose="02020603050405020304" pitchFamily="18" charset="0"/>
              </a:rPr>
              <a:t>customer’s  </a:t>
            </a:r>
            <a:r>
              <a:rPr sz="1300" spc="-5" dirty="0">
                <a:solidFill>
                  <a:srgbClr val="FFFFFF"/>
                </a:solidFill>
                <a:latin typeface="Times" panose="02020603050405020304" pitchFamily="18" charset="0"/>
                <a:cs typeface="Times" panose="02020603050405020304" pitchFamily="18" charset="0"/>
              </a:rPr>
              <a:t>interests </a:t>
            </a:r>
            <a:r>
              <a:rPr sz="1300" spc="-10" dirty="0">
                <a:solidFill>
                  <a:srgbClr val="FFFFFF"/>
                </a:solidFill>
                <a:latin typeface="Times" panose="02020603050405020304" pitchFamily="18" charset="0"/>
                <a:cs typeface="Times" panose="02020603050405020304" pitchFamily="18" charset="0"/>
              </a:rPr>
              <a:t>to </a:t>
            </a:r>
            <a:r>
              <a:rPr sz="1300" spc="-5" dirty="0">
                <a:solidFill>
                  <a:srgbClr val="FFFFFF"/>
                </a:solidFill>
                <a:latin typeface="Times" panose="02020603050405020304" pitchFamily="18" charset="0"/>
                <a:cs typeface="Times" panose="02020603050405020304" pitchFamily="18" charset="0"/>
              </a:rPr>
              <a:t>generate a </a:t>
            </a:r>
            <a:r>
              <a:rPr sz="1300" dirty="0">
                <a:solidFill>
                  <a:srgbClr val="FFFFFF"/>
                </a:solidFill>
                <a:latin typeface="Times" panose="02020603050405020304" pitchFamily="18" charset="0"/>
                <a:cs typeface="Times" panose="02020603050405020304" pitchFamily="18" charset="0"/>
              </a:rPr>
              <a:t>list </a:t>
            </a:r>
            <a:r>
              <a:rPr sz="1300" spc="-5" dirty="0">
                <a:solidFill>
                  <a:srgbClr val="FFFFFF"/>
                </a:solidFill>
                <a:latin typeface="Times" panose="02020603050405020304" pitchFamily="18" charset="0"/>
                <a:cs typeface="Times" panose="02020603050405020304" pitchFamily="18" charset="0"/>
              </a:rPr>
              <a:t>of  recommendation</a:t>
            </a:r>
            <a:r>
              <a:rPr sz="1300" spc="15" dirty="0">
                <a:solidFill>
                  <a:srgbClr val="FFFFFF"/>
                </a:solidFill>
                <a:latin typeface="Times" panose="02020603050405020304" pitchFamily="18" charset="0"/>
                <a:cs typeface="Times" panose="02020603050405020304" pitchFamily="18" charset="0"/>
              </a:rPr>
              <a:t> </a:t>
            </a:r>
            <a:r>
              <a:rPr sz="1300" spc="-5" dirty="0">
                <a:solidFill>
                  <a:srgbClr val="FFFFFF"/>
                </a:solidFill>
                <a:latin typeface="Times" panose="02020603050405020304" pitchFamily="18" charset="0"/>
                <a:cs typeface="Times" panose="02020603050405020304" pitchFamily="18" charset="0"/>
              </a:rPr>
              <a:t>items.</a:t>
            </a:r>
            <a:endParaRPr sz="1300" dirty="0">
              <a:latin typeface="Times" panose="02020603050405020304" pitchFamily="18" charset="0"/>
              <a:cs typeface="Times" panose="02020603050405020304" pitchFamily="18" charset="0"/>
            </a:endParaRPr>
          </a:p>
        </p:txBody>
      </p:sp>
      <p:grpSp>
        <p:nvGrpSpPr>
          <p:cNvPr id="7" name="object 7"/>
          <p:cNvGrpSpPr/>
          <p:nvPr/>
        </p:nvGrpSpPr>
        <p:grpSpPr>
          <a:xfrm>
            <a:off x="3715513" y="996532"/>
            <a:ext cx="4762500" cy="1292680"/>
            <a:chOff x="8935213" y="1139709"/>
            <a:chExt cx="4762500" cy="1292680"/>
          </a:xfrm>
        </p:grpSpPr>
        <p:sp>
          <p:nvSpPr>
            <p:cNvPr id="8" name="object 8"/>
            <p:cNvSpPr/>
            <p:nvPr/>
          </p:nvSpPr>
          <p:spPr>
            <a:xfrm>
              <a:off x="12409934" y="1146134"/>
              <a:ext cx="1287779" cy="1286255"/>
            </a:xfrm>
            <a:prstGeom prst="rect">
              <a:avLst/>
            </a:prstGeom>
            <a:blipFill>
              <a:blip r:embed="rId2" cstate="print"/>
              <a:stretch>
                <a:fillRect/>
              </a:stretch>
            </a:blipFill>
          </p:spPr>
          <p:txBody>
            <a:bodyPr wrap="square" lIns="0" tIns="0" rIns="0" bIns="0" rtlCol="0"/>
            <a:lstStyle/>
            <a:p>
              <a:endParaRPr dirty="0"/>
            </a:p>
          </p:txBody>
        </p:sp>
        <p:sp>
          <p:nvSpPr>
            <p:cNvPr id="9" name="object 9"/>
            <p:cNvSpPr/>
            <p:nvPr/>
          </p:nvSpPr>
          <p:spPr>
            <a:xfrm>
              <a:off x="8935213" y="1139709"/>
              <a:ext cx="1286255" cy="1286255"/>
            </a:xfrm>
            <a:prstGeom prst="rect">
              <a:avLst/>
            </a:prstGeom>
            <a:blipFill>
              <a:blip r:embed="rId3" cstate="print"/>
              <a:stretch>
                <a:fillRect/>
              </a:stretch>
            </a:blipFill>
          </p:spPr>
          <p:txBody>
            <a:bodyPr wrap="square" lIns="0" tIns="0" rIns="0" bIns="0" rtlCol="0"/>
            <a:lstStyle/>
            <a:p>
              <a:endParaRPr dirty="0"/>
            </a:p>
          </p:txBody>
        </p:sp>
      </p:grpSp>
      <p:sp>
        <p:nvSpPr>
          <p:cNvPr id="11" name="object 11"/>
          <p:cNvSpPr txBox="1"/>
          <p:nvPr/>
        </p:nvSpPr>
        <p:spPr>
          <a:xfrm>
            <a:off x="3202940" y="2701105"/>
            <a:ext cx="2311400" cy="1324337"/>
          </a:xfrm>
          <a:prstGeom prst="rect">
            <a:avLst/>
          </a:prstGeom>
        </p:spPr>
        <p:txBody>
          <a:bodyPr vert="horz" wrap="square" lIns="0" tIns="5715" rIns="0" bIns="0" rtlCol="0">
            <a:spAutoFit/>
          </a:bodyPr>
          <a:lstStyle/>
          <a:p>
            <a:pPr marL="12700" marR="5080" indent="1270" algn="ctr">
              <a:lnSpc>
                <a:spcPct val="102200"/>
              </a:lnSpc>
              <a:spcBef>
                <a:spcPts val="45"/>
              </a:spcBef>
            </a:pPr>
            <a:r>
              <a:rPr sz="2100" spc="-5" dirty="0">
                <a:solidFill>
                  <a:srgbClr val="FFFFFF"/>
                </a:solidFill>
                <a:latin typeface="Times" panose="02020603050405020304" pitchFamily="18" charset="0"/>
                <a:cs typeface="Times" panose="02020603050405020304" pitchFamily="18" charset="0"/>
              </a:rPr>
              <a:t>35 </a:t>
            </a:r>
            <a:r>
              <a:rPr sz="2100" dirty="0">
                <a:solidFill>
                  <a:srgbClr val="FFFFFF"/>
                </a:solidFill>
                <a:latin typeface="Times" panose="02020603050405020304" pitchFamily="18" charset="0"/>
                <a:cs typeface="Times" panose="02020603050405020304" pitchFamily="18" charset="0"/>
              </a:rPr>
              <a:t>% of </a:t>
            </a:r>
            <a:r>
              <a:rPr sz="2100" spc="-5" dirty="0">
                <a:solidFill>
                  <a:srgbClr val="FFFFFF"/>
                </a:solidFill>
                <a:latin typeface="Times" panose="02020603050405020304" pitchFamily="18" charset="0"/>
                <a:cs typeface="Times" panose="02020603050405020304" pitchFamily="18" charset="0"/>
              </a:rPr>
              <a:t>amazon  </a:t>
            </a:r>
            <a:r>
              <a:rPr sz="2100" dirty="0">
                <a:solidFill>
                  <a:srgbClr val="FFFFFF"/>
                </a:solidFill>
                <a:latin typeface="Times" panose="02020603050405020304" pitchFamily="18" charset="0"/>
                <a:cs typeface="Times" panose="02020603050405020304" pitchFamily="18" charset="0"/>
              </a:rPr>
              <a:t>revenue </a:t>
            </a:r>
            <a:r>
              <a:rPr sz="2100" spc="-5" dirty="0">
                <a:solidFill>
                  <a:srgbClr val="FFFFFF"/>
                </a:solidFill>
                <a:latin typeface="Times" panose="02020603050405020304" pitchFamily="18" charset="0"/>
                <a:cs typeface="Times" panose="02020603050405020304" pitchFamily="18" charset="0"/>
              </a:rPr>
              <a:t>is </a:t>
            </a:r>
            <a:r>
              <a:rPr sz="2100" dirty="0">
                <a:solidFill>
                  <a:srgbClr val="FFFFFF"/>
                </a:solidFill>
                <a:latin typeface="Times" panose="02020603050405020304" pitchFamily="18" charset="0"/>
                <a:cs typeface="Times" panose="02020603050405020304" pitchFamily="18" charset="0"/>
              </a:rPr>
              <a:t>from  </a:t>
            </a:r>
            <a:r>
              <a:rPr sz="2100" spc="-5" dirty="0">
                <a:solidFill>
                  <a:srgbClr val="FFFFFF"/>
                </a:solidFill>
                <a:latin typeface="Times" panose="02020603050405020304" pitchFamily="18" charset="0"/>
                <a:cs typeface="Times" panose="02020603050405020304" pitchFamily="18" charset="0"/>
              </a:rPr>
              <a:t>recommend</a:t>
            </a:r>
            <a:r>
              <a:rPr sz="2100" dirty="0">
                <a:solidFill>
                  <a:srgbClr val="FFFFFF"/>
                </a:solidFill>
                <a:latin typeface="Times" panose="02020603050405020304" pitchFamily="18" charset="0"/>
                <a:cs typeface="Times" panose="02020603050405020304" pitchFamily="18" charset="0"/>
              </a:rPr>
              <a:t>at</a:t>
            </a:r>
            <a:r>
              <a:rPr sz="2100" spc="-10" dirty="0">
                <a:solidFill>
                  <a:srgbClr val="FFFFFF"/>
                </a:solidFill>
                <a:latin typeface="Times" panose="02020603050405020304" pitchFamily="18" charset="0"/>
                <a:cs typeface="Times" panose="02020603050405020304" pitchFamily="18" charset="0"/>
              </a:rPr>
              <a:t>ion  </a:t>
            </a:r>
            <a:r>
              <a:rPr sz="2100" spc="-5" dirty="0">
                <a:solidFill>
                  <a:srgbClr val="FFFFFF"/>
                </a:solidFill>
                <a:latin typeface="Times" panose="02020603050405020304" pitchFamily="18" charset="0"/>
                <a:cs typeface="Times" panose="02020603050405020304" pitchFamily="18" charset="0"/>
              </a:rPr>
              <a:t>engine</a:t>
            </a:r>
            <a:endParaRPr sz="2100" dirty="0">
              <a:latin typeface="Times" panose="02020603050405020304" pitchFamily="18" charset="0"/>
              <a:cs typeface="Times"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F4C5EB26-BA6C-433B-B557-B817E265DD22}"/>
              </a:ext>
            </a:extLst>
          </p:cNvPr>
          <p:cNvSpPr txBox="1"/>
          <p:nvPr/>
        </p:nvSpPr>
        <p:spPr>
          <a:xfrm>
            <a:off x="304800" y="4953000"/>
            <a:ext cx="3808984"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Times" panose="02020603050405020304" pitchFamily="18" charset="0"/>
                <a:cs typeface="Times" panose="02020603050405020304" pitchFamily="18" charset="0"/>
              </a:rPr>
              <a:t>INTRODUCTION</a:t>
            </a:r>
            <a:endParaRPr sz="3600" dirty="0">
              <a:latin typeface="Times" panose="02020603050405020304" pitchFamily="18" charset="0"/>
              <a:cs typeface="Times" panose="02020603050405020304" pitchFamily="18" charset="0"/>
            </a:endParaRPr>
          </a:p>
        </p:txBody>
      </p:sp>
      <p:pic>
        <p:nvPicPr>
          <p:cNvPr id="3" name="图片 2">
            <a:extLst>
              <a:ext uri="{FF2B5EF4-FFF2-40B4-BE49-F238E27FC236}">
                <a16:creationId xmlns:a16="http://schemas.microsoft.com/office/drawing/2014/main" id="{41107E5D-E83E-4074-A7BD-60284FCDA5F5}"/>
              </a:ext>
            </a:extLst>
          </p:cNvPr>
          <p:cNvPicPr>
            <a:picLocks noChangeAspect="1"/>
          </p:cNvPicPr>
          <p:nvPr/>
        </p:nvPicPr>
        <p:blipFill>
          <a:blip r:embed="rId3"/>
          <a:stretch>
            <a:fillRect/>
          </a:stretch>
        </p:blipFill>
        <p:spPr>
          <a:xfrm>
            <a:off x="320689" y="1752600"/>
            <a:ext cx="4174095" cy="2286000"/>
          </a:xfrm>
          <a:prstGeom prst="rect">
            <a:avLst/>
          </a:prstGeom>
        </p:spPr>
      </p:pic>
      <p:sp>
        <p:nvSpPr>
          <p:cNvPr id="5" name="文本框 4">
            <a:extLst>
              <a:ext uri="{FF2B5EF4-FFF2-40B4-BE49-F238E27FC236}">
                <a16:creationId xmlns:a16="http://schemas.microsoft.com/office/drawing/2014/main" id="{89109B94-24FF-45C6-99D3-E2709888846E}"/>
              </a:ext>
            </a:extLst>
          </p:cNvPr>
          <p:cNvSpPr txBox="1"/>
          <p:nvPr/>
        </p:nvSpPr>
        <p:spPr>
          <a:xfrm>
            <a:off x="304800" y="605135"/>
            <a:ext cx="3504184" cy="523220"/>
          </a:xfrm>
          <a:prstGeom prst="rect">
            <a:avLst/>
          </a:prstGeom>
          <a:noFill/>
        </p:spPr>
        <p:txBody>
          <a:bodyPr wrap="square" rtlCol="0">
            <a:spAutoFit/>
          </a:bodyPr>
          <a:lstStyle/>
          <a:p>
            <a:r>
              <a:rPr lang="en-US" altLang="zh-CN" sz="2800" dirty="0">
                <a:solidFill>
                  <a:schemeClr val="bg1"/>
                </a:solidFill>
                <a:latin typeface="Times" panose="02020603050405020304" pitchFamily="18" charset="0"/>
                <a:cs typeface="Times" panose="02020603050405020304" pitchFamily="18" charset="0"/>
              </a:rPr>
              <a:t>Predicting Problem</a:t>
            </a:r>
            <a:endParaRPr lang="zh-CN" altLang="en-US" sz="2800" dirty="0">
              <a:solidFill>
                <a:schemeClr val="bg1"/>
              </a:solidFill>
              <a:latin typeface="Times" panose="02020603050405020304" pitchFamily="18" charset="0"/>
              <a:cs typeface="Times" panose="02020603050405020304" pitchFamily="18" charset="0"/>
            </a:endParaRPr>
          </a:p>
        </p:txBody>
      </p:sp>
      <p:sp>
        <p:nvSpPr>
          <p:cNvPr id="7" name="箭头: 右 6">
            <a:extLst>
              <a:ext uri="{FF2B5EF4-FFF2-40B4-BE49-F238E27FC236}">
                <a16:creationId xmlns:a16="http://schemas.microsoft.com/office/drawing/2014/main" id="{F7EE63AF-9620-49B5-916F-E6D768113E37}"/>
              </a:ext>
            </a:extLst>
          </p:cNvPr>
          <p:cNvSpPr/>
          <p:nvPr/>
        </p:nvSpPr>
        <p:spPr>
          <a:xfrm>
            <a:off x="4876800" y="2590800"/>
            <a:ext cx="6096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4C46B999-DBC4-4B3A-90D7-A9D1F440B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417" y="1752600"/>
            <a:ext cx="5942584" cy="2290843"/>
          </a:xfrm>
          <a:prstGeom prst="rect">
            <a:avLst/>
          </a:prstGeom>
        </p:spPr>
      </p:pic>
    </p:spTree>
    <p:extLst>
      <p:ext uri="{BB962C8B-B14F-4D97-AF65-F5344CB8AC3E}">
        <p14:creationId xmlns:p14="http://schemas.microsoft.com/office/powerpoint/2010/main" val="344751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F4C5EB26-BA6C-433B-B557-B817E265DD22}"/>
              </a:ext>
            </a:extLst>
          </p:cNvPr>
          <p:cNvSpPr txBox="1"/>
          <p:nvPr/>
        </p:nvSpPr>
        <p:spPr>
          <a:xfrm>
            <a:off x="304800" y="5757778"/>
            <a:ext cx="3808984"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Times" panose="02020603050405020304" pitchFamily="18" charset="0"/>
                <a:cs typeface="Times" panose="02020603050405020304" pitchFamily="18" charset="0"/>
              </a:rPr>
              <a:t>INTRODUCTION</a:t>
            </a:r>
            <a:endParaRPr sz="3600" dirty="0">
              <a:latin typeface="Times" panose="02020603050405020304" pitchFamily="18" charset="0"/>
              <a:cs typeface="Times" panose="02020603050405020304" pitchFamily="18" charset="0"/>
            </a:endParaRPr>
          </a:p>
        </p:txBody>
      </p:sp>
      <p:sp>
        <p:nvSpPr>
          <p:cNvPr id="5" name="文本框 4">
            <a:extLst>
              <a:ext uri="{FF2B5EF4-FFF2-40B4-BE49-F238E27FC236}">
                <a16:creationId xmlns:a16="http://schemas.microsoft.com/office/drawing/2014/main" id="{89109B94-24FF-45C6-99D3-E2709888846E}"/>
              </a:ext>
            </a:extLst>
          </p:cNvPr>
          <p:cNvSpPr txBox="1"/>
          <p:nvPr/>
        </p:nvSpPr>
        <p:spPr>
          <a:xfrm>
            <a:off x="304800" y="152400"/>
            <a:ext cx="3504184" cy="523220"/>
          </a:xfrm>
          <a:prstGeom prst="rect">
            <a:avLst/>
          </a:prstGeom>
          <a:noFill/>
        </p:spPr>
        <p:txBody>
          <a:bodyPr wrap="square" rtlCol="0">
            <a:spAutoFit/>
          </a:bodyPr>
          <a:lstStyle/>
          <a:p>
            <a:r>
              <a:rPr lang="en-US" altLang="zh-CN" sz="2800" dirty="0">
                <a:solidFill>
                  <a:schemeClr val="bg1"/>
                </a:solidFill>
                <a:latin typeface="Times" panose="02020603050405020304" pitchFamily="18" charset="0"/>
                <a:cs typeface="Times" panose="02020603050405020304" pitchFamily="18" charset="0"/>
              </a:rPr>
              <a:t>Ranking Problem</a:t>
            </a:r>
            <a:endParaRPr lang="zh-CN" altLang="en-US" sz="2800" dirty="0">
              <a:solidFill>
                <a:schemeClr val="bg1"/>
              </a:solidFill>
              <a:latin typeface="Times" panose="02020603050405020304" pitchFamily="18" charset="0"/>
              <a:cs typeface="Times" panose="02020603050405020304" pitchFamily="18" charset="0"/>
            </a:endParaRPr>
          </a:p>
        </p:txBody>
      </p:sp>
      <p:pic>
        <p:nvPicPr>
          <p:cNvPr id="2" name="图片 1">
            <a:extLst>
              <a:ext uri="{FF2B5EF4-FFF2-40B4-BE49-F238E27FC236}">
                <a16:creationId xmlns:a16="http://schemas.microsoft.com/office/drawing/2014/main" id="{B5BDB95D-8663-4034-B498-EC660D1D1ED0}"/>
              </a:ext>
            </a:extLst>
          </p:cNvPr>
          <p:cNvPicPr>
            <a:picLocks noChangeAspect="1"/>
          </p:cNvPicPr>
          <p:nvPr/>
        </p:nvPicPr>
        <p:blipFill>
          <a:blip r:embed="rId3"/>
          <a:stretch>
            <a:fillRect/>
          </a:stretch>
        </p:blipFill>
        <p:spPr>
          <a:xfrm>
            <a:off x="1600200" y="838200"/>
            <a:ext cx="9705496" cy="4724400"/>
          </a:xfrm>
          <a:prstGeom prst="rect">
            <a:avLst/>
          </a:prstGeom>
        </p:spPr>
      </p:pic>
    </p:spTree>
    <p:extLst>
      <p:ext uri="{BB962C8B-B14F-4D97-AF65-F5344CB8AC3E}">
        <p14:creationId xmlns:p14="http://schemas.microsoft.com/office/powerpoint/2010/main" val="8998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 y="3119291"/>
            <a:ext cx="10821924" cy="499884"/>
            <a:chOff x="682751" y="2554211"/>
            <a:chExt cx="10821924" cy="499884"/>
          </a:xfrm>
        </p:grpSpPr>
        <p:sp>
          <p:nvSpPr>
            <p:cNvPr id="3" name="object 3"/>
            <p:cNvSpPr/>
            <p:nvPr/>
          </p:nvSpPr>
          <p:spPr>
            <a:xfrm>
              <a:off x="682751" y="2554211"/>
              <a:ext cx="10821924" cy="4998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27714" y="2663945"/>
              <a:ext cx="275844" cy="275856"/>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763016" y="4670297"/>
            <a:ext cx="7542784" cy="1120820"/>
          </a:xfrm>
          <a:prstGeom prst="rect">
            <a:avLst/>
          </a:prstGeom>
        </p:spPr>
        <p:txBody>
          <a:bodyPr vert="horz" wrap="square" lIns="0" tIns="12700" rIns="0" bIns="0" rtlCol="0">
            <a:spAutoFit/>
          </a:bodyPr>
          <a:lstStyle/>
          <a:p>
            <a:pPr marL="12700" marR="5080">
              <a:lnSpc>
                <a:spcPct val="100000"/>
              </a:lnSpc>
              <a:spcBef>
                <a:spcPts val="100"/>
              </a:spcBef>
            </a:pPr>
            <a:r>
              <a:rPr sz="3600" spc="-10" dirty="0">
                <a:solidFill>
                  <a:srgbClr val="FFFFFF"/>
                </a:solidFill>
                <a:latin typeface="Times" panose="02020603050405020304" pitchFamily="18" charset="0"/>
                <a:cs typeface="Times" panose="02020603050405020304" pitchFamily="18" charset="0"/>
              </a:rPr>
              <a:t>DIFFERENT </a:t>
            </a:r>
            <a:r>
              <a:rPr sz="3600" spc="-5" dirty="0">
                <a:solidFill>
                  <a:srgbClr val="FFFFFF"/>
                </a:solidFill>
                <a:latin typeface="Times" panose="02020603050405020304" pitchFamily="18" charset="0"/>
                <a:cs typeface="Times" panose="02020603050405020304" pitchFamily="18" charset="0"/>
              </a:rPr>
              <a:t>TYPES OF </a:t>
            </a:r>
            <a:r>
              <a:rPr lang="en-US" sz="3600" dirty="0">
                <a:solidFill>
                  <a:srgbClr val="FFFFFF"/>
                </a:solidFill>
                <a:latin typeface="Times" panose="02020603050405020304" pitchFamily="18" charset="0"/>
                <a:cs typeface="Times" panose="02020603050405020304" pitchFamily="18" charset="0"/>
              </a:rPr>
              <a:t>RECOMMENDER</a:t>
            </a:r>
            <a:r>
              <a:rPr sz="3600" dirty="0">
                <a:solidFill>
                  <a:srgbClr val="FFFFFF"/>
                </a:solidFill>
                <a:latin typeface="Times" panose="02020603050405020304" pitchFamily="18" charset="0"/>
                <a:cs typeface="Times" panose="02020603050405020304" pitchFamily="18" charset="0"/>
              </a:rPr>
              <a:t>  </a:t>
            </a:r>
            <a:r>
              <a:rPr sz="3600" spc="-5" dirty="0">
                <a:solidFill>
                  <a:srgbClr val="FFFFFF"/>
                </a:solidFill>
                <a:latin typeface="Times" panose="02020603050405020304" pitchFamily="18" charset="0"/>
                <a:cs typeface="Times" panose="02020603050405020304" pitchFamily="18" charset="0"/>
              </a:rPr>
              <a:t>SYSTEM</a:t>
            </a:r>
            <a:r>
              <a:rPr lang="en-US" sz="3600" spc="-5" dirty="0">
                <a:solidFill>
                  <a:srgbClr val="FFFFFF"/>
                </a:solidFill>
                <a:latin typeface="Times" panose="02020603050405020304" pitchFamily="18" charset="0"/>
                <a:cs typeface="Times" panose="02020603050405020304" pitchFamily="18" charset="0"/>
              </a:rPr>
              <a:t> Models</a:t>
            </a:r>
            <a:endParaRPr sz="3600" dirty="0">
              <a:latin typeface="Times" panose="02020603050405020304" pitchFamily="18" charset="0"/>
              <a:cs typeface="Times" panose="02020603050405020304" pitchFamily="18" charset="0"/>
            </a:endParaRPr>
          </a:p>
        </p:txBody>
      </p:sp>
      <p:grpSp>
        <p:nvGrpSpPr>
          <p:cNvPr id="10" name="object 10"/>
          <p:cNvGrpSpPr/>
          <p:nvPr/>
        </p:nvGrpSpPr>
        <p:grpSpPr>
          <a:xfrm>
            <a:off x="685800" y="1250867"/>
            <a:ext cx="10822305" cy="500380"/>
            <a:chOff x="682751" y="685787"/>
            <a:chExt cx="10822305" cy="500380"/>
          </a:xfrm>
        </p:grpSpPr>
        <p:sp>
          <p:nvSpPr>
            <p:cNvPr id="11" name="object 11"/>
            <p:cNvSpPr/>
            <p:nvPr/>
          </p:nvSpPr>
          <p:spPr>
            <a:xfrm>
              <a:off x="682751" y="685787"/>
              <a:ext cx="10821924" cy="499884"/>
            </a:xfrm>
            <a:prstGeom prst="rect">
              <a:avLst/>
            </a:prstGeom>
            <a:blipFill>
              <a:blip r:embed="rId3" cstate="print"/>
              <a:stretch>
                <a:fillRect/>
              </a:stretch>
            </a:blipFill>
          </p:spPr>
          <p:txBody>
            <a:bodyPr wrap="square" lIns="0" tIns="0" rIns="0" bIns="0" rtlCol="0"/>
            <a:lstStyle/>
            <a:p>
              <a:endParaRPr dirty="0"/>
            </a:p>
          </p:txBody>
        </p:sp>
        <p:sp>
          <p:nvSpPr>
            <p:cNvPr id="12" name="object 12"/>
            <p:cNvSpPr/>
            <p:nvPr/>
          </p:nvSpPr>
          <p:spPr>
            <a:xfrm>
              <a:off x="833627" y="797039"/>
              <a:ext cx="275844" cy="275856"/>
            </a:xfrm>
            <a:prstGeom prst="rect">
              <a:avLst/>
            </a:prstGeom>
            <a:blipFill>
              <a:blip r:embed="rId5" cstate="print"/>
              <a:stretch>
                <a:fillRect/>
              </a:stretch>
            </a:blipFill>
          </p:spPr>
          <p:txBody>
            <a:bodyPr wrap="square" lIns="0" tIns="0" rIns="0" bIns="0" rtlCol="0"/>
            <a:lstStyle/>
            <a:p>
              <a:endParaRPr/>
            </a:p>
          </p:txBody>
        </p:sp>
      </p:grpSp>
      <p:sp>
        <p:nvSpPr>
          <p:cNvPr id="13" name="object 13"/>
          <p:cNvSpPr txBox="1">
            <a:spLocks noGrp="1"/>
          </p:cNvSpPr>
          <p:nvPr>
            <p:ph type="title"/>
          </p:nvPr>
        </p:nvSpPr>
        <p:spPr>
          <a:xfrm>
            <a:off x="1302766" y="1328096"/>
            <a:ext cx="3805683" cy="314960"/>
          </a:xfrm>
          <a:prstGeom prst="rect">
            <a:avLst/>
          </a:prstGeom>
        </p:spPr>
        <p:txBody>
          <a:bodyPr vert="horz" wrap="square" lIns="0" tIns="12065" rIns="0" bIns="0" rtlCol="0">
            <a:spAutoFit/>
          </a:bodyPr>
          <a:lstStyle/>
          <a:p>
            <a:pPr marL="12700">
              <a:lnSpc>
                <a:spcPct val="100000"/>
              </a:lnSpc>
              <a:spcBef>
                <a:spcPts val="95"/>
              </a:spcBef>
            </a:pPr>
            <a:r>
              <a:rPr sz="1900" spc="-5" dirty="0"/>
              <a:t>1. </a:t>
            </a:r>
            <a:r>
              <a:rPr lang="en-US" sz="1900" spc="-5" dirty="0"/>
              <a:t>Collaborative Filtering Models</a:t>
            </a:r>
            <a:endParaRPr sz="1900" dirty="0"/>
          </a:p>
        </p:txBody>
      </p:sp>
      <p:grpSp>
        <p:nvGrpSpPr>
          <p:cNvPr id="14" name="object 14"/>
          <p:cNvGrpSpPr/>
          <p:nvPr/>
        </p:nvGrpSpPr>
        <p:grpSpPr>
          <a:xfrm>
            <a:off x="685800" y="1872659"/>
            <a:ext cx="10822305" cy="500380"/>
            <a:chOff x="682751" y="1307579"/>
            <a:chExt cx="10822305" cy="500380"/>
          </a:xfrm>
        </p:grpSpPr>
        <p:sp>
          <p:nvSpPr>
            <p:cNvPr id="15" name="object 15"/>
            <p:cNvSpPr/>
            <p:nvPr/>
          </p:nvSpPr>
          <p:spPr>
            <a:xfrm>
              <a:off x="682751" y="1307579"/>
              <a:ext cx="10821924" cy="4998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33627" y="1420355"/>
              <a:ext cx="275844" cy="275856"/>
            </a:xfrm>
            <a:prstGeom prst="rect">
              <a:avLst/>
            </a:prstGeom>
            <a:blipFill>
              <a:blip r:embed="rId6" cstate="print"/>
              <a:stretch>
                <a:fillRect/>
              </a:stretch>
            </a:blipFill>
          </p:spPr>
          <p:txBody>
            <a:bodyPr wrap="square" lIns="0" tIns="0" rIns="0" bIns="0" rtlCol="0"/>
            <a:lstStyle/>
            <a:p>
              <a:endParaRPr/>
            </a:p>
          </p:txBody>
        </p:sp>
      </p:grpSp>
      <p:sp>
        <p:nvSpPr>
          <p:cNvPr id="18" name="object 18"/>
          <p:cNvSpPr/>
          <p:nvPr/>
        </p:nvSpPr>
        <p:spPr>
          <a:xfrm>
            <a:off x="685800" y="2495975"/>
            <a:ext cx="10821924" cy="499884"/>
          </a:xfrm>
          <a:prstGeom prst="rect">
            <a:avLst/>
          </a:prstGeom>
          <a:blipFill>
            <a:blip r:embed="rId3" cstate="print"/>
            <a:stretch>
              <a:fillRect/>
            </a:stretch>
          </a:blipFill>
        </p:spPr>
        <p:txBody>
          <a:bodyPr wrap="square" lIns="0" tIns="0" rIns="0" bIns="0" rtlCol="0"/>
          <a:lstStyle/>
          <a:p>
            <a:endParaRPr dirty="0"/>
          </a:p>
        </p:txBody>
      </p:sp>
      <p:sp>
        <p:nvSpPr>
          <p:cNvPr id="20" name="object 20"/>
          <p:cNvSpPr txBox="1"/>
          <p:nvPr/>
        </p:nvSpPr>
        <p:spPr>
          <a:xfrm>
            <a:off x="1302766" y="1951158"/>
            <a:ext cx="5486400" cy="1858842"/>
          </a:xfrm>
          <a:prstGeom prst="rect">
            <a:avLst/>
          </a:prstGeom>
        </p:spPr>
        <p:txBody>
          <a:bodyPr vert="horz" wrap="square" lIns="0" tIns="12065" rIns="0" bIns="0" rtlCol="0">
            <a:spAutoFit/>
          </a:bodyPr>
          <a:lstStyle/>
          <a:p>
            <a:pPr marL="278765" indent="-266700">
              <a:lnSpc>
                <a:spcPct val="100000"/>
              </a:lnSpc>
              <a:spcBef>
                <a:spcPts val="95"/>
              </a:spcBef>
              <a:buAutoNum type="arabicPeriod" startAt="2"/>
              <a:tabLst>
                <a:tab pos="279400" algn="l"/>
              </a:tabLst>
            </a:pPr>
            <a:r>
              <a:rPr lang="en-US" sz="1900" spc="-10" dirty="0">
                <a:solidFill>
                  <a:srgbClr val="FFFFFF"/>
                </a:solidFill>
                <a:latin typeface="Gothic Uralic"/>
                <a:cs typeface="Gothic Uralic"/>
              </a:rPr>
              <a:t>Content-Based Recommender Systems.</a:t>
            </a:r>
            <a:endParaRPr lang="en-US" sz="1900" dirty="0">
              <a:latin typeface="Gothic Uralic"/>
              <a:cs typeface="Gothic Uralic"/>
            </a:endParaRPr>
          </a:p>
          <a:p>
            <a:pPr>
              <a:lnSpc>
                <a:spcPct val="100000"/>
              </a:lnSpc>
              <a:spcBef>
                <a:spcPts val="30"/>
              </a:spcBef>
              <a:buClr>
                <a:srgbClr val="FFFFFF"/>
              </a:buClr>
              <a:buFont typeface="Gothic Uralic"/>
              <a:buAutoNum type="arabicPeriod" startAt="2"/>
            </a:pPr>
            <a:endParaRPr sz="2200" dirty="0">
              <a:latin typeface="Gothic Uralic"/>
              <a:cs typeface="Gothic Uralic"/>
            </a:endParaRPr>
          </a:p>
          <a:p>
            <a:pPr marL="278765" indent="-266700">
              <a:lnSpc>
                <a:spcPct val="100000"/>
              </a:lnSpc>
              <a:buAutoNum type="arabicPeriod" startAt="2"/>
              <a:tabLst>
                <a:tab pos="279400" algn="l"/>
              </a:tabLst>
            </a:pPr>
            <a:r>
              <a:rPr lang="en-US" sz="1900" spc="-5" dirty="0" err="1">
                <a:solidFill>
                  <a:srgbClr val="FFFFFF"/>
                </a:solidFill>
                <a:latin typeface="Gothic Uralic"/>
                <a:cs typeface="Gothic Uralic"/>
              </a:rPr>
              <a:t>Knowledege</a:t>
            </a:r>
            <a:r>
              <a:rPr lang="en-US" sz="1900" spc="-5" dirty="0">
                <a:solidFill>
                  <a:srgbClr val="FFFFFF"/>
                </a:solidFill>
                <a:latin typeface="Gothic Uralic"/>
                <a:cs typeface="Gothic Uralic"/>
              </a:rPr>
              <a:t>-</a:t>
            </a:r>
            <a:r>
              <a:rPr lang="en-US" sz="1900" spc="-10" dirty="0">
                <a:solidFill>
                  <a:srgbClr val="FFFFFF"/>
                </a:solidFill>
                <a:latin typeface="Gothic Uralic"/>
                <a:cs typeface="Gothic Uralic"/>
              </a:rPr>
              <a:t>B</a:t>
            </a:r>
            <a:r>
              <a:rPr sz="1900" spc="-10" dirty="0">
                <a:solidFill>
                  <a:srgbClr val="FFFFFF"/>
                </a:solidFill>
                <a:latin typeface="Gothic Uralic"/>
                <a:cs typeface="Gothic Uralic"/>
              </a:rPr>
              <a:t>ased</a:t>
            </a:r>
            <a:r>
              <a:rPr sz="1900" spc="10" dirty="0">
                <a:solidFill>
                  <a:srgbClr val="FFFFFF"/>
                </a:solidFill>
                <a:latin typeface="Gothic Uralic"/>
                <a:cs typeface="Gothic Uralic"/>
              </a:rPr>
              <a:t> </a:t>
            </a:r>
            <a:r>
              <a:rPr lang="en-US" sz="1900" spc="-10" dirty="0">
                <a:solidFill>
                  <a:srgbClr val="FFFFFF"/>
                </a:solidFill>
                <a:latin typeface="Gothic Uralic"/>
                <a:cs typeface="Gothic Uralic"/>
              </a:rPr>
              <a:t>Recommender Systems</a:t>
            </a:r>
            <a:r>
              <a:rPr sz="1900" spc="-10" dirty="0">
                <a:solidFill>
                  <a:srgbClr val="FFFFFF"/>
                </a:solidFill>
                <a:latin typeface="Gothic Uralic"/>
                <a:cs typeface="Gothic Uralic"/>
              </a:rPr>
              <a:t>.</a:t>
            </a:r>
            <a:endParaRPr lang="en-US" sz="1900" spc="-10" dirty="0">
              <a:solidFill>
                <a:srgbClr val="FFFFFF"/>
              </a:solidFill>
              <a:latin typeface="Gothic Uralic"/>
              <a:cs typeface="Gothic Uralic"/>
            </a:endParaRPr>
          </a:p>
          <a:p>
            <a:pPr marL="278765" indent="-266700">
              <a:lnSpc>
                <a:spcPct val="100000"/>
              </a:lnSpc>
              <a:buAutoNum type="arabicPeriod" startAt="2"/>
              <a:tabLst>
                <a:tab pos="279400" algn="l"/>
              </a:tabLst>
            </a:pPr>
            <a:endParaRPr lang="en-US" sz="1900" spc="-10" dirty="0">
              <a:solidFill>
                <a:srgbClr val="FFFFFF"/>
              </a:solidFill>
              <a:latin typeface="Gothic Uralic"/>
              <a:cs typeface="Gothic Uralic"/>
            </a:endParaRPr>
          </a:p>
          <a:p>
            <a:pPr marL="278765" indent="-266700">
              <a:lnSpc>
                <a:spcPct val="100000"/>
              </a:lnSpc>
              <a:buAutoNum type="arabicPeriod" startAt="2"/>
              <a:tabLst>
                <a:tab pos="279400" algn="l"/>
              </a:tabLst>
            </a:pPr>
            <a:r>
              <a:rPr lang="en-US" sz="1900" spc="-10" dirty="0">
                <a:solidFill>
                  <a:srgbClr val="FFFFFF"/>
                </a:solidFill>
                <a:latin typeface="Gothic Uralic"/>
                <a:cs typeface="Gothic Uralic"/>
              </a:rPr>
              <a:t>Hybrid and Ensemble-Based </a:t>
            </a:r>
            <a:r>
              <a:rPr lang="en-US" sz="1900" spc="-10" dirty="0" err="1">
                <a:solidFill>
                  <a:srgbClr val="FFFFFF"/>
                </a:solidFill>
                <a:latin typeface="Gothic Uralic"/>
                <a:cs typeface="Gothic Uralic"/>
              </a:rPr>
              <a:t>Recommder</a:t>
            </a:r>
            <a:r>
              <a:rPr lang="en-US" sz="1900" spc="-10" dirty="0">
                <a:solidFill>
                  <a:srgbClr val="FFFFFF"/>
                </a:solidFill>
                <a:latin typeface="Gothic Uralic"/>
                <a:cs typeface="Gothic Uralic"/>
              </a:rPr>
              <a:t> Systems.</a:t>
            </a:r>
            <a:endParaRPr sz="1900" dirty="0">
              <a:latin typeface="Gothic Uralic"/>
              <a:cs typeface="Gothic Uralic"/>
            </a:endParaRPr>
          </a:p>
          <a:p>
            <a:pPr>
              <a:lnSpc>
                <a:spcPct val="100000"/>
              </a:lnSpc>
              <a:spcBef>
                <a:spcPts val="25"/>
              </a:spcBef>
              <a:buClr>
                <a:srgbClr val="FFFFFF"/>
              </a:buClr>
            </a:pPr>
            <a:endParaRPr sz="2200" dirty="0">
              <a:latin typeface="Gothic Uralic"/>
              <a:cs typeface="Gothic Uralic"/>
            </a:endParaRPr>
          </a:p>
        </p:txBody>
      </p:sp>
      <p:sp>
        <p:nvSpPr>
          <p:cNvPr id="24" name="object 6">
            <a:extLst>
              <a:ext uri="{FF2B5EF4-FFF2-40B4-BE49-F238E27FC236}">
                <a16:creationId xmlns:a16="http://schemas.microsoft.com/office/drawing/2014/main" id="{B1D075A3-C80D-4921-8E02-0542D4218385}"/>
              </a:ext>
            </a:extLst>
          </p:cNvPr>
          <p:cNvSpPr/>
          <p:nvPr/>
        </p:nvSpPr>
        <p:spPr>
          <a:xfrm>
            <a:off x="836676" y="2644553"/>
            <a:ext cx="275844" cy="275856"/>
          </a:xfrm>
          <a:prstGeom prst="rect">
            <a:avLst/>
          </a:prstGeom>
          <a:blipFill>
            <a:blip r:embed="rId7" cstate="print"/>
            <a:stretch>
              <a:fillRect/>
            </a:stretch>
          </a:blipFill>
        </p:spPr>
        <p:txBody>
          <a:bodyPr wrap="square" lIns="0" tIns="0" rIns="0" bIns="0" rtlCol="0"/>
          <a:lstStyle/>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3016" y="4670297"/>
            <a:ext cx="7233284" cy="1122680"/>
          </a:xfrm>
          <a:prstGeom prst="rect">
            <a:avLst/>
          </a:prstGeom>
        </p:spPr>
        <p:txBody>
          <a:bodyPr vert="horz" wrap="square" lIns="0" tIns="12700" rIns="0" bIns="0" rtlCol="0">
            <a:spAutoFit/>
          </a:bodyPr>
          <a:lstStyle/>
          <a:p>
            <a:pPr marL="12700" marR="5080">
              <a:lnSpc>
                <a:spcPct val="100000"/>
              </a:lnSpc>
              <a:spcBef>
                <a:spcPts val="100"/>
              </a:spcBef>
            </a:pPr>
            <a:r>
              <a:rPr sz="3600" spc="-5" dirty="0">
                <a:solidFill>
                  <a:srgbClr val="FFFFFF"/>
                </a:solidFill>
                <a:latin typeface="Gothic Uralic"/>
                <a:cs typeface="Gothic Uralic"/>
              </a:rPr>
              <a:t>RECOMMENDATION</a:t>
            </a:r>
            <a:r>
              <a:rPr sz="3600" spc="-65" dirty="0">
                <a:solidFill>
                  <a:srgbClr val="FFFFFF"/>
                </a:solidFill>
                <a:latin typeface="Gothic Uralic"/>
                <a:cs typeface="Gothic Uralic"/>
              </a:rPr>
              <a:t> </a:t>
            </a:r>
            <a:r>
              <a:rPr sz="3600" dirty="0">
                <a:solidFill>
                  <a:srgbClr val="FFFFFF"/>
                </a:solidFill>
                <a:latin typeface="Gothic Uralic"/>
                <a:cs typeface="Gothic Uralic"/>
              </a:rPr>
              <a:t>ALGORITHM  </a:t>
            </a:r>
            <a:r>
              <a:rPr sz="3600" spc="-5" dirty="0">
                <a:solidFill>
                  <a:srgbClr val="FFFFFF"/>
                </a:solidFill>
                <a:latin typeface="Gothic Uralic"/>
                <a:cs typeface="Gothic Uralic"/>
              </a:rPr>
              <a:t>CHALLENGES</a:t>
            </a:r>
            <a:endParaRPr sz="3600" dirty="0">
              <a:latin typeface="Gothic Uralic"/>
              <a:cs typeface="Gothic Uralic"/>
            </a:endParaRPr>
          </a:p>
        </p:txBody>
      </p:sp>
      <p:grpSp>
        <p:nvGrpSpPr>
          <p:cNvPr id="3" name="object 3"/>
          <p:cNvGrpSpPr/>
          <p:nvPr/>
        </p:nvGrpSpPr>
        <p:grpSpPr>
          <a:xfrm>
            <a:off x="1313688" y="1152144"/>
            <a:ext cx="1100455" cy="1099185"/>
            <a:chOff x="1313688" y="1152144"/>
            <a:chExt cx="1100455" cy="1099185"/>
          </a:xfrm>
        </p:grpSpPr>
        <p:sp>
          <p:nvSpPr>
            <p:cNvPr id="4" name="object 4"/>
            <p:cNvSpPr/>
            <p:nvPr/>
          </p:nvSpPr>
          <p:spPr>
            <a:xfrm>
              <a:off x="1313688" y="1152144"/>
              <a:ext cx="1100328" cy="10988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48384" y="1385316"/>
              <a:ext cx="630936" cy="630936"/>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982472" y="2563825"/>
            <a:ext cx="1763395" cy="965835"/>
          </a:xfrm>
          <a:prstGeom prst="rect">
            <a:avLst/>
          </a:prstGeom>
        </p:spPr>
        <p:txBody>
          <a:bodyPr vert="horz" wrap="square" lIns="0" tIns="26670" rIns="0" bIns="0" rtlCol="0">
            <a:spAutoFit/>
          </a:bodyPr>
          <a:lstStyle/>
          <a:p>
            <a:pPr marL="12065" marR="5080" algn="ctr">
              <a:lnSpc>
                <a:spcPct val="92000"/>
              </a:lnSpc>
              <a:spcBef>
                <a:spcPts val="210"/>
              </a:spcBef>
            </a:pPr>
            <a:r>
              <a:rPr sz="1100" dirty="0">
                <a:solidFill>
                  <a:srgbClr val="FFFFFF"/>
                </a:solidFill>
                <a:latin typeface="Gothic Uralic"/>
                <a:cs typeface="Gothic Uralic"/>
              </a:rPr>
              <a:t>A </a:t>
            </a:r>
            <a:r>
              <a:rPr sz="1100" spc="-5" dirty="0">
                <a:solidFill>
                  <a:srgbClr val="FFFFFF"/>
                </a:solidFill>
                <a:latin typeface="Gothic Uralic"/>
                <a:cs typeface="Gothic Uralic"/>
              </a:rPr>
              <a:t>LARGE RETAILER </a:t>
            </a:r>
            <a:r>
              <a:rPr sz="1100" dirty="0">
                <a:solidFill>
                  <a:srgbClr val="FFFFFF"/>
                </a:solidFill>
                <a:latin typeface="Gothic Uralic"/>
                <a:cs typeface="Gothic Uralic"/>
              </a:rPr>
              <a:t>MIGHT  </a:t>
            </a:r>
            <a:r>
              <a:rPr sz="1100" spc="-10" dirty="0">
                <a:solidFill>
                  <a:srgbClr val="FFFFFF"/>
                </a:solidFill>
                <a:latin typeface="Gothic Uralic"/>
                <a:cs typeface="Gothic Uralic"/>
              </a:rPr>
              <a:t>HAVE </a:t>
            </a:r>
            <a:r>
              <a:rPr sz="1100" spc="-5" dirty="0">
                <a:solidFill>
                  <a:srgbClr val="FFFFFF"/>
                </a:solidFill>
                <a:latin typeface="Gothic Uralic"/>
                <a:cs typeface="Gothic Uralic"/>
              </a:rPr>
              <a:t>HUGE </a:t>
            </a:r>
            <a:r>
              <a:rPr sz="1100" spc="-10" dirty="0">
                <a:solidFill>
                  <a:srgbClr val="FFFFFF"/>
                </a:solidFill>
                <a:latin typeface="Gothic Uralic"/>
                <a:cs typeface="Gothic Uralic"/>
              </a:rPr>
              <a:t>AMOUNTS </a:t>
            </a:r>
            <a:r>
              <a:rPr sz="1100" spc="-5" dirty="0">
                <a:solidFill>
                  <a:srgbClr val="FFFFFF"/>
                </a:solidFill>
                <a:latin typeface="Gothic Uralic"/>
                <a:cs typeface="Gothic Uralic"/>
              </a:rPr>
              <a:t>OF  </a:t>
            </a:r>
            <a:r>
              <a:rPr sz="1100" spc="-15" dirty="0">
                <a:solidFill>
                  <a:srgbClr val="FFFFFF"/>
                </a:solidFill>
                <a:latin typeface="Gothic Uralic"/>
                <a:cs typeface="Gothic Uralic"/>
              </a:rPr>
              <a:t>DATA, </a:t>
            </a:r>
            <a:r>
              <a:rPr sz="1100" spc="-5" dirty="0">
                <a:solidFill>
                  <a:srgbClr val="FFFFFF"/>
                </a:solidFill>
                <a:latin typeface="Gothic Uralic"/>
                <a:cs typeface="Gothic Uralic"/>
              </a:rPr>
              <a:t>TENS </a:t>
            </a:r>
            <a:r>
              <a:rPr sz="1100" dirty="0">
                <a:solidFill>
                  <a:srgbClr val="FFFFFF"/>
                </a:solidFill>
                <a:latin typeface="Gothic Uralic"/>
                <a:cs typeface="Gothic Uralic"/>
              </a:rPr>
              <a:t>OF MILLIONS  OF CUSTOMERS </a:t>
            </a:r>
            <a:r>
              <a:rPr sz="1100" spc="-10" dirty="0">
                <a:solidFill>
                  <a:srgbClr val="FFFFFF"/>
                </a:solidFill>
                <a:latin typeface="Gothic Uralic"/>
                <a:cs typeface="Gothic Uralic"/>
              </a:rPr>
              <a:t>AND  </a:t>
            </a:r>
            <a:r>
              <a:rPr sz="1100" dirty="0">
                <a:solidFill>
                  <a:srgbClr val="FFFFFF"/>
                </a:solidFill>
                <a:latin typeface="Gothic Uralic"/>
                <a:cs typeface="Gothic Uralic"/>
              </a:rPr>
              <a:t>MILLIONS OF DISTINCT  </a:t>
            </a:r>
            <a:r>
              <a:rPr sz="1100" spc="-10" dirty="0">
                <a:solidFill>
                  <a:srgbClr val="FFFFFF"/>
                </a:solidFill>
                <a:latin typeface="Gothic Uralic"/>
                <a:cs typeface="Gothic Uralic"/>
              </a:rPr>
              <a:t>CATALOG</a:t>
            </a:r>
            <a:r>
              <a:rPr sz="1100" spc="5" dirty="0">
                <a:solidFill>
                  <a:srgbClr val="FFFFFF"/>
                </a:solidFill>
                <a:latin typeface="Gothic Uralic"/>
                <a:cs typeface="Gothic Uralic"/>
              </a:rPr>
              <a:t> </a:t>
            </a:r>
            <a:r>
              <a:rPr sz="1100" dirty="0">
                <a:solidFill>
                  <a:srgbClr val="FFFFFF"/>
                </a:solidFill>
                <a:latin typeface="Gothic Uralic"/>
                <a:cs typeface="Gothic Uralic"/>
              </a:rPr>
              <a:t>ITEMS.</a:t>
            </a:r>
            <a:endParaRPr sz="1100" dirty="0">
              <a:latin typeface="Gothic Uralic"/>
              <a:cs typeface="Gothic Uralic"/>
            </a:endParaRPr>
          </a:p>
        </p:txBody>
      </p:sp>
      <p:grpSp>
        <p:nvGrpSpPr>
          <p:cNvPr id="7" name="object 7"/>
          <p:cNvGrpSpPr/>
          <p:nvPr/>
        </p:nvGrpSpPr>
        <p:grpSpPr>
          <a:xfrm>
            <a:off x="3429000" y="1152144"/>
            <a:ext cx="1099185" cy="1099185"/>
            <a:chOff x="3429000" y="1152144"/>
            <a:chExt cx="1099185" cy="1099185"/>
          </a:xfrm>
        </p:grpSpPr>
        <p:sp>
          <p:nvSpPr>
            <p:cNvPr id="8" name="object 8"/>
            <p:cNvSpPr/>
            <p:nvPr/>
          </p:nvSpPr>
          <p:spPr>
            <a:xfrm>
              <a:off x="3429000" y="1152144"/>
              <a:ext cx="1098803" cy="109880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662172" y="1385316"/>
              <a:ext cx="632460" cy="630936"/>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3105150" y="2563825"/>
            <a:ext cx="1748155" cy="1273810"/>
          </a:xfrm>
          <a:prstGeom prst="rect">
            <a:avLst/>
          </a:prstGeom>
        </p:spPr>
        <p:txBody>
          <a:bodyPr vert="horz" wrap="square" lIns="0" tIns="26670" rIns="0" bIns="0" rtlCol="0">
            <a:spAutoFit/>
          </a:bodyPr>
          <a:lstStyle/>
          <a:p>
            <a:pPr marL="12700" marR="5080" indent="-1905" algn="ctr">
              <a:lnSpc>
                <a:spcPct val="92000"/>
              </a:lnSpc>
              <a:spcBef>
                <a:spcPts val="210"/>
              </a:spcBef>
            </a:pPr>
            <a:r>
              <a:rPr sz="1100" spc="-10" dirty="0">
                <a:solidFill>
                  <a:srgbClr val="FFFFFF"/>
                </a:solidFill>
                <a:latin typeface="Gothic Uralic"/>
                <a:cs typeface="Gothic Uralic"/>
              </a:rPr>
              <a:t>MANY </a:t>
            </a:r>
            <a:r>
              <a:rPr sz="1100" spc="-5" dirty="0">
                <a:solidFill>
                  <a:srgbClr val="FFFFFF"/>
                </a:solidFill>
                <a:latin typeface="Gothic Uralic"/>
                <a:cs typeface="Gothic Uralic"/>
              </a:rPr>
              <a:t>APPLICATIONS  </a:t>
            </a:r>
            <a:r>
              <a:rPr sz="1100" dirty="0">
                <a:solidFill>
                  <a:srgbClr val="FFFFFF"/>
                </a:solidFill>
                <a:latin typeface="Gothic Uralic"/>
                <a:cs typeface="Gothic Uralic"/>
              </a:rPr>
              <a:t>REQUIRE THE RESULTS </a:t>
            </a:r>
            <a:r>
              <a:rPr sz="1100" spc="-5" dirty="0">
                <a:solidFill>
                  <a:srgbClr val="FFFFFF"/>
                </a:solidFill>
                <a:latin typeface="Gothic Uralic"/>
                <a:cs typeface="Gothic Uralic"/>
              </a:rPr>
              <a:t>SET  </a:t>
            </a:r>
            <a:r>
              <a:rPr sz="1100" dirty="0">
                <a:solidFill>
                  <a:srgbClr val="FFFFFF"/>
                </a:solidFill>
                <a:latin typeface="Gothic Uralic"/>
                <a:cs typeface="Gothic Uralic"/>
              </a:rPr>
              <a:t>TO </a:t>
            </a:r>
            <a:r>
              <a:rPr sz="1100" spc="-5" dirty="0">
                <a:solidFill>
                  <a:srgbClr val="FFFFFF"/>
                </a:solidFill>
                <a:latin typeface="Gothic Uralic"/>
                <a:cs typeface="Gothic Uralic"/>
              </a:rPr>
              <a:t>BE </a:t>
            </a:r>
            <a:r>
              <a:rPr sz="1100" dirty="0">
                <a:solidFill>
                  <a:srgbClr val="FFFFFF"/>
                </a:solidFill>
                <a:latin typeface="Gothic Uralic"/>
                <a:cs typeface="Gothic Uralic"/>
              </a:rPr>
              <a:t>RETURNED </a:t>
            </a:r>
            <a:r>
              <a:rPr sz="1100" spc="10" dirty="0">
                <a:solidFill>
                  <a:srgbClr val="FFFFFF"/>
                </a:solidFill>
                <a:latin typeface="Gothic Uralic"/>
                <a:cs typeface="Gothic Uralic"/>
              </a:rPr>
              <a:t>IN </a:t>
            </a:r>
            <a:r>
              <a:rPr sz="1100" spc="-10" dirty="0">
                <a:solidFill>
                  <a:srgbClr val="FFFFFF"/>
                </a:solidFill>
                <a:latin typeface="Gothic Uralic"/>
                <a:cs typeface="Gothic Uralic"/>
              </a:rPr>
              <a:t>REAL  </a:t>
            </a:r>
            <a:r>
              <a:rPr sz="1100" dirty="0">
                <a:solidFill>
                  <a:srgbClr val="FFFFFF"/>
                </a:solidFill>
                <a:latin typeface="Gothic Uralic"/>
                <a:cs typeface="Gothic Uralic"/>
              </a:rPr>
              <a:t>TIME, </a:t>
            </a:r>
            <a:r>
              <a:rPr sz="1100" spc="10" dirty="0">
                <a:solidFill>
                  <a:srgbClr val="FFFFFF"/>
                </a:solidFill>
                <a:latin typeface="Gothic Uralic"/>
                <a:cs typeface="Gothic Uralic"/>
              </a:rPr>
              <a:t>IN </a:t>
            </a:r>
            <a:r>
              <a:rPr sz="1100" spc="-5" dirty="0">
                <a:solidFill>
                  <a:srgbClr val="FFFFFF"/>
                </a:solidFill>
                <a:latin typeface="Gothic Uralic"/>
                <a:cs typeface="Gothic Uralic"/>
              </a:rPr>
              <a:t>MORE </a:t>
            </a:r>
            <a:r>
              <a:rPr sz="1100" spc="-10" dirty="0">
                <a:solidFill>
                  <a:srgbClr val="FFFFFF"/>
                </a:solidFill>
                <a:latin typeface="Gothic Uralic"/>
                <a:cs typeface="Gothic Uralic"/>
              </a:rPr>
              <a:t>THAN</a:t>
            </a:r>
            <a:r>
              <a:rPr sz="1100" spc="-95" dirty="0">
                <a:solidFill>
                  <a:srgbClr val="FFFFFF"/>
                </a:solidFill>
                <a:latin typeface="Gothic Uralic"/>
                <a:cs typeface="Gothic Uralic"/>
              </a:rPr>
              <a:t> </a:t>
            </a:r>
            <a:r>
              <a:rPr sz="1100" spc="-10" dirty="0">
                <a:solidFill>
                  <a:srgbClr val="FFFFFF"/>
                </a:solidFill>
                <a:latin typeface="Gothic Uralic"/>
                <a:cs typeface="Gothic Uralic"/>
              </a:rPr>
              <a:t>HALF  </a:t>
            </a:r>
            <a:r>
              <a:rPr sz="1100" dirty="0">
                <a:solidFill>
                  <a:srgbClr val="FFFFFF"/>
                </a:solidFill>
                <a:latin typeface="Gothic Uralic"/>
                <a:cs typeface="Gothic Uralic"/>
              </a:rPr>
              <a:t>A </a:t>
            </a:r>
            <a:r>
              <a:rPr sz="1100" spc="-5" dirty="0">
                <a:solidFill>
                  <a:srgbClr val="FFFFFF"/>
                </a:solidFill>
                <a:latin typeface="Gothic Uralic"/>
                <a:cs typeface="Gothic Uralic"/>
              </a:rPr>
              <a:t>SECOND </a:t>
            </a:r>
            <a:r>
              <a:rPr sz="1100" dirty="0">
                <a:solidFill>
                  <a:srgbClr val="FFFFFF"/>
                </a:solidFill>
                <a:latin typeface="Gothic Uralic"/>
                <a:cs typeface="Gothic Uralic"/>
              </a:rPr>
              <a:t>WHILE STILL  PRODUCING </a:t>
            </a:r>
            <a:r>
              <a:rPr sz="1100" spc="5" dirty="0">
                <a:solidFill>
                  <a:srgbClr val="FFFFFF"/>
                </a:solidFill>
                <a:latin typeface="Gothic Uralic"/>
                <a:cs typeface="Gothic Uralic"/>
              </a:rPr>
              <a:t>HIGH  </a:t>
            </a:r>
            <a:r>
              <a:rPr sz="1100" dirty="0">
                <a:solidFill>
                  <a:srgbClr val="FFFFFF"/>
                </a:solidFill>
                <a:latin typeface="Gothic Uralic"/>
                <a:cs typeface="Gothic Uralic"/>
              </a:rPr>
              <a:t>QUALITY  </a:t>
            </a:r>
            <a:r>
              <a:rPr sz="1100" spc="-5" dirty="0">
                <a:solidFill>
                  <a:srgbClr val="FFFFFF"/>
                </a:solidFill>
                <a:latin typeface="Gothic Uralic"/>
                <a:cs typeface="Gothic Uralic"/>
              </a:rPr>
              <a:t>RECOMMENDATIONS.</a:t>
            </a:r>
            <a:endParaRPr sz="1100" dirty="0">
              <a:latin typeface="Gothic Uralic"/>
              <a:cs typeface="Gothic Uralic"/>
            </a:endParaRPr>
          </a:p>
        </p:txBody>
      </p:sp>
      <p:grpSp>
        <p:nvGrpSpPr>
          <p:cNvPr id="11" name="object 11"/>
          <p:cNvGrpSpPr/>
          <p:nvPr/>
        </p:nvGrpSpPr>
        <p:grpSpPr>
          <a:xfrm>
            <a:off x="5544311" y="1152144"/>
            <a:ext cx="1099185" cy="1099185"/>
            <a:chOff x="5544311" y="1152144"/>
            <a:chExt cx="1099185" cy="1099185"/>
          </a:xfrm>
        </p:grpSpPr>
        <p:sp>
          <p:nvSpPr>
            <p:cNvPr id="12" name="object 12"/>
            <p:cNvSpPr/>
            <p:nvPr/>
          </p:nvSpPr>
          <p:spPr>
            <a:xfrm>
              <a:off x="5544311" y="1152144"/>
              <a:ext cx="1098804" cy="109880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777483" y="1385316"/>
              <a:ext cx="632460" cy="630936"/>
            </a:xfrm>
            <a:prstGeom prst="rect">
              <a:avLst/>
            </a:prstGeom>
            <a:blipFill>
              <a:blip r:embed="rId6" cstate="print"/>
              <a:stretch>
                <a:fillRect/>
              </a:stretch>
            </a:blipFill>
          </p:spPr>
          <p:txBody>
            <a:bodyPr wrap="square" lIns="0" tIns="0" rIns="0" bIns="0" rtlCol="0"/>
            <a:lstStyle/>
            <a:p>
              <a:endParaRPr/>
            </a:p>
          </p:txBody>
        </p:sp>
      </p:grpSp>
      <p:sp>
        <p:nvSpPr>
          <p:cNvPr id="14" name="object 14"/>
          <p:cNvSpPr txBox="1"/>
          <p:nvPr/>
        </p:nvSpPr>
        <p:spPr>
          <a:xfrm>
            <a:off x="5235702" y="2563825"/>
            <a:ext cx="1717039" cy="965835"/>
          </a:xfrm>
          <a:prstGeom prst="rect">
            <a:avLst/>
          </a:prstGeom>
        </p:spPr>
        <p:txBody>
          <a:bodyPr vert="horz" wrap="square" lIns="0" tIns="26670" rIns="0" bIns="0" rtlCol="0">
            <a:spAutoFit/>
          </a:bodyPr>
          <a:lstStyle/>
          <a:p>
            <a:pPr marL="12700" marR="5080" indent="1270" algn="ctr">
              <a:lnSpc>
                <a:spcPct val="92000"/>
              </a:lnSpc>
              <a:spcBef>
                <a:spcPts val="210"/>
              </a:spcBef>
            </a:pPr>
            <a:r>
              <a:rPr sz="1100" dirty="0">
                <a:solidFill>
                  <a:srgbClr val="FFFFFF"/>
                </a:solidFill>
                <a:latin typeface="Gothic Uralic"/>
                <a:cs typeface="Gothic Uralic"/>
              </a:rPr>
              <a:t>NEW </a:t>
            </a:r>
            <a:r>
              <a:rPr sz="1100" spc="-5" dirty="0">
                <a:solidFill>
                  <a:srgbClr val="FFFFFF"/>
                </a:solidFill>
                <a:latin typeface="Gothic Uralic"/>
                <a:cs typeface="Gothic Uralic"/>
              </a:rPr>
              <a:t>CUSTOMERS  TYPICALLY </a:t>
            </a:r>
            <a:r>
              <a:rPr sz="1100" spc="-10" dirty="0">
                <a:solidFill>
                  <a:srgbClr val="FFFFFF"/>
                </a:solidFill>
                <a:latin typeface="Gothic Uralic"/>
                <a:cs typeface="Gothic Uralic"/>
              </a:rPr>
              <a:t>HAVE  </a:t>
            </a:r>
            <a:r>
              <a:rPr sz="1100" spc="-5" dirty="0">
                <a:solidFill>
                  <a:srgbClr val="FFFFFF"/>
                </a:solidFill>
                <a:latin typeface="Gothic Uralic"/>
                <a:cs typeface="Gothic Uralic"/>
              </a:rPr>
              <a:t>EXTREMELY </a:t>
            </a:r>
            <a:r>
              <a:rPr sz="1100" dirty="0">
                <a:solidFill>
                  <a:srgbClr val="FFFFFF"/>
                </a:solidFill>
                <a:latin typeface="Gothic Uralic"/>
                <a:cs typeface="Gothic Uralic"/>
              </a:rPr>
              <a:t>LIMITED  INFORMATION </a:t>
            </a:r>
            <a:r>
              <a:rPr sz="1100" spc="-10" dirty="0">
                <a:solidFill>
                  <a:srgbClr val="FFFFFF"/>
                </a:solidFill>
                <a:latin typeface="Gothic Uralic"/>
                <a:cs typeface="Gothic Uralic"/>
              </a:rPr>
              <a:t>BASED</a:t>
            </a:r>
            <a:r>
              <a:rPr sz="1100" spc="-100" dirty="0">
                <a:solidFill>
                  <a:srgbClr val="FFFFFF"/>
                </a:solidFill>
                <a:latin typeface="Gothic Uralic"/>
                <a:cs typeface="Gothic Uralic"/>
              </a:rPr>
              <a:t> </a:t>
            </a:r>
            <a:r>
              <a:rPr sz="1100" spc="-5" dirty="0">
                <a:solidFill>
                  <a:srgbClr val="FFFFFF"/>
                </a:solidFill>
                <a:latin typeface="Gothic Uralic"/>
                <a:cs typeface="Gothic Uralic"/>
              </a:rPr>
              <a:t>ON  </a:t>
            </a:r>
            <a:r>
              <a:rPr sz="1100" dirty="0">
                <a:solidFill>
                  <a:srgbClr val="FFFFFF"/>
                </a:solidFill>
                <a:latin typeface="Gothic Uralic"/>
                <a:cs typeface="Gothic Uralic"/>
              </a:rPr>
              <a:t>ONLY A FEW </a:t>
            </a:r>
            <a:r>
              <a:rPr sz="1100" spc="-5" dirty="0">
                <a:solidFill>
                  <a:srgbClr val="FFFFFF"/>
                </a:solidFill>
                <a:latin typeface="Gothic Uralic"/>
                <a:cs typeface="Gothic Uralic"/>
              </a:rPr>
              <a:t>PURCHASES  </a:t>
            </a:r>
            <a:r>
              <a:rPr sz="1100" dirty="0">
                <a:solidFill>
                  <a:srgbClr val="FFFFFF"/>
                </a:solidFill>
                <a:latin typeface="Gothic Uralic"/>
                <a:cs typeface="Gothic Uralic"/>
              </a:rPr>
              <a:t>OR </a:t>
            </a:r>
            <a:r>
              <a:rPr sz="1100" spc="-5" dirty="0">
                <a:solidFill>
                  <a:srgbClr val="FFFFFF"/>
                </a:solidFill>
                <a:latin typeface="Gothic Uralic"/>
                <a:cs typeface="Gothic Uralic"/>
              </a:rPr>
              <a:t>PRODUCT</a:t>
            </a:r>
            <a:r>
              <a:rPr sz="1100" spc="-35" dirty="0">
                <a:solidFill>
                  <a:srgbClr val="FFFFFF"/>
                </a:solidFill>
                <a:latin typeface="Gothic Uralic"/>
                <a:cs typeface="Gothic Uralic"/>
              </a:rPr>
              <a:t> </a:t>
            </a:r>
            <a:r>
              <a:rPr sz="1100" spc="-5" dirty="0">
                <a:solidFill>
                  <a:srgbClr val="FFFFFF"/>
                </a:solidFill>
                <a:latin typeface="Gothic Uralic"/>
                <a:cs typeface="Gothic Uralic"/>
              </a:rPr>
              <a:t>RATINGS.</a:t>
            </a:r>
            <a:endParaRPr sz="1100">
              <a:latin typeface="Gothic Uralic"/>
              <a:cs typeface="Gothic Uralic"/>
            </a:endParaRPr>
          </a:p>
        </p:txBody>
      </p:sp>
      <p:grpSp>
        <p:nvGrpSpPr>
          <p:cNvPr id="15" name="object 15"/>
          <p:cNvGrpSpPr/>
          <p:nvPr/>
        </p:nvGrpSpPr>
        <p:grpSpPr>
          <a:xfrm>
            <a:off x="7659623" y="1152144"/>
            <a:ext cx="1099185" cy="1099185"/>
            <a:chOff x="7659623" y="1152144"/>
            <a:chExt cx="1099185" cy="1099185"/>
          </a:xfrm>
        </p:grpSpPr>
        <p:sp>
          <p:nvSpPr>
            <p:cNvPr id="16" name="object 16"/>
            <p:cNvSpPr/>
            <p:nvPr/>
          </p:nvSpPr>
          <p:spPr>
            <a:xfrm>
              <a:off x="7659623" y="1152144"/>
              <a:ext cx="1098803" cy="109880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892795" y="1385316"/>
              <a:ext cx="630936" cy="630936"/>
            </a:xfrm>
            <a:prstGeom prst="rect">
              <a:avLst/>
            </a:prstGeom>
            <a:blipFill>
              <a:blip r:embed="rId7" cstate="print"/>
              <a:stretch>
                <a:fillRect/>
              </a:stretch>
            </a:blipFill>
          </p:spPr>
          <p:txBody>
            <a:bodyPr wrap="square" lIns="0" tIns="0" rIns="0" bIns="0" rtlCol="0"/>
            <a:lstStyle/>
            <a:p>
              <a:endParaRPr/>
            </a:p>
          </p:txBody>
        </p:sp>
      </p:grpSp>
      <p:sp>
        <p:nvSpPr>
          <p:cNvPr id="18" name="object 18"/>
          <p:cNvSpPr txBox="1">
            <a:spLocks noGrp="1"/>
          </p:cNvSpPr>
          <p:nvPr>
            <p:ph type="title"/>
          </p:nvPr>
        </p:nvSpPr>
        <p:spPr>
          <a:xfrm>
            <a:off x="7303769" y="2563825"/>
            <a:ext cx="1813560" cy="810260"/>
          </a:xfrm>
          <a:prstGeom prst="rect">
            <a:avLst/>
          </a:prstGeom>
        </p:spPr>
        <p:txBody>
          <a:bodyPr vert="horz" wrap="square" lIns="0" tIns="26670" rIns="0" bIns="0" rtlCol="0">
            <a:spAutoFit/>
          </a:bodyPr>
          <a:lstStyle/>
          <a:p>
            <a:pPr marL="12700" marR="5080" algn="ctr">
              <a:lnSpc>
                <a:spcPct val="91900"/>
              </a:lnSpc>
              <a:spcBef>
                <a:spcPts val="210"/>
              </a:spcBef>
            </a:pPr>
            <a:r>
              <a:rPr sz="1100" spc="-5" dirty="0"/>
              <a:t>OLDER CUSTOMER </a:t>
            </a:r>
            <a:r>
              <a:rPr sz="1100" spc="-10" dirty="0"/>
              <a:t>CAN  HAVE </a:t>
            </a:r>
            <a:r>
              <a:rPr sz="1100" dirty="0"/>
              <a:t>A </a:t>
            </a:r>
            <a:r>
              <a:rPr sz="1100" spc="-5" dirty="0"/>
              <a:t>GLUT OF  </a:t>
            </a:r>
            <a:r>
              <a:rPr sz="1100" dirty="0"/>
              <a:t>INFORMATION </a:t>
            </a:r>
            <a:r>
              <a:rPr sz="1100" spc="-10" dirty="0"/>
              <a:t>BASED </a:t>
            </a:r>
            <a:r>
              <a:rPr sz="1100" spc="-5" dirty="0"/>
              <a:t>ON  THOUSANDS OF  PURCHASES </a:t>
            </a:r>
            <a:r>
              <a:rPr sz="1100" spc="-10" dirty="0"/>
              <a:t>AND</a:t>
            </a:r>
            <a:r>
              <a:rPr sz="1100" spc="-15" dirty="0"/>
              <a:t> </a:t>
            </a:r>
            <a:r>
              <a:rPr sz="1100" spc="-5" dirty="0"/>
              <a:t>RATINGS.</a:t>
            </a:r>
            <a:endParaRPr sz="1100" dirty="0"/>
          </a:p>
        </p:txBody>
      </p:sp>
      <p:grpSp>
        <p:nvGrpSpPr>
          <p:cNvPr id="19" name="object 19"/>
          <p:cNvGrpSpPr/>
          <p:nvPr/>
        </p:nvGrpSpPr>
        <p:grpSpPr>
          <a:xfrm>
            <a:off x="9773411" y="1152144"/>
            <a:ext cx="1100455" cy="1099185"/>
            <a:chOff x="9773411" y="1152144"/>
            <a:chExt cx="1100455" cy="1099185"/>
          </a:xfrm>
        </p:grpSpPr>
        <p:sp>
          <p:nvSpPr>
            <p:cNvPr id="20" name="object 20"/>
            <p:cNvSpPr/>
            <p:nvPr/>
          </p:nvSpPr>
          <p:spPr>
            <a:xfrm>
              <a:off x="9773411" y="1152144"/>
              <a:ext cx="1100328" cy="1098803"/>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0008107" y="1385316"/>
              <a:ext cx="630936" cy="630936"/>
            </a:xfrm>
            <a:prstGeom prst="rect">
              <a:avLst/>
            </a:prstGeom>
            <a:blipFill>
              <a:blip r:embed="rId8" cstate="print"/>
              <a:stretch>
                <a:fillRect/>
              </a:stretch>
            </a:blipFill>
          </p:spPr>
          <p:txBody>
            <a:bodyPr wrap="square" lIns="0" tIns="0" rIns="0" bIns="0" rtlCol="0"/>
            <a:lstStyle/>
            <a:p>
              <a:endParaRPr/>
            </a:p>
          </p:txBody>
        </p:sp>
      </p:grpSp>
      <p:sp>
        <p:nvSpPr>
          <p:cNvPr id="22" name="object 22"/>
          <p:cNvSpPr txBox="1"/>
          <p:nvPr/>
        </p:nvSpPr>
        <p:spPr>
          <a:xfrm>
            <a:off x="9420606" y="2563825"/>
            <a:ext cx="1808480" cy="1273810"/>
          </a:xfrm>
          <a:prstGeom prst="rect">
            <a:avLst/>
          </a:prstGeom>
        </p:spPr>
        <p:txBody>
          <a:bodyPr vert="horz" wrap="square" lIns="0" tIns="26670" rIns="0" bIns="0" rtlCol="0">
            <a:spAutoFit/>
          </a:bodyPr>
          <a:lstStyle/>
          <a:p>
            <a:pPr marL="12700" marR="5080" indent="635" algn="ctr">
              <a:lnSpc>
                <a:spcPct val="92000"/>
              </a:lnSpc>
              <a:spcBef>
                <a:spcPts val="210"/>
              </a:spcBef>
            </a:pPr>
            <a:r>
              <a:rPr sz="1100" spc="-5" dirty="0">
                <a:solidFill>
                  <a:srgbClr val="FFFFFF"/>
                </a:solidFill>
                <a:latin typeface="Gothic Uralic"/>
                <a:cs typeface="Gothic Uralic"/>
              </a:rPr>
              <a:t>CUSTOMER </a:t>
            </a:r>
            <a:r>
              <a:rPr sz="1100" spc="-10" dirty="0">
                <a:solidFill>
                  <a:srgbClr val="FFFFFF"/>
                </a:solidFill>
                <a:latin typeface="Gothic Uralic"/>
                <a:cs typeface="Gothic Uralic"/>
              </a:rPr>
              <a:t>DATA </a:t>
            </a:r>
            <a:r>
              <a:rPr sz="1100" spc="10" dirty="0">
                <a:solidFill>
                  <a:srgbClr val="FFFFFF"/>
                </a:solidFill>
                <a:latin typeface="Gothic Uralic"/>
                <a:cs typeface="Gothic Uralic"/>
              </a:rPr>
              <a:t>IS  </a:t>
            </a:r>
            <a:r>
              <a:rPr sz="1100" spc="-5" dirty="0">
                <a:solidFill>
                  <a:srgbClr val="FFFFFF"/>
                </a:solidFill>
                <a:latin typeface="Gothic Uralic"/>
                <a:cs typeface="Gothic Uralic"/>
              </a:rPr>
              <a:t>VOLATILE: </a:t>
            </a:r>
            <a:r>
              <a:rPr sz="1100" spc="-10" dirty="0">
                <a:solidFill>
                  <a:srgbClr val="FFFFFF"/>
                </a:solidFill>
                <a:latin typeface="Gothic Uralic"/>
                <a:cs typeface="Gothic Uralic"/>
              </a:rPr>
              <a:t>EACH  </a:t>
            </a:r>
            <a:r>
              <a:rPr sz="1100" dirty="0">
                <a:solidFill>
                  <a:srgbClr val="FFFFFF"/>
                </a:solidFill>
                <a:latin typeface="Gothic Uralic"/>
                <a:cs typeface="Gothic Uralic"/>
              </a:rPr>
              <a:t>INTERACTION </a:t>
            </a:r>
            <a:r>
              <a:rPr sz="1100" spc="-5" dirty="0">
                <a:solidFill>
                  <a:srgbClr val="FFFFFF"/>
                </a:solidFill>
                <a:latin typeface="Gothic Uralic"/>
                <a:cs typeface="Gothic Uralic"/>
              </a:rPr>
              <a:t>PROVIDES  </a:t>
            </a:r>
            <a:r>
              <a:rPr sz="1100" spc="-10" dirty="0">
                <a:solidFill>
                  <a:srgbClr val="FFFFFF"/>
                </a:solidFill>
                <a:latin typeface="Gothic Uralic"/>
                <a:cs typeface="Gothic Uralic"/>
              </a:rPr>
              <a:t>VALUABLE </a:t>
            </a:r>
            <a:r>
              <a:rPr sz="1100" dirty="0">
                <a:solidFill>
                  <a:srgbClr val="FFFFFF"/>
                </a:solidFill>
                <a:latin typeface="Gothic Uralic"/>
                <a:cs typeface="Gothic Uralic"/>
              </a:rPr>
              <a:t>CUSTOMER  </a:t>
            </a:r>
            <a:r>
              <a:rPr sz="1100" spc="-15" dirty="0">
                <a:solidFill>
                  <a:srgbClr val="FFFFFF"/>
                </a:solidFill>
                <a:latin typeface="Gothic Uralic"/>
                <a:cs typeface="Gothic Uralic"/>
              </a:rPr>
              <a:t>DATA, </a:t>
            </a:r>
            <a:r>
              <a:rPr sz="1100" spc="-10" dirty="0">
                <a:solidFill>
                  <a:srgbClr val="FFFFFF"/>
                </a:solidFill>
                <a:latin typeface="Gothic Uralic"/>
                <a:cs typeface="Gothic Uralic"/>
              </a:rPr>
              <a:t>AND </a:t>
            </a:r>
            <a:r>
              <a:rPr sz="1100" dirty="0">
                <a:solidFill>
                  <a:srgbClr val="FFFFFF"/>
                </a:solidFill>
                <a:latin typeface="Gothic Uralic"/>
                <a:cs typeface="Gothic Uralic"/>
              </a:rPr>
              <a:t>THE  ALGORITHM </a:t>
            </a:r>
            <a:r>
              <a:rPr sz="1100" spc="-5" dirty="0">
                <a:solidFill>
                  <a:srgbClr val="FFFFFF"/>
                </a:solidFill>
                <a:latin typeface="Gothic Uralic"/>
                <a:cs typeface="Gothic Uralic"/>
              </a:rPr>
              <a:t>MUST  RESPOND IMMEDIATELY</a:t>
            </a:r>
            <a:r>
              <a:rPr sz="1100" spc="-60" dirty="0">
                <a:solidFill>
                  <a:srgbClr val="FFFFFF"/>
                </a:solidFill>
                <a:latin typeface="Gothic Uralic"/>
                <a:cs typeface="Gothic Uralic"/>
              </a:rPr>
              <a:t> </a:t>
            </a:r>
            <a:r>
              <a:rPr sz="1100" dirty="0">
                <a:solidFill>
                  <a:srgbClr val="FFFFFF"/>
                </a:solidFill>
                <a:latin typeface="Gothic Uralic"/>
                <a:cs typeface="Gothic Uralic"/>
              </a:rPr>
              <a:t>TO  THE NEW</a:t>
            </a:r>
            <a:r>
              <a:rPr sz="1100" spc="-65" dirty="0">
                <a:solidFill>
                  <a:srgbClr val="FFFFFF"/>
                </a:solidFill>
                <a:latin typeface="Gothic Uralic"/>
                <a:cs typeface="Gothic Uralic"/>
              </a:rPr>
              <a:t> </a:t>
            </a:r>
            <a:r>
              <a:rPr sz="1100" dirty="0">
                <a:solidFill>
                  <a:srgbClr val="FFFFFF"/>
                </a:solidFill>
                <a:latin typeface="Gothic Uralic"/>
                <a:cs typeface="Gothic Uralic"/>
              </a:rPr>
              <a:t>INFORMATION.</a:t>
            </a:r>
            <a:endParaRPr sz="1100" dirty="0">
              <a:latin typeface="Gothic Uralic"/>
              <a:cs typeface="Gothic Ural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F94A7-B689-44B9-ACDC-85D05267DA95}"/>
              </a:ext>
            </a:extLst>
          </p:cNvPr>
          <p:cNvSpPr txBox="1"/>
          <p:nvPr/>
        </p:nvSpPr>
        <p:spPr>
          <a:xfrm>
            <a:off x="762000" y="685800"/>
            <a:ext cx="4572000" cy="990600"/>
          </a:xfrm>
          <a:prstGeom prst="rect">
            <a:avLst/>
          </a:prstGeom>
          <a:noFill/>
        </p:spPr>
        <p:txBody>
          <a:bodyPr wrap="square" rtlCol="0">
            <a:spAutoFit/>
          </a:bodyPr>
          <a:lstStyle/>
          <a:p>
            <a:endParaRPr lang="zh-CN" altLang="en-US" dirty="0"/>
          </a:p>
        </p:txBody>
      </p:sp>
      <p:pic>
        <p:nvPicPr>
          <p:cNvPr id="6" name="图片 5">
            <a:extLst>
              <a:ext uri="{FF2B5EF4-FFF2-40B4-BE49-F238E27FC236}">
                <a16:creationId xmlns:a16="http://schemas.microsoft.com/office/drawing/2014/main" id="{466BB179-C88E-4F45-A8D6-CFEF94DF1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29821"/>
            <a:ext cx="3048000" cy="6598357"/>
          </a:xfrm>
          <a:prstGeom prst="rect">
            <a:avLst/>
          </a:prstGeom>
        </p:spPr>
      </p:pic>
      <p:sp>
        <p:nvSpPr>
          <p:cNvPr id="7" name="文本框 6">
            <a:extLst>
              <a:ext uri="{FF2B5EF4-FFF2-40B4-BE49-F238E27FC236}">
                <a16:creationId xmlns:a16="http://schemas.microsoft.com/office/drawing/2014/main" id="{B4073137-746D-4D0E-80D8-9D700E77DFEF}"/>
              </a:ext>
            </a:extLst>
          </p:cNvPr>
          <p:cNvSpPr txBox="1"/>
          <p:nvPr/>
        </p:nvSpPr>
        <p:spPr>
          <a:xfrm>
            <a:off x="914400" y="2133600"/>
            <a:ext cx="4038600" cy="2308324"/>
          </a:xfrm>
          <a:prstGeom prst="rect">
            <a:avLst/>
          </a:prstGeom>
          <a:noFill/>
        </p:spPr>
        <p:txBody>
          <a:bodyPr wrap="square" rtlCol="0">
            <a:spAutoFit/>
          </a:bodyPr>
          <a:lstStyle/>
          <a:p>
            <a:r>
              <a:rPr lang="en-US" altLang="zh-CN" sz="4800" dirty="0">
                <a:solidFill>
                  <a:schemeClr val="bg1"/>
                </a:solidFill>
              </a:rPr>
              <a:t>BUSINESS SCENE AND OUR GOAL</a:t>
            </a:r>
            <a:endParaRPr lang="zh-CN" altLang="en-US" sz="4800" dirty="0">
              <a:solidFill>
                <a:schemeClr val="bg1"/>
              </a:solidFill>
            </a:endParaRPr>
          </a:p>
        </p:txBody>
      </p:sp>
    </p:spTree>
    <p:extLst>
      <p:ext uri="{BB962C8B-B14F-4D97-AF65-F5344CB8AC3E}">
        <p14:creationId xmlns:p14="http://schemas.microsoft.com/office/powerpoint/2010/main" val="159770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35B287-C1D6-4127-ADC9-C6DD2FED7556}"/>
              </a:ext>
            </a:extLst>
          </p:cNvPr>
          <p:cNvSpPr>
            <a:spLocks noGrp="1"/>
          </p:cNvSpPr>
          <p:nvPr>
            <p:ph type="body" idx="1"/>
          </p:nvPr>
        </p:nvSpPr>
        <p:spPr>
          <a:xfrm>
            <a:off x="609600" y="838200"/>
            <a:ext cx="9752584" cy="430887"/>
          </a:xfrm>
        </p:spPr>
        <p:txBody>
          <a:bodyPr/>
          <a:lstStyle/>
          <a:p>
            <a:r>
              <a:rPr lang="en-US" altLang="zh-CN" sz="2800" dirty="0"/>
              <a:t>Explicit Feedback VS Implicit Feedback</a:t>
            </a:r>
            <a:endParaRPr lang="zh-CN" altLang="en-US" sz="2800" dirty="0"/>
          </a:p>
        </p:txBody>
      </p:sp>
      <p:pic>
        <p:nvPicPr>
          <p:cNvPr id="4" name="图片 3">
            <a:extLst>
              <a:ext uri="{FF2B5EF4-FFF2-40B4-BE49-F238E27FC236}">
                <a16:creationId xmlns:a16="http://schemas.microsoft.com/office/drawing/2014/main" id="{B20150E6-09B3-4B9C-A760-C33C1EA7A8BA}"/>
              </a:ext>
            </a:extLst>
          </p:cNvPr>
          <p:cNvPicPr>
            <a:picLocks noChangeAspect="1"/>
          </p:cNvPicPr>
          <p:nvPr/>
        </p:nvPicPr>
        <p:blipFill>
          <a:blip r:embed="rId2"/>
          <a:stretch>
            <a:fillRect/>
          </a:stretch>
        </p:blipFill>
        <p:spPr>
          <a:xfrm>
            <a:off x="680212" y="2133600"/>
            <a:ext cx="10487025" cy="2133600"/>
          </a:xfrm>
          <a:prstGeom prst="rect">
            <a:avLst/>
          </a:prstGeom>
        </p:spPr>
      </p:pic>
    </p:spTree>
    <p:extLst>
      <p:ext uri="{BB962C8B-B14F-4D97-AF65-F5344CB8AC3E}">
        <p14:creationId xmlns:p14="http://schemas.microsoft.com/office/powerpoint/2010/main" val="780315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2338</TotalTime>
  <Words>1154</Words>
  <Application>Microsoft Office PowerPoint</Application>
  <PresentationFormat>宽屏</PresentationFormat>
  <Paragraphs>112</Paragraphs>
  <Slides>28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Gothic Uralic</vt:lpstr>
      <vt:lpstr>等线</vt:lpstr>
      <vt:lpstr>Arial</vt:lpstr>
      <vt:lpstr>Calibri</vt:lpstr>
      <vt:lpstr>Times</vt:lpstr>
      <vt:lpstr>Times New Roman</vt:lpstr>
      <vt:lpstr>Wingdings</vt:lpstr>
      <vt:lpstr>Office Theme</vt:lpstr>
      <vt:lpstr>PowerPoint 演示文稿</vt:lpstr>
      <vt:lpstr>OUTLINE</vt:lpstr>
      <vt:lpstr>PowerPoint 演示文稿</vt:lpstr>
      <vt:lpstr>PowerPoint 演示文稿</vt:lpstr>
      <vt:lpstr>PowerPoint 演示文稿</vt:lpstr>
      <vt:lpstr>1. Collaborative Filtering Models</vt:lpstr>
      <vt:lpstr>OLDER CUSTOMER CAN  HAVE A GLUT OF  INFORMATION BASED ON  THOUSANDS OF  PURCHASES AND RATINGS.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To Train Model</vt:lpstr>
      <vt:lpstr>PowerPoint 演示文稿</vt:lpstr>
      <vt:lpstr>Tensorflow:WALS（weight alternating least squares）</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Amazon.com Recommendations item-to-item collaborative filtering paper by Greg Linden, Brent Smith, And Jeremy York</dc:title>
  <dc:creator>Deeven Paul Adithela</dc:creator>
  <cp:lastModifiedBy>xie huan</cp:lastModifiedBy>
  <cp:revision>287</cp:revision>
  <dcterms:created xsi:type="dcterms:W3CDTF">2020-07-20T06:25:46Z</dcterms:created>
  <dcterms:modified xsi:type="dcterms:W3CDTF">2020-07-24T05:09:45Z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2016</vt:lpwstr>
  </property>
  <property fmtid="{D5CDD505-2E9C-101B-9397-08002B2CF9AE}" pid="4" name="LastSaved">
    <vt:filetime>2020-07-20T00:00:00Z</vt:filetime>
  </property>
</Properties>
</file>