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80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01" autoAdjust="0"/>
  </p:normalViewPr>
  <p:slideViewPr>
    <p:cSldViewPr>
      <p:cViewPr>
        <p:scale>
          <a:sx n="90" d="100"/>
          <a:sy n="90" d="100"/>
        </p:scale>
        <p:origin x="-360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  <a:path w="2982595" h="3209290">
                <a:moveTo>
                  <a:pt x="2981579" y="323088"/>
                </a:moveTo>
                <a:lnTo>
                  <a:pt x="1085088" y="221957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3209" y="3132581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2505" y="2284298"/>
            <a:ext cx="512698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16" y="1574419"/>
            <a:ext cx="623315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02096" y="3047"/>
            <a:ext cx="6104255" cy="6175375"/>
            <a:chOff x="6102096" y="3047"/>
            <a:chExt cx="6104255" cy="6175375"/>
          </a:xfrm>
        </p:grpSpPr>
        <p:sp>
          <p:nvSpPr>
            <p:cNvPr id="4" name="object 4"/>
            <p:cNvSpPr/>
            <p:nvPr/>
          </p:nvSpPr>
          <p:spPr>
            <a:xfrm>
              <a:off x="8228076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2" y="91440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298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12140" y="1538398"/>
            <a:ext cx="731266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Times" panose="02020603050405020304" pitchFamily="18" charset="0"/>
                <a:ea typeface="Microsoft JhengHei" panose="020B0604030504040204" pitchFamily="34" charset="-120"/>
                <a:cs typeface="Times" panose="02020603050405020304" pitchFamily="18" charset="0"/>
              </a:rPr>
              <a:t>R</a:t>
            </a:r>
            <a:r>
              <a:rPr lang="en-US" altLang="zh-CN" spc="-5" dirty="0" smtClean="0">
                <a:latin typeface="Times" panose="02020603050405020304" pitchFamily="18" charset="0"/>
                <a:ea typeface="Microsoft JhengHei" panose="020B0604030504040204" pitchFamily="34" charset="-120"/>
                <a:cs typeface="Times" panose="02020603050405020304" pitchFamily="18" charset="0"/>
              </a:rPr>
              <a:t>ecommendations IN </a:t>
            </a:r>
            <a:r>
              <a:rPr lang="en-US" altLang="zh-CN" spc="-5" dirty="0">
                <a:latin typeface="Times" panose="02020603050405020304" pitchFamily="18" charset="0"/>
                <a:ea typeface="Microsoft JhengHei" panose="020B0604030504040204" pitchFamily="34" charset="-120"/>
                <a:cs typeface="Times" panose="02020603050405020304" pitchFamily="18" charset="0"/>
              </a:rPr>
              <a:t>P</a:t>
            </a:r>
            <a:r>
              <a:rPr lang="en-US" altLang="zh-CN" spc="-5" dirty="0" smtClean="0">
                <a:latin typeface="Times" panose="02020603050405020304" pitchFamily="18" charset="0"/>
                <a:ea typeface="Microsoft JhengHei" panose="020B0604030504040204" pitchFamily="34" charset="-120"/>
                <a:cs typeface="Times" panose="02020603050405020304" pitchFamily="18" charset="0"/>
              </a:rPr>
              <a:t>ractice</a:t>
            </a:r>
            <a:endParaRPr spc="-5" dirty="0">
              <a:latin typeface="Times" panose="02020603050405020304" pitchFamily="18" charset="0"/>
              <a:ea typeface="Microsoft JhengHei" panose="020B0604030504040204" pitchFamily="34" charset="-120"/>
              <a:cs typeface="Times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3260924"/>
            <a:ext cx="685596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ITEM-TO-ITEM COLLABORATIVE</a:t>
            </a:r>
            <a:r>
              <a:rPr sz="2200" spc="9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FILTERIN</a:t>
            </a:r>
            <a:r>
              <a:rPr lang="en-US" sz="2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endParaRPr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01" y="4594097"/>
            <a:ext cx="4079112" cy="1434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0620">
              <a:lnSpc>
                <a:spcPct val="1438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PRESENTED</a:t>
            </a:r>
            <a:r>
              <a:rPr sz="2100" b="1" spc="-11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1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BY:  </a:t>
            </a:r>
            <a:endParaRPr lang="en-US" sz="2100" b="1" spc="-5" dirty="0">
              <a:solidFill>
                <a:srgbClr val="68370E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 marR="5080" indent="1150620">
              <a:lnSpc>
                <a:spcPct val="143800"/>
              </a:lnSpc>
              <a:spcBef>
                <a:spcPts val="100"/>
              </a:spcBef>
            </a:pPr>
            <a:r>
              <a:rPr lang="en-US" sz="21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Xie Guohuan/</a:t>
            </a:r>
            <a:r>
              <a:rPr lang="zh-CN" altLang="en-US" sz="21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解国欢</a:t>
            </a:r>
            <a:endParaRPr lang="en-US" altLang="zh-CN" sz="2100" b="1" spc="-5" dirty="0" smtClean="0">
              <a:solidFill>
                <a:srgbClr val="68370E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 marR="5080" indent="1150620">
              <a:lnSpc>
                <a:spcPct val="143800"/>
              </a:lnSpc>
              <a:spcBef>
                <a:spcPts val="100"/>
              </a:spcBef>
            </a:pPr>
            <a:r>
              <a:rPr lang="en-US" sz="21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2020</a:t>
            </a:r>
            <a:r>
              <a:rPr lang="en-US" altLang="zh-CN" sz="21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-07-24</a:t>
            </a:r>
            <a:endParaRPr sz="2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14400" y="-457200"/>
            <a:ext cx="12192000" cy="685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3922" y="1746326"/>
            <a:ext cx="3389629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Gothic Uralic"/>
                <a:cs typeface="Gothic Uralic"/>
              </a:rPr>
              <a:t>TRADITIONAL  </a:t>
            </a:r>
            <a:r>
              <a:rPr sz="3300" dirty="0">
                <a:solidFill>
                  <a:srgbClr val="FFFFFF"/>
                </a:solidFill>
                <a:latin typeface="Gothic Uralic"/>
                <a:cs typeface="Gothic Uralic"/>
              </a:rPr>
              <a:t>COLLABORATIVE  </a:t>
            </a:r>
            <a:r>
              <a:rPr sz="3300" spc="-5" dirty="0">
                <a:solidFill>
                  <a:srgbClr val="FFFFFF"/>
                </a:solidFill>
                <a:latin typeface="Gothic Uralic"/>
                <a:cs typeface="Gothic Uralic"/>
              </a:rPr>
              <a:t>FILTERING</a:t>
            </a:r>
            <a:endParaRPr sz="33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4133088"/>
            <a:ext cx="6684264" cy="192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276" y="492251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8" y="0"/>
                </a:lnTo>
              </a:path>
            </a:pathLst>
          </a:custGeom>
          <a:ln w="15240">
            <a:solidFill>
              <a:srgbClr val="467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358" y="532257"/>
            <a:ext cx="6810375" cy="10217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25"/>
              </a:spcBef>
            </a:pP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The algorithm generates recommendations  </a:t>
            </a: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based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on few customers </a:t>
            </a: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who are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most similar</a:t>
            </a:r>
            <a:r>
              <a:rPr sz="23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to  the</a:t>
            </a:r>
            <a:r>
              <a:rPr sz="2300" spc="-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user.</a:t>
            </a:r>
            <a:endParaRPr sz="230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276" y="1650492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8" y="0"/>
                </a:lnTo>
              </a:path>
            </a:pathLst>
          </a:custGeom>
          <a:ln w="15240">
            <a:solidFill>
              <a:srgbClr val="534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358" y="1690877"/>
            <a:ext cx="6784975" cy="699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540"/>
              </a:lnSpc>
              <a:spcBef>
                <a:spcPts val="370"/>
              </a:spcBef>
            </a:pP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Here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the similarity between the two customers</a:t>
            </a:r>
            <a:r>
              <a:rPr sz="2300" spc="-1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is  calculated using the cosine</a:t>
            </a:r>
            <a:r>
              <a:rPr sz="23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similarity.</a:t>
            </a:r>
            <a:endParaRPr sz="23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276" y="2808732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8" y="0"/>
                </a:lnTo>
              </a:path>
            </a:pathLst>
          </a:custGeom>
          <a:ln w="15240">
            <a:solidFill>
              <a:srgbClr val="A847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358" y="2849118"/>
            <a:ext cx="6976745" cy="10217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25"/>
              </a:spcBef>
            </a:pP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The component vector </a:t>
            </a: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positive for  </a:t>
            </a: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purchased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or positively rated </a:t>
            </a:r>
            <a:r>
              <a:rPr sz="2300" spc="-5" dirty="0">
                <a:solidFill>
                  <a:srgbClr val="FFFFFF"/>
                </a:solidFill>
                <a:latin typeface="Gothic Uralic"/>
                <a:cs typeface="Gothic Uralic"/>
              </a:rPr>
              <a:t>items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and negative  for negatively rated</a:t>
            </a:r>
            <a:r>
              <a:rPr sz="2300" spc="-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300" dirty="0">
                <a:solidFill>
                  <a:srgbClr val="FFFFFF"/>
                </a:solidFill>
                <a:latin typeface="Gothic Uralic"/>
                <a:cs typeface="Gothic Uralic"/>
              </a:rPr>
              <a:t>items.</a:t>
            </a:r>
            <a:endParaRPr sz="23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79526"/>
            <a:ext cx="266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LIM</a:t>
            </a:r>
            <a:r>
              <a:rPr sz="3600" spc="10" dirty="0"/>
              <a:t>I</a:t>
            </a:r>
            <a:r>
              <a:rPr sz="3600" spc="-5" dirty="0"/>
              <a:t>TATI</a:t>
            </a:r>
            <a:r>
              <a:rPr sz="3600" dirty="0"/>
              <a:t>O</a:t>
            </a:r>
            <a:r>
              <a:rPr sz="3600" spc="-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2215576"/>
            <a:ext cx="8336915" cy="28454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Using collaborative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filtering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computationally</a:t>
            </a:r>
            <a:r>
              <a:rPr sz="2000" spc="-1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expensive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-10" dirty="0">
                <a:solidFill>
                  <a:srgbClr val="68370E"/>
                </a:solidFill>
                <a:latin typeface="Gothic Uralic"/>
                <a:cs typeface="Gothic Uralic"/>
              </a:rPr>
              <a:t>Worst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case complexity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is </a:t>
            </a:r>
            <a:r>
              <a:rPr sz="2000" spc="-10" dirty="0">
                <a:solidFill>
                  <a:srgbClr val="68370E"/>
                </a:solidFill>
                <a:latin typeface="Gothic Uralic"/>
                <a:cs typeface="Gothic Uralic"/>
              </a:rPr>
              <a:t>O(MN)[M-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Number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customers,</a:t>
            </a:r>
            <a:r>
              <a:rPr sz="2000" spc="3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N-</a:t>
            </a:r>
            <a:endParaRPr sz="2000">
              <a:latin typeface="Gothic Uralic"/>
              <a:cs typeface="Gothic Uralic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Number. of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product</a:t>
            </a:r>
            <a:r>
              <a:rPr sz="2000" spc="-8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catalog].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final performance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algorithm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is</a:t>
            </a:r>
            <a:r>
              <a:rPr sz="2000" spc="-10" dirty="0">
                <a:solidFill>
                  <a:srgbClr val="68370E"/>
                </a:solidFill>
                <a:latin typeface="Gothic Uralic"/>
                <a:cs typeface="Gothic Uralic"/>
              </a:rPr>
              <a:t> O(M+N).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The algorithm encounters severe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performance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scaling </a:t>
            </a:r>
            <a:r>
              <a:rPr sz="2000" spc="-45" dirty="0">
                <a:solidFill>
                  <a:srgbClr val="68370E"/>
                </a:solidFill>
                <a:latin typeface="Gothic Uralic"/>
                <a:cs typeface="Gothic Uralic"/>
              </a:rPr>
              <a:t>issues.</a:t>
            </a:r>
            <a:endParaRPr sz="2000">
              <a:latin typeface="Gothic Uralic"/>
              <a:cs typeface="Gothic Uralic"/>
            </a:endParaRPr>
          </a:p>
          <a:p>
            <a:pPr marL="299085" marR="378460" indent="-287020">
              <a:lnSpc>
                <a:spcPct val="100000"/>
              </a:lnSpc>
              <a:spcBef>
                <a:spcPts val="1085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-30" dirty="0">
                <a:solidFill>
                  <a:srgbClr val="68370E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can reduce M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N by a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large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factor but with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cost</a:t>
            </a:r>
            <a:r>
              <a:rPr sz="2000" spc="-4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210" dirty="0">
                <a:solidFill>
                  <a:srgbClr val="68370E"/>
                </a:solidFill>
                <a:latin typeface="Gothic Uralic"/>
                <a:cs typeface="Gothic Uralic"/>
              </a:rPr>
              <a:t>of 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recommendation</a:t>
            </a:r>
            <a:r>
              <a:rPr sz="2000" spc="-3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quality.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944617"/>
            <a:ext cx="3821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CLUSTER</a:t>
            </a:r>
            <a:r>
              <a:rPr sz="36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3600" dirty="0">
                <a:solidFill>
                  <a:srgbClr val="FFFFFF"/>
                </a:solidFill>
                <a:latin typeface="Gothic Uralic"/>
                <a:cs typeface="Gothic Uralic"/>
              </a:rPr>
              <a:t>MODELS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6403" y="821436"/>
            <a:ext cx="1363980" cy="1363980"/>
            <a:chOff x="946403" y="821436"/>
            <a:chExt cx="1363980" cy="1363980"/>
          </a:xfrm>
        </p:grpSpPr>
        <p:sp>
          <p:nvSpPr>
            <p:cNvPr id="4" name="object 4"/>
            <p:cNvSpPr/>
            <p:nvPr/>
          </p:nvSpPr>
          <p:spPr>
            <a:xfrm>
              <a:off x="946403" y="821436"/>
              <a:ext cx="1363980" cy="1363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2915" y="1107947"/>
              <a:ext cx="792480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292" y="1056258"/>
            <a:ext cx="3140710" cy="89344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200"/>
              </a:lnSpc>
              <a:spcBef>
                <a:spcPts val="65"/>
              </a:spcBef>
            </a:pPr>
            <a:r>
              <a:rPr sz="1400" dirty="0"/>
              <a:t>Divide </a:t>
            </a:r>
            <a:r>
              <a:rPr sz="1400" spc="-5" dirty="0"/>
              <a:t>the </a:t>
            </a:r>
            <a:r>
              <a:rPr sz="1400" dirty="0"/>
              <a:t>customer </a:t>
            </a:r>
            <a:r>
              <a:rPr sz="1400" spc="-5" dirty="0"/>
              <a:t>base </a:t>
            </a:r>
            <a:r>
              <a:rPr sz="1400" dirty="0"/>
              <a:t>into</a:t>
            </a:r>
            <a:r>
              <a:rPr sz="1400" spc="-114" dirty="0"/>
              <a:t> </a:t>
            </a:r>
            <a:r>
              <a:rPr sz="1400" dirty="0"/>
              <a:t>many  </a:t>
            </a:r>
            <a:r>
              <a:rPr sz="1400" spc="-5" dirty="0"/>
              <a:t>segments and </a:t>
            </a:r>
            <a:r>
              <a:rPr sz="1400" dirty="0"/>
              <a:t>assign </a:t>
            </a:r>
            <a:r>
              <a:rPr sz="1400" spc="-5" dirty="0"/>
              <a:t>the user to the  </a:t>
            </a:r>
            <a:r>
              <a:rPr sz="1400" dirty="0"/>
              <a:t>segment containing </a:t>
            </a:r>
            <a:r>
              <a:rPr sz="1400" spc="-5" dirty="0"/>
              <a:t>the </a:t>
            </a:r>
            <a:r>
              <a:rPr sz="1400" dirty="0"/>
              <a:t>most similar  customers</a:t>
            </a:r>
            <a:endParaRPr sz="1400"/>
          </a:p>
        </p:txBody>
      </p:sp>
      <p:grpSp>
        <p:nvGrpSpPr>
          <p:cNvPr id="7" name="object 7"/>
          <p:cNvGrpSpPr/>
          <p:nvPr/>
        </p:nvGrpSpPr>
        <p:grpSpPr>
          <a:xfrm>
            <a:off x="6373367" y="821436"/>
            <a:ext cx="1363980" cy="1363980"/>
            <a:chOff x="6373367" y="821436"/>
            <a:chExt cx="1363980" cy="1363980"/>
          </a:xfrm>
        </p:grpSpPr>
        <p:sp>
          <p:nvSpPr>
            <p:cNvPr id="8" name="object 8"/>
            <p:cNvSpPr/>
            <p:nvPr/>
          </p:nvSpPr>
          <p:spPr>
            <a:xfrm>
              <a:off x="6373367" y="821436"/>
              <a:ext cx="1363980" cy="13639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8355" y="1107947"/>
              <a:ext cx="792479" cy="7924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17002" y="1273886"/>
            <a:ext cx="2454275" cy="45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Segments are created</a:t>
            </a:r>
            <a:r>
              <a:rPr sz="14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endParaRPr sz="1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clustering.</a:t>
            </a:r>
            <a:endParaRPr sz="14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6403" y="2799588"/>
            <a:ext cx="1363980" cy="1363980"/>
            <a:chOff x="946403" y="2799588"/>
            <a:chExt cx="1363980" cy="1363980"/>
          </a:xfrm>
        </p:grpSpPr>
        <p:sp>
          <p:nvSpPr>
            <p:cNvPr id="12" name="object 12"/>
            <p:cNvSpPr/>
            <p:nvPr/>
          </p:nvSpPr>
          <p:spPr>
            <a:xfrm>
              <a:off x="946403" y="2799588"/>
              <a:ext cx="1363980" cy="1363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2915" y="3084576"/>
              <a:ext cx="792480" cy="792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90292" y="2815844"/>
            <a:ext cx="3049905" cy="13309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The algorithm’s goal </a:t>
            </a:r>
            <a:r>
              <a:rPr sz="1400" spc="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assign</a:t>
            </a:r>
            <a:r>
              <a:rPr sz="1400" spc="-1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  user to the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segment containing</a:t>
            </a:r>
            <a:r>
              <a:rPr sz="14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most similar customers. </a:t>
            </a:r>
            <a:r>
              <a:rPr sz="1400" spc="5" dirty="0">
                <a:solidFill>
                  <a:srgbClr val="FFFFFF"/>
                </a:solidFill>
                <a:latin typeface="Gothic Uralic"/>
                <a:cs typeface="Gothic Uralic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then uses  the purchases and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ratings of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customers </a:t>
            </a:r>
            <a:r>
              <a:rPr sz="14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segment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to  generate recommendations.</a:t>
            </a:r>
            <a:endParaRPr sz="14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3367" y="2799588"/>
            <a:ext cx="1363980" cy="1363980"/>
            <a:chOff x="6373367" y="2799588"/>
            <a:chExt cx="1363980" cy="1363980"/>
          </a:xfrm>
        </p:grpSpPr>
        <p:sp>
          <p:nvSpPr>
            <p:cNvPr id="16" name="object 16"/>
            <p:cNvSpPr/>
            <p:nvPr/>
          </p:nvSpPr>
          <p:spPr>
            <a:xfrm>
              <a:off x="6373367" y="2799588"/>
              <a:ext cx="1363980" cy="13639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8355" y="3084576"/>
              <a:ext cx="792479" cy="792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17002" y="2815844"/>
            <a:ext cx="3136265" cy="13309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Cluster models have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better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online  scalability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performance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than 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collaborative filtering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because they 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compare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the user to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a controlled  number of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segments rather than the 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entire customer</a:t>
            </a:r>
            <a:r>
              <a:rPr sz="1400" spc="-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base.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4" y="837691"/>
            <a:ext cx="266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LIM</a:t>
            </a:r>
            <a:r>
              <a:rPr sz="3600" spc="10" dirty="0"/>
              <a:t>I</a:t>
            </a:r>
            <a:r>
              <a:rPr sz="3600" spc="-5" dirty="0"/>
              <a:t>TATI</a:t>
            </a:r>
            <a:r>
              <a:rPr sz="3600" dirty="0"/>
              <a:t>O</a:t>
            </a:r>
            <a:r>
              <a:rPr sz="3600" spc="-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6044" y="2061718"/>
            <a:ext cx="8345170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3555" indent="-287020">
              <a:lnSpc>
                <a:spcPct val="100000"/>
              </a:lnSpc>
              <a:spcBef>
                <a:spcPts val="105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Cluster models group numerous customers together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  segment, match a user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 segment,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then consider all  customers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segment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customers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purpose</a:t>
            </a:r>
            <a:r>
              <a:rPr sz="2000" spc="-22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of 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making</a:t>
            </a:r>
            <a:r>
              <a:rPr sz="2000" spc="-2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recommendations.</a:t>
            </a:r>
            <a:endParaRPr sz="2000">
              <a:latin typeface="Gothic Uralic"/>
              <a:cs typeface="Gothic Uralic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Because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customers that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cluster models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find are</a:t>
            </a:r>
            <a:r>
              <a:rPr sz="2000" spc="-135" dirty="0">
                <a:solidFill>
                  <a:srgbClr val="68370E"/>
                </a:solidFill>
                <a:latin typeface="Gothic Uralic"/>
                <a:cs typeface="Gothic Uralic"/>
              </a:rPr>
              <a:t> not 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most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customers,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recommendations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they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produce  are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less</a:t>
            </a:r>
            <a:r>
              <a:rPr sz="2000" spc="-5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relevant.</a:t>
            </a:r>
            <a:endParaRPr sz="2000">
              <a:latin typeface="Gothic Uralic"/>
              <a:cs typeface="Gothic Uralic"/>
            </a:endParaRPr>
          </a:p>
          <a:p>
            <a:pPr marL="299085" marR="116205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online user–segment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classification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becomes almost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as </a:t>
            </a:r>
            <a:r>
              <a:rPr sz="2000" spc="-45" dirty="0">
                <a:solidFill>
                  <a:srgbClr val="68370E"/>
                </a:solidFill>
                <a:latin typeface="Gothic Uralic"/>
                <a:cs typeface="Gothic Uralic"/>
              </a:rPr>
              <a:t>expensive 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finding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customers using collaborative</a:t>
            </a:r>
            <a:r>
              <a:rPr sz="2000" spc="-13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filtering.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730122"/>
            <a:ext cx="5626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SEARCH-BASED</a:t>
            </a:r>
            <a:r>
              <a:rPr sz="3600" spc="-100" dirty="0"/>
              <a:t> </a:t>
            </a:r>
            <a:r>
              <a:rPr sz="3600" dirty="0"/>
              <a:t>METHODS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404" y="2355545"/>
            <a:ext cx="812355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Search- or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content-based methods treat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</a:t>
            </a:r>
            <a:r>
              <a:rPr sz="2000" spc="2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25" dirty="0">
                <a:solidFill>
                  <a:srgbClr val="68370E"/>
                </a:solidFill>
                <a:latin typeface="Gothic Uralic"/>
                <a:cs typeface="Gothic Uralic"/>
              </a:rPr>
              <a:t>recommendations</a:t>
            </a:r>
            <a:endParaRPr sz="2000">
              <a:latin typeface="Gothic Uralic"/>
              <a:cs typeface="Gothic Uralic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problem as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search for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related</a:t>
            </a:r>
            <a:r>
              <a:rPr sz="2000" spc="-10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items.</a:t>
            </a:r>
            <a:endParaRPr sz="2000">
              <a:latin typeface="Gothic Uralic"/>
              <a:cs typeface="Gothic Uralic"/>
            </a:endParaRPr>
          </a:p>
          <a:p>
            <a:pPr marL="299085" marR="298450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The algorithm constructs a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query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find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other</a:t>
            </a:r>
            <a:r>
              <a:rPr sz="2000" spc="-7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68370E"/>
                </a:solidFill>
                <a:latin typeface="Gothic Uralic"/>
                <a:cs typeface="Gothic Uralic"/>
              </a:rPr>
              <a:t>popular 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items by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same author, artist,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or director, or with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 keywords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or</a:t>
            </a:r>
            <a:r>
              <a:rPr sz="2000" spc="-2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subjects.</a:t>
            </a:r>
            <a:endParaRPr sz="2000">
              <a:latin typeface="Gothic Uralic"/>
              <a:cs typeface="Gothic Uralic"/>
            </a:endParaRPr>
          </a:p>
          <a:p>
            <a:pPr marL="299085" marR="1268730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If the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user has few purchases or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ratings, search</a:t>
            </a:r>
            <a:r>
              <a:rPr sz="2000" spc="-13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68370E"/>
                </a:solidFill>
                <a:latin typeface="Gothic Uralic"/>
                <a:cs typeface="Gothic Uralic"/>
              </a:rPr>
              <a:t>based 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recommendation algorithms scale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and perform</a:t>
            </a:r>
            <a:r>
              <a:rPr sz="2000" spc="-12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well.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931926"/>
            <a:ext cx="266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LIM</a:t>
            </a:r>
            <a:r>
              <a:rPr sz="3600" spc="10" dirty="0"/>
              <a:t>I</a:t>
            </a:r>
            <a:r>
              <a:rPr sz="3600" spc="-5" dirty="0"/>
              <a:t>TATI</a:t>
            </a:r>
            <a:r>
              <a:rPr sz="3600" dirty="0"/>
              <a:t>O</a:t>
            </a:r>
            <a:r>
              <a:rPr sz="3600" spc="-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2425700"/>
            <a:ext cx="8368665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For users with thousands of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purchases,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however, it’s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impractical</a:t>
            </a:r>
            <a:r>
              <a:rPr sz="2000" spc="-10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175" dirty="0">
                <a:solidFill>
                  <a:srgbClr val="68370E"/>
                </a:solidFill>
                <a:latin typeface="Gothic Uralic"/>
                <a:cs typeface="Gothic Uralic"/>
              </a:rPr>
              <a:t>to 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base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 query on all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</a:t>
            </a:r>
            <a:r>
              <a:rPr sz="2000" spc="-13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items.</a:t>
            </a:r>
            <a:endParaRPr sz="2000">
              <a:latin typeface="Gothic Uralic"/>
              <a:cs typeface="Gothic Uralic"/>
            </a:endParaRPr>
          </a:p>
          <a:p>
            <a:pPr marL="299085" marR="1136650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The algorithm must use a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subset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or summary of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the</a:t>
            </a:r>
            <a:r>
              <a:rPr sz="2000" spc="-13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85" dirty="0">
                <a:solidFill>
                  <a:srgbClr val="68370E"/>
                </a:solidFill>
                <a:latin typeface="Gothic Uralic"/>
                <a:cs typeface="Gothic Uralic"/>
              </a:rPr>
              <a:t>data, 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reducing</a:t>
            </a:r>
            <a:r>
              <a:rPr sz="2000" spc="-1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quality.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spc="5" dirty="0">
                <a:solidFill>
                  <a:srgbClr val="68370E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all cases, recommendation quality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is relatively</a:t>
            </a:r>
            <a:r>
              <a:rPr sz="2000" spc="-13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poor.</a:t>
            </a:r>
            <a:endParaRPr sz="2000">
              <a:latin typeface="Gothic Uralic"/>
              <a:cs typeface="Gothic Uralic"/>
            </a:endParaRPr>
          </a:p>
          <a:p>
            <a:pPr marL="299085" marR="551815" indent="-287020">
              <a:lnSpc>
                <a:spcPct val="100000"/>
              </a:lnSpc>
              <a:spcBef>
                <a:spcPts val="1080"/>
              </a:spcBef>
            </a:pPr>
            <a:r>
              <a:rPr sz="1600" spc="295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Recommendations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should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help a customer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find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2000" spc="-55" dirty="0">
                <a:solidFill>
                  <a:srgbClr val="68370E"/>
                </a:solidFill>
                <a:latin typeface="Gothic Uralic"/>
                <a:cs typeface="Gothic Uralic"/>
              </a:rPr>
              <a:t>discover 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new, relevant, </a:t>
            </a:r>
            <a:r>
              <a:rPr sz="2000" spc="-5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interesting</a:t>
            </a:r>
            <a:r>
              <a:rPr sz="2000" spc="-10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68370E"/>
                </a:solidFill>
                <a:latin typeface="Gothic Uralic"/>
                <a:cs typeface="Gothic Uralic"/>
              </a:rPr>
              <a:t>items.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553923"/>
            <a:ext cx="6647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ITEM-TO-ITEM</a:t>
            </a:r>
            <a:r>
              <a:rPr sz="3600" spc="-100" dirty="0"/>
              <a:t> </a:t>
            </a:r>
            <a:r>
              <a:rPr sz="3600" dirty="0"/>
              <a:t>COLLABORATIVE  </a:t>
            </a:r>
            <a:r>
              <a:rPr sz="3600" spc="-5" dirty="0"/>
              <a:t>FILTERING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2301367"/>
            <a:ext cx="8357234" cy="2874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Rather than matching the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user </a:t>
            </a:r>
            <a:r>
              <a:rPr sz="1700" spc="-10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customers,</a:t>
            </a:r>
            <a:r>
              <a:rPr sz="1700" spc="6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item-to-item</a:t>
            </a:r>
            <a:endParaRPr sz="1700">
              <a:latin typeface="Gothic Uralic"/>
              <a:cs typeface="Gothic Uralic"/>
            </a:endParaRPr>
          </a:p>
          <a:p>
            <a:pPr marL="299085" marR="5080">
              <a:lnSpc>
                <a:spcPct val="100000"/>
              </a:lnSpc>
            </a:pP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collaborative filtering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matches each of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user’s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purchased and rated items  </a:t>
            </a:r>
            <a:r>
              <a:rPr sz="1700" spc="-10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items, then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combines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those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items into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a recommendation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 list.</a:t>
            </a:r>
            <a:endParaRPr sz="1700">
              <a:latin typeface="Gothic Uralic"/>
              <a:cs typeface="Gothic Uralic"/>
            </a:endParaRPr>
          </a:p>
          <a:p>
            <a:pPr marL="299085" marR="166370" indent="-28702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To determine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the most-similar match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for a given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item, the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algorithm builds a 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similar-items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table by finding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items that customers tend </a:t>
            </a:r>
            <a:r>
              <a:rPr sz="1700" spc="-10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purchase  together.</a:t>
            </a:r>
            <a:endParaRPr sz="1700">
              <a:latin typeface="Gothic Uralic"/>
              <a:cs typeface="Gothic Uralic"/>
            </a:endParaRPr>
          </a:p>
          <a:p>
            <a:pPr marL="299085" marR="510540" indent="-287020">
              <a:lnSpc>
                <a:spcPct val="100000"/>
              </a:lnSpc>
              <a:spcBef>
                <a:spcPts val="101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700" spc="-20" dirty="0">
                <a:solidFill>
                  <a:srgbClr val="68370E"/>
                </a:solidFill>
                <a:latin typeface="Gothic Uralic"/>
                <a:cs typeface="Gothic Uralic"/>
              </a:rPr>
              <a:t>We </a:t>
            </a:r>
            <a:r>
              <a:rPr sz="1700" spc="5" dirty="0">
                <a:solidFill>
                  <a:srgbClr val="68370E"/>
                </a:solidFill>
                <a:latin typeface="Gothic Uralic"/>
                <a:cs typeface="Gothic Uralic"/>
              </a:rPr>
              <a:t>could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build a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product-to-product matrix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by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iterating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through all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item 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pairs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and computing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a similarity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metric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for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each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pair.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However,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many 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product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pairs </a:t>
            </a:r>
            <a:r>
              <a:rPr sz="1700" spc="5" dirty="0">
                <a:solidFill>
                  <a:srgbClr val="68370E"/>
                </a:solidFill>
                <a:latin typeface="Gothic Uralic"/>
                <a:cs typeface="Gothic Uralic"/>
              </a:rPr>
              <a:t>have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no common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customers, and thus the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approach is  inefficient in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terms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of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processing time and </a:t>
            </a:r>
            <a:r>
              <a:rPr sz="1700" dirty="0">
                <a:solidFill>
                  <a:srgbClr val="68370E"/>
                </a:solidFill>
                <a:latin typeface="Gothic Uralic"/>
                <a:cs typeface="Gothic Uralic"/>
              </a:rPr>
              <a:t>memory</a:t>
            </a:r>
            <a:r>
              <a:rPr sz="1700" spc="-3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700" spc="-5" dirty="0">
                <a:solidFill>
                  <a:srgbClr val="68370E"/>
                </a:solidFill>
                <a:latin typeface="Gothic Uralic"/>
                <a:cs typeface="Gothic Uralic"/>
              </a:rPr>
              <a:t>usage.</a:t>
            </a:r>
            <a:endParaRPr sz="17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638" y="850519"/>
            <a:ext cx="20295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6477000" cy="3736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lang="en-US"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 </a:t>
            </a:r>
            <a:r>
              <a:rPr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r>
              <a:rPr lang="en-US"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RECOMMENDATION 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lang="en-US"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sz="1700" b="1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RECOMMENDER</a:t>
            </a:r>
            <a:r>
              <a:rPr lang="en-US" sz="1700" b="1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spc="-8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SYSTEMS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RECOMMENDATION</a:t>
            </a:r>
            <a:r>
              <a:rPr lang="en-US"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spc="-5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r>
              <a:rPr lang="en-US" sz="1700" b="1" spc="-7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CHALLENGES</a:t>
            </a:r>
            <a:endParaRPr lang="en-US" sz="1700" b="1" dirty="0" smtClean="0">
              <a:solidFill>
                <a:srgbClr val="68370E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lang="en-US"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700" b="1" dirty="0" smtClean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IMPLICIT USER FEEDBACK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AND ITEM 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BASED</a:t>
            </a:r>
            <a:r>
              <a:rPr sz="1700" b="1" spc="-4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FILTERING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TRADITIONAL 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COLLABRATIVE</a:t>
            </a:r>
            <a:r>
              <a:rPr sz="1700" b="1" spc="-4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FILTERING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CLUSTER</a:t>
            </a:r>
            <a:r>
              <a:rPr sz="1700" b="1" spc="-2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MODELS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SEARCH 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BASED</a:t>
            </a:r>
            <a:r>
              <a:rPr sz="1700" b="1" spc="-1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METHODS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ITEM-TO-ITEM </a:t>
            </a:r>
            <a:r>
              <a:rPr sz="1700" b="1" spc="-5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COLLABRATIVE</a:t>
            </a:r>
            <a:r>
              <a:rPr sz="1700" b="1" spc="-60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FILTERING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SCALABILITY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350" spc="26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	</a:t>
            </a:r>
            <a:r>
              <a:rPr sz="1700" b="1" dirty="0">
                <a:solidFill>
                  <a:srgbClr val="68370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sz="17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249" y="909015"/>
            <a:ext cx="3340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IT</a:t>
            </a:r>
            <a:r>
              <a:rPr sz="3600" spc="-65" dirty="0"/>
              <a:t> </a:t>
            </a:r>
            <a:r>
              <a:rPr sz="3600" dirty="0"/>
              <a:t>WORKS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3249" y="2211450"/>
            <a:ext cx="8367395" cy="344995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20"/>
              </a:spcBef>
            </a:pPr>
            <a:r>
              <a:rPr sz="1500" spc="310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It’s possible to compute the similarity between two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items in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various 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ways, but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a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common method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is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to use the cosine measure,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in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which  each vector corresponds to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an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item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rather than a customer,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  vector’s M dimensions correspond to customers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who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have 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purchased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that</a:t>
            </a:r>
            <a:r>
              <a:rPr sz="1900" spc="4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item.</a:t>
            </a:r>
            <a:endParaRPr sz="1900">
              <a:latin typeface="Gothic Uralic"/>
              <a:cs typeface="Gothic Uralic"/>
            </a:endParaRPr>
          </a:p>
          <a:p>
            <a:pPr marL="299085" marR="389255" indent="-287020">
              <a:lnSpc>
                <a:spcPts val="2050"/>
              </a:lnSpc>
              <a:spcBef>
                <a:spcPts val="1090"/>
              </a:spcBef>
            </a:pPr>
            <a:r>
              <a:rPr sz="1500" spc="310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This offline computation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of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similar-items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table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is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extremely </a:t>
            </a:r>
            <a:r>
              <a:rPr sz="1900" spc="-90" dirty="0">
                <a:solidFill>
                  <a:srgbClr val="68370E"/>
                </a:solidFill>
                <a:latin typeface="Gothic Uralic"/>
                <a:cs typeface="Gothic Uralic"/>
              </a:rPr>
              <a:t>time 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intensive,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with </a:t>
            </a:r>
            <a:r>
              <a:rPr sz="1900" spc="-15" dirty="0">
                <a:solidFill>
                  <a:srgbClr val="68370E"/>
                </a:solidFill>
                <a:latin typeface="Gothic Uralic"/>
                <a:cs typeface="Gothic Uralic"/>
              </a:rPr>
              <a:t>O(N2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M) as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worst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case,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but </a:t>
            </a:r>
            <a:r>
              <a:rPr sz="1900" spc="5" dirty="0">
                <a:solidFill>
                  <a:srgbClr val="68370E"/>
                </a:solidFill>
                <a:latin typeface="Gothic Uralic"/>
                <a:cs typeface="Gothic Uralic"/>
              </a:rPr>
              <a:t>in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real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time it is</a:t>
            </a:r>
            <a:r>
              <a:rPr sz="1900" spc="4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900" spc="-15" dirty="0">
                <a:solidFill>
                  <a:srgbClr val="68370E"/>
                </a:solidFill>
                <a:latin typeface="Gothic Uralic"/>
                <a:cs typeface="Gothic Uralic"/>
              </a:rPr>
              <a:t>O(NM).</a:t>
            </a:r>
            <a:endParaRPr sz="1900">
              <a:latin typeface="Gothic Uralic"/>
              <a:cs typeface="Gothic Uralic"/>
            </a:endParaRPr>
          </a:p>
          <a:p>
            <a:pPr marL="299085" marR="254635" indent="-287020">
              <a:lnSpc>
                <a:spcPct val="90000"/>
              </a:lnSpc>
              <a:spcBef>
                <a:spcPts val="1030"/>
              </a:spcBef>
            </a:pPr>
            <a:r>
              <a:rPr sz="1500" spc="310" dirty="0">
                <a:solidFill>
                  <a:srgbClr val="FFFFFF"/>
                </a:solidFill>
                <a:latin typeface="Arial"/>
                <a:cs typeface="Arial"/>
              </a:rPr>
              <a:t>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Given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a similar-items table, the algorithm finds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items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similar to </a:t>
            </a:r>
            <a:r>
              <a:rPr sz="1900" spc="-100" dirty="0">
                <a:solidFill>
                  <a:srgbClr val="68370E"/>
                </a:solidFill>
                <a:latin typeface="Gothic Uralic"/>
                <a:cs typeface="Gothic Uralic"/>
              </a:rPr>
              <a:t>each 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of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 user’s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purchases and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ratings, aggregates those items,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and 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then recommends the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most popular or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correlated items. This  computation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is very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quick, depending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only on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number of </a:t>
            </a:r>
            <a:r>
              <a:rPr sz="1900" dirty="0">
                <a:solidFill>
                  <a:srgbClr val="68370E"/>
                </a:solidFill>
                <a:latin typeface="Gothic Uralic"/>
                <a:cs typeface="Gothic Uralic"/>
              </a:rPr>
              <a:t>items 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the user </a:t>
            </a:r>
            <a:r>
              <a:rPr sz="1900" spc="-10" dirty="0">
                <a:solidFill>
                  <a:srgbClr val="68370E"/>
                </a:solidFill>
                <a:latin typeface="Gothic Uralic"/>
                <a:cs typeface="Gothic Uralic"/>
              </a:rPr>
              <a:t>purchased or</a:t>
            </a:r>
            <a:r>
              <a:rPr sz="1900" spc="6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68370E"/>
                </a:solidFill>
                <a:latin typeface="Gothic Uralic"/>
                <a:cs typeface="Gothic Uralic"/>
              </a:rPr>
              <a:t>rated.</a:t>
            </a:r>
            <a:endParaRPr sz="19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1106246"/>
            <a:ext cx="266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SCALABILITY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8982" y="1927605"/>
            <a:ext cx="8177530" cy="357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82270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250" spc="275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Traditional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collaborative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filtering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does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little or no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offline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computation, and its 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online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computation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scales </a:t>
            </a:r>
            <a:r>
              <a:rPr sz="1600" spc="-15" dirty="0">
                <a:solidFill>
                  <a:srgbClr val="68370E"/>
                </a:solidFill>
                <a:latin typeface="Gothic Uralic"/>
                <a:cs typeface="Gothic Uralic"/>
              </a:rPr>
              <a:t>with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number of customers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catalog</a:t>
            </a:r>
            <a:r>
              <a:rPr sz="1600" spc="19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items.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sz="1250" spc="275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Cluster models can perform much of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 computation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offline,</a:t>
            </a:r>
            <a:r>
              <a:rPr sz="1600" spc="9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but</a:t>
            </a:r>
            <a:endParaRPr sz="1600">
              <a:latin typeface="Gothic Uralic"/>
              <a:cs typeface="Gothic Uralic"/>
            </a:endParaRPr>
          </a:p>
          <a:p>
            <a:pPr marL="299085" marR="66040">
              <a:lnSpc>
                <a:spcPct val="100000"/>
              </a:lnSpc>
            </a:pP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recommendation quality is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relatively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poor. </a:t>
            </a:r>
            <a:r>
              <a:rPr sz="1600" spc="-15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improve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it, it’s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possible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increase 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number of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segments,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but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this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makes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online user–segment classification  expensive.</a:t>
            </a:r>
            <a:endParaRPr sz="1600">
              <a:latin typeface="Gothic Uralic"/>
              <a:cs typeface="Gothic Uralic"/>
            </a:endParaRPr>
          </a:p>
          <a:p>
            <a:pPr marL="299085" marR="59055" indent="-28702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sz="1250" spc="275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Search-based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models build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keyword, category,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and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author indexes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offline,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but 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fail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provide recommendations </a:t>
            </a:r>
            <a:r>
              <a:rPr sz="1600" spc="-15" dirty="0">
                <a:solidFill>
                  <a:srgbClr val="68370E"/>
                </a:solidFill>
                <a:latin typeface="Gothic Uralic"/>
                <a:cs typeface="Gothic Uralic"/>
              </a:rPr>
              <a:t>with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interesting, targeted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titles.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They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also scale  poorly for customers </a:t>
            </a:r>
            <a:r>
              <a:rPr sz="1600" spc="-15" dirty="0">
                <a:solidFill>
                  <a:srgbClr val="68370E"/>
                </a:solidFill>
                <a:latin typeface="Gothic Uralic"/>
                <a:cs typeface="Gothic Uralic"/>
              </a:rPr>
              <a:t>with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numerous purchases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and</a:t>
            </a:r>
            <a:r>
              <a:rPr sz="1600" spc="130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ratings.</a:t>
            </a:r>
            <a:endParaRPr sz="1600">
              <a:latin typeface="Gothic Uralic"/>
              <a:cs typeface="Gothic Uralic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sz="1250" spc="275" dirty="0">
                <a:solidFill>
                  <a:srgbClr val="FFFFFF"/>
                </a:solidFill>
                <a:latin typeface="Arial"/>
                <a:cs typeface="Arial"/>
              </a:rPr>
              <a:t>	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For item-to-item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it is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dependent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only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on how many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items 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user has purchased  or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rated. Thus, 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algorithm is fast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even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for extremely large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data sets.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Because  </a:t>
            </a:r>
            <a:r>
              <a:rPr sz="1600" spc="-10" dirty="0">
                <a:solidFill>
                  <a:srgbClr val="68370E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algorithm recommends highly correlated </a:t>
            </a:r>
            <a:r>
              <a:rPr sz="1600" dirty="0">
                <a:solidFill>
                  <a:srgbClr val="68370E"/>
                </a:solidFill>
                <a:latin typeface="Gothic Uralic"/>
                <a:cs typeface="Gothic Uralic"/>
              </a:rPr>
              <a:t>similar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items, recommendation  quality is</a:t>
            </a:r>
            <a:r>
              <a:rPr sz="1600" spc="-15" dirty="0">
                <a:solidFill>
                  <a:srgbClr val="68370E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68370E"/>
                </a:solidFill>
                <a:latin typeface="Gothic Uralic"/>
                <a:cs typeface="Gothic Uralic"/>
              </a:rPr>
              <a:t>excellent.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11980" cy="4486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86655"/>
              <a:ext cx="12192000" cy="2371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1979" y="0"/>
              <a:ext cx="7780019" cy="4788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944617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CONCLUSION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303" y="966216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450" y="2988640"/>
            <a:ext cx="3414395" cy="12661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1270" algn="ctr">
              <a:lnSpc>
                <a:spcPct val="10220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Recommendation algorithms  provide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effective form of 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targeted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marketing by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creating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  personalized shopping</a:t>
            </a:r>
            <a:r>
              <a:rPr sz="16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experience  for each customer.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044" y="966216"/>
            <a:ext cx="1539239" cy="153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8650" y="2988640"/>
            <a:ext cx="3272154" cy="767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175" algn="ctr">
              <a:lnSpc>
                <a:spcPct val="102299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Unlike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other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algorithms,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item-to-  item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collaborative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filtering is</a:t>
            </a:r>
            <a:r>
              <a:rPr sz="16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able 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to meet the</a:t>
            </a:r>
            <a:r>
              <a:rPr sz="1600" spc="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challenges.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0783" y="966216"/>
            <a:ext cx="1539240" cy="1539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43721" y="2988640"/>
            <a:ext cx="3291204" cy="12661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55"/>
              </a:spcBef>
            </a:pPr>
            <a:r>
              <a:rPr sz="1600" spc="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future, </a:t>
            </a:r>
            <a:r>
              <a:rPr sz="1600" spc="-2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expect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retail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industry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more broadly apply  recommendation algorithms for 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targeted marketing, both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online 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offline.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1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4572000"/>
            <a:chOff x="0" y="0"/>
            <a:chExt cx="12189460" cy="4572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4572000"/>
            </a:xfrm>
            <a:custGeom>
              <a:avLst/>
              <a:gdLst/>
              <a:ahLst/>
              <a:cxnLst/>
              <a:rect l="l" t="t" r="r" b="b"/>
              <a:pathLst>
                <a:path w="12189460" h="4572000">
                  <a:moveTo>
                    <a:pt x="0" y="0"/>
                  </a:moveTo>
                  <a:lnTo>
                    <a:pt x="12188952" y="0"/>
                  </a:lnTo>
                  <a:lnTo>
                    <a:pt x="12188952" y="4572000"/>
                  </a:lnTo>
                  <a:lnTo>
                    <a:pt x="0" y="457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0927" y="1078991"/>
              <a:ext cx="1287779" cy="1286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3016" y="5079949"/>
            <a:ext cx="38089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047" y="2813430"/>
            <a:ext cx="2672715" cy="1027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Recommendation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algorithms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are</a:t>
            </a:r>
            <a:r>
              <a:rPr lang="en-US"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best </a:t>
            </a:r>
            <a:r>
              <a:rPr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known</a:t>
            </a:r>
            <a:r>
              <a:rPr lang="en-US"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their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e-</a:t>
            </a:r>
            <a:r>
              <a:rPr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commerce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websites </a:t>
            </a:r>
            <a:r>
              <a:rPr sz="13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where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they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</a:t>
            </a:r>
            <a:r>
              <a:rPr lang="en-US" sz="13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input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about a </a:t>
            </a:r>
            <a:r>
              <a:rPr sz="13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customer’s 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interests </a:t>
            </a:r>
            <a:r>
              <a:rPr sz="13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generate a </a:t>
            </a:r>
            <a:r>
              <a:rPr sz="13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list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 recommendation</a:t>
            </a:r>
            <a:r>
              <a:rPr sz="1300" spc="1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items.</a:t>
            </a:r>
            <a:endParaRPr sz="13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8300" y="1078991"/>
            <a:ext cx="4643755" cy="1286510"/>
            <a:chOff x="5448300" y="1078991"/>
            <a:chExt cx="4643755" cy="1286510"/>
          </a:xfrm>
        </p:grpSpPr>
        <p:sp>
          <p:nvSpPr>
            <p:cNvPr id="8" name="object 8"/>
            <p:cNvSpPr/>
            <p:nvPr/>
          </p:nvSpPr>
          <p:spPr>
            <a:xfrm>
              <a:off x="5448300" y="1078991"/>
              <a:ext cx="1287779" cy="1286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05671" y="1078991"/>
              <a:ext cx="1286255" cy="12862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56835" y="2813430"/>
            <a:ext cx="2873375" cy="132946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2540" algn="ctr">
              <a:lnSpc>
                <a:spcPct val="102099"/>
              </a:lnSpc>
              <a:spcBef>
                <a:spcPts val="70"/>
              </a:spcBef>
            </a:pPr>
            <a:r>
              <a:rPr sz="12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Many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applications </a:t>
            </a:r>
            <a:r>
              <a:rPr sz="12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 only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items 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customers purchase and </a:t>
            </a:r>
            <a:r>
              <a:rPr sz="12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explicitly</a:t>
            </a:r>
            <a:r>
              <a:rPr lang="en-US" sz="12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rate</a:t>
            </a:r>
            <a:r>
              <a:rPr lang="en-US" sz="1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200" spc="-1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represent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their interests,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but 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they </a:t>
            </a:r>
            <a:r>
              <a:rPr sz="12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</a:t>
            </a:r>
            <a:r>
              <a:rPr lang="en-US" sz="12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2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also</a:t>
            </a:r>
            <a:r>
              <a:rPr lang="en-US" sz="12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2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other attributes,  </a:t>
            </a:r>
            <a:r>
              <a:rPr sz="12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including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items viewed, demographic 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data, </a:t>
            </a:r>
            <a:r>
              <a:rPr sz="12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subject</a:t>
            </a:r>
            <a:r>
              <a:rPr lang="en-US" sz="1200" spc="-5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1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interests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sz="12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favorite  artists</a:t>
            </a:r>
            <a:r>
              <a:rPr sz="1200" spc="-1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200" spc="-10" dirty="0" smtClean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 marR="5080" indent="-2540" algn="ctr">
              <a:lnSpc>
                <a:spcPct val="102099"/>
              </a:lnSpc>
              <a:spcBef>
                <a:spcPts val="70"/>
              </a:spcBef>
            </a:pPr>
            <a:r>
              <a:rPr lang="zh-CN" altLang="en-US" sz="1200" b="1" spc="-10" dirty="0" smtClean="0">
                <a:latin typeface="Times" panose="02020603050405020304" pitchFamily="18" charset="0"/>
                <a:cs typeface="Times" panose="02020603050405020304" pitchFamily="18" charset="0"/>
              </a:rPr>
              <a:t>待会儿看怎么替换掉</a:t>
            </a:r>
            <a:endParaRPr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4623" y="2813126"/>
            <a:ext cx="2311400" cy="132433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270" algn="ctr">
              <a:lnSpc>
                <a:spcPct val="102200"/>
              </a:lnSpc>
              <a:spcBef>
                <a:spcPts val="45"/>
              </a:spcBef>
            </a:pPr>
            <a:r>
              <a:rPr sz="21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35 </a:t>
            </a:r>
            <a:r>
              <a:rPr sz="21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% of </a:t>
            </a:r>
            <a:r>
              <a:rPr sz="21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amazon  </a:t>
            </a:r>
            <a:r>
              <a:rPr sz="21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revenue </a:t>
            </a:r>
            <a:r>
              <a:rPr sz="21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sz="21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from  </a:t>
            </a:r>
            <a:r>
              <a:rPr sz="21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recommend</a:t>
            </a:r>
            <a:r>
              <a:rPr sz="21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</a:t>
            </a:r>
            <a:r>
              <a:rPr sz="21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ion  </a:t>
            </a:r>
            <a:r>
              <a:rPr sz="21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engine</a:t>
            </a:r>
            <a:endParaRPr sz="2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552447" y="4156893"/>
            <a:ext cx="2672715" cy="83663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Recommendation problem 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usually can be 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 formulated as two kinds of problem:</a:t>
            </a: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The first one is predicting </a:t>
            </a:r>
            <a:r>
              <a:rPr lang="en-US" sz="13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problem,the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 second on is ranking problem;</a:t>
            </a:r>
            <a:endParaRPr sz="13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5249334" y="4326467"/>
            <a:ext cx="2672715" cy="83663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Recommendation is </a:t>
            </a:r>
            <a:r>
              <a:rPr lang="en-US" sz="13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primarilly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 used to upgrade profits for merchants;</a:t>
            </a: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This if often achieved by less obvious ways;</a:t>
            </a:r>
            <a:endParaRPr sz="13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8534400" y="4368800"/>
            <a:ext cx="2672715" cy="107914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Relevance;</a:t>
            </a: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Novelty;</a:t>
            </a: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Serendipity;</a:t>
            </a: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Increasing Recommendation </a:t>
            </a:r>
            <a:r>
              <a:rPr lang="en-US" sz="13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divisity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  <a:endParaRPr lang="en-US" sz="13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endParaRPr sz="13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2554211"/>
            <a:ext cx="11522075" cy="3622040"/>
            <a:chOff x="682751" y="2554211"/>
            <a:chExt cx="11522075" cy="3622040"/>
          </a:xfrm>
        </p:grpSpPr>
        <p:sp>
          <p:nvSpPr>
            <p:cNvPr id="3" name="object 3"/>
            <p:cNvSpPr/>
            <p:nvPr/>
          </p:nvSpPr>
          <p:spPr>
            <a:xfrm>
              <a:off x="682751" y="2554211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627" y="2665463"/>
              <a:ext cx="275844" cy="275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751" y="3176003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627" y="3288779"/>
              <a:ext cx="275844" cy="275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751" y="3799319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3627" y="3912095"/>
              <a:ext cx="275844" cy="275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3016" y="4670297"/>
            <a:ext cx="65125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sz="36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OF </a:t>
            </a:r>
            <a:r>
              <a:rPr lang="en-US" sz="36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RECOMMENDER</a:t>
            </a:r>
            <a:r>
              <a:rPr sz="3600" dirty="0" smtClean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sz="3600" spc="-5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SYSTEMS</a:t>
            </a:r>
            <a:endParaRPr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2751" y="685787"/>
            <a:ext cx="10822305" cy="500380"/>
            <a:chOff x="682751" y="685787"/>
            <a:chExt cx="10822305" cy="500380"/>
          </a:xfrm>
        </p:grpSpPr>
        <p:sp>
          <p:nvSpPr>
            <p:cNvPr id="11" name="object 11"/>
            <p:cNvSpPr/>
            <p:nvPr/>
          </p:nvSpPr>
          <p:spPr>
            <a:xfrm>
              <a:off x="682751" y="685787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3627" y="797039"/>
              <a:ext cx="275844" cy="2758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9717" y="763016"/>
            <a:ext cx="3805683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1. </a:t>
            </a:r>
            <a:r>
              <a:rPr lang="en-US" sz="1900" spc="-5" dirty="0" smtClean="0"/>
              <a:t>Collaborative Filtering.</a:t>
            </a:r>
            <a:endParaRPr sz="19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682751" y="1307579"/>
            <a:ext cx="10822305" cy="500380"/>
            <a:chOff x="682751" y="1307579"/>
            <a:chExt cx="10822305" cy="500380"/>
          </a:xfrm>
        </p:grpSpPr>
        <p:sp>
          <p:nvSpPr>
            <p:cNvPr id="15" name="object 15"/>
            <p:cNvSpPr/>
            <p:nvPr/>
          </p:nvSpPr>
          <p:spPr>
            <a:xfrm>
              <a:off x="682751" y="1307579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627" y="1420355"/>
              <a:ext cx="275844" cy="2758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2751" y="1930895"/>
            <a:ext cx="10822305" cy="500380"/>
            <a:chOff x="682751" y="1930895"/>
            <a:chExt cx="10822305" cy="500380"/>
          </a:xfrm>
        </p:grpSpPr>
        <p:sp>
          <p:nvSpPr>
            <p:cNvPr id="18" name="object 18"/>
            <p:cNvSpPr/>
            <p:nvPr/>
          </p:nvSpPr>
          <p:spPr>
            <a:xfrm>
              <a:off x="682751" y="1930895"/>
              <a:ext cx="10821924" cy="49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3627" y="2043671"/>
              <a:ext cx="275844" cy="275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99717" y="1386078"/>
            <a:ext cx="5486400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indent="-2667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79400" algn="l"/>
              </a:tabLst>
            </a:pP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Cluster</a:t>
            </a:r>
            <a:r>
              <a:rPr sz="1900" spc="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models.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Gothic Uralic"/>
              <a:buAutoNum type="arabicPeriod" startAt="2"/>
            </a:pPr>
            <a:endParaRPr sz="2200" dirty="0">
              <a:latin typeface="Gothic Uralic"/>
              <a:cs typeface="Gothic Uralic"/>
            </a:endParaRPr>
          </a:p>
          <a:p>
            <a:pPr marL="278765" indent="-266700">
              <a:lnSpc>
                <a:spcPct val="100000"/>
              </a:lnSpc>
              <a:buAutoNum type="arabicPeriod" startAt="2"/>
              <a:tabLst>
                <a:tab pos="279400" algn="l"/>
              </a:tabLst>
            </a:pP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Search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based</a:t>
            </a:r>
            <a:r>
              <a:rPr sz="1900" spc="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methods.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Gothic Uralic"/>
              <a:buAutoNum type="arabicPeriod" startAt="2"/>
            </a:pPr>
            <a:endParaRPr sz="2200" dirty="0">
              <a:latin typeface="Gothic Uralic"/>
              <a:cs typeface="Gothic Uralic"/>
            </a:endParaRPr>
          </a:p>
          <a:p>
            <a:pPr marL="278765" indent="-266700">
              <a:lnSpc>
                <a:spcPct val="100000"/>
              </a:lnSpc>
              <a:buAutoNum type="arabicPeriod" startAt="2"/>
              <a:tabLst>
                <a:tab pos="279400" algn="l"/>
              </a:tabLst>
            </a:pP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Demographic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based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Recommender</a:t>
            </a:r>
            <a:r>
              <a:rPr sz="1900" spc="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system.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Gothic Uralic"/>
              <a:buAutoNum type="arabicPeriod" startAt="2"/>
            </a:pPr>
            <a:endParaRPr sz="2200" dirty="0">
              <a:latin typeface="Gothic Uralic"/>
              <a:cs typeface="Gothic Uralic"/>
            </a:endParaRPr>
          </a:p>
          <a:p>
            <a:pPr marL="278765" indent="-2667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79400" algn="l"/>
              </a:tabLst>
            </a:pP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Knowledge based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Recommender</a:t>
            </a:r>
            <a:r>
              <a:rPr sz="1900" spc="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system.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Gothic Uralic"/>
              <a:buAutoNum type="arabicPeriod" startAt="2"/>
            </a:pPr>
            <a:endParaRPr sz="2200" dirty="0">
              <a:latin typeface="Gothic Uralic"/>
              <a:cs typeface="Gothic Uralic"/>
            </a:endParaRPr>
          </a:p>
          <a:p>
            <a:pPr marL="278765" indent="-2667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79400" algn="l"/>
              </a:tabLst>
            </a:pP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Hybrid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dirty="0">
                <a:solidFill>
                  <a:srgbClr val="FFFFFF"/>
                </a:solidFill>
                <a:latin typeface="Gothic Uralic"/>
                <a:cs typeface="Gothic Uralic"/>
              </a:rPr>
              <a:t>filtering.</a:t>
            </a:r>
            <a:endParaRPr sz="19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90600"/>
            <a:ext cx="8991600" cy="7017306"/>
          </a:xfrm>
        </p:spPr>
        <p:txBody>
          <a:bodyPr/>
          <a:lstStyle/>
          <a:p>
            <a:r>
              <a:rPr lang="en-US" altLang="zh-CN" sz="2400" dirty="0" smtClean="0"/>
              <a:t>Collaborative Filtering: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significant dependencies between user and item-centric activities;</a:t>
            </a:r>
          </a:p>
          <a:p>
            <a:r>
              <a:rPr lang="en-US" altLang="zh-CN" sz="2400" dirty="0" smtClean="0"/>
              <a:t>Recommendations is always based on previous interaction between users and </a:t>
            </a:r>
            <a:r>
              <a:rPr lang="en-US" altLang="zh-CN" sz="2400" dirty="0" err="1" smtClean="0"/>
              <a:t>items,because</a:t>
            </a:r>
            <a:r>
              <a:rPr lang="en-US" altLang="zh-CN" sz="2400" dirty="0" smtClean="0"/>
              <a:t> past interests are good indicators of future choices.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Use observed ratings to predict unobserved </a:t>
            </a:r>
            <a:r>
              <a:rPr lang="en-US" altLang="zh-CN" sz="2400" dirty="0" err="1" smtClean="0"/>
              <a:t>ratings,then</a:t>
            </a:r>
            <a:r>
              <a:rPr lang="en-US" altLang="zh-CN" sz="2400" dirty="0" smtClean="0"/>
              <a:t> base on the ratings to rank items for user</a:t>
            </a:r>
          </a:p>
          <a:p>
            <a:r>
              <a:rPr lang="en-US" altLang="zh-CN" sz="2400" dirty="0" smtClean="0"/>
              <a:t>Most of the collaborative filtering algorithm leverage either the item-item </a:t>
            </a:r>
            <a:r>
              <a:rPr lang="en-US" altLang="zh-CN" sz="2400" dirty="0" err="1" smtClean="0"/>
              <a:t>corelations</a:t>
            </a:r>
            <a:r>
              <a:rPr lang="en-US" altLang="zh-CN" sz="2400" dirty="0" smtClean="0"/>
              <a:t> or user-user </a:t>
            </a:r>
            <a:r>
              <a:rPr lang="en-US" altLang="zh-CN" sz="2400" dirty="0" err="1" smtClean="0"/>
              <a:t>corelations</a:t>
            </a:r>
            <a:r>
              <a:rPr lang="en-US" altLang="zh-CN" sz="2400" dirty="0" smtClean="0"/>
              <a:t> to make recommendation.</a:t>
            </a:r>
          </a:p>
          <a:p>
            <a:r>
              <a:rPr lang="en-US" altLang="zh-CN" sz="2400" dirty="0" smtClean="0"/>
              <a:t>Some memory-based collaborative filtering algorithm can be expressed as regression model.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77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670297"/>
            <a:ext cx="72332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RECOMMENDATION</a:t>
            </a:r>
            <a:r>
              <a:rPr sz="36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3600" dirty="0">
                <a:solidFill>
                  <a:srgbClr val="FFFFFF"/>
                </a:solidFill>
                <a:latin typeface="Gothic Uralic"/>
                <a:cs typeface="Gothic Uralic"/>
              </a:rPr>
              <a:t>ALGORITHM  </a:t>
            </a: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CHALLENGES</a:t>
            </a:r>
            <a:endParaRPr sz="3600" dirty="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3688" y="1152144"/>
            <a:ext cx="1100455" cy="1099185"/>
            <a:chOff x="1313688" y="1152144"/>
            <a:chExt cx="1100455" cy="1099185"/>
          </a:xfrm>
        </p:grpSpPr>
        <p:sp>
          <p:nvSpPr>
            <p:cNvPr id="4" name="object 4"/>
            <p:cNvSpPr/>
            <p:nvPr/>
          </p:nvSpPr>
          <p:spPr>
            <a:xfrm>
              <a:off x="1313688" y="1152144"/>
              <a:ext cx="1100328" cy="1098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384" y="1385316"/>
              <a:ext cx="630936" cy="630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2472" y="2563825"/>
            <a:ext cx="1763395" cy="9658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065" marR="5080" algn="ctr">
              <a:lnSpc>
                <a:spcPct val="92000"/>
              </a:lnSpc>
              <a:spcBef>
                <a:spcPts val="210"/>
              </a:spcBef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LARGE RETAILER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MIGHT 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HAVE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HUGE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AMOUNTS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OF  </a:t>
            </a:r>
            <a:r>
              <a:rPr sz="1100" spc="-15" dirty="0">
                <a:solidFill>
                  <a:srgbClr val="FFFFFF"/>
                </a:solidFill>
                <a:latin typeface="Gothic Uralic"/>
                <a:cs typeface="Gothic Uralic"/>
              </a:rPr>
              <a:t>DATA,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TENS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OF MILLIONS  OF CUSTOMERS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MILLIONS OF DISTINCT 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CATALOG</a:t>
            </a:r>
            <a:r>
              <a:rPr sz="1100" spc="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ITEMS.</a:t>
            </a:r>
            <a:endParaRPr sz="1100" dirty="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0" y="1152144"/>
            <a:ext cx="1099185" cy="1099185"/>
            <a:chOff x="3429000" y="1152144"/>
            <a:chExt cx="1099185" cy="1099185"/>
          </a:xfrm>
        </p:grpSpPr>
        <p:sp>
          <p:nvSpPr>
            <p:cNvPr id="8" name="object 8"/>
            <p:cNvSpPr/>
            <p:nvPr/>
          </p:nvSpPr>
          <p:spPr>
            <a:xfrm>
              <a:off x="3429000" y="1152144"/>
              <a:ext cx="1098803" cy="1098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62172" y="1385316"/>
              <a:ext cx="632460" cy="630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5150" y="2563825"/>
            <a:ext cx="1748155" cy="12738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-1905" algn="ctr">
              <a:lnSpc>
                <a:spcPct val="92000"/>
              </a:lnSpc>
              <a:spcBef>
                <a:spcPts val="210"/>
              </a:spcBef>
            </a:pP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MANY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APPLICATIONS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REQUIRE THE RESULTS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SET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BE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RETURNED </a:t>
            </a:r>
            <a:r>
              <a:rPr sz="11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REAL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TIME, </a:t>
            </a:r>
            <a:r>
              <a:rPr sz="11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MORE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THAN</a:t>
            </a:r>
            <a:r>
              <a:rPr sz="1100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HALF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SECOND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WHILE STILL  PRODUCING </a:t>
            </a:r>
            <a:r>
              <a:rPr sz="1100" spc="5" dirty="0">
                <a:solidFill>
                  <a:srgbClr val="FFFFFF"/>
                </a:solidFill>
                <a:latin typeface="Gothic Uralic"/>
                <a:cs typeface="Gothic Uralic"/>
              </a:rPr>
              <a:t>HIGH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QUALITY 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RECOMMENDATIONS.</a:t>
            </a:r>
            <a:endParaRPr sz="1100" dirty="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44311" y="1152144"/>
            <a:ext cx="1099185" cy="1099185"/>
            <a:chOff x="5544311" y="1152144"/>
            <a:chExt cx="1099185" cy="1099185"/>
          </a:xfrm>
        </p:grpSpPr>
        <p:sp>
          <p:nvSpPr>
            <p:cNvPr id="12" name="object 12"/>
            <p:cNvSpPr/>
            <p:nvPr/>
          </p:nvSpPr>
          <p:spPr>
            <a:xfrm>
              <a:off x="5544311" y="1152144"/>
              <a:ext cx="1098804" cy="1098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77483" y="1385316"/>
              <a:ext cx="632460" cy="630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35702" y="2563825"/>
            <a:ext cx="1717039" cy="9658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70" algn="ctr">
              <a:lnSpc>
                <a:spcPct val="92000"/>
              </a:lnSpc>
              <a:spcBef>
                <a:spcPts val="210"/>
              </a:spcBef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NEW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CUSTOMERS  TYPICALLY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HAVE 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EXTREMELY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LIMITED  INFORMATION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BASED</a:t>
            </a:r>
            <a:r>
              <a:rPr sz="11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ON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ONLY A FEW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PURCHASES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OR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PRODUCT</a:t>
            </a:r>
            <a:r>
              <a:rPr sz="11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RATINGS.</a:t>
            </a:r>
            <a:endParaRPr sz="11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59623" y="1152144"/>
            <a:ext cx="1099185" cy="1099185"/>
            <a:chOff x="7659623" y="1152144"/>
            <a:chExt cx="1099185" cy="1099185"/>
          </a:xfrm>
        </p:grpSpPr>
        <p:sp>
          <p:nvSpPr>
            <p:cNvPr id="16" name="object 16"/>
            <p:cNvSpPr/>
            <p:nvPr/>
          </p:nvSpPr>
          <p:spPr>
            <a:xfrm>
              <a:off x="7659623" y="1152144"/>
              <a:ext cx="1098803" cy="1098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2795" y="1385316"/>
              <a:ext cx="630936" cy="630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03769" y="2563825"/>
            <a:ext cx="1813560" cy="8102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ctr">
              <a:lnSpc>
                <a:spcPct val="91900"/>
              </a:lnSpc>
              <a:spcBef>
                <a:spcPts val="210"/>
              </a:spcBef>
            </a:pPr>
            <a:r>
              <a:rPr sz="1100" spc="-5" dirty="0"/>
              <a:t>OLDER CUSTOMER </a:t>
            </a:r>
            <a:r>
              <a:rPr sz="1100" spc="-10" dirty="0"/>
              <a:t>CAN  HAVE </a:t>
            </a:r>
            <a:r>
              <a:rPr sz="1100" dirty="0"/>
              <a:t>A </a:t>
            </a:r>
            <a:r>
              <a:rPr sz="1100" spc="-5" dirty="0"/>
              <a:t>GLUT OF  </a:t>
            </a:r>
            <a:r>
              <a:rPr sz="1100" dirty="0"/>
              <a:t>INFORMATION </a:t>
            </a:r>
            <a:r>
              <a:rPr sz="1100" spc="-10" dirty="0"/>
              <a:t>BASED </a:t>
            </a:r>
            <a:r>
              <a:rPr sz="1100" spc="-5" dirty="0"/>
              <a:t>ON  THOUSANDS OF  PURCHASES </a:t>
            </a:r>
            <a:r>
              <a:rPr sz="1100" spc="-10" dirty="0"/>
              <a:t>AND</a:t>
            </a:r>
            <a:r>
              <a:rPr sz="1100" spc="-15" dirty="0"/>
              <a:t> </a:t>
            </a:r>
            <a:r>
              <a:rPr sz="1100" spc="-5" dirty="0"/>
              <a:t>RATINGS.</a:t>
            </a:r>
            <a:endParaRPr sz="1100"/>
          </a:p>
        </p:txBody>
      </p:sp>
      <p:grpSp>
        <p:nvGrpSpPr>
          <p:cNvPr id="19" name="object 19"/>
          <p:cNvGrpSpPr/>
          <p:nvPr/>
        </p:nvGrpSpPr>
        <p:grpSpPr>
          <a:xfrm>
            <a:off x="9773411" y="1152144"/>
            <a:ext cx="1100455" cy="1099185"/>
            <a:chOff x="9773411" y="1152144"/>
            <a:chExt cx="1100455" cy="1099185"/>
          </a:xfrm>
        </p:grpSpPr>
        <p:sp>
          <p:nvSpPr>
            <p:cNvPr id="20" name="object 20"/>
            <p:cNvSpPr/>
            <p:nvPr/>
          </p:nvSpPr>
          <p:spPr>
            <a:xfrm>
              <a:off x="9773411" y="1152144"/>
              <a:ext cx="1100328" cy="1098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8107" y="1385316"/>
              <a:ext cx="630936" cy="630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20606" y="2563825"/>
            <a:ext cx="1808480" cy="12738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635" algn="ctr">
              <a:lnSpc>
                <a:spcPct val="92000"/>
              </a:lnSpc>
              <a:spcBef>
                <a:spcPts val="210"/>
              </a:spcBef>
            </a:pP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CUSTOMER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100" spc="10" dirty="0">
                <a:solidFill>
                  <a:srgbClr val="FFFFFF"/>
                </a:solidFill>
                <a:latin typeface="Gothic Uralic"/>
                <a:cs typeface="Gothic Uralic"/>
              </a:rPr>
              <a:t>IS 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VOLATILE: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EACH 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INTERACTION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PROVIDES 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VALUABLE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CUSTOMER  </a:t>
            </a:r>
            <a:r>
              <a:rPr sz="1100" spc="-15" dirty="0">
                <a:solidFill>
                  <a:srgbClr val="FFFFFF"/>
                </a:solidFill>
                <a:latin typeface="Gothic Uralic"/>
                <a:cs typeface="Gothic Uralic"/>
              </a:rPr>
              <a:t>DATA, </a:t>
            </a:r>
            <a:r>
              <a:rPr sz="11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THE  ALGORITHM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MUST  RESPOND IMMEDIATELY</a:t>
            </a:r>
            <a:r>
              <a:rPr sz="1100" spc="-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TO  THE NEW</a:t>
            </a:r>
            <a:r>
              <a:rPr sz="11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INFORMATION.</a:t>
            </a:r>
            <a:endParaRPr sz="11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746083" y="6172200"/>
            <a:ext cx="72332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chemeClr val="bg1"/>
                </a:solidFill>
                <a:latin typeface="Gothic Uralic"/>
                <a:cs typeface="Gothic Uralic"/>
              </a:rPr>
              <a:t>IMPLICIT USER FEEDBACK</a:t>
            </a:r>
            <a:endParaRPr sz="36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" y="609600"/>
            <a:ext cx="104383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takes no effort to collect implicit </a:t>
            </a:r>
            <a:r>
              <a:rPr lang="en-US" altLang="zh-CN" dirty="0" err="1" smtClean="0"/>
              <a:t>feedback,such</a:t>
            </a:r>
            <a:r>
              <a:rPr lang="en-US" altLang="zh-CN" dirty="0" smtClean="0"/>
              <a:t> as buying , view , click and book marking an item in terms of the work of a customer</a:t>
            </a:r>
          </a:p>
          <a:p>
            <a:endParaRPr lang="en-US" altLang="zh-CN" dirty="0"/>
          </a:p>
          <a:p>
            <a:r>
              <a:rPr lang="en-US" altLang="zh-CN" dirty="0" smtClean="0"/>
              <a:t>The basic idea of recommender systems is to utilize these various source of data to infer user’s interest;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entity to which the recommendation is provided is </a:t>
            </a:r>
            <a:r>
              <a:rPr lang="en-US" altLang="zh-CN" dirty="0" err="1" smtClean="0"/>
              <a:t>refered</a:t>
            </a:r>
            <a:r>
              <a:rPr lang="en-US" altLang="zh-CN" dirty="0" smtClean="0"/>
              <a:t> as the user and the product being recommended  is </a:t>
            </a:r>
            <a:r>
              <a:rPr lang="en-US" altLang="zh-CN" dirty="0" err="1" smtClean="0"/>
              <a:t>refered</a:t>
            </a:r>
            <a:r>
              <a:rPr lang="en-US" altLang="zh-CN" dirty="0" smtClean="0"/>
              <a:t> as item.</a:t>
            </a:r>
          </a:p>
          <a:p>
            <a:endParaRPr lang="en-US" altLang="zh-CN" dirty="0"/>
          </a:p>
          <a:p>
            <a:r>
              <a:rPr lang="en-US" altLang="zh-CN" dirty="0" smtClean="0"/>
              <a:t>The basic principle of recommendation is that significant dependencies exist between user and item-centric activities. </a:t>
            </a:r>
          </a:p>
          <a:p>
            <a:endParaRPr lang="en-US" altLang="zh-CN" dirty="0"/>
          </a:p>
          <a:p>
            <a:r>
              <a:rPr lang="en-US" altLang="zh-CN" dirty="0" smtClean="0"/>
              <a:t>Unary ratings;</a:t>
            </a:r>
          </a:p>
          <a:p>
            <a:endParaRPr lang="en-US" altLang="zh-CN" dirty="0"/>
          </a:p>
          <a:p>
            <a:r>
              <a:rPr lang="en-US" altLang="zh-CN" dirty="0" smtClean="0"/>
              <a:t>No negative </a:t>
            </a:r>
            <a:r>
              <a:rPr lang="en-US" altLang="zh-CN" dirty="0" err="1" smtClean="0"/>
              <a:t>feedback:it</a:t>
            </a:r>
            <a:r>
              <a:rPr lang="en-US" altLang="zh-CN" dirty="0" smtClean="0"/>
              <a:t> is hard to reliably to infer which item a user didn’t like;</a:t>
            </a:r>
          </a:p>
          <a:p>
            <a:r>
              <a:rPr lang="en-US" altLang="zh-CN" dirty="0" smtClean="0"/>
              <a:t>Implicit feedback is inherently noisy: we can only guess </a:t>
            </a:r>
            <a:r>
              <a:rPr lang="en-US" altLang="zh-CN" dirty="0" err="1" smtClean="0"/>
              <a:t>users’preferences</a:t>
            </a:r>
            <a:r>
              <a:rPr lang="en-US" altLang="zh-CN" dirty="0" smtClean="0"/>
              <a:t> and true </a:t>
            </a:r>
            <a:r>
              <a:rPr lang="en-US" altLang="zh-CN" dirty="0" err="1" smtClean="0"/>
              <a:t>motives,for</a:t>
            </a:r>
            <a:r>
              <a:rPr lang="en-US" altLang="zh-CN" dirty="0" smtClean="0"/>
              <a:t> example</a:t>
            </a:r>
          </a:p>
          <a:p>
            <a:endParaRPr lang="en-US" altLang="zh-CN" dirty="0"/>
          </a:p>
          <a:p>
            <a:r>
              <a:rPr lang="en-US" altLang="zh-CN" dirty="0" smtClean="0"/>
              <a:t>The numerical value of explicit ratings indicate preferences </a:t>
            </a:r>
            <a:r>
              <a:rPr lang="en-US" altLang="zh-CN" dirty="0" err="1" smtClean="0"/>
              <a:t>whereras</a:t>
            </a:r>
            <a:r>
              <a:rPr lang="en-US" altLang="zh-CN" dirty="0" smtClean="0"/>
              <a:t> the numerical value of implicit feedback indicates </a:t>
            </a:r>
            <a:r>
              <a:rPr lang="en-US" altLang="zh-CN" dirty="0" err="1" smtClean="0"/>
              <a:t>confidence;a</a:t>
            </a:r>
            <a:r>
              <a:rPr lang="en-US" altLang="zh-CN" dirty="0" smtClean="0"/>
              <a:t> recurring event will reflect </a:t>
            </a:r>
            <a:r>
              <a:rPr lang="en-US" altLang="zh-CN" dirty="0" err="1" smtClean="0"/>
              <a:t>users’opinion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Evaluation of implicit-feedback recommender requires appropriate measures;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635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763016" y="5079949"/>
            <a:ext cx="86067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chemeClr val="bg1"/>
                </a:solidFill>
                <a:latin typeface="Gothic Uralic"/>
                <a:cs typeface="Gothic Uralic"/>
              </a:rPr>
              <a:t>Collaborative filtering for implicit user feedback</a:t>
            </a:r>
            <a:endParaRPr sz="36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4" y="914400"/>
            <a:ext cx="3886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7144" y="381000"/>
            <a:ext cx="363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preference definition: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7144" y="190820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Confidence level definition: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77" y="2286000"/>
            <a:ext cx="380138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44" y="3422786"/>
            <a:ext cx="1905000" cy="53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44" y="4549724"/>
            <a:ext cx="391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09844" y="3962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 the cost function: the term for regularizing: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9844" y="3048000"/>
            <a:ext cx="2828756" cy="37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Preference indicates by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6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5079949"/>
            <a:ext cx="8606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USER BASED </a:t>
            </a:r>
            <a:r>
              <a:rPr sz="360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othic Uralic"/>
                <a:cs typeface="Gothic Uralic"/>
              </a:rPr>
              <a:t>ITEM BASED</a:t>
            </a:r>
            <a:r>
              <a:rPr sz="3600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3600" dirty="0">
                <a:solidFill>
                  <a:srgbClr val="FFFFFF"/>
                </a:solidFill>
                <a:latin typeface="Gothic Uralic"/>
                <a:cs typeface="Gothic Uralic"/>
              </a:rPr>
              <a:t>FILTERING</a:t>
            </a:r>
            <a:endParaRPr sz="3600" dirty="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89460" cy="4572000"/>
            <a:chOff x="0" y="0"/>
            <a:chExt cx="12189460" cy="4572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89460" cy="4572000"/>
            </a:xfrm>
            <a:custGeom>
              <a:avLst/>
              <a:gdLst/>
              <a:ahLst/>
              <a:cxnLst/>
              <a:rect l="l" t="t" r="r" b="b"/>
              <a:pathLst>
                <a:path w="12189460" h="4572000">
                  <a:moveTo>
                    <a:pt x="0" y="0"/>
                  </a:moveTo>
                  <a:lnTo>
                    <a:pt x="12188952" y="0"/>
                  </a:lnTo>
                  <a:lnTo>
                    <a:pt x="12188952" y="4572000"/>
                  </a:lnTo>
                  <a:lnTo>
                    <a:pt x="0" y="457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360" y="390143"/>
              <a:ext cx="2197607" cy="2197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228" y="858011"/>
              <a:ext cx="1261872" cy="1261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273" y="3261105"/>
            <a:ext cx="3318510" cy="955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1270" algn="ctr">
              <a:lnSpc>
                <a:spcPct val="102099"/>
              </a:lnSpc>
              <a:spcBef>
                <a:spcPts val="70"/>
              </a:spcBef>
            </a:pP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COLLABORATIVE </a:t>
            </a:r>
            <a:r>
              <a:rPr sz="1200" dirty="0">
                <a:solidFill>
                  <a:srgbClr val="FFFFFF"/>
                </a:solidFill>
                <a:latin typeface="Gothic Uralic"/>
                <a:cs typeface="Gothic Uralic"/>
              </a:rPr>
              <a:t>FILTERING </a:t>
            </a: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AND CLUSTER  </a:t>
            </a:r>
            <a:r>
              <a:rPr sz="1200" dirty="0">
                <a:solidFill>
                  <a:srgbClr val="FFFFFF"/>
                </a:solidFill>
                <a:latin typeface="Gothic Uralic"/>
                <a:cs typeface="Gothic Uralic"/>
              </a:rPr>
              <a:t>MODELS </a:t>
            </a:r>
            <a:r>
              <a:rPr sz="1200" spc="-10" dirty="0">
                <a:solidFill>
                  <a:srgbClr val="FFFFFF"/>
                </a:solidFill>
                <a:latin typeface="Gothic Uralic"/>
                <a:cs typeface="Gothic Uralic"/>
              </a:rPr>
              <a:t>FOCUS </a:t>
            </a: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ON </a:t>
            </a:r>
            <a:r>
              <a:rPr sz="1200" dirty="0">
                <a:solidFill>
                  <a:srgbClr val="FFFFFF"/>
                </a:solidFill>
                <a:latin typeface="Gothic Uralic"/>
                <a:cs typeface="Gothic Uralic"/>
              </a:rPr>
              <a:t>FINDING SIMILAR SET OF  </a:t>
            </a: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CUSTOMERS </a:t>
            </a:r>
            <a:r>
              <a:rPr sz="1200" spc="-10" dirty="0">
                <a:solidFill>
                  <a:srgbClr val="FFFFFF"/>
                </a:solidFill>
                <a:latin typeface="Gothic Uralic"/>
                <a:cs typeface="Gothic Uralic"/>
              </a:rPr>
              <a:t>WHOSE </a:t>
            </a: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PURCHASED AND RATED  </a:t>
            </a:r>
            <a:r>
              <a:rPr sz="1200" spc="5" dirty="0">
                <a:solidFill>
                  <a:srgbClr val="FFFFFF"/>
                </a:solidFill>
                <a:latin typeface="Gothic Uralic"/>
                <a:cs typeface="Gothic Uralic"/>
              </a:rPr>
              <a:t>ITEMS </a:t>
            </a:r>
            <a:r>
              <a:rPr sz="1200" spc="-5" dirty="0">
                <a:solidFill>
                  <a:srgbClr val="FFFFFF"/>
                </a:solidFill>
                <a:latin typeface="Gothic Uralic"/>
                <a:cs typeface="Gothic Uralic"/>
              </a:rPr>
              <a:t>OVERLAP WITH THE USER’S PURCHASED  AND RATED</a:t>
            </a:r>
            <a:r>
              <a:rPr sz="12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200" dirty="0">
                <a:solidFill>
                  <a:srgbClr val="FFFFFF"/>
                </a:solidFill>
                <a:latin typeface="Gothic Uralic"/>
                <a:cs typeface="Gothic Uralic"/>
              </a:rPr>
              <a:t>ITEMS.</a:t>
            </a:r>
            <a:endParaRPr sz="1200" dirty="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09459" y="390143"/>
            <a:ext cx="2197735" cy="2197735"/>
            <a:chOff x="7109459" y="390143"/>
            <a:chExt cx="2197735" cy="2197735"/>
          </a:xfrm>
        </p:grpSpPr>
        <p:sp>
          <p:nvSpPr>
            <p:cNvPr id="9" name="object 9"/>
            <p:cNvSpPr/>
            <p:nvPr/>
          </p:nvSpPr>
          <p:spPr>
            <a:xfrm>
              <a:off x="7109459" y="390143"/>
              <a:ext cx="2197608" cy="2197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7327" y="858011"/>
              <a:ext cx="1261872" cy="1261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30085" y="3261105"/>
            <a:ext cx="3358515" cy="9556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60"/>
              </a:spcBef>
            </a:pPr>
            <a:r>
              <a:rPr sz="1500" spc="-5" dirty="0">
                <a:solidFill>
                  <a:srgbClr val="FFFFFF"/>
                </a:solidFill>
                <a:latin typeface="Gothic Uralic"/>
                <a:cs typeface="Gothic Uralic"/>
              </a:rPr>
              <a:t>SEARCH-BASED METHODS AND</a:t>
            </a:r>
            <a:r>
              <a:rPr sz="15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ITEM-  </a:t>
            </a:r>
            <a:r>
              <a:rPr sz="1500" dirty="0">
                <a:solidFill>
                  <a:srgbClr val="FFFFFF"/>
                </a:solidFill>
                <a:latin typeface="Gothic Uralic"/>
                <a:cs typeface="Gothic Uralic"/>
              </a:rPr>
              <a:t>TO-ITEM COLLABORATIVE FILTERING  FOCUS </a:t>
            </a:r>
            <a:r>
              <a:rPr sz="1500" spc="-5" dirty="0">
                <a:solidFill>
                  <a:srgbClr val="FFFFFF"/>
                </a:solidFill>
                <a:latin typeface="Gothic Uralic"/>
                <a:cs typeface="Gothic Uralic"/>
              </a:rPr>
              <a:t>ON </a:t>
            </a:r>
            <a:r>
              <a:rPr sz="1500" dirty="0">
                <a:solidFill>
                  <a:srgbClr val="FFFFFF"/>
                </a:solidFill>
                <a:latin typeface="Gothic Uralic"/>
                <a:cs typeface="Gothic Uralic"/>
              </a:rPr>
              <a:t>FINDING SIMILAR ITEMS,  </a:t>
            </a:r>
            <a:r>
              <a:rPr sz="1500" spc="-5" dirty="0">
                <a:solidFill>
                  <a:srgbClr val="FFFFFF"/>
                </a:solidFill>
                <a:latin typeface="Gothic Uralic"/>
                <a:cs typeface="Gothic Uralic"/>
              </a:rPr>
              <a:t>NOT </a:t>
            </a:r>
            <a:r>
              <a:rPr sz="1500" dirty="0">
                <a:solidFill>
                  <a:srgbClr val="FFFFFF"/>
                </a:solidFill>
                <a:latin typeface="Gothic Uralic"/>
                <a:cs typeface="Gothic Uralic"/>
              </a:rPr>
              <a:t>SIMILAR</a:t>
            </a:r>
            <a:r>
              <a:rPr sz="15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Gothic Uralic"/>
                <a:cs typeface="Gothic Uralic"/>
              </a:rPr>
              <a:t>CUSTOMERS.</a:t>
            </a:r>
            <a:endParaRPr sz="15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1143</Words>
  <Application>Microsoft Office PowerPoint</Application>
  <PresentationFormat>自定义</PresentationFormat>
  <Paragraphs>132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PowerPoint 演示文稿</vt:lpstr>
      <vt:lpstr>OUTLINE</vt:lpstr>
      <vt:lpstr>PowerPoint 演示文稿</vt:lpstr>
      <vt:lpstr>1. Collaborative Filtering.</vt:lpstr>
      <vt:lpstr>PowerPoint 演示文稿</vt:lpstr>
      <vt:lpstr>OLDER CUSTOMER CAN  HAVE A GLUT OF  INFORMATION BASED ON  THOUSANDS OF  PURCHASES AND RATINGS.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LIMITATIONS</vt:lpstr>
      <vt:lpstr>Divide the customer base into many  segments and assign the user to the  segment containing the most similar  customers</vt:lpstr>
      <vt:lpstr>LIMITATIONS</vt:lpstr>
      <vt:lpstr>SEARCH-BASED METHODS</vt:lpstr>
      <vt:lpstr>PowerPoint 演示文稿</vt:lpstr>
      <vt:lpstr>LIMITATIONS</vt:lpstr>
      <vt:lpstr>ITEM-TO-ITEM COLLABORATIVE  FILTERING</vt:lpstr>
      <vt:lpstr>PowerPoint 演示文稿</vt:lpstr>
      <vt:lpstr>PowerPoint 演示文稿</vt:lpstr>
      <vt:lpstr>HOW IT WORKS</vt:lpstr>
      <vt:lpstr>SCALABILITY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Amazon.com Recommendations item-to-item collaborative filtering paper by Greg Linden, Brent Smith, And Jeremy York</dc:title>
  <dc:creator>Deeven Paul Adithela</dc:creator>
  <cp:lastModifiedBy>Xie, Guohuan</cp:lastModifiedBy>
  <cp:revision>72</cp:revision>
  <dcterms:created xsi:type="dcterms:W3CDTF">2020-07-20T06:25:46Z</dcterms:created>
  <dcterms:modified xsi:type="dcterms:W3CDTF">2020-07-22T10:38:18Z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2020-07-20T00:00:00Z</vt:filetime>
  </property>
</Properties>
</file>