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profile/gwennisme#!/vizhome/WorldHappinessIndex_3/Dashboard" TargetMode="External"/><Relationship Id="rId3" Type="http://schemas.openxmlformats.org/officeDocument/2006/relationships/hyperlink" Target="https://public.tableau.com/profile/brian.moore7221#!/vizhome/HappinessAroundtheWorld_15958968487800/Happines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a423f37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a423f37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3a423f37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3a423f3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https://public.tableau.com/profile/gwennisme#!/vizhome/WorldHappinessIndex_3/Dashboard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https://public.tableau.com/profile/brian.moore7221#!/vizhome/HappinessAroundtheWorld_15958968487800/Happiness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3a423f37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3a423f37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a423f37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a423f37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happiness?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which factors influence happiness?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Worksheets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054138" y="798850"/>
            <a:ext cx="4363700" cy="4210001"/>
            <a:chOff x="3847638" y="859025"/>
            <a:chExt cx="4363700" cy="4210001"/>
          </a:xfrm>
        </p:grpSpPr>
        <p:pic>
          <p:nvPicPr>
            <p:cNvPr id="94" name="Google Shape;94;p14"/>
            <p:cNvPicPr preferRelativeResize="0"/>
            <p:nvPr/>
          </p:nvPicPr>
          <p:blipFill rotWithShape="1">
            <a:blip r:embed="rId3">
              <a:alphaModFix/>
            </a:blip>
            <a:srcRect b="32103" l="0" r="0" t="32614"/>
            <a:stretch/>
          </p:blipFill>
          <p:spPr>
            <a:xfrm>
              <a:off x="3847638" y="2287725"/>
              <a:ext cx="4363700" cy="1539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4"/>
            <p:cNvPicPr preferRelativeResize="0"/>
            <p:nvPr/>
          </p:nvPicPr>
          <p:blipFill rotWithShape="1">
            <a:blip r:embed="rId3">
              <a:alphaModFix/>
            </a:blip>
            <a:srcRect b="0" l="0" r="0" t="68717"/>
            <a:stretch/>
          </p:blipFill>
          <p:spPr>
            <a:xfrm>
              <a:off x="3933825" y="3757875"/>
              <a:ext cx="4191325" cy="1311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" name="Google Shape;96;p14"/>
            <p:cNvGrpSpPr/>
            <p:nvPr/>
          </p:nvGrpSpPr>
          <p:grpSpPr>
            <a:xfrm>
              <a:off x="3878675" y="859025"/>
              <a:ext cx="4301626" cy="4113324"/>
              <a:chOff x="3878675" y="859025"/>
              <a:chExt cx="4301626" cy="4113324"/>
            </a:xfrm>
          </p:grpSpPr>
          <p:pic>
            <p:nvPicPr>
              <p:cNvPr id="97" name="Google Shape;97;p14"/>
              <p:cNvPicPr preferRelativeResize="0"/>
              <p:nvPr/>
            </p:nvPicPr>
            <p:blipFill rotWithShape="1">
              <a:blip r:embed="rId3">
                <a:alphaModFix/>
              </a:blip>
              <a:srcRect b="68201" l="0" r="0" t="0"/>
              <a:stretch/>
            </p:blipFill>
            <p:spPr>
              <a:xfrm>
                <a:off x="3878675" y="859025"/>
                <a:ext cx="4301626" cy="1367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" name="Google Shape;98;p14"/>
              <p:cNvSpPr txBox="1"/>
              <p:nvPr/>
            </p:nvSpPr>
            <p:spPr>
              <a:xfrm>
                <a:off x="7078550" y="1065824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high freedom score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" name="Google Shape;99;p14"/>
              <p:cNvSpPr txBox="1"/>
              <p:nvPr/>
            </p:nvSpPr>
            <p:spPr>
              <a:xfrm>
                <a:off x="5618338" y="1142763"/>
                <a:ext cx="822300" cy="8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least happiest countries 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4158150" y="1142775"/>
                <a:ext cx="8223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happiest countries 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7170800" y="2580400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low freedom score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4119451" y="2580413"/>
                <a:ext cx="899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long life expectancy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" name="Google Shape;103;p14"/>
              <p:cNvSpPr txBox="1"/>
              <p:nvPr/>
            </p:nvSpPr>
            <p:spPr>
              <a:xfrm>
                <a:off x="4222675" y="4018049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Heatmap mapping correlation between all column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" name="Google Shape;104;p14"/>
              <p:cNvSpPr txBox="1"/>
              <p:nvPr/>
            </p:nvSpPr>
            <p:spPr>
              <a:xfrm>
                <a:off x="5618338" y="4076463"/>
                <a:ext cx="8223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Lato"/>
                    <a:ea typeface="Lato"/>
                    <a:cs typeface="Lato"/>
                    <a:sym typeface="Lato"/>
                  </a:rPr>
                  <a:t>Correlation  Happiness, life  and freedom</a:t>
                </a:r>
                <a:endParaRPr b="1" sz="9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" name="Google Shape;105;p14"/>
              <p:cNvSpPr txBox="1"/>
              <p:nvPr/>
            </p:nvSpPr>
            <p:spPr>
              <a:xfrm>
                <a:off x="7078538" y="4018038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Linear regression machine learning model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" name="Google Shape;106;p14"/>
              <p:cNvSpPr txBox="1"/>
              <p:nvPr/>
            </p:nvSpPr>
            <p:spPr>
              <a:xfrm>
                <a:off x="5579639" y="2580413"/>
                <a:ext cx="899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shorter life expectancy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07" name="Google Shape;107;p14"/>
          <p:cNvSpPr txBox="1"/>
          <p:nvPr/>
        </p:nvSpPr>
        <p:spPr>
          <a:xfrm>
            <a:off x="729450" y="2326100"/>
            <a:ext cx="2971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latin typeface="Lato"/>
                <a:ea typeface="Lato"/>
                <a:cs typeface="Lato"/>
                <a:sym typeface="Lato"/>
              </a:rPr>
              <a:t>~15</a:t>
            </a:r>
            <a:endParaRPr b="1" sz="10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4054138" y="783100"/>
            <a:ext cx="4363700" cy="4210001"/>
            <a:chOff x="3847638" y="859025"/>
            <a:chExt cx="4363700" cy="4210001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3">
              <a:alphaModFix/>
            </a:blip>
            <a:srcRect b="32103" l="0" r="0" t="32614"/>
            <a:stretch/>
          </p:blipFill>
          <p:spPr>
            <a:xfrm>
              <a:off x="3847638" y="2287725"/>
              <a:ext cx="4363700" cy="1539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3">
              <a:alphaModFix/>
            </a:blip>
            <a:srcRect b="0" l="0" r="0" t="68717"/>
            <a:stretch/>
          </p:blipFill>
          <p:spPr>
            <a:xfrm>
              <a:off x="3933825" y="3757875"/>
              <a:ext cx="4191325" cy="1311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5"/>
            <p:cNvGrpSpPr/>
            <p:nvPr/>
          </p:nvGrpSpPr>
          <p:grpSpPr>
            <a:xfrm>
              <a:off x="3878675" y="859025"/>
              <a:ext cx="4301626" cy="3556138"/>
              <a:chOff x="3878675" y="859025"/>
              <a:chExt cx="4301626" cy="3556138"/>
            </a:xfrm>
          </p:grpSpPr>
          <p:pic>
            <p:nvPicPr>
              <p:cNvPr id="117" name="Google Shape;117;p15"/>
              <p:cNvPicPr preferRelativeResize="0"/>
              <p:nvPr/>
            </p:nvPicPr>
            <p:blipFill rotWithShape="1">
              <a:blip r:embed="rId3">
                <a:alphaModFix/>
              </a:blip>
              <a:srcRect b="68201" l="0" r="0" t="0"/>
              <a:stretch/>
            </p:blipFill>
            <p:spPr>
              <a:xfrm>
                <a:off x="3878675" y="859025"/>
                <a:ext cx="4301626" cy="1367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" name="Google Shape;118;p15"/>
              <p:cNvSpPr txBox="1"/>
              <p:nvPr/>
            </p:nvSpPr>
            <p:spPr>
              <a:xfrm>
                <a:off x="7078550" y="1065824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high freedom score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15"/>
              <p:cNvSpPr txBox="1"/>
              <p:nvPr/>
            </p:nvSpPr>
            <p:spPr>
              <a:xfrm>
                <a:off x="5618338" y="1142763"/>
                <a:ext cx="822300" cy="8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Bubble size and color coding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15"/>
              <p:cNvSpPr txBox="1"/>
              <p:nvPr/>
            </p:nvSpPr>
            <p:spPr>
              <a:xfrm>
                <a:off x="4158150" y="1142775"/>
                <a:ext cx="822300" cy="8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Happiness around the world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(Heat map)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15"/>
              <p:cNvSpPr txBox="1"/>
              <p:nvPr/>
            </p:nvSpPr>
            <p:spPr>
              <a:xfrm>
                <a:off x="7170800" y="2580400"/>
                <a:ext cx="822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15"/>
              <p:cNvSpPr txBox="1"/>
              <p:nvPr/>
            </p:nvSpPr>
            <p:spPr>
              <a:xfrm>
                <a:off x="4119451" y="2580413"/>
                <a:ext cx="8997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Where are people most happy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15"/>
              <p:cNvSpPr txBox="1"/>
              <p:nvPr/>
            </p:nvSpPr>
            <p:spPr>
              <a:xfrm>
                <a:off x="4222675" y="4018049"/>
                <a:ext cx="822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15"/>
              <p:cNvSpPr txBox="1"/>
              <p:nvPr/>
            </p:nvSpPr>
            <p:spPr>
              <a:xfrm>
                <a:off x="5618338" y="4076463"/>
                <a:ext cx="822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5" name="Google Shape;125;p15"/>
              <p:cNvSpPr txBox="1"/>
              <p:nvPr/>
            </p:nvSpPr>
            <p:spPr>
              <a:xfrm>
                <a:off x="7078538" y="4018038"/>
                <a:ext cx="822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" name="Google Shape;126;p15"/>
              <p:cNvSpPr txBox="1"/>
              <p:nvPr/>
            </p:nvSpPr>
            <p:spPr>
              <a:xfrm>
                <a:off x="5579639" y="2580413"/>
                <a:ext cx="8997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Factors contributing to happiness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27" name="Google Shape;127;p15"/>
          <p:cNvSpPr txBox="1"/>
          <p:nvPr/>
        </p:nvSpPr>
        <p:spPr>
          <a:xfrm>
            <a:off x="729450" y="2336125"/>
            <a:ext cx="147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latin typeface="Lato"/>
                <a:ea typeface="Lato"/>
                <a:cs typeface="Lato"/>
                <a:sym typeface="Lato"/>
              </a:rPr>
              <a:t>2</a:t>
            </a:r>
            <a:endParaRPr b="1" sz="10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</a:t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4098263" y="748725"/>
            <a:ext cx="4363700" cy="4210001"/>
            <a:chOff x="3847638" y="859025"/>
            <a:chExt cx="4363700" cy="4210001"/>
          </a:xfrm>
        </p:grpSpPr>
        <p:pic>
          <p:nvPicPr>
            <p:cNvPr id="134" name="Google Shape;134;p16"/>
            <p:cNvPicPr preferRelativeResize="0"/>
            <p:nvPr/>
          </p:nvPicPr>
          <p:blipFill rotWithShape="1">
            <a:blip r:embed="rId3">
              <a:alphaModFix/>
            </a:blip>
            <a:srcRect b="32103" l="0" r="0" t="32614"/>
            <a:stretch/>
          </p:blipFill>
          <p:spPr>
            <a:xfrm>
              <a:off x="3847638" y="2287725"/>
              <a:ext cx="4363700" cy="1539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6"/>
            <p:cNvPicPr preferRelativeResize="0"/>
            <p:nvPr/>
          </p:nvPicPr>
          <p:blipFill rotWithShape="1">
            <a:blip r:embed="rId3">
              <a:alphaModFix/>
            </a:blip>
            <a:srcRect b="0" l="0" r="0" t="68717"/>
            <a:stretch/>
          </p:blipFill>
          <p:spPr>
            <a:xfrm>
              <a:off x="3933825" y="3757875"/>
              <a:ext cx="4191325" cy="1311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6" name="Google Shape;136;p16"/>
            <p:cNvGrpSpPr/>
            <p:nvPr/>
          </p:nvGrpSpPr>
          <p:grpSpPr>
            <a:xfrm>
              <a:off x="3878675" y="859025"/>
              <a:ext cx="4301626" cy="4113324"/>
              <a:chOff x="3878675" y="859025"/>
              <a:chExt cx="4301626" cy="4113324"/>
            </a:xfrm>
          </p:grpSpPr>
          <p:pic>
            <p:nvPicPr>
              <p:cNvPr id="137" name="Google Shape;137;p16"/>
              <p:cNvPicPr preferRelativeResize="0"/>
              <p:nvPr/>
            </p:nvPicPr>
            <p:blipFill rotWithShape="1">
              <a:blip r:embed="rId3">
                <a:alphaModFix/>
              </a:blip>
              <a:srcRect b="68201" l="0" r="0" t="0"/>
              <a:stretch/>
            </p:blipFill>
            <p:spPr>
              <a:xfrm>
                <a:off x="3878675" y="859025"/>
                <a:ext cx="4301626" cy="1367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" name="Google Shape;138;p16"/>
              <p:cNvSpPr txBox="1"/>
              <p:nvPr/>
            </p:nvSpPr>
            <p:spPr>
              <a:xfrm>
                <a:off x="7078550" y="1065824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high freedom score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9" name="Google Shape;139;p16"/>
              <p:cNvSpPr txBox="1"/>
              <p:nvPr/>
            </p:nvSpPr>
            <p:spPr>
              <a:xfrm>
                <a:off x="5618338" y="1142763"/>
                <a:ext cx="822300" cy="8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least happiest countries 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0" name="Google Shape;140;p16"/>
              <p:cNvSpPr txBox="1"/>
              <p:nvPr/>
            </p:nvSpPr>
            <p:spPr>
              <a:xfrm>
                <a:off x="4158150" y="1142775"/>
                <a:ext cx="8223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happiest countries 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" name="Google Shape;141;p16"/>
              <p:cNvSpPr txBox="1"/>
              <p:nvPr/>
            </p:nvSpPr>
            <p:spPr>
              <a:xfrm>
                <a:off x="7170800" y="2580400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low freedom score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" name="Google Shape;142;p16"/>
              <p:cNvSpPr txBox="1"/>
              <p:nvPr/>
            </p:nvSpPr>
            <p:spPr>
              <a:xfrm>
                <a:off x="4119451" y="2580413"/>
                <a:ext cx="899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long life expectancy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3" name="Google Shape;143;p16"/>
              <p:cNvSpPr txBox="1"/>
              <p:nvPr/>
            </p:nvSpPr>
            <p:spPr>
              <a:xfrm>
                <a:off x="4222675" y="4018049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Heatmap mapping correlation between all column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4" name="Google Shape;144;p16"/>
              <p:cNvSpPr txBox="1"/>
              <p:nvPr/>
            </p:nvSpPr>
            <p:spPr>
              <a:xfrm>
                <a:off x="5618338" y="4076463"/>
                <a:ext cx="8223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Happiness and freedom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5" name="Google Shape;145;p16"/>
              <p:cNvSpPr txBox="1"/>
              <p:nvPr/>
            </p:nvSpPr>
            <p:spPr>
              <a:xfrm>
                <a:off x="7078538" y="4018038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Linear regression machine learning model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6" name="Google Shape;146;p16"/>
              <p:cNvSpPr txBox="1"/>
              <p:nvPr/>
            </p:nvSpPr>
            <p:spPr>
              <a:xfrm>
                <a:off x="5579639" y="2580413"/>
                <a:ext cx="899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shorter life expectancy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47" name="Google Shape;147;p16"/>
          <p:cNvSpPr txBox="1"/>
          <p:nvPr/>
        </p:nvSpPr>
        <p:spPr>
          <a:xfrm>
            <a:off x="729450" y="2336125"/>
            <a:ext cx="147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latin typeface="Lato"/>
                <a:ea typeface="Lato"/>
                <a:cs typeface="Lato"/>
                <a:sym typeface="Lato"/>
              </a:rPr>
              <a:t>1</a:t>
            </a:r>
            <a:endParaRPr b="1" sz="10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29450" y="1853850"/>
            <a:ext cx="76887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visuals regarding happiness scores in the </a:t>
            </a:r>
            <a:r>
              <a:rPr lang="en"/>
              <a:t>world</a:t>
            </a:r>
            <a:r>
              <a:rPr lang="en"/>
              <a:t> and gauge the effects of factors such as life expectancy, or freedom, we will: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Pandas (in Jupyter Notebook) to create clean CSV files to pull data from.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Tableau graph feature and a  layer to present machine learning model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plot lines visuals to shows the effect of each </a:t>
            </a:r>
            <a:r>
              <a:rPr lang="en"/>
              <a:t>factors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also aim to create i</a:t>
            </a:r>
            <a:r>
              <a:rPr lang="en"/>
              <a:t>nteractivity with our final dashboard i.e., Color map for world map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