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profile/gwennisme#!/vizhome/WorldHappinessIndex_3/Dashboard" TargetMode="External"/><Relationship Id="rId3" Type="http://schemas.openxmlformats.org/officeDocument/2006/relationships/hyperlink" Target="https://public.tableau.com/profile/brian.moore7221#!/vizhome/HappinessAroundtheWorld_15958968487800/Happines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5a92c3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5a92c3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5a92c3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5a92c3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a423f37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3a423f37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5a92c3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5a92c3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a423f37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a423f3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5a92c3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85a92c3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3a423f3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3a423f3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https://public.tableau.com/profile/gwennisme#!/vizhome/WorldHappinessIndex_3/Dashboard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https://public.tableau.com/profile/brian.moore7221#!/vizhome/HappinessAroundtheWorld_15958968487800/Happiness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3a423f37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3a423f37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85a92c3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85a92c3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3a423f37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3a423f3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a423f37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a423f37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a423f37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3a423f37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3a423f37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3a423f37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5a92c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5a92c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5a92c3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5a92c3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5a92c3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85a92c3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5a92c3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85a92c3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5a92c3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5a92c3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unsdsn/world-happiness" TargetMode="External"/><Relationship Id="rId4" Type="http://schemas.openxmlformats.org/officeDocument/2006/relationships/hyperlink" Target="https://data.worldbank.org/indicator/SP.DYN.LE00.IN" TargetMode="External"/><Relationship Id="rId5" Type="http://schemas.openxmlformats.org/officeDocument/2006/relationships/hyperlink" Target="https://www.kaggle.com/gsutters/the-human-freedom-inde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Happiness?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"/>
              <a:buFont typeface="Arial"/>
              <a:buNone/>
            </a:pPr>
            <a:r>
              <a:rPr lang="en" sz="1125"/>
              <a:t>Happiness and its contributing factors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3"/>
              <a:buFont typeface="Arial"/>
              <a:buNone/>
            </a:pPr>
            <a:r>
              <a:rPr lang="en" sz="1125"/>
              <a:t>By Group 2: Assistant Cisse, Diana Borkar, Merelynn (Lynn) Okang  &amp; Gloria Yahouedeou</a:t>
            </a:r>
            <a:endParaRPr sz="11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</a:t>
            </a:r>
            <a:r>
              <a:rPr lang="en"/>
              <a:t>split</a:t>
            </a:r>
            <a:r>
              <a:rPr lang="en"/>
              <a:t> into 2015 and 2016 data sets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38-48% </a:t>
            </a:r>
            <a:r>
              <a:rPr lang="en"/>
              <a:t>accuracy</a:t>
            </a:r>
            <a:r>
              <a:rPr lang="en"/>
              <a:t>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combination of columns. By using less columns and only the one that used the highest level of </a:t>
            </a:r>
            <a:r>
              <a:rPr lang="en"/>
              <a:t>correlation</a:t>
            </a:r>
            <a:r>
              <a:rPr lang="en"/>
              <a:t> would be used to train the machine and they had the best impact on the </a:t>
            </a:r>
            <a:r>
              <a:rPr lang="en"/>
              <a:t>accuracy</a:t>
            </a:r>
            <a:r>
              <a:rPr lang="en"/>
              <a:t> of the machine learning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2649" l="0" r="0" t="-2649"/>
          <a:stretch/>
        </p:blipFill>
        <p:spPr>
          <a:xfrm>
            <a:off x="2013050" y="283325"/>
            <a:ext cx="47625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 and Dashboard: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 what to predict</a:t>
            </a:r>
            <a:endParaRPr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Worksheets</a:t>
            </a:r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4054138" y="798850"/>
            <a:ext cx="4363700" cy="4210001"/>
            <a:chOff x="3847638" y="859025"/>
            <a:chExt cx="4363700" cy="4210001"/>
          </a:xfrm>
        </p:grpSpPr>
        <p:pic>
          <p:nvPicPr>
            <p:cNvPr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 b="32103" l="0" r="0" t="32614"/>
            <a:stretch/>
          </p:blipFill>
          <p:spPr>
            <a:xfrm>
              <a:off x="3847638" y="2287725"/>
              <a:ext cx="4363700" cy="153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6"/>
            <p:cNvPicPr preferRelativeResize="0"/>
            <p:nvPr/>
          </p:nvPicPr>
          <p:blipFill rotWithShape="1">
            <a:blip r:embed="rId3">
              <a:alphaModFix/>
            </a:blip>
            <a:srcRect b="0" l="0" r="0" t="68717"/>
            <a:stretch/>
          </p:blipFill>
          <p:spPr>
            <a:xfrm>
              <a:off x="3933825" y="3757875"/>
              <a:ext cx="4191325" cy="1311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" name="Google Shape;170;p26"/>
            <p:cNvGrpSpPr/>
            <p:nvPr/>
          </p:nvGrpSpPr>
          <p:grpSpPr>
            <a:xfrm>
              <a:off x="3878675" y="859025"/>
              <a:ext cx="4301626" cy="4113324"/>
              <a:chOff x="3878675" y="859025"/>
              <a:chExt cx="4301626" cy="4113324"/>
            </a:xfrm>
          </p:grpSpPr>
          <p:pic>
            <p:nvPicPr>
              <p:cNvPr id="171" name="Google Shape;171;p26"/>
              <p:cNvPicPr preferRelativeResize="0"/>
              <p:nvPr/>
            </p:nvPicPr>
            <p:blipFill rotWithShape="1">
              <a:blip r:embed="rId3">
                <a:alphaModFix/>
              </a:blip>
              <a:srcRect b="68201" l="0" r="0" t="0"/>
              <a:stretch/>
            </p:blipFill>
            <p:spPr>
              <a:xfrm>
                <a:off x="3878675" y="859025"/>
                <a:ext cx="4301626" cy="1367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" name="Google Shape;172;p26"/>
              <p:cNvSpPr txBox="1"/>
              <p:nvPr/>
            </p:nvSpPr>
            <p:spPr>
              <a:xfrm>
                <a:off x="7078550" y="1065824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high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3" name="Google Shape;173;p26"/>
              <p:cNvSpPr txBox="1"/>
              <p:nvPr/>
            </p:nvSpPr>
            <p:spPr>
              <a:xfrm>
                <a:off x="5618338" y="1142763"/>
                <a:ext cx="8223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least happiest countries 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4" name="Google Shape;174;p26"/>
              <p:cNvSpPr txBox="1"/>
              <p:nvPr/>
            </p:nvSpPr>
            <p:spPr>
              <a:xfrm>
                <a:off x="4158150" y="1142775"/>
                <a:ext cx="822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happiest countries 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5" name="Google Shape;175;p26"/>
              <p:cNvSpPr txBox="1"/>
              <p:nvPr/>
            </p:nvSpPr>
            <p:spPr>
              <a:xfrm>
                <a:off x="7170800" y="2580400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low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6" name="Google Shape;176;p26"/>
              <p:cNvSpPr txBox="1"/>
              <p:nvPr/>
            </p:nvSpPr>
            <p:spPr>
              <a:xfrm>
                <a:off x="4119451" y="2580413"/>
                <a:ext cx="899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long life expectancy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7" name="Google Shape;177;p26"/>
              <p:cNvSpPr txBox="1"/>
              <p:nvPr/>
            </p:nvSpPr>
            <p:spPr>
              <a:xfrm>
                <a:off x="4222675" y="4018049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Heatmap mapping correlation between all column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8" name="Google Shape;178;p26"/>
              <p:cNvSpPr txBox="1"/>
              <p:nvPr/>
            </p:nvSpPr>
            <p:spPr>
              <a:xfrm>
                <a:off x="5618338" y="4076463"/>
                <a:ext cx="8223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Lato"/>
                    <a:ea typeface="Lato"/>
                    <a:cs typeface="Lato"/>
                    <a:sym typeface="Lato"/>
                  </a:rPr>
                  <a:t>Correlation  Happiness, life  and freedom</a:t>
                </a:r>
                <a:endParaRPr b="1" sz="9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9" name="Google Shape;179;p26"/>
              <p:cNvSpPr txBox="1"/>
              <p:nvPr/>
            </p:nvSpPr>
            <p:spPr>
              <a:xfrm>
                <a:off x="7078538" y="4018038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Linear regression machine learning model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0" name="Google Shape;180;p26"/>
              <p:cNvSpPr txBox="1"/>
              <p:nvPr/>
            </p:nvSpPr>
            <p:spPr>
              <a:xfrm>
                <a:off x="5579639" y="2580413"/>
                <a:ext cx="899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shorter life expectancy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81" name="Google Shape;181;p26"/>
          <p:cNvSpPr txBox="1"/>
          <p:nvPr/>
        </p:nvSpPr>
        <p:spPr>
          <a:xfrm>
            <a:off x="729450" y="2326100"/>
            <a:ext cx="297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latin typeface="Lato"/>
                <a:ea typeface="Lato"/>
                <a:cs typeface="Lato"/>
                <a:sym typeface="Lato"/>
              </a:rPr>
              <a:t>~15</a:t>
            </a:r>
            <a:endParaRPr b="1" sz="1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grpSp>
        <p:nvGrpSpPr>
          <p:cNvPr id="193" name="Google Shape;193;p28"/>
          <p:cNvGrpSpPr/>
          <p:nvPr/>
        </p:nvGrpSpPr>
        <p:grpSpPr>
          <a:xfrm>
            <a:off x="4054138" y="783100"/>
            <a:ext cx="4363700" cy="4210001"/>
            <a:chOff x="3847638" y="859025"/>
            <a:chExt cx="4363700" cy="4210001"/>
          </a:xfrm>
        </p:grpSpPr>
        <p:pic>
          <p:nvPicPr>
            <p:cNvPr id="194" name="Google Shape;194;p28"/>
            <p:cNvPicPr preferRelativeResize="0"/>
            <p:nvPr/>
          </p:nvPicPr>
          <p:blipFill rotWithShape="1">
            <a:blip r:embed="rId3">
              <a:alphaModFix/>
            </a:blip>
            <a:srcRect b="32103" l="0" r="0" t="32614"/>
            <a:stretch/>
          </p:blipFill>
          <p:spPr>
            <a:xfrm>
              <a:off x="3847638" y="2287725"/>
              <a:ext cx="4363700" cy="153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8"/>
            <p:cNvPicPr preferRelativeResize="0"/>
            <p:nvPr/>
          </p:nvPicPr>
          <p:blipFill rotWithShape="1">
            <a:blip r:embed="rId3">
              <a:alphaModFix/>
            </a:blip>
            <a:srcRect b="0" l="0" r="0" t="68717"/>
            <a:stretch/>
          </p:blipFill>
          <p:spPr>
            <a:xfrm>
              <a:off x="3933825" y="3757875"/>
              <a:ext cx="4191325" cy="1311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" name="Google Shape;196;p28"/>
            <p:cNvGrpSpPr/>
            <p:nvPr/>
          </p:nvGrpSpPr>
          <p:grpSpPr>
            <a:xfrm>
              <a:off x="3878675" y="859025"/>
              <a:ext cx="4301626" cy="3556138"/>
              <a:chOff x="3878675" y="859025"/>
              <a:chExt cx="4301626" cy="3556138"/>
            </a:xfrm>
          </p:grpSpPr>
          <p:pic>
            <p:nvPicPr>
              <p:cNvPr id="197" name="Google Shape;197;p28"/>
              <p:cNvPicPr preferRelativeResize="0"/>
              <p:nvPr/>
            </p:nvPicPr>
            <p:blipFill rotWithShape="1">
              <a:blip r:embed="rId3">
                <a:alphaModFix/>
              </a:blip>
              <a:srcRect b="68201" l="0" r="0" t="0"/>
              <a:stretch/>
            </p:blipFill>
            <p:spPr>
              <a:xfrm>
                <a:off x="3878675" y="859025"/>
                <a:ext cx="4301626" cy="1367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8"/>
              <p:cNvSpPr txBox="1"/>
              <p:nvPr/>
            </p:nvSpPr>
            <p:spPr>
              <a:xfrm>
                <a:off x="7078550" y="1065824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high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28"/>
              <p:cNvSpPr txBox="1"/>
              <p:nvPr/>
            </p:nvSpPr>
            <p:spPr>
              <a:xfrm>
                <a:off x="5618338" y="1142763"/>
                <a:ext cx="8223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Bubble size and color coding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0" name="Google Shape;200;p28"/>
              <p:cNvSpPr txBox="1"/>
              <p:nvPr/>
            </p:nvSpPr>
            <p:spPr>
              <a:xfrm>
                <a:off x="4158150" y="1142775"/>
                <a:ext cx="8223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Happiness around the world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(Heat map)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28"/>
              <p:cNvSpPr txBox="1"/>
              <p:nvPr/>
            </p:nvSpPr>
            <p:spPr>
              <a:xfrm>
                <a:off x="7170800" y="2580400"/>
                <a:ext cx="82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28"/>
              <p:cNvSpPr txBox="1"/>
              <p:nvPr/>
            </p:nvSpPr>
            <p:spPr>
              <a:xfrm>
                <a:off x="4119451" y="2580413"/>
                <a:ext cx="8997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Where are people most happy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28"/>
              <p:cNvSpPr txBox="1"/>
              <p:nvPr/>
            </p:nvSpPr>
            <p:spPr>
              <a:xfrm>
                <a:off x="4222675" y="4018049"/>
                <a:ext cx="82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28"/>
              <p:cNvSpPr txBox="1"/>
              <p:nvPr/>
            </p:nvSpPr>
            <p:spPr>
              <a:xfrm>
                <a:off x="5618338" y="4076463"/>
                <a:ext cx="82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5" name="Google Shape;205;p28"/>
              <p:cNvSpPr txBox="1"/>
              <p:nvPr/>
            </p:nvSpPr>
            <p:spPr>
              <a:xfrm>
                <a:off x="7078538" y="4018038"/>
                <a:ext cx="822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6" name="Google Shape;206;p28"/>
              <p:cNvSpPr txBox="1"/>
              <p:nvPr/>
            </p:nvSpPr>
            <p:spPr>
              <a:xfrm>
                <a:off x="5579639" y="2580413"/>
                <a:ext cx="8997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Factors contributing to happiness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07" name="Google Shape;207;p28"/>
          <p:cNvSpPr txBox="1"/>
          <p:nvPr/>
        </p:nvSpPr>
        <p:spPr>
          <a:xfrm>
            <a:off x="729450" y="2336125"/>
            <a:ext cx="147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latin typeface="Lato"/>
                <a:ea typeface="Lato"/>
                <a:cs typeface="Lato"/>
                <a:sym typeface="Lato"/>
              </a:rPr>
              <a:t>2</a:t>
            </a:r>
            <a:endParaRPr b="1" sz="1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endParaRPr/>
          </a:p>
        </p:txBody>
      </p:sp>
      <p:grpSp>
        <p:nvGrpSpPr>
          <p:cNvPr id="213" name="Google Shape;213;p29"/>
          <p:cNvGrpSpPr/>
          <p:nvPr/>
        </p:nvGrpSpPr>
        <p:grpSpPr>
          <a:xfrm>
            <a:off x="4098263" y="748725"/>
            <a:ext cx="4363700" cy="4210001"/>
            <a:chOff x="3847638" y="859025"/>
            <a:chExt cx="4363700" cy="4210001"/>
          </a:xfrm>
        </p:grpSpPr>
        <p:pic>
          <p:nvPicPr>
            <p:cNvPr id="214" name="Google Shape;214;p29"/>
            <p:cNvPicPr preferRelativeResize="0"/>
            <p:nvPr/>
          </p:nvPicPr>
          <p:blipFill rotWithShape="1">
            <a:blip r:embed="rId3">
              <a:alphaModFix/>
            </a:blip>
            <a:srcRect b="32103" l="0" r="0" t="32614"/>
            <a:stretch/>
          </p:blipFill>
          <p:spPr>
            <a:xfrm>
              <a:off x="3847638" y="2287725"/>
              <a:ext cx="4363700" cy="1539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9"/>
            <p:cNvPicPr preferRelativeResize="0"/>
            <p:nvPr/>
          </p:nvPicPr>
          <p:blipFill rotWithShape="1">
            <a:blip r:embed="rId3">
              <a:alphaModFix/>
            </a:blip>
            <a:srcRect b="0" l="0" r="0" t="68717"/>
            <a:stretch/>
          </p:blipFill>
          <p:spPr>
            <a:xfrm>
              <a:off x="3933825" y="3757875"/>
              <a:ext cx="4191325" cy="1311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6" name="Google Shape;216;p29"/>
            <p:cNvGrpSpPr/>
            <p:nvPr/>
          </p:nvGrpSpPr>
          <p:grpSpPr>
            <a:xfrm>
              <a:off x="3878675" y="859025"/>
              <a:ext cx="4301626" cy="4113324"/>
              <a:chOff x="3878675" y="859025"/>
              <a:chExt cx="4301626" cy="4113324"/>
            </a:xfrm>
          </p:grpSpPr>
          <p:pic>
            <p:nvPicPr>
              <p:cNvPr id="217" name="Google Shape;217;p29"/>
              <p:cNvPicPr preferRelativeResize="0"/>
              <p:nvPr/>
            </p:nvPicPr>
            <p:blipFill rotWithShape="1">
              <a:blip r:embed="rId3">
                <a:alphaModFix/>
              </a:blip>
              <a:srcRect b="68201" l="0" r="0" t="0"/>
              <a:stretch/>
            </p:blipFill>
            <p:spPr>
              <a:xfrm>
                <a:off x="3878675" y="859025"/>
                <a:ext cx="4301626" cy="1367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8" name="Google Shape;218;p29"/>
              <p:cNvSpPr txBox="1"/>
              <p:nvPr/>
            </p:nvSpPr>
            <p:spPr>
              <a:xfrm>
                <a:off x="7078550" y="1065824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high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9" name="Google Shape;219;p29"/>
              <p:cNvSpPr txBox="1"/>
              <p:nvPr/>
            </p:nvSpPr>
            <p:spPr>
              <a:xfrm>
                <a:off x="5618338" y="1142763"/>
                <a:ext cx="8223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least happiest countries 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0" name="Google Shape;220;p29"/>
              <p:cNvSpPr txBox="1"/>
              <p:nvPr/>
            </p:nvSpPr>
            <p:spPr>
              <a:xfrm>
                <a:off x="4158150" y="1142775"/>
                <a:ext cx="822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happiest countries 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1" name="Google Shape;221;p29"/>
              <p:cNvSpPr txBox="1"/>
              <p:nvPr/>
            </p:nvSpPr>
            <p:spPr>
              <a:xfrm>
                <a:off x="7170800" y="2580400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low freedom score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2" name="Google Shape;222;p29"/>
              <p:cNvSpPr txBox="1"/>
              <p:nvPr/>
            </p:nvSpPr>
            <p:spPr>
              <a:xfrm>
                <a:off x="4119451" y="2580413"/>
                <a:ext cx="899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long life expectancy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3" name="Google Shape;223;p29"/>
              <p:cNvSpPr txBox="1"/>
              <p:nvPr/>
            </p:nvSpPr>
            <p:spPr>
              <a:xfrm>
                <a:off x="4222675" y="4018049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Heatmap mapping correlation between all column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4" name="Google Shape;224;p29"/>
              <p:cNvSpPr txBox="1"/>
              <p:nvPr/>
            </p:nvSpPr>
            <p:spPr>
              <a:xfrm>
                <a:off x="5618338" y="4076463"/>
                <a:ext cx="822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Happiness and freedom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5" name="Google Shape;225;p29"/>
              <p:cNvSpPr txBox="1"/>
              <p:nvPr/>
            </p:nvSpPr>
            <p:spPr>
              <a:xfrm>
                <a:off x="7078538" y="4018038"/>
                <a:ext cx="8223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Linear regression machine learning model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6" name="Google Shape;226;p29"/>
              <p:cNvSpPr txBox="1"/>
              <p:nvPr/>
            </p:nvSpPr>
            <p:spPr>
              <a:xfrm>
                <a:off x="5579639" y="2580413"/>
                <a:ext cx="899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Top 10 countries with shorter life expectancy</a:t>
                </a:r>
                <a:endParaRPr b="1"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27" name="Google Shape;227;p29"/>
          <p:cNvSpPr txBox="1"/>
          <p:nvPr/>
        </p:nvSpPr>
        <p:spPr>
          <a:xfrm>
            <a:off x="729450" y="2336125"/>
            <a:ext cx="147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latin typeface="Lato"/>
                <a:ea typeface="Lato"/>
                <a:cs typeface="Lato"/>
                <a:sym typeface="Lato"/>
              </a:rPr>
              <a:t>1</a:t>
            </a:r>
            <a:endParaRPr b="1" sz="1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Analysis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729450" y="1853850"/>
            <a:ext cx="76887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visuals regarding happiness scores in the </a:t>
            </a:r>
            <a:r>
              <a:rPr lang="en"/>
              <a:t>world</a:t>
            </a:r>
            <a:r>
              <a:rPr lang="en"/>
              <a:t> and gauge the effects of factors such as life expectancy, or freedom, we will: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Pandas (in Jupyter Notebook) to create clean CSV files to pull data from.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Tableau graph feature and a  layer to present machine learning model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plot lines visuals to shows the effect of each </a:t>
            </a:r>
            <a:r>
              <a:rPr lang="en"/>
              <a:t>factors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also aim to create i</a:t>
            </a:r>
            <a:r>
              <a:rPr lang="en"/>
              <a:t>nteractivity with our final dashboard i.e., Color map for world map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Why this topic?</a:t>
            </a:r>
            <a:endParaRPr sz="23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The team selected this topic because we were trying to find what defined happiness in countries around the world. 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We were also looking for a good and clean dataset with solid features and information to train a machine on. Maybe we could predict a country’s happiness based on certain factors, such life </a:t>
            </a:r>
            <a:r>
              <a:rPr lang="en" sz="1125"/>
              <a:t>expectancy</a:t>
            </a:r>
            <a:r>
              <a:rPr lang="en" sz="1125"/>
              <a:t>, or freedom? 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25"/>
              <a:t>Let’s further explore!</a:t>
            </a:r>
            <a:endParaRPr sz="1125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025" y="2884225"/>
            <a:ext cx="3336255" cy="18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431" y="1348650"/>
            <a:ext cx="1479836" cy="183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992" y="3188500"/>
            <a:ext cx="1680201" cy="16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488" y="732699"/>
            <a:ext cx="1804047" cy="24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100"/>
              <a:t>In order to address our main question we used various data sets.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100"/>
              <a:t>The main dataset being used is a collection of data from the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World Happiness Report</a:t>
            </a:r>
            <a:r>
              <a:rPr lang="en" sz="1100"/>
              <a:t>. It is a landmark survey of the state of global happiness. The data set has a collection of indicators on more than 140 countries around the world including happiness rank, happiness score on a scale of 0 to 10, standard error, and more… The data set includes reports from 2015 to 2016, which we decided to focus on for our machine learning model.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100"/>
              <a:t>We will also be using the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World Bank Life Expectancy data set</a:t>
            </a:r>
            <a:r>
              <a:rPr lang="en" sz="1100"/>
              <a:t> and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the Human Freedom Index</a:t>
            </a:r>
            <a:r>
              <a:rPr lang="en" sz="1100"/>
              <a:t>, to compare against (for the years that align with our main data set) using the same years as indicators.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Our hypothesis:</a:t>
            </a:r>
            <a:endParaRPr sz="23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100"/>
              <a:t>We want to find which factors influences happiness within a country and we would also like to found. out how to predict the happiness scores, </a:t>
            </a:r>
            <a:r>
              <a:rPr b="1" lang="en" sz="1100" u="sng"/>
              <a:t>IF</a:t>
            </a:r>
            <a:r>
              <a:rPr b="1" lang="en" sz="1100"/>
              <a:t> </a:t>
            </a:r>
            <a:r>
              <a:rPr lang="en" sz="1100"/>
              <a:t> it is at all possible to do so.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exploration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exploration phase of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 representation and their application to hypothesis at first glance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Defining data that is being collected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needed /process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Bhutan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PgAdmin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score = think of a ladder with the best possible life for them being a 10 and the worst possible life being a 0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84877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