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72" r:id="rId6"/>
    <p:sldId id="274" r:id="rId7"/>
    <p:sldId id="275" r:id="rId8"/>
    <p:sldId id="258" r:id="rId9"/>
    <p:sldId id="260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EBB"/>
    <a:srgbClr val="FB97F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C0C6F-CDDD-4662-9DA0-3CBFCD37FD8E}" type="datetime1">
              <a:rPr lang="pt-BR" smtClean="0"/>
              <a:t>25/02/2021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021A4-12FA-4C9A-8282-C2BFD2881E4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718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E7B25-8111-442E-A41B-2383A35EB02C}" type="datetime1">
              <a:rPr lang="pt-BR" smtClean="0"/>
              <a:pPr/>
              <a:t>25/02/2021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0C6D3C-9EB0-4F2C-9026-3887D1CDB44E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897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399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96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4383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64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81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rtlCol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Arraste e solte a sua </a:t>
            </a:r>
            <a:br>
              <a:rPr lang="pt-BR" noProof="0" dirty="0"/>
            </a:br>
            <a:r>
              <a:rPr lang="pt-BR" noProof="0" dirty="0"/>
              <a:t>Foto de plano de fundo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rtlCol="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rtlCol="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noProof="0" dirty="0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18" name="Espaço Reservado para Tex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29" name="Espaço Reservado para Imagem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0" name="Espaço Reservado para Imagem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1" name="Espaço Reservado para Imagem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23" name="Espaço Reservado para Texto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24" name="Espaço Reservado para Texto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27" name="Espaço Reservado para Texto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Função</a:t>
            </a:r>
          </a:p>
        </p:txBody>
      </p:sp>
      <p:sp>
        <p:nvSpPr>
          <p:cNvPr id="32" name="Espaço Reservado para Texto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33" name="Espaço Reservado para Imagem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4" name="Espaço Reservado para Imagem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5" name="Espaço Reservado para Imagem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s List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 dirty="0"/>
              <a:t>Insira aqui a descrição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pt-BR" noProof="0" dirty="0"/>
              <a:t>Local</a:t>
            </a:r>
            <a:br>
              <a:rPr lang="pt-BR" noProof="0" dirty="0"/>
            </a:br>
            <a:r>
              <a:rPr lang="pt-BR" noProof="0" dirty="0"/>
              <a:t>Insira aqui sua imagem/logotipo</a:t>
            </a:r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pt-BR" noProof="0" dirty="0"/>
              <a:t>Local</a:t>
            </a:r>
            <a:br>
              <a:rPr lang="pt-BR" noProof="0" dirty="0"/>
            </a:br>
            <a:r>
              <a:rPr lang="pt-BR" noProof="0" dirty="0"/>
              <a:t>Insira aqui sua imagem/logotipo</a:t>
            </a:r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pt-BR" noProof="0" dirty="0"/>
              <a:t>Local</a:t>
            </a:r>
            <a:br>
              <a:rPr lang="pt-BR" noProof="0" dirty="0"/>
            </a:br>
            <a:r>
              <a:rPr lang="pt-BR" noProof="0" dirty="0"/>
              <a:t>Insira aqui sua imagem/logotipo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 dirty="0"/>
              <a:t>Insira aqui a descrição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pt-BR" noProof="0" dirty="0"/>
              <a:t>Insira aqui a descrição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rtlCol="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Arraste e solte a sua </a:t>
            </a:r>
            <a:br>
              <a:rPr lang="pt-BR" noProof="0" dirty="0"/>
            </a:br>
            <a:r>
              <a:rPr lang="pt-BR" noProof="0" dirty="0"/>
              <a:t>Foto de plano de fundo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rtlCol="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Obrigado </a:t>
            </a:r>
            <a:br>
              <a:rPr lang="pt-BR" noProof="0" dirty="0"/>
            </a:br>
            <a:endParaRPr lang="pt-BR" noProof="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 dirty="0"/>
              <a:t>Nome completo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 dirty="0" err="1"/>
              <a:t>Email</a:t>
            </a:r>
            <a:endParaRPr lang="pt-BR" noProof="0" dirty="0"/>
          </a:p>
        </p:txBody>
      </p:sp>
      <p:sp>
        <p:nvSpPr>
          <p:cNvPr id="10" name="Espaço Reservado para Texto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 dirty="0"/>
              <a:t>Telefone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rtlCol="0"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 dirty="0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 rtlCol="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 dirty="0"/>
              <a:t>Descreva sua Grande Ideia</a:t>
            </a:r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rtlCol="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Arraste e solte a sua </a:t>
            </a:r>
            <a:br>
              <a:rPr lang="pt-BR" noProof="0" dirty="0"/>
            </a:br>
            <a:r>
              <a:rPr lang="pt-BR" noProof="0" dirty="0"/>
              <a:t>Foto de plano de fundo aqui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 rtlCol="0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úmero e íc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Arraste e solte a sua </a:t>
            </a:r>
            <a:br>
              <a:rPr lang="pt-BR" noProof="0" dirty="0"/>
            </a:br>
            <a:r>
              <a:rPr lang="pt-BR" noProof="0" dirty="0"/>
              <a:t>Foto de plano de fundo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#NÚMERO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#NÚMERO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4" name="Espaço Reservado para Texto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#NÚMERO</a:t>
            </a:r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#NÚMERO</a:t>
            </a:r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#NÚMERO</a:t>
            </a:r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rtlCol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Resultado</a:t>
            </a:r>
          </a:p>
        </p:txBody>
      </p:sp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7" name="Espaço Reservado para Imagem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8" name="Espaço Reservado para Imagem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9" name="Espaço Reservado para Imagem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0" name="Espaço Reservado para Imagem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Divisã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bloco de conteúdo com íc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Arraste e solte a sua </a:t>
            </a:r>
            <a:br>
              <a:rPr lang="pt-BR" noProof="0" dirty="0"/>
            </a:br>
            <a:r>
              <a:rPr lang="pt-BR" noProof="0" dirty="0"/>
              <a:t>Foto de plano de fundo aqui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8" name="Espaço Reservado para Tex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19" name="Espaço Reservado para Texto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20" name="Espaço Reservado para Texto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21" name="Espaço Reservado para Texto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22" name="Espaço Reservado para Texto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23" name="Espaço Reservado para Texto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24" name="Espaço Reservado para Texto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bloco de conteúdo com íc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Descrição</a:t>
            </a:r>
          </a:p>
        </p:txBody>
      </p:sp>
      <p:sp>
        <p:nvSpPr>
          <p:cNvPr id="18" name="Espaço Reservado para Texto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29" name="Espaço Reservado para Imagem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0" name="Espaço Reservado para Imagem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31" name="Espaço Reservado para Imagem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Ícone</a:t>
            </a: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e Subtítulo -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e Subtítulo - Foto Comple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Imagem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Arraste e solte a sua </a:t>
            </a:r>
            <a:br>
              <a:rPr lang="pt-BR" noProof="0" dirty="0"/>
            </a:br>
            <a:r>
              <a:rPr lang="pt-BR" noProof="0" dirty="0"/>
              <a:t>Foto de plano de fundo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e Subtítulo -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SUBTÍTULO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Imagem 13" descr="Médico apontando em uma tela grande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204" y="1934819"/>
            <a:ext cx="12177796" cy="4452730"/>
          </a:xfrm>
        </p:spPr>
      </p:pic>
      <p:pic>
        <p:nvPicPr>
          <p:cNvPr id="1028" name="Picture 4" descr="What Is Information Technology? (+Uses in Business and Life)">
            <a:extLst>
              <a:ext uri="{FF2B5EF4-FFF2-40B4-BE49-F238E27FC236}">
                <a16:creationId xmlns:a16="http://schemas.microsoft.com/office/drawing/2014/main" id="{BF352CA0-C1F4-410A-83AA-EE87F2A5D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4" y="-39756"/>
            <a:ext cx="12177795" cy="68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9756"/>
            <a:ext cx="9380452" cy="6897755"/>
          </a:xfrm>
        </p:spPr>
        <p:txBody>
          <a:bodyPr rtlCol="0"/>
          <a:lstStyle/>
          <a:p>
            <a:pPr rtl="0">
              <a:lnSpc>
                <a:spcPct val="110000"/>
              </a:lnSpc>
            </a:pPr>
            <a:r>
              <a:rPr lang="en-US" b="0" i="0" dirty="0">
                <a:effectLst/>
                <a:latin typeface="Arial" panose="020B0604020202020204" pitchFamily="34" charset="0"/>
              </a:rPr>
              <a:t>Using 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Machine Learning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for 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Breast Cancer Prediction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376" y="5570240"/>
            <a:ext cx="4619441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pPr rtl="0"/>
            <a:r>
              <a:rPr lang="pt-BR" dirty="0"/>
              <a:t>Glória Claro - 124822</a:t>
            </a:r>
          </a:p>
        </p:txBody>
      </p:sp>
      <p:sp>
        <p:nvSpPr>
          <p:cNvPr id="5" name="objeto 7" descr="Retângulo beg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1178376" y="3825850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8376" y="6188021"/>
            <a:ext cx="3817719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objeto 7" descr="Retângulo bege">
            <a:extLst>
              <a:ext uri="{FF2B5EF4-FFF2-40B4-BE49-F238E27FC236}">
                <a16:creationId xmlns:a16="http://schemas.microsoft.com/office/drawing/2014/main" id="{27566966-144D-4AF0-8F75-F9ACAF91A8D2}"/>
              </a:ext>
            </a:extLst>
          </p:cNvPr>
          <p:cNvSpPr/>
          <p:nvPr/>
        </p:nvSpPr>
        <p:spPr bwMode="white">
          <a:xfrm>
            <a:off x="1178376" y="469386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aising awareness and understanding of breast cancer | Hindawi">
            <a:extLst>
              <a:ext uri="{FF2B5EF4-FFF2-40B4-BE49-F238E27FC236}">
                <a16:creationId xmlns:a16="http://schemas.microsoft.com/office/drawing/2014/main" id="{B496BAA7-7E1F-48D0-B0DD-38E21FDA2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0317"/>
            <a:ext cx="12192000" cy="55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sz="1000" smtClean="0"/>
              <a:pPr rtl="0"/>
              <a:t>2</a:t>
            </a:fld>
            <a:endParaRPr lang="pt-BR" sz="1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46" y="177934"/>
            <a:ext cx="7560000" cy="370166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FF0000"/>
                </a:solidFill>
              </a:rPr>
              <a:t>Estatísticas do câncer de mama</a:t>
            </a:r>
          </a:p>
        </p:txBody>
      </p:sp>
      <p:sp>
        <p:nvSpPr>
          <p:cNvPr id="5" name="objeto 7" descr="Retângulo beg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316919" y="59685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rgbClr val="FB97F4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A4CE99B7-ED9E-421F-A64A-C5E3E0ACF1F2}"/>
              </a:ext>
            </a:extLst>
          </p:cNvPr>
          <p:cNvSpPr txBox="1">
            <a:spLocks/>
          </p:cNvSpPr>
          <p:nvPr/>
        </p:nvSpPr>
        <p:spPr>
          <a:xfrm>
            <a:off x="1707112" y="2587336"/>
            <a:ext cx="2034138" cy="1103736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+mn-lt"/>
              </a:rPr>
              <a:t>Estimativa de 66.280 novos casos por ano no Brasil</a:t>
            </a:r>
          </a:p>
        </p:txBody>
      </p:sp>
      <p:sp>
        <p:nvSpPr>
          <p:cNvPr id="14" name="Espaço Reservado para Texto 3">
            <a:extLst>
              <a:ext uri="{FF2B5EF4-FFF2-40B4-BE49-F238E27FC236}">
                <a16:creationId xmlns:a16="http://schemas.microsoft.com/office/drawing/2014/main" id="{2764FAD9-4227-436B-853B-CCE4CEA2EC0E}"/>
              </a:ext>
            </a:extLst>
          </p:cNvPr>
          <p:cNvSpPr txBox="1">
            <a:spLocks/>
          </p:cNvSpPr>
          <p:nvPr/>
        </p:nvSpPr>
        <p:spPr>
          <a:xfrm>
            <a:off x="1707112" y="4107131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 rtl="0">
              <a:spcAft>
                <a:spcPts val="0"/>
              </a:spcAft>
            </a:pPr>
            <a:endParaRPr lang="pt-BR" sz="1400" noProof="1">
              <a:solidFill>
                <a:schemeClr val="accent3"/>
              </a:solidFill>
            </a:endParaRPr>
          </a:p>
          <a:p>
            <a:pPr algn="r"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+mn-lt"/>
              </a:rPr>
              <a:t>Casos a cada 100mil mulheres</a:t>
            </a:r>
          </a:p>
        </p:txBody>
      </p:sp>
      <p:sp>
        <p:nvSpPr>
          <p:cNvPr id="15" name="Espaço Reservado para Texto 3">
            <a:extLst>
              <a:ext uri="{FF2B5EF4-FFF2-40B4-BE49-F238E27FC236}">
                <a16:creationId xmlns:a16="http://schemas.microsoft.com/office/drawing/2014/main" id="{5FA5A051-7EE3-46D7-986E-2EE55B0ED23D}"/>
              </a:ext>
            </a:extLst>
          </p:cNvPr>
          <p:cNvSpPr txBox="1">
            <a:spLocks/>
          </p:cNvSpPr>
          <p:nvPr/>
        </p:nvSpPr>
        <p:spPr>
          <a:xfrm>
            <a:off x="8450752" y="2988666"/>
            <a:ext cx="2369648" cy="702406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 rtl="0"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+mn-lt"/>
              </a:rPr>
              <a:t>De casos novos no mundo em 2018</a:t>
            </a:r>
          </a:p>
        </p:txBody>
      </p:sp>
      <p:sp>
        <p:nvSpPr>
          <p:cNvPr id="16" name="Espaço Reservado para Texto 3">
            <a:extLst>
              <a:ext uri="{FF2B5EF4-FFF2-40B4-BE49-F238E27FC236}">
                <a16:creationId xmlns:a16="http://schemas.microsoft.com/office/drawing/2014/main" id="{B0F437E6-32CC-40FE-A1A3-D4D19F0B3D43}"/>
              </a:ext>
            </a:extLst>
          </p:cNvPr>
          <p:cNvSpPr txBox="1">
            <a:spLocks/>
          </p:cNvSpPr>
          <p:nvPr/>
        </p:nvSpPr>
        <p:spPr>
          <a:xfrm>
            <a:off x="8450752" y="4107131"/>
            <a:ext cx="2471248" cy="702406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  <a:latin typeface="+mn-lt"/>
              </a:rPr>
              <a:t>De óbitos no Brasil em 2017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834CCA6-1DF4-4B27-B51A-D74D92304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6675" y="4218484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8" name="Retângulo 16">
            <a:extLst>
              <a:ext uri="{FF2B5EF4-FFF2-40B4-BE49-F238E27FC236}">
                <a16:creationId xmlns:a16="http://schemas.microsoft.com/office/drawing/2014/main" id="{D9F099CE-6DF9-4F9A-AD45-65E3EB7D6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3876675" y="2369629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1" name="Retângulo 16">
            <a:extLst>
              <a:ext uri="{FF2B5EF4-FFF2-40B4-BE49-F238E27FC236}">
                <a16:creationId xmlns:a16="http://schemas.microsoft.com/office/drawing/2014/main" id="{CF274751-A400-4281-BACD-95C77DED6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048826" y="4218484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2" name="Retângulo 16">
            <a:extLst>
              <a:ext uri="{FF2B5EF4-FFF2-40B4-BE49-F238E27FC236}">
                <a16:creationId xmlns:a16="http://schemas.microsoft.com/office/drawing/2014/main" id="{2F172AEA-F239-4FBE-BB3D-89D466D3E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7048826" y="2369629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1990935B-8323-4FF3-BBA1-C4EC3E277F71}"/>
              </a:ext>
            </a:extLst>
          </p:cNvPr>
          <p:cNvSpPr txBox="1">
            <a:spLocks/>
          </p:cNvSpPr>
          <p:nvPr/>
        </p:nvSpPr>
        <p:spPr>
          <a:xfrm>
            <a:off x="2981739" y="1787873"/>
            <a:ext cx="1864324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 rtl="0">
              <a:spcAft>
                <a:spcPts val="0"/>
              </a:spcAft>
            </a:pPr>
            <a:r>
              <a:rPr lang="pt-BR" sz="3600" b="1" dirty="0">
                <a:solidFill>
                  <a:schemeClr val="tx1"/>
                </a:solidFill>
                <a:latin typeface="+mn-lt"/>
              </a:rPr>
              <a:t>66.280</a:t>
            </a:r>
            <a:endParaRPr lang="pt-BR" sz="3600" b="1" spc="-300" dirty="0">
              <a:solidFill>
                <a:schemeClr val="tx1"/>
              </a:solidFill>
            </a:endParaRPr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9F05C078-1571-4EDA-92E5-E26DD39790AD}"/>
              </a:ext>
            </a:extLst>
          </p:cNvPr>
          <p:cNvSpPr txBox="1">
            <a:spLocks/>
          </p:cNvSpPr>
          <p:nvPr/>
        </p:nvSpPr>
        <p:spPr>
          <a:xfrm>
            <a:off x="7274611" y="1795320"/>
            <a:ext cx="2471247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 rtl="0">
              <a:spcAft>
                <a:spcPts val="0"/>
              </a:spcAft>
            </a:pPr>
            <a:r>
              <a:rPr lang="pt-BR" sz="3600" b="1" spc="-300" dirty="0">
                <a:solidFill>
                  <a:schemeClr val="tx1"/>
                </a:solidFill>
              </a:rPr>
              <a:t>2,1 milhões</a:t>
            </a:r>
          </a:p>
        </p:txBody>
      </p:sp>
      <p:sp>
        <p:nvSpPr>
          <p:cNvPr id="27" name="Espaço Reservado para Texto 3">
            <a:extLst>
              <a:ext uri="{FF2B5EF4-FFF2-40B4-BE49-F238E27FC236}">
                <a16:creationId xmlns:a16="http://schemas.microsoft.com/office/drawing/2014/main" id="{A5225332-5540-45D2-BDF8-0E3B30047159}"/>
              </a:ext>
            </a:extLst>
          </p:cNvPr>
          <p:cNvSpPr txBox="1">
            <a:spLocks/>
          </p:cNvSpPr>
          <p:nvPr/>
        </p:nvSpPr>
        <p:spPr>
          <a:xfrm>
            <a:off x="3741250" y="5415267"/>
            <a:ext cx="1104813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 rtl="0">
              <a:spcAft>
                <a:spcPts val="0"/>
              </a:spcAft>
            </a:pPr>
            <a:r>
              <a:rPr lang="pt-BR" sz="3600" b="1" spc="-300" dirty="0">
                <a:solidFill>
                  <a:schemeClr val="tx1"/>
                </a:solidFill>
              </a:rPr>
              <a:t>61,61</a:t>
            </a:r>
          </a:p>
        </p:txBody>
      </p:sp>
      <p:sp>
        <p:nvSpPr>
          <p:cNvPr id="28" name="Espaço Reservado para Texto 3">
            <a:extLst>
              <a:ext uri="{FF2B5EF4-FFF2-40B4-BE49-F238E27FC236}">
                <a16:creationId xmlns:a16="http://schemas.microsoft.com/office/drawing/2014/main" id="{2C23344F-65B5-40A9-85BC-40B56B78EBB0}"/>
              </a:ext>
            </a:extLst>
          </p:cNvPr>
          <p:cNvSpPr txBox="1">
            <a:spLocks/>
          </p:cNvSpPr>
          <p:nvPr/>
        </p:nvSpPr>
        <p:spPr>
          <a:xfrm>
            <a:off x="7274612" y="5408291"/>
            <a:ext cx="1673912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 rtl="0">
              <a:spcAft>
                <a:spcPts val="0"/>
              </a:spcAft>
            </a:pPr>
            <a:r>
              <a:rPr lang="pt-BR" sz="3600" b="1" spc="-300" dirty="0">
                <a:solidFill>
                  <a:schemeClr val="tx1"/>
                </a:solidFill>
              </a:rPr>
              <a:t>16.724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F55647B-6250-409F-984B-A2399BBF5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9775" y="3395418"/>
            <a:ext cx="992451" cy="992451"/>
          </a:xfrm>
          <a:prstGeom prst="rect">
            <a:avLst/>
          </a:prstGeom>
          <a:noFill/>
          <a:ln w="63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Espaço Reservado para Rodapé 19">
            <a:extLst>
              <a:ext uri="{FF2B5EF4-FFF2-40B4-BE49-F238E27FC236}">
                <a16:creationId xmlns:a16="http://schemas.microsoft.com/office/drawing/2014/main" id="{DAA1D77A-8584-4376-BB96-611B2AFA41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8000" y="6192000"/>
            <a:ext cx="7560000" cy="360000"/>
          </a:xfrm>
        </p:spPr>
        <p:txBody>
          <a:bodyPr rtlCol="0"/>
          <a:lstStyle/>
          <a:p>
            <a:pPr rtl="0"/>
            <a:r>
              <a:rPr lang="pt-BR" dirty="0"/>
              <a:t>https://www.inca.gov.br/tipos-de-cancer/cancer-de-mama</a:t>
            </a:r>
          </a:p>
        </p:txBody>
      </p:sp>
    </p:spTree>
    <p:extLst>
      <p:ext uri="{BB962C8B-B14F-4D97-AF65-F5344CB8AC3E}">
        <p14:creationId xmlns:p14="http://schemas.microsoft.com/office/powerpoint/2010/main" val="61857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Light Pink Wallpaper Data-src - Pastel Pink Gradient Background - 1920x1080  - Download HD Wallpaper - WallpaperTip">
            <a:extLst>
              <a:ext uri="{FF2B5EF4-FFF2-40B4-BE49-F238E27FC236}">
                <a16:creationId xmlns:a16="http://schemas.microsoft.com/office/drawing/2014/main" id="{09580CD0-ADF4-4273-B0E6-1A1F9DF8D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sz="1000" smtClean="0"/>
              <a:pPr rtl="0"/>
              <a:t>3</a:t>
            </a:fld>
            <a:endParaRPr lang="pt-BR" sz="1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46" y="177934"/>
            <a:ext cx="7560000" cy="370166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92D050"/>
                </a:solidFill>
              </a:rPr>
              <a:t>diagnóstico precoce</a:t>
            </a:r>
          </a:p>
        </p:txBody>
      </p:sp>
      <p:sp>
        <p:nvSpPr>
          <p:cNvPr id="5" name="objeto 7" descr="Retângulo beg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372346" y="554574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rgbClr val="FB97F4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F55647B-6250-409F-984B-A2399BBF5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9775" y="3395418"/>
            <a:ext cx="992451" cy="992451"/>
          </a:xfrm>
          <a:prstGeom prst="rect">
            <a:avLst/>
          </a:prstGeom>
          <a:noFill/>
          <a:ln w="63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959FEF-8D80-4E54-8351-AA423CE82F21}"/>
              </a:ext>
            </a:extLst>
          </p:cNvPr>
          <p:cNvSpPr txBox="1"/>
          <p:nvPr/>
        </p:nvSpPr>
        <p:spPr>
          <a:xfrm>
            <a:off x="490330" y="1525547"/>
            <a:ext cx="96236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b="0" i="0" dirty="0">
                <a:effectLst/>
                <a:latin typeface="Arial" panose="020B0604020202020204" pitchFamily="34" charset="0"/>
              </a:rPr>
              <a:t>A mamografia de rastreamento pode ajudar a reduzir a mortalidade por câncer de mama, mas também expõe a mulher a alguns riscos. Os principais benefícios e riscos desse exame são:</a:t>
            </a:r>
            <a:br>
              <a:rPr lang="pt-BR" dirty="0"/>
            </a:br>
            <a:endParaRPr lang="pt-BR" dirty="0"/>
          </a:p>
          <a:p>
            <a:pPr lvl="1"/>
            <a:r>
              <a:rPr lang="pt-BR" b="1" i="0" dirty="0">
                <a:solidFill>
                  <a:srgbClr val="92D050"/>
                </a:solidFill>
                <a:latin typeface="Arial" panose="020B0604020202020204" pitchFamily="34" charset="0"/>
              </a:rPr>
              <a:t>Benefícios:</a:t>
            </a:r>
          </a:p>
          <a:p>
            <a:pPr lvl="1"/>
            <a:endParaRPr lang="pt-BR" dirty="0">
              <a:latin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</a:rPr>
              <a:t>Encontrar o câncer no início e permitir um tratamento menos agressivo.</a:t>
            </a:r>
          </a:p>
          <a:p>
            <a:pPr algn="l"/>
            <a:endParaRPr lang="pt-BR" b="0" i="0" dirty="0">
              <a:effectLst/>
              <a:latin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</a:rPr>
              <a:t>Menor chance de a paciente morrer por câncer de mama, em função do tratamento precoce. </a:t>
            </a:r>
          </a:p>
        </p:txBody>
      </p:sp>
      <p:sp>
        <p:nvSpPr>
          <p:cNvPr id="24" name="Espaço Reservado para Rodapé 19">
            <a:extLst>
              <a:ext uri="{FF2B5EF4-FFF2-40B4-BE49-F238E27FC236}">
                <a16:creationId xmlns:a16="http://schemas.microsoft.com/office/drawing/2014/main" id="{C120D57B-5BE1-4B08-9E37-59A71C33EF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8000" y="6192000"/>
            <a:ext cx="7560000" cy="360000"/>
          </a:xfrm>
        </p:spPr>
        <p:txBody>
          <a:bodyPr rtlCol="0"/>
          <a:lstStyle/>
          <a:p>
            <a:pPr rtl="0"/>
            <a:r>
              <a:rPr lang="pt-BR" dirty="0"/>
              <a:t>* https://www.inca.gov.br/tipos-de-cancer/cancer-de-mama</a:t>
            </a:r>
          </a:p>
        </p:txBody>
      </p:sp>
    </p:spTree>
    <p:extLst>
      <p:ext uri="{BB962C8B-B14F-4D97-AF65-F5344CB8AC3E}">
        <p14:creationId xmlns:p14="http://schemas.microsoft.com/office/powerpoint/2010/main" val="207132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Light Pink Wallpaper Data-src - Pastel Pink Gradient Background - 1920x1080  - Download HD Wallpaper - WallpaperTip">
            <a:extLst>
              <a:ext uri="{FF2B5EF4-FFF2-40B4-BE49-F238E27FC236}">
                <a16:creationId xmlns:a16="http://schemas.microsoft.com/office/drawing/2014/main" id="{A2F590CE-108A-4326-B39E-4EBF5250E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sz="1000" smtClean="0"/>
              <a:pPr rtl="0"/>
              <a:t>4</a:t>
            </a:fld>
            <a:endParaRPr lang="pt-BR" sz="1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46" y="177934"/>
            <a:ext cx="7560000" cy="370166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FF0000"/>
                </a:solidFill>
              </a:rPr>
              <a:t>Riscos de um diagnóstico precoce</a:t>
            </a:r>
          </a:p>
        </p:txBody>
      </p:sp>
      <p:sp>
        <p:nvSpPr>
          <p:cNvPr id="5" name="objeto 7" descr="Retângulo beg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316919" y="583607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rgbClr val="D80EBB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F55647B-6250-409F-984B-A2399BBF5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9775" y="3395418"/>
            <a:ext cx="992451" cy="992451"/>
          </a:xfrm>
          <a:prstGeom prst="rect">
            <a:avLst/>
          </a:prstGeom>
          <a:noFill/>
          <a:ln w="63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959FEF-8D80-4E54-8351-AA423CE82F21}"/>
              </a:ext>
            </a:extLst>
          </p:cNvPr>
          <p:cNvSpPr txBox="1"/>
          <p:nvPr/>
        </p:nvSpPr>
        <p:spPr>
          <a:xfrm>
            <a:off x="316919" y="1258652"/>
            <a:ext cx="109632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b="0" i="0" dirty="0">
              <a:solidFill>
                <a:srgbClr val="172938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pt-B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Riscos: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172938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</a:rPr>
              <a:t>Resultados incorretos:</a:t>
            </a:r>
          </a:p>
          <a:p>
            <a:pPr lvl="1" algn="l"/>
            <a:endParaRPr lang="pt-BR" b="0" i="0" dirty="0">
              <a:effectLst/>
              <a:latin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</a:rPr>
              <a:t>Câncer existente, mas resultado normal (resultado falso negativo). Esse erro gera falsa segurança à mulher.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</a:rPr>
              <a:t>Ser diagnosticada e submetida a tratamento, com cirurgia (retirada parcial ou total da mama), quimioterapia e/ou radioterapia, de um câncer que não ameaçaria a vida. Isso ocorre em virtude do crescimento lento de certos tipos de câncer de mama.    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172938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172938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Espaço Reservado para Rodapé 19">
            <a:extLst>
              <a:ext uri="{FF2B5EF4-FFF2-40B4-BE49-F238E27FC236}">
                <a16:creationId xmlns:a16="http://schemas.microsoft.com/office/drawing/2014/main" id="{7A73D847-E498-4119-8D26-7BE8D9EE12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8000" y="6192000"/>
            <a:ext cx="7560000" cy="360000"/>
          </a:xfrm>
        </p:spPr>
        <p:txBody>
          <a:bodyPr rtlCol="0"/>
          <a:lstStyle/>
          <a:p>
            <a:pPr rtl="0"/>
            <a:r>
              <a:rPr lang="pt-BR" dirty="0"/>
              <a:t>* https://www.inca.gov.br/tipos-de-cancer/cancer-de-mama</a:t>
            </a:r>
          </a:p>
        </p:txBody>
      </p:sp>
    </p:spTree>
    <p:extLst>
      <p:ext uri="{BB962C8B-B14F-4D97-AF65-F5344CB8AC3E}">
        <p14:creationId xmlns:p14="http://schemas.microsoft.com/office/powerpoint/2010/main" val="55621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chine Learning – Entenda os impactos dessa tecnologia">
            <a:extLst>
              <a:ext uri="{FF2B5EF4-FFF2-40B4-BE49-F238E27FC236}">
                <a16:creationId xmlns:a16="http://schemas.microsoft.com/office/drawing/2014/main" id="{14446CD1-6010-46B0-83AC-D8CA8EDDE88E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" r="736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4578" y="2056072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pPr rtl="0"/>
            <a:r>
              <a:rPr lang="pt-BR" dirty="0"/>
              <a:t>Portanto,  o objetivo é de desenvolver uma ferramenta capaz de diagnosticar o câncer de mama e auxiliar o radiologista na obtenção de um resultado correto.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515" y="2925000"/>
            <a:ext cx="4585966" cy="1008000"/>
          </a:xfrm>
        </p:spPr>
        <p:txBody>
          <a:bodyPr rtlCol="0"/>
          <a:lstStyle/>
          <a:p>
            <a:pPr rtl="0"/>
            <a:r>
              <a:rPr lang="pt-BR" sz="2400" dirty="0"/>
              <a:t>Aprendizado de máquina</a:t>
            </a:r>
          </a:p>
        </p:txBody>
      </p:sp>
      <p:sp>
        <p:nvSpPr>
          <p:cNvPr id="9" name="objeto 7" descr="Retângulo beg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00595" y="3656825"/>
            <a:ext cx="536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grpSp>
        <p:nvGrpSpPr>
          <p:cNvPr id="36" name="Grupo 35" descr="Ícone de Lâmpada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892580" y="2687284"/>
            <a:ext cx="362015" cy="584795"/>
            <a:chOff x="1684741" y="3186732"/>
            <a:chExt cx="530027" cy="856197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sp>
        <p:nvSpPr>
          <p:cNvPr id="48" name="Retângulo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77112" y="5228225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2" name="Espaço Reservado para o Número do Slide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sz="1000" smtClean="0"/>
              <a:pPr rtl="0"/>
              <a:t>5</a:t>
            </a:fld>
            <a:endParaRPr lang="pt-BR" sz="100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620378" y="2522812"/>
            <a:ext cx="906419" cy="906419"/>
            <a:chOff x="5482999" y="1607028"/>
            <a:chExt cx="1200866" cy="1200866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ery cool background for website--all black so easy to add text | Web  design tools, Web design, Tool design">
            <a:extLst>
              <a:ext uri="{FF2B5EF4-FFF2-40B4-BE49-F238E27FC236}">
                <a16:creationId xmlns:a16="http://schemas.microsoft.com/office/drawing/2014/main" id="{7670BD8A-76FB-46ED-9977-2AF285D3F680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-59012"/>
            <a:ext cx="11833225" cy="651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Ferramentas 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pt-BR" sz="1000" smtClean="0"/>
              <a:pPr rtl="0"/>
              <a:t>6</a:t>
            </a:fld>
            <a:endParaRPr lang="pt-BR" sz="10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3345" y="3483294"/>
            <a:ext cx="1652587" cy="435600"/>
          </a:xfrm>
        </p:spPr>
        <p:txBody>
          <a:bodyPr rtlCol="0"/>
          <a:lstStyle/>
          <a:p>
            <a:pPr rtl="0"/>
            <a:r>
              <a:rPr lang="pt-BR" sz="1900" dirty="0"/>
              <a:t>Python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29587" y="4081483"/>
            <a:ext cx="1999889" cy="846137"/>
          </a:xfrm>
        </p:spPr>
        <p:txBody>
          <a:bodyPr rtlCol="0"/>
          <a:lstStyle/>
          <a:p>
            <a:pPr rtl="0"/>
            <a:r>
              <a:rPr lang="pt-BR" dirty="0"/>
              <a:t>Linguagem de programação utilizada 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145" y="3483294"/>
            <a:ext cx="1652587" cy="435600"/>
          </a:xfrm>
        </p:spPr>
        <p:txBody>
          <a:bodyPr rtlCol="0"/>
          <a:lstStyle/>
          <a:p>
            <a:pPr>
              <a:lnSpc>
                <a:spcPts val="2100"/>
              </a:lnSpc>
              <a:spcAft>
                <a:spcPts val="0"/>
              </a:spcAft>
            </a:pPr>
            <a:r>
              <a:rPr lang="pt-BR" sz="1900" dirty="0"/>
              <a:t>R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89931" y="4081483"/>
            <a:ext cx="1652801" cy="846137"/>
          </a:xfrm>
        </p:spPr>
        <p:txBody>
          <a:bodyPr rtlCol="0"/>
          <a:lstStyle/>
          <a:p>
            <a:pPr rtl="0"/>
            <a:r>
              <a:rPr lang="pt-BR" dirty="0"/>
              <a:t>Análises estatísticas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88839" y="3483294"/>
            <a:ext cx="1652587" cy="435600"/>
          </a:xfrm>
        </p:spPr>
        <p:txBody>
          <a:bodyPr rtlCol="0"/>
          <a:lstStyle/>
          <a:p>
            <a:pPr rtl="0"/>
            <a:r>
              <a:rPr lang="pt-BR" sz="1900" dirty="0" err="1"/>
              <a:t>Mysql</a:t>
            </a:r>
            <a:endParaRPr lang="pt-BR" sz="1900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88732" y="4081483"/>
            <a:ext cx="1652801" cy="846137"/>
          </a:xfrm>
        </p:spPr>
        <p:txBody>
          <a:bodyPr rtlCol="0"/>
          <a:lstStyle/>
          <a:p>
            <a:pPr rtl="0"/>
            <a:r>
              <a:rPr lang="pt-BR" dirty="0"/>
              <a:t>Banco de dados com resultados de mamografia</a:t>
            </a:r>
          </a:p>
        </p:txBody>
      </p:sp>
      <p:pic>
        <p:nvPicPr>
          <p:cNvPr id="46" name="Espaço Reservado para Imagem 45" descr="Ethernet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637458" y="2823352"/>
            <a:ext cx="384361" cy="384361"/>
          </a:xfrm>
        </p:spPr>
      </p:pic>
      <p:pic>
        <p:nvPicPr>
          <p:cNvPr id="49" name="Espaço Reservado para Imagem 48" descr="Estatísticas">
            <a:extLst>
              <a:ext uri="{FF2B5EF4-FFF2-40B4-BE49-F238E27FC236}">
                <a16:creationId xmlns:a16="http://schemas.microsoft.com/office/drawing/2014/main" id="{A17A8866-025F-45F8-9C1A-8DF0ACE8F3F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924258" y="2823352"/>
            <a:ext cx="384361" cy="384361"/>
          </a:xfrm>
        </p:spPr>
      </p:pic>
      <p:pic>
        <p:nvPicPr>
          <p:cNvPr id="53" name="Espaço Reservado para Imagem 52" descr="Banco de dados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222950" y="2903034"/>
            <a:ext cx="384361" cy="384361"/>
          </a:xfrm>
        </p:spPr>
      </p:pic>
      <p:sp>
        <p:nvSpPr>
          <p:cNvPr id="19" name="objeto 7" descr="Retângulo beg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684000" y="1326370"/>
            <a:ext cx="5682018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699468" y="2611065"/>
            <a:ext cx="896287" cy="745643"/>
            <a:chOff x="1824638" y="1733550"/>
            <a:chExt cx="1192959" cy="992451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8042310" y="2609346"/>
            <a:ext cx="745643" cy="745643"/>
            <a:chOff x="5482999" y="1607028"/>
            <a:chExt cx="1200866" cy="1200866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269018" y="2611065"/>
            <a:ext cx="926876" cy="745643"/>
            <a:chOff x="7901577" y="2268089"/>
            <a:chExt cx="926876" cy="745643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7485_TF00450287.potx" id="{814D308D-9714-4366-95F6-F5AC3AF417DF}" vid="{3CF6833A-9199-401F-BA88-00AE8E801A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consultório de assistência médica</Template>
  <TotalTime>1308</TotalTime>
  <Words>293</Words>
  <Application>Microsoft Office PowerPoint</Application>
  <PresentationFormat>Widescreen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Arial </vt:lpstr>
      <vt:lpstr>Calibri</vt:lpstr>
      <vt:lpstr>Courier New</vt:lpstr>
      <vt:lpstr>Gill Sans MT</vt:lpstr>
      <vt:lpstr>Tema do Office</vt:lpstr>
      <vt:lpstr>Using  Machine Learning for  Breast Cancer Prediction</vt:lpstr>
      <vt:lpstr>Estatísticas do câncer de mama</vt:lpstr>
      <vt:lpstr>diagnóstico precoce</vt:lpstr>
      <vt:lpstr>Riscos de um diagnóstico precoce</vt:lpstr>
      <vt:lpstr>Aprendizado de máquina</vt:lpstr>
      <vt:lpstr>Ferramentas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 Machine Learning for  Breast Cancer Prediction</dc:title>
  <dc:creator>Glória Claro</dc:creator>
  <cp:lastModifiedBy>Glória Claro</cp:lastModifiedBy>
  <cp:revision>14</cp:revision>
  <dcterms:created xsi:type="dcterms:W3CDTF">2021-02-25T13:31:08Z</dcterms:created>
  <dcterms:modified xsi:type="dcterms:W3CDTF">2021-02-26T11:19:36Z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