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308" r:id="rId4"/>
    <p:sldId id="281" r:id="rId5"/>
    <p:sldId id="284" r:id="rId6"/>
    <p:sldId id="285" r:id="rId7"/>
    <p:sldId id="286" r:id="rId8"/>
    <p:sldId id="256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FF6600"/>
    <a:srgbClr val="CC0000"/>
    <a:srgbClr val="FF3300"/>
    <a:srgbClr val="202020"/>
    <a:srgbClr val="323232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48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2.bin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png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42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11.xml"/><Relationship Id="rId1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Relationship Id="rId3" Type="http://schemas.openxmlformats.org/officeDocument/2006/relationships/image" Target="../media/image27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5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46.wmf"/><Relationship Id="rId19" Type="http://schemas.openxmlformats.org/officeDocument/2006/relationships/slideLayout" Target="../slideLayouts/slideLayout11.xml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42.bin"/><Relationship Id="rId14" Type="http://schemas.openxmlformats.org/officeDocument/2006/relationships/oleObject" Target="../embeddings/oleObject41.bin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5.png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11.xml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8.bin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9525" y="-17780"/>
            <a:ext cx="12210415" cy="7693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</a:t>
            </a:r>
            <a:endParaRPr lang="zh-CN" altLang="en-US"/>
          </a:p>
          <a:p>
            <a:pPr algn="ctr"/>
            <a:r>
              <a:rPr lang="en-US" altLang="zh-CN" sz="4000">
                <a:solidFill>
                  <a:srgbClr val="FF8D41"/>
                </a:solidFill>
              </a:rPr>
              <a:t>Sparse Dictionary Learning </a:t>
            </a:r>
            <a:endParaRPr lang="en-US" altLang="zh-CN" sz="4000">
              <a:solidFill>
                <a:srgbClr val="FF8D41"/>
              </a:solidFill>
            </a:endParaRPr>
          </a:p>
          <a:p>
            <a:pPr algn="ctr"/>
            <a:r>
              <a:rPr lang="en-US" altLang="zh-CN" sz="4000">
                <a:solidFill>
                  <a:srgbClr val="00B0F0"/>
                </a:solidFill>
              </a:rPr>
              <a:t>K - SVD</a:t>
            </a:r>
            <a:r>
              <a:rPr lang="en-US" altLang="zh-CN">
                <a:solidFill>
                  <a:srgbClr val="00B0F0"/>
                </a:solidFill>
              </a:rPr>
              <a:t>	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-3810"/>
            <a:ext cx="12184380" cy="9493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/>
            <a:r>
              <a:rPr lang="en-US" altLang="zh-CN"/>
              <a:t>SVD(Singular Value Decomposition)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" y="945515"/>
            <a:ext cx="12184380" cy="5910580"/>
          </a:xfrm>
        </p:spPr>
        <p:txBody>
          <a:bodyPr>
            <a:normAutofit lnSpcReduction="10000"/>
          </a:bodyPr>
          <a:p>
            <a:pPr algn="l"/>
            <a:r>
              <a:rPr lang="en-US" altLang="zh-CN" b="1">
                <a:solidFill>
                  <a:srgbClr val="FF3300"/>
                </a:solidFill>
                <a:latin typeface="Calibri" panose="020F0502020204030204" charset="0"/>
                <a:sym typeface="+mn-ea"/>
              </a:rPr>
              <a:t>②Singular Value Decomposition(for any matrix)</a:t>
            </a:r>
            <a:endParaRPr lang="en-US" altLang="zh-CN">
              <a:latin typeface="Calibri" panose="020F0502020204030204" charset="0"/>
              <a:sym typeface="+mn-ea"/>
            </a:endParaRPr>
          </a:p>
          <a:p>
            <a:pPr algn="l"/>
            <a:r>
              <a:rPr lang="en-US" altLang="zh-CN">
                <a:latin typeface="Calibri" panose="020F0502020204030204" charset="0"/>
              </a:rPr>
              <a:t>	if		,</a:t>
            </a:r>
            <a:endParaRPr lang="en-US" altLang="zh-CN">
              <a:latin typeface="Calibri" panose="020F0502020204030204" charset="0"/>
            </a:endParaRPr>
          </a:p>
          <a:p>
            <a:pPr algn="l"/>
            <a:r>
              <a:rPr lang="en-US" altLang="zh-CN">
                <a:latin typeface="Calibri" panose="020F0502020204030204" charset="0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</a:rPr>
              <a:t>U: m*m(unitary matrix)	Σ: m*n(diagonal matrix)	V: n*n</a:t>
            </a:r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(unitary matrix)</a:t>
            </a:r>
            <a:r>
              <a:rPr lang="en-US" altLang="zh-CN">
                <a:latin typeface="Calibri" panose="020F0502020204030204" charset="0"/>
              </a:rPr>
              <a:t>	</a:t>
            </a:r>
            <a:endParaRPr lang="en-US" altLang="zh-CN">
              <a:latin typeface="Calibri" panose="020F0502020204030204" charset="0"/>
            </a:endParaRPr>
          </a:p>
          <a:p>
            <a:pPr algn="l"/>
            <a:endParaRPr lang="en-US">
              <a:latin typeface="Calibri" panose="020F050202020403020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Deduction: 	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7960" y="1352550"/>
          <a:ext cx="120840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04800" imgH="228600" progId="Equation.KSEE3">
                  <p:embed/>
                </p:oleObj>
              </mc:Choice>
              <mc:Fallback>
                <p:oleObj name="" r:id="rId1" imgW="3048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7960" y="1352550"/>
                        <a:ext cx="120840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569335" y="1640840"/>
            <a:ext cx="1876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79825" y="127254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      SVD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6785" y="1355725"/>
          <a:ext cx="167068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73100" imgH="203200" progId="Equation.KSEE3">
                  <p:embed/>
                </p:oleObj>
              </mc:Choice>
              <mc:Fallback>
                <p:oleObj name="" r:id="rId3" imgW="6731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6785" y="1355725"/>
                        <a:ext cx="1670685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2011011922263426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745" y="2220595"/>
            <a:ext cx="4181475" cy="1447800"/>
          </a:xfrm>
          <a:prstGeom prst="rect">
            <a:avLst/>
          </a:prstGeom>
        </p:spPr>
      </p:pic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8650" y="3825875"/>
          <a:ext cx="167068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673100" imgH="203200" progId="Equation.KSEE3">
                  <p:embed/>
                </p:oleObj>
              </mc:Choice>
              <mc:Fallback>
                <p:oleObj name="" r:id="rId6" imgW="6731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650" y="3825875"/>
                        <a:ext cx="1670685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燕尾形箭头 23"/>
          <p:cNvSpPr/>
          <p:nvPr/>
        </p:nvSpPr>
        <p:spPr>
          <a:xfrm>
            <a:off x="3810000" y="3951605"/>
            <a:ext cx="962025" cy="190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3325" y="3826510"/>
          <a:ext cx="164465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800100" imgH="203200" progId="Equation.KSEE3">
                  <p:embed/>
                </p:oleObj>
              </mc:Choice>
              <mc:Fallback>
                <p:oleObj name="" r:id="rId7" imgW="8001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3325" y="3826510"/>
                        <a:ext cx="1644650" cy="41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燕尾形箭头 25"/>
          <p:cNvSpPr/>
          <p:nvPr/>
        </p:nvSpPr>
        <p:spPr>
          <a:xfrm>
            <a:off x="6963410" y="3929380"/>
            <a:ext cx="962025" cy="2127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06093" y="3756660"/>
          <a:ext cx="407924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1828800" imgH="203200" progId="Equation.KSEE3">
                  <p:embed/>
                </p:oleObj>
              </mc:Choice>
              <mc:Fallback>
                <p:oleObj name="" r:id="rId9" imgW="1828800" imgH="203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6093" y="3756660"/>
                        <a:ext cx="4079240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右箭头 27"/>
          <p:cNvSpPr/>
          <p:nvPr/>
        </p:nvSpPr>
        <p:spPr>
          <a:xfrm>
            <a:off x="1969135" y="4429125"/>
            <a:ext cx="1009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9900" y="4366895"/>
          <a:ext cx="256159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1" imgW="1295400" imgH="241300" progId="Equation.KSEE3">
                  <p:embed/>
                </p:oleObj>
              </mc:Choice>
              <mc:Fallback>
                <p:oleObj name="" r:id="rId11" imgW="1295400" imgH="2413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9900" y="4366895"/>
                        <a:ext cx="256159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638800" y="4429125"/>
            <a:ext cx="10191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   </a:t>
            </a:r>
            <a:r>
              <a:rPr lang="en-US" altLang="zh-CN">
                <a:solidFill>
                  <a:srgbClr val="FFFF00"/>
                </a:solidFill>
              </a:rPr>
              <a:t>V</a:t>
            </a:r>
            <a:endParaRPr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8188" y="4293870"/>
          <a:ext cx="1627505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3" imgW="584200" imgH="266700" progId="Equation.KSEE3">
                  <p:embed/>
                </p:oleObj>
              </mc:Choice>
              <mc:Fallback>
                <p:oleObj name="" r:id="rId13" imgW="584200" imgH="2667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88188" y="4293870"/>
                        <a:ext cx="1627505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8897620" y="4429125"/>
            <a:ext cx="263969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   </a:t>
            </a:r>
            <a:r>
              <a:rPr lang="en-US" altLang="zh-CN">
                <a:solidFill>
                  <a:srgbClr val="FFFF00"/>
                </a:solidFill>
              </a:rPr>
              <a:t>singular   value</a:t>
            </a:r>
            <a:r>
              <a:rPr lang="en-US" altLang="zh-CN"/>
              <a:t>  </a:t>
            </a:r>
            <a:endParaRPr lang="en-US" altLang="zh-CN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7375" y="4872355"/>
          <a:ext cx="1314450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5" imgW="673100" imgH="393700" progId="Equation.KSEE3">
                  <p:embed/>
                </p:oleObj>
              </mc:Choice>
              <mc:Fallback>
                <p:oleObj name="" r:id="rId15" imgW="673100" imgH="3937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27375" y="4872355"/>
                        <a:ext cx="1314450" cy="65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4619625" y="5027930"/>
            <a:ext cx="10191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   </a:t>
            </a:r>
            <a:r>
              <a:rPr lang="en-US" altLang="zh-CN">
                <a:solidFill>
                  <a:srgbClr val="FFFF00"/>
                </a:solidFill>
              </a:rPr>
              <a:t>U</a:t>
            </a:r>
            <a:endParaRPr lang="en-US" altLang="zh-CN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137795"/>
            <a:ext cx="117538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P</a:t>
            </a:r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roperties </a:t>
            </a:r>
            <a:r>
              <a:rPr lang="en-US" altLang="zh-CN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</a:rPr>
              <a:t>of SVD</a:t>
            </a:r>
            <a:endParaRPr lang="en-US" altLang="zh-CN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  <a:p>
            <a:endParaRPr lang="en-US" altLang="zh-CN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ea"/>
              <a:ea typeface="+mj-ea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+mn-ea"/>
              </a:rPr>
              <a:t>singular values in Σ arranged from large to small</a:t>
            </a:r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+mn-ea"/>
              </a:rPr>
              <a:t>singular values reduce particularly fast</a:t>
            </a:r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r>
              <a:rPr lang="en-US" altLang="zh-CN" sz="2400">
                <a:solidFill>
                  <a:srgbClr val="CC0000"/>
                </a:solidFill>
                <a:latin typeface="+mn-ea"/>
              </a:rPr>
              <a:t>In most cases,the sum of the first 10% or even 1% singular values accounts for more than 99% of the sum of all singular values.</a:t>
            </a:r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+mn-ea"/>
              </a:rPr>
              <a:t>Conclusion: 					r: the first r singular values</a:t>
            </a:r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414520" y="2138045"/>
            <a:ext cx="752475" cy="838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3150" y="4117975"/>
          <a:ext cx="271335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95400" imgH="241300" progId="Equation.KSEE3">
                  <p:embed/>
                </p:oleObj>
              </mc:Choice>
              <mc:Fallback>
                <p:oleObj name="" r:id="rId1" imgW="12954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3150" y="4117975"/>
                        <a:ext cx="271335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2011011922263597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635" y="4623435"/>
            <a:ext cx="4467860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-3810"/>
            <a:ext cx="12184380" cy="9493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/>
            <a:r>
              <a:rPr lang="en-US" altLang="zh-CN"/>
              <a:t>K-SVD(L0-norm) Dictionary Learning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" y="945515"/>
            <a:ext cx="12184380" cy="5910580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rgbClr val="00B0F0"/>
                </a:solidFill>
                <a:latin typeface="Calibri" panose="020F0502020204030204" charset="0"/>
              </a:rPr>
              <a:t>K-SVD can be regarded as a generalization of K-means.</a:t>
            </a:r>
            <a:endParaRPr lang="en-US" altLang="zh-CN">
              <a:latin typeface="Calibri" panose="020F0502020204030204" charset="0"/>
            </a:endParaRPr>
          </a:p>
          <a:p>
            <a:pPr algn="l"/>
            <a:endParaRPr lang="en-US" altLang="zh-CN">
              <a:latin typeface="Calibri" panose="020F0502020204030204" charset="0"/>
            </a:endParaRPr>
          </a:p>
          <a:p>
            <a:pPr algn="l"/>
            <a:endParaRPr lang="en-US" altLang="zh-CN">
              <a:latin typeface="Calibri" panose="020F0502020204030204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Calibri" panose="020F0502020204030204" charset="0"/>
              </a:rPr>
              <a:t>K-means algorithm can only approximate each signal with one atom, and each signal in K-SVD is represented by a linear combination of multiple atoms.</a:t>
            </a:r>
            <a:endParaRPr lang="en-US" altLang="zh-CN">
              <a:solidFill>
                <a:srgbClr val="FF0000"/>
              </a:solidFill>
              <a:latin typeface="Calibri" panose="020F0502020204030204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Calibri" panose="020F0502020204030204" charset="0"/>
              </a:rPr>
              <a:t>				</a:t>
            </a:r>
            <a:endParaRPr lang="en-US" altLang="zh-CN">
              <a:solidFill>
                <a:srgbClr val="FF0000"/>
              </a:solidFill>
              <a:latin typeface="Calibri" panose="020F0502020204030204" charset="0"/>
            </a:endParaRPr>
          </a:p>
          <a:p>
            <a:pPr algn="l"/>
            <a:endParaRPr lang="en-US" altLang="zh-CN">
              <a:latin typeface="Calibri" panose="020F0502020204030204" charset="0"/>
            </a:endParaRPr>
          </a:p>
          <a:p>
            <a:pPr algn="l"/>
            <a:r>
              <a:rPr lang="en-US" altLang="zh-CN">
                <a:latin typeface="Calibri" panose="020F0502020204030204" charset="0"/>
              </a:rPr>
              <a:t>							</a:t>
            </a:r>
            <a:endParaRPr lang="en-US" altLang="zh-CN">
              <a:latin typeface="Calibri" panose="020F0502020204030204" charset="0"/>
            </a:endParaRPr>
          </a:p>
          <a:p>
            <a:pPr algn="l"/>
            <a:r>
              <a:rPr lang="en-US">
                <a:solidFill>
                  <a:srgbClr val="FF8D41"/>
                </a:solidFill>
                <a:latin typeface="Calibri" panose="020F0502020204030204" charset="0"/>
              </a:rPr>
              <a:t>	        X is as sparse as possible, and each column of D is a normalized vector.</a:t>
            </a:r>
            <a:endParaRPr lang="en-US">
              <a:solidFill>
                <a:schemeClr val="accent4"/>
              </a:solidFill>
              <a:latin typeface="Calibri" panose="020F050202020403020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798695" y="1325245"/>
            <a:ext cx="524510" cy="955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5500" y="2881630"/>
          <a:ext cx="2373630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47700" imgH="165100" progId="Equation.KSEE3">
                  <p:embed/>
                </p:oleObj>
              </mc:Choice>
              <mc:Fallback>
                <p:oleObj name="" r:id="rId1" imgW="647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5500" y="2881630"/>
                        <a:ext cx="2373630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0" y="3561080"/>
          <a:ext cx="40195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550" y="3561080"/>
                        <a:ext cx="40195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941195" y="3634105"/>
            <a:ext cx="210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matrix of samples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2655" y="3618230"/>
          <a:ext cx="43561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65100" imgH="165100" progId="Equation.KSEE3">
                  <p:embed/>
                </p:oleObj>
              </mc:Choice>
              <mc:Fallback>
                <p:oleObj name="" r:id="rId5" imgW="1651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2655" y="3618230"/>
                        <a:ext cx="435610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91430" y="3651250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dictionary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0430" y="3651250"/>
          <a:ext cx="358140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77165" imgH="165100" progId="Equation.KSEE3">
                  <p:embed/>
                </p:oleObj>
              </mc:Choice>
              <mc:Fallback>
                <p:oleObj name="" r:id="rId7" imgW="177165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0430" y="3651250"/>
                        <a:ext cx="358140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498715" y="3634105"/>
            <a:ext cx="221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coefficient matrix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240" y="15875"/>
            <a:ext cx="121342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Instead of approximating each sample using only one atom, we can learn a dictionary of K atoms to approximate a sample: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Since </a:t>
            </a:r>
            <a:r>
              <a:rPr lang="en-US" altLang="zh-CN" sz="2400">
                <a:solidFill>
                  <a:srgbClr val="FF8D41"/>
                </a:solidFill>
              </a:rPr>
              <a:t>L0-norm</a:t>
            </a:r>
            <a:r>
              <a:rPr lang="en-US" altLang="zh-CN" sz="2400">
                <a:solidFill>
                  <a:srgbClr val="00B0F0"/>
                </a:solidFill>
              </a:rPr>
              <a:t> is adopted,when updating </a:t>
            </a:r>
            <a:r>
              <a:rPr lang="en-US" altLang="zh-CN" sz="2400">
                <a:solidFill>
                  <a:srgbClr val="FF0000"/>
                </a:solidFill>
              </a:rPr>
              <a:t>D</a:t>
            </a:r>
            <a:r>
              <a:rPr lang="en-US" altLang="zh-CN" sz="2400">
                <a:solidFill>
                  <a:srgbClr val="00B0F0"/>
                </a:solidFill>
              </a:rPr>
              <a:t>,we only care about </a:t>
            </a:r>
            <a:r>
              <a:rPr lang="en-US" altLang="zh-CN" sz="2400">
                <a:solidFill>
                  <a:srgbClr val="FF8D41"/>
                </a:solidFill>
              </a:rPr>
              <a:t>the number of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r>
              <a:rPr lang="en-US" altLang="zh-CN" sz="2400">
                <a:solidFill>
                  <a:srgbClr val="FF8D41"/>
                </a:solidFill>
              </a:rPr>
              <a:t>non-zeros</a:t>
            </a:r>
            <a:r>
              <a:rPr lang="en-US" altLang="zh-CN" sz="2400">
                <a:solidFill>
                  <a:srgbClr val="00B0F0"/>
                </a:solidFill>
              </a:rPr>
              <a:t> in </a:t>
            </a:r>
            <a:r>
              <a:rPr lang="en-US" altLang="zh-CN" sz="2400">
                <a:solidFill>
                  <a:srgbClr val="FF0000"/>
                </a:solidFill>
              </a:rPr>
              <a:t>α </a:t>
            </a:r>
            <a:r>
              <a:rPr lang="en-US" altLang="zh-CN" sz="2400">
                <a:solidFill>
                  <a:srgbClr val="00B0F0"/>
                </a:solidFill>
              </a:rPr>
              <a:t>but not the values of them.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7160" y="835660"/>
          <a:ext cx="6597650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273300" imgH="316865" progId="Equation.KSEE3">
                  <p:embed/>
                </p:oleObj>
              </mc:Choice>
              <mc:Fallback>
                <p:oleObj name="" r:id="rId1" imgW="2273300" imgH="3168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7160" y="835660"/>
                        <a:ext cx="6597650" cy="82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右箭头 6"/>
          <p:cNvSpPr/>
          <p:nvPr/>
        </p:nvSpPr>
        <p:spPr>
          <a:xfrm>
            <a:off x="2860675" y="2720975"/>
            <a:ext cx="1276985" cy="405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6495" y="2256155"/>
          <a:ext cx="2990215" cy="13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308100" imgH="584200" progId="Equation.KSEE3">
                  <p:embed/>
                </p:oleObj>
              </mc:Choice>
              <mc:Fallback>
                <p:oleObj name="" r:id="rId3" imgW="1308100" imgH="584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6495" y="2256155"/>
                        <a:ext cx="2990215" cy="133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75" y="7620"/>
            <a:ext cx="12185015" cy="8955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How to learn?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step1: 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	Initialize dictionary D randomly: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	choose K samples from set Y, initialize the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coefficient matrix with 0.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step2:  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	Sparse coding for each sample with D unchanged.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	objective function: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</a:t>
            </a:r>
            <a:endParaRPr lang="en-US" altLang="zh-CN" sz="2400">
              <a:solidFill>
                <a:schemeClr val="accent2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en-US" altLang="zh-CN" sz="2400">
                <a:solidFill>
                  <a:schemeClr val="accent2"/>
                </a:solidFill>
              </a:rPr>
              <a:t>supposing there is a sample </a:t>
            </a:r>
            <a:r>
              <a:rPr lang="en-US" altLang="zh-CN" sz="2400">
                <a:solidFill>
                  <a:schemeClr val="tx1"/>
                </a:solidFill>
              </a:rPr>
              <a:t>y, </a:t>
            </a:r>
            <a:r>
              <a:rPr lang="en-US" altLang="zh-CN" sz="2400">
                <a:solidFill>
                  <a:schemeClr val="accent2"/>
                </a:solidFill>
              </a:rPr>
              <a:t>and a dictionary(K=4)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	       </a:t>
            </a:r>
            <a:r>
              <a:rPr lang="en-US" altLang="zh-CN" sz="2400">
                <a:solidFill>
                  <a:schemeClr val="accent2"/>
                </a:solidFill>
              </a:rPr>
              <a:t>get sparse coding X of Y, and make X more sparser.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	       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4475" y="3251835"/>
          <a:ext cx="2990215" cy="13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1308100" imgH="584200" progId="Equation.KSEE3">
                  <p:embed/>
                </p:oleObj>
              </mc:Choice>
              <mc:Fallback>
                <p:oleObj name="" r:id="rId1" imgW="1308100" imgH="584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4475" y="3251835"/>
                        <a:ext cx="2990215" cy="133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07020" y="4804410"/>
          <a:ext cx="239141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435100" imgH="228600" progId="Equation.KSEE3">
                  <p:embed/>
                </p:oleObj>
              </mc:Choice>
              <mc:Fallback>
                <p:oleObj name="" r:id="rId3" imgW="14351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7020" y="4804410"/>
                        <a:ext cx="239141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270" y="-2540"/>
            <a:ext cx="12193905" cy="9417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1.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/>
              <a:t> 	</a:t>
            </a:r>
            <a:r>
              <a:rPr lang="en-US" altLang="zh-CN" sz="2400">
                <a:solidFill>
                  <a:schemeClr val="accent2"/>
                </a:solidFill>
              </a:rPr>
              <a:t>find the closest vector of</a:t>
            </a:r>
            <a:r>
              <a:rPr lang="en-US" altLang="zh-CN" sz="2400">
                <a:solidFill>
                  <a:schemeClr val="accent6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</a:rPr>
              <a:t>y,</a:t>
            </a:r>
            <a:endParaRPr lang="en-US" altLang="zh-CN" sz="2400">
              <a:solidFill>
                <a:schemeClr val="accent6"/>
              </a:solidFill>
            </a:endParaRPr>
          </a:p>
          <a:p>
            <a:r>
              <a:rPr lang="en-US" altLang="zh-CN" sz="2400">
                <a:solidFill>
                  <a:schemeClr val="accent6"/>
                </a:solidFill>
              </a:rPr>
              <a:t>		</a:t>
            </a:r>
            <a:r>
              <a:rPr lang="en-US" altLang="zh-CN" sz="2400">
                <a:solidFill>
                  <a:schemeClr val="accent2"/>
                </a:solidFill>
              </a:rPr>
              <a:t>α1*y、α2*y、α3*y、α4*y</a:t>
            </a:r>
            <a:endParaRPr lang="en-US" altLang="zh-CN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	choose the largest value of the four expressions                consider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α2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.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2.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Since α2 is so close to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y, we can design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to make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α2 and y closer.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/>
                </a:solidFill>
                <a:sym typeface="+mn-ea"/>
              </a:rPr>
              <a:t>							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/>
                </a:solidFill>
                <a:sym typeface="+mn-ea"/>
              </a:rPr>
              <a:t>	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b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is unknown, so work it out.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equation: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y - b * α2 = 0 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accent2"/>
                </a:solidFill>
                <a:sym typeface="+mn-ea"/>
              </a:rPr>
              <a:t>	by using Least squares we can get optimum solution but not real solution.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3.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after we get b, we do :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y' = y - b * α2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{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	if(y' &lt;= ε)    get  another  y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	else 	make it better!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}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右箭头 2"/>
          <p:cNvSpPr/>
          <p:nvPr/>
        </p:nvSpPr>
        <p:spPr>
          <a:xfrm>
            <a:off x="7270750" y="1240155"/>
            <a:ext cx="10725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9930" y="2602865"/>
          <a:ext cx="249618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93800" imgH="215900" progId="Equation.KSEE3">
                  <p:embed/>
                </p:oleObj>
              </mc:Choice>
              <mc:Fallback>
                <p:oleObj name="" r:id="rId1" imgW="1193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49930" y="2602865"/>
                        <a:ext cx="2496185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" y="78105"/>
            <a:ext cx="1216850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4. make it better.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do:  α1*y’、α3*y’、α4*y’</a:t>
            </a:r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	choose the largest value		 consider 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α3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then: 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equation: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y - b * α2 - c * α3 = 0 </a:t>
            </a:r>
            <a:r>
              <a:rPr lang="en-US" altLang="zh-CN" sz="2400">
                <a:solidFill>
                  <a:srgbClr val="FF8D41"/>
                </a:solidFill>
                <a:sym typeface="+mn-ea"/>
              </a:rPr>
              <a:t>, get b, c.</a:t>
            </a:r>
            <a:endParaRPr lang="en-US" altLang="zh-CN" sz="2400">
              <a:solidFill>
                <a:srgbClr val="FF8D41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8D41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equation: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y' = y - b * α2 - c * α3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rgbClr val="00B0F0"/>
                </a:solidFill>
                <a:sym typeface="+mn-ea"/>
              </a:rPr>
              <a:t>check: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{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	if(y' &lt;= ε)    get  another  y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	else 	make it better!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	}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5.remember to choose who has more zeros.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</a:t>
            </a:r>
            <a:endParaRPr lang="en-US" altLang="zh-CN" sz="2400">
              <a:solidFill>
                <a:srgbClr val="00B0F0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sym typeface="+mn-ea"/>
              </a:rPr>
              <a:t>	Don't forget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 			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21810" y="946150"/>
            <a:ext cx="1268095" cy="202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2000" y="1241425"/>
          <a:ext cx="217805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93800" imgH="215900" progId="Equation.KSEE3">
                  <p:embed/>
                </p:oleObj>
              </mc:Choice>
              <mc:Fallback>
                <p:oleObj name="" r:id="rId1" imgW="11938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00" y="1241425"/>
                        <a:ext cx="2178050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26660"/>
          <a:ext cx="108204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304800" imgH="254000" progId="Equation.KSEE3">
                  <p:embed/>
                </p:oleObj>
              </mc:Choice>
              <mc:Fallback>
                <p:oleObj name="" r:id="rId3" imgW="3048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7210" y="5026660"/>
                        <a:ext cx="108204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130" y="33020"/>
            <a:ext cx="121431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Update dictonary and coding matrix(Iteration)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zh-CN" altLang="en-US"/>
          </a:p>
          <a:p>
            <a:r>
              <a:rPr lang="zh-CN" altLang="en-US" sz="2400">
                <a:solidFill>
                  <a:srgbClr val="00B0F0"/>
                </a:solidFill>
              </a:rPr>
              <a:t>Updat</a:t>
            </a:r>
            <a:r>
              <a:rPr lang="en-US" altLang="zh-CN" sz="2400">
                <a:solidFill>
                  <a:srgbClr val="00B0F0"/>
                </a:solidFill>
              </a:rPr>
              <a:t>e</a:t>
            </a:r>
            <a:r>
              <a:rPr lang="zh-CN" altLang="en-US" sz="2400">
                <a:solidFill>
                  <a:srgbClr val="00B0F0"/>
                </a:solidFill>
              </a:rPr>
              <a:t> dictionaries by column</a:t>
            </a:r>
            <a:r>
              <a:rPr lang="en-US" altLang="zh-CN" sz="2400">
                <a:solidFill>
                  <a:srgbClr val="00B0F0"/>
                </a:solidFill>
              </a:rPr>
              <a:t>:</a:t>
            </a:r>
            <a:r>
              <a:rPr lang="zh-CN" altLang="en-US" sz="2400">
                <a:solidFill>
                  <a:srgbClr val="00B0F0"/>
                </a:solidFill>
              </a:rPr>
              <a:t> when the atoms in column K are updated, the other atoms remain unchanged.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Assuming that we are </a:t>
            </a:r>
            <a:r>
              <a:rPr lang="en-US" altLang="zh-CN" sz="2400">
                <a:solidFill>
                  <a:srgbClr val="00B0F0"/>
                </a:solidFill>
              </a:rPr>
              <a:t>going to</a:t>
            </a:r>
            <a:r>
              <a:rPr lang="zh-CN" altLang="en-US" sz="2400">
                <a:solidFill>
                  <a:srgbClr val="00B0F0"/>
                </a:solidFill>
              </a:rPr>
              <a:t> updat</a:t>
            </a:r>
            <a:r>
              <a:rPr lang="en-US" altLang="zh-CN" sz="2400">
                <a:solidFill>
                  <a:srgbClr val="00B0F0"/>
                </a:solidFill>
              </a:rPr>
              <a:t>e</a:t>
            </a:r>
            <a:r>
              <a:rPr lang="zh-CN" altLang="en-US" sz="2400">
                <a:solidFill>
                  <a:srgbClr val="00B0F0"/>
                </a:solidFill>
              </a:rPr>
              <a:t> the kth atom , the objective function is: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>
              <a:solidFill>
                <a:srgbClr val="FF8D41"/>
              </a:solidFill>
            </a:endParaRPr>
          </a:p>
          <a:p>
            <a:endParaRPr lang="zh-CN" altLang="en-US"/>
          </a:p>
          <a:p>
            <a:r>
              <a:rPr lang="en-US" altLang="zh-CN">
                <a:solidFill>
                  <a:srgbClr val="FF8D41"/>
                </a:solidFill>
              </a:rPr>
              <a:t>consider:   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8850" y="2294890"/>
          <a:ext cx="679005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381500" imgH="457200" progId="Equation.KSEE3">
                  <p:embed/>
                </p:oleObj>
              </mc:Choice>
              <mc:Fallback>
                <p:oleObj name="" r:id="rId1" imgW="4381500" imgH="457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2294890"/>
                        <a:ext cx="6790055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QQ截图201812141150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0" y="3768090"/>
            <a:ext cx="10058400" cy="273812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6140" y="3464560"/>
          <a:ext cx="76581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39700" imgH="165100" progId="Equation.KSEE3">
                  <p:embed/>
                </p:oleObj>
              </mc:Choice>
              <mc:Fallback>
                <p:oleObj name="" r:id="rId4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6140" y="3464560"/>
                        <a:ext cx="76581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13290" y="3129915"/>
          <a:ext cx="68453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77165" imgH="165100" progId="Equation.KSEE3">
                  <p:embed/>
                </p:oleObj>
              </mc:Choice>
              <mc:Fallback>
                <p:oleObj name="" r:id="rId6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3290" y="3129915"/>
                        <a:ext cx="684530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2170" y="3432810"/>
          <a:ext cx="90932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165100" imgH="165100" progId="Equation.KSEE3">
                  <p:embed/>
                </p:oleObj>
              </mc:Choice>
              <mc:Fallback>
                <p:oleObj name="" r:id="rId8" imgW="1651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2170" y="3432810"/>
                        <a:ext cx="909320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0" y="24130"/>
            <a:ext cx="1218438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F0"/>
                </a:solidFill>
              </a:rPr>
              <a:t>To the bigger matrix, we can do some changes: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Since D and X are stored by column, we need to transpose x in following expression:</a:t>
            </a:r>
            <a:endParaRPr lang="zh-CN" altLang="en-US"/>
          </a:p>
          <a:p>
            <a:r>
              <a:rPr lang="en-US" altLang="zh-CN">
                <a:solidFill>
                  <a:srgbClr val="FF8D41"/>
                </a:solidFill>
                <a:sym typeface="+mn-ea"/>
              </a:rPr>
              <a:t>						</a:t>
            </a:r>
            <a:endParaRPr lang="en-US" altLang="zh-CN">
              <a:solidFill>
                <a:srgbClr val="FF8D41"/>
              </a:solidFill>
              <a:sym typeface="+mn-ea"/>
            </a:endParaRPr>
          </a:p>
          <a:p>
            <a:r>
              <a:rPr lang="en-US" altLang="zh-CN">
                <a:solidFill>
                  <a:srgbClr val="FF8D41"/>
                </a:solidFill>
                <a:sym typeface="+mn-ea"/>
              </a:rPr>
              <a:t>						Now, the problem is how to get new d and x: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					</a:t>
            </a:r>
            <a:r>
              <a:rPr lang="en-US" altLang="zh-CN">
                <a:solidFill>
                  <a:srgbClr val="FF8D41"/>
                </a:solidFill>
                <a:sym typeface="+mn-ea"/>
              </a:rPr>
              <a:t>						</a:t>
            </a:r>
            <a:endParaRPr lang="zh-CN" altLang="en-US"/>
          </a:p>
          <a:p>
            <a:r>
              <a:rPr lang="en-US" altLang="zh-CN"/>
              <a:t>					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 sz="2400">
              <a:solidFill>
                <a:srgbClr val="92D050"/>
              </a:solidFill>
            </a:endParaRPr>
          </a:p>
          <a:p>
            <a:endParaRPr lang="en-US" altLang="zh-CN" sz="2400">
              <a:solidFill>
                <a:srgbClr val="92D050"/>
              </a:solidFill>
            </a:endParaRPr>
          </a:p>
          <a:p>
            <a:r>
              <a:rPr lang="en-US" altLang="zh-CN" sz="2400">
                <a:solidFill>
                  <a:srgbClr val="92D050"/>
                </a:solidFill>
              </a:rPr>
              <a:t>traget: make 				nominal.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FF8D41"/>
                </a:solidFill>
                <a:sym typeface="+mn-ea"/>
              </a:rPr>
              <a:t>when we update ,we just need to update nonzero atoms.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22730"/>
            <a:ext cx="3971925" cy="199072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9745" y="1925320"/>
          <a:ext cx="271335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295400" imgH="241300" progId="Equation.KSEE3">
                  <p:embed/>
                </p:oleObj>
              </mc:Choice>
              <mc:Fallback>
                <p:oleObj name="" r:id="rId2" imgW="12954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9745" y="1925320"/>
                        <a:ext cx="271335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2011011922263597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60" y="2661920"/>
            <a:ext cx="4467860" cy="215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440" y="5116830"/>
            <a:ext cx="1924050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9050" y="2540"/>
            <a:ext cx="1220089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B0F0"/>
                </a:solidFill>
              </a:rPr>
              <a:t>make :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rgbClr val="00B0F0"/>
                </a:solidFill>
              </a:rPr>
              <a:t>New problem: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	if d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ecomposition             directly, the zero-elements will be changed to non-zero.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endParaRPr lang="en-US" altLang="zh-CN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Solution: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	In the process of iteration,we can find the last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 which used 	in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example: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	In                                  , assuming that                    is not zero, then the corresponding column 1,3 of Y is the signal  K in D.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610" y="9144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03200" imgH="228600" progId="Equation.KSEE3">
                  <p:embed/>
                </p:oleObj>
              </mc:Choice>
              <mc:Fallback>
                <p:oleObj name="" r:id="rId1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10" y="91440"/>
                        <a:ext cx="60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944245" y="259715"/>
            <a:ext cx="326009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78355" y="278765"/>
            <a:ext cx="183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SVD</a:t>
            </a:r>
            <a:endParaRPr lang="en-US" altLang="zh-CN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5000" y="174625"/>
          <a:ext cx="1527175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93700" imgH="241300" progId="Equation.KSEE3">
                  <p:embed/>
                </p:oleObj>
              </mc:Choice>
              <mc:Fallback>
                <p:oleObj name="" r:id="rId3" imgW="393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5000" y="174625"/>
                        <a:ext cx="1527175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270" y="1585595"/>
          <a:ext cx="57340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77165" imgH="228600" progId="Equation.KSEE3">
                  <p:embed/>
                </p:oleObj>
              </mc:Choice>
              <mc:Fallback>
                <p:oleObj name="" r:id="rId5" imgW="1771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270" y="1585595"/>
                        <a:ext cx="57340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1385" y="1585595"/>
          <a:ext cx="55181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1385" y="1585595"/>
                        <a:ext cx="551815" cy="67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3460" y="2411413"/>
          <a:ext cx="57721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90500" imgH="241300" progId="Equation.KSEE3">
                  <p:embed/>
                </p:oleObj>
              </mc:Choice>
              <mc:Fallback>
                <p:oleObj name="" r:id="rId9" imgW="190500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3460" y="2411413"/>
                        <a:ext cx="57721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6930" y="2407920"/>
          <a:ext cx="636270" cy="65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90500" imgH="241300" progId="Equation.KSEE3">
                  <p:embed/>
                </p:oleObj>
              </mc:Choice>
              <mc:Fallback>
                <p:oleObj name="" r:id="rId11" imgW="190500" imgH="2413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6930" y="2407920"/>
                        <a:ext cx="636270" cy="65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1710055" y="1726565"/>
            <a:ext cx="175133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1685290" y="2553970"/>
            <a:ext cx="1776095" cy="43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83740" y="173990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pproach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83740" y="258699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pproach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6060" y="3493135"/>
          <a:ext cx="45847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203200" imgH="228600" progId="Equation.KSEE3">
                  <p:embed/>
                </p:oleObj>
              </mc:Choice>
              <mc:Fallback>
                <p:oleObj name="" r:id="rId13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6060" y="3493135"/>
                        <a:ext cx="458470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1970" y="4358640"/>
          <a:ext cx="36639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177165" imgH="228600" progId="Equation.KSEE3">
                  <p:embed/>
                </p:oleObj>
              </mc:Choice>
              <mc:Fallback>
                <p:oleObj name="" r:id="rId14" imgW="1771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1970" y="4358640"/>
                        <a:ext cx="36639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2375" y="5112385"/>
          <a:ext cx="188849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939800" imgH="228600" progId="Equation.KSEE3">
                  <p:embed/>
                </p:oleObj>
              </mc:Choice>
              <mc:Fallback>
                <p:oleObj name="" r:id="rId15" imgW="9398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22375" y="5112385"/>
                        <a:ext cx="188849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2490" y="5113020"/>
          <a:ext cx="105219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7" imgW="457200" imgH="228600" progId="Equation.KSEE3">
                  <p:embed/>
                </p:oleObj>
              </mc:Choice>
              <mc:Fallback>
                <p:oleObj name="" r:id="rId17" imgW="4572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82490" y="5113020"/>
                        <a:ext cx="105219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065" y="8890"/>
            <a:ext cx="12167870" cy="720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		</a:t>
            </a:r>
            <a:endParaRPr lang="en-US" altLang="zh-CN"/>
          </a:p>
          <a:p>
            <a:r>
              <a:rPr lang="en-US" altLang="zh-CN"/>
              <a:t>			</a:t>
            </a:r>
            <a:r>
              <a:rPr lang="en-US" altLang="zh-CN" sz="2400">
                <a:solidFill>
                  <a:srgbClr val="00B050"/>
                </a:solidFill>
              </a:rPr>
              <a:t>Dictionary Learning</a:t>
            </a:r>
            <a:endParaRPr lang="en-US" altLang="zh-CN" sz="2400"/>
          </a:p>
          <a:p>
            <a:endParaRPr lang="en-US" altLang="zh-CN"/>
          </a:p>
          <a:p>
            <a:r>
              <a:rPr lang="en-US" altLang="zh-CN"/>
              <a:t>			</a:t>
            </a:r>
            <a:r>
              <a:rPr lang="en-US" altLang="zh-CN">
                <a:solidFill>
                  <a:srgbClr val="00B0F0"/>
                </a:solidFill>
              </a:rPr>
              <a:t>A reduced dimension representation for large data sets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	</a:t>
            </a:r>
            <a:r>
              <a:rPr lang="en-US" altLang="zh-CN">
                <a:solidFill>
                  <a:srgbClr val="00B0F0"/>
                </a:solidFill>
              </a:rPr>
              <a:t>Dictionary learning always tries to learn the most plain features hidden behind</a:t>
            </a:r>
            <a:r>
              <a:rPr lang="en-US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samples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			</a:t>
            </a:r>
            <a:r>
              <a:rPr lang="en-US" altLang="zh-CN">
                <a:solidFill>
                  <a:srgbClr val="00B0F0"/>
                </a:solidFill>
              </a:rPr>
              <a:t>(</a:t>
            </a:r>
            <a:r>
              <a:rPr lang="en-US" altLang="zh-CN">
                <a:solidFill>
                  <a:srgbClr val="00B0F0"/>
                </a:solidFill>
              </a:rPr>
              <a:t>If the simplest feature of the sample is the best feature of it)</a:t>
            </a:r>
            <a:endParaRPr lang="en-US" altLang="zh-CN">
              <a:solidFill>
                <a:srgbClr val="00B0F0"/>
              </a:solidFill>
            </a:endParaRPr>
          </a:p>
          <a:p>
            <a:endParaRPr lang="zh-CN" altLang="en-US"/>
          </a:p>
          <a:p>
            <a:r>
              <a:rPr lang="en-US" altLang="zh-CN"/>
              <a:t>			</a:t>
            </a:r>
            <a:r>
              <a:rPr lang="en-US" altLang="zh-CN" sz="2400">
                <a:solidFill>
                  <a:srgbClr val="00B050"/>
                </a:solidFill>
              </a:rPr>
              <a:t>Sparse Representation</a:t>
            </a:r>
            <a:r>
              <a:rPr lang="en-US" altLang="zh-CN"/>
              <a:t>		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			</a:t>
            </a:r>
            <a:r>
              <a:rPr lang="en-US" altLang="zh-CN">
                <a:solidFill>
                  <a:srgbClr val="00B0F0"/>
                </a:solidFill>
              </a:rPr>
              <a:t>Represent as much knowledge as possible with  fewer resources </a:t>
            </a:r>
            <a:endParaRPr lang="en-US" altLang="zh-CN"/>
          </a:p>
          <a:p>
            <a:r>
              <a:rPr lang="en-US" altLang="zh-CN"/>
              <a:t>			</a:t>
            </a:r>
            <a:r>
              <a:rPr lang="en-US" altLang="zh-CN">
                <a:solidFill>
                  <a:srgbClr val="00B0F0"/>
                </a:solidFill>
              </a:rPr>
              <a:t>(fast calculating speed)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u=3420352855,2078159799&amp;fm=200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8890"/>
            <a:ext cx="2439670" cy="366077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5827395" y="1205865"/>
            <a:ext cx="161925" cy="36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793740" y="3344545"/>
            <a:ext cx="229235" cy="651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QQ截图201812170943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996055"/>
            <a:ext cx="4348480" cy="195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75" y="8255"/>
            <a:ext cx="122447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split</a:t>
            </a:r>
            <a:r>
              <a:rPr lang="en-US" altLang="zh-CN">
                <a:solidFill>
                  <a:srgbClr val="00B0F0"/>
                </a:solidFill>
              </a:rPr>
              <a:t>: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	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In this way, we can get X and D which only </a:t>
            </a:r>
            <a:r>
              <a:rPr lang="en-US" altLang="zh-CN">
                <a:solidFill>
                  <a:srgbClr val="00B0F0"/>
                </a:solidFill>
              </a:rPr>
              <a:t>at </a:t>
            </a:r>
            <a:r>
              <a:rPr lang="zh-CN" altLang="en-US">
                <a:solidFill>
                  <a:srgbClr val="00B0F0"/>
                </a:solidFill>
              </a:rPr>
              <a:t>non-zero position.</a:t>
            </a:r>
            <a:r>
              <a:rPr lang="en-US" altLang="zh-CN">
                <a:solidFill>
                  <a:srgbClr val="00B0F0"/>
                </a:solidFill>
              </a:rPr>
              <a:t>Then c</a:t>
            </a:r>
            <a:r>
              <a:rPr lang="zh-CN" altLang="en-US">
                <a:solidFill>
                  <a:srgbClr val="00B0F0"/>
                </a:solidFill>
              </a:rPr>
              <a:t>alculat</a:t>
            </a:r>
            <a:r>
              <a:rPr lang="en-US" altLang="zh-CN">
                <a:solidFill>
                  <a:srgbClr val="00B0F0"/>
                </a:solidFill>
              </a:rPr>
              <a:t>e</a:t>
            </a:r>
            <a:r>
              <a:rPr lang="zh-CN" altLang="en-US">
                <a:solidFill>
                  <a:srgbClr val="00B0F0"/>
                </a:solidFill>
              </a:rPr>
              <a:t> the objective function 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Do  SVD: 				        , take the first column of        as 	          , take the first column of       </a:t>
            </a:r>
            <a:r>
              <a:rPr lang="en-US" altLang="zh-CN">
                <a:solidFill>
                  <a:schemeClr val="tx1"/>
                </a:solidFill>
              </a:rPr>
              <a:t>*</a:t>
            </a:r>
            <a:r>
              <a:rPr lang="en-US" altLang="zh-CN">
                <a:solidFill>
                  <a:srgbClr val="00B0F0"/>
                </a:solidFill>
              </a:rPr>
              <a:t> 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	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	         as         .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Then the algorithm is updated iteratively until it converges.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QQ截图20181216111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391160"/>
            <a:ext cx="2705100" cy="1924050"/>
          </a:xfrm>
          <a:prstGeom prst="rect">
            <a:avLst/>
          </a:prstGeom>
        </p:spPr>
      </p:pic>
      <p:pic>
        <p:nvPicPr>
          <p:cNvPr id="4" name="图片 3" descr="QQ截图20181216111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65" y="172085"/>
            <a:ext cx="2562225" cy="236220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6965" y="2534285"/>
          <a:ext cx="106489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30200" imgH="241300" progId="Equation.KSEE3">
                  <p:embed/>
                </p:oleObj>
              </mc:Choice>
              <mc:Fallback>
                <p:oleObj name="" r:id="rId3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6965" y="2534285"/>
                        <a:ext cx="1064895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9855" y="3223260"/>
          <a:ext cx="2854960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862965" imgH="241300" progId="Equation.KSEE3">
                  <p:embed/>
                </p:oleObj>
              </mc:Choice>
              <mc:Fallback>
                <p:oleObj name="" r:id="rId5" imgW="862965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9855" y="3223260"/>
                        <a:ext cx="2854960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7665" y="3312160"/>
          <a:ext cx="32385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165100" imgH="177165" progId="Equation.KSEE3">
                  <p:embed/>
                </p:oleObj>
              </mc:Choice>
              <mc:Fallback>
                <p:oleObj name="" r:id="rId7" imgW="165100" imgH="1771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17665" y="3312160"/>
                        <a:ext cx="323850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9820" y="3253740"/>
          <a:ext cx="39370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9820" y="3253740"/>
                        <a:ext cx="393700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27030" y="3311525"/>
          <a:ext cx="307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27030" y="3311525"/>
                        <a:ext cx="3079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49940" y="3311525"/>
          <a:ext cx="81216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3" imgW="508000" imgH="215900" progId="Equation.KSEE3">
                  <p:embed/>
                </p:oleObj>
              </mc:Choice>
              <mc:Fallback>
                <p:oleObj name="" r:id="rId13" imgW="5080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49940" y="3311525"/>
                        <a:ext cx="812165" cy="34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6735" y="3803650"/>
          <a:ext cx="39814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5" imgW="190500" imgH="241300" progId="Equation.KSEE3">
                  <p:embed/>
                </p:oleObj>
              </mc:Choice>
              <mc:Fallback>
                <p:oleObj name="" r:id="rId15" imgW="190500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16735" y="3803650"/>
                        <a:ext cx="39814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18415" y="-8890"/>
            <a:ext cx="123450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8890"/>
            <a:ext cx="6485890" cy="6739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-8890"/>
            <a:ext cx="6384925" cy="6767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34925" y="-17145"/>
            <a:ext cx="1226058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QQ截图201812161346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83895"/>
            <a:ext cx="10058400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-3810"/>
            <a:ext cx="12179300" cy="9493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/>
            <a:r>
              <a:rPr lang="en-US" altLang="zh-CN"/>
              <a:t>k-means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85" y="945515"/>
            <a:ext cx="12178665" cy="5855335"/>
          </a:xfrm>
        </p:spPr>
        <p:txBody>
          <a:bodyPr>
            <a:normAutofit lnSpcReduction="10000"/>
          </a:bodyPr>
          <a:p>
            <a:pPr algn="l"/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algorithm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k?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FF8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is the number of current classes in clustering algorithm</a:t>
            </a:r>
            <a:endParaRPr lang="en-US" b="1">
              <a:solidFill>
                <a:srgbClr val="FF8D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means?</a:t>
            </a:r>
            <a:endParaRPr lang="en-US" b="1">
              <a:solidFill>
                <a:srgbClr val="FF8D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>
                <a:solidFill>
                  <a:srgbClr val="FF8D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is a mean algorithm</a:t>
            </a:r>
            <a:endParaRPr lang="en-US" b="1">
              <a:solidFill>
                <a:srgbClr val="FF8D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 descr="20181125201755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3290" y="1128395"/>
            <a:ext cx="4505325" cy="355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705" y="45720"/>
            <a:ext cx="1208595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■   Selecting K points as initial clustering centers</a:t>
            </a:r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	</a:t>
            </a:r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■   According to the center of each cluster, the distance between each object and these centers is calculated, and the objects are re-divided according to the minimum distance.</a:t>
            </a:r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■   Recalculate the center of each cluster</a:t>
            </a:r>
            <a:r>
              <a:rPr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■   When a certain condition is satisfied </a:t>
            </a:r>
            <a:r>
              <a:rPr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and</a:t>
            </a:r>
            <a:r>
              <a:rPr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 if the classification does not change, the algorithm terminates, otherwise it continues to 2-3.</a:t>
            </a:r>
            <a:endParaRPr lang="zh-CN" altLang="en-US" sz="240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zh-CN" altLang="en-US"/>
          </a:p>
          <a:p>
            <a:r>
              <a:rPr lang="en-US" altLang="zh-CN" sz="2400">
                <a:solidFill>
                  <a:srgbClr val="FF6600"/>
                </a:solidFill>
              </a:rPr>
              <a:t>objective function:</a:t>
            </a:r>
            <a:endParaRPr lang="en-US" altLang="zh-CN" sz="2400">
              <a:solidFill>
                <a:srgbClr val="FF66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mXaB1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9370" y="4222115"/>
            <a:ext cx="386715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270" y="0"/>
            <a:ext cx="122104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5712460" cy="6739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5" y="0"/>
            <a:ext cx="5946775" cy="673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77470" y="-34290"/>
            <a:ext cx="1229487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16510"/>
            <a:ext cx="6350635" cy="4341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16510"/>
            <a:ext cx="7315200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-3810"/>
            <a:ext cx="12179300" cy="9493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pPr algn="l"/>
            <a:r>
              <a:rPr lang="en-US" altLang="zh-CN"/>
              <a:t>SVD(Singular Value Decomposition)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85" y="945515"/>
            <a:ext cx="12178665" cy="5855335"/>
          </a:xfrm>
        </p:spPr>
        <p:txBody>
          <a:bodyPr>
            <a:normAutofit lnSpcReduction="10000"/>
          </a:bodyPr>
          <a:p>
            <a:pPr algn="l"/>
            <a:r>
              <a:rPr lang="en-US" altLang="zh-CN" b="1">
                <a:solidFill>
                  <a:srgbClr val="FF3300"/>
                </a:solidFill>
                <a:latin typeface="Calibri" panose="020F0502020204030204" charset="0"/>
              </a:rPr>
              <a:t>① </a:t>
            </a:r>
            <a:r>
              <a:rPr lang="en-US" altLang="zh-CN" b="1">
                <a:solidFill>
                  <a:srgbClr val="FF3300"/>
                </a:solidFill>
                <a:latin typeface="Calibri" panose="020F0502020204030204" charset="0"/>
                <a:sym typeface="+mn-ea"/>
              </a:rPr>
              <a:t>Eigen Value Decomposition(for square matrix)</a:t>
            </a:r>
            <a:endParaRPr lang="en-US" altLang="zh-CN">
              <a:latin typeface="Calibri" panose="020F0502020204030204" charset="0"/>
              <a:sym typeface="+mn-ea"/>
            </a:endParaRPr>
          </a:p>
          <a:p>
            <a:pPr algn="l"/>
            <a:r>
              <a:rPr lang="en-US" altLang="zh-CN">
                <a:latin typeface="Calibri" panose="020F0502020204030204" charset="0"/>
                <a:sym typeface="+mn-ea"/>
              </a:rPr>
              <a:t>expression1: </a:t>
            </a:r>
            <a:endParaRPr lang="en-US" altLang="zh-CN">
              <a:latin typeface="Calibri" panose="020F0502020204030204" charset="0"/>
              <a:sym typeface="+mn-ea"/>
            </a:endParaRPr>
          </a:p>
          <a:p>
            <a:pPr algn="l"/>
            <a:r>
              <a:rPr lang="en-US" altLang="zh-CN">
                <a:latin typeface="Calibri" panose="020F0502020204030204" charset="0"/>
              </a:rPr>
              <a:t>expression2: </a:t>
            </a:r>
            <a:endParaRPr lang="en-US" altLang="zh-CN">
              <a:latin typeface="Calibri" panose="020F0502020204030204" charset="0"/>
            </a:endParaRPr>
          </a:p>
          <a:p>
            <a:pPr algn="l"/>
            <a:endParaRPr lang="en-US">
              <a:latin typeface="Calibri" panose="020F0502020204030204" charset="0"/>
            </a:endParaRPr>
          </a:p>
          <a:p>
            <a:pPr algn="l"/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a matrix is a linear transformation</a:t>
            </a:r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9690" y="1356995"/>
          <a:ext cx="123825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33400" imgH="177165" progId="Equation.KSEE3">
                  <p:embed/>
                </p:oleObj>
              </mc:Choice>
              <mc:Fallback>
                <p:oleObj name="" r:id="rId1" imgW="533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9690" y="1356995"/>
                        <a:ext cx="123825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2035" y="1367790"/>
          <a:ext cx="32766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" imgH="139700" progId="Equation.KSEE3">
                  <p:embed/>
                </p:oleObj>
              </mc:Choice>
              <mc:Fallback>
                <p:oleObj name="" r:id="rId3" imgW="1143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2035" y="1367790"/>
                        <a:ext cx="32766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2635" y="1400175"/>
          <a:ext cx="36195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39700" imgH="177165" progId="Equation.KSEE3">
                  <p:embed/>
                </p:oleObj>
              </mc:Choice>
              <mc:Fallback>
                <p:oleObj name="" r:id="rId5" imgW="1397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635" y="1400175"/>
                        <a:ext cx="36195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179695" y="1400175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eigenvector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98385" y="1431290"/>
            <a:ext cx="184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eigenvalue</a:t>
            </a:r>
            <a:endParaRPr lang="en-US" altLang="zh-CN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2540" y="1724660"/>
          <a:ext cx="152844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711200" imgH="228600" progId="Equation.KSEE3">
                  <p:embed/>
                </p:oleObj>
              </mc:Choice>
              <mc:Fallback>
                <p:oleObj name="" r:id="rId7" imgW="7112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2540" y="1724660"/>
                        <a:ext cx="152844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1080" y="1799590"/>
          <a:ext cx="34861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52400" imgH="203200" progId="Equation.KSEE3">
                  <p:embed/>
                </p:oleObj>
              </mc:Choice>
              <mc:Fallback>
                <p:oleObj name="" r:id="rId9" imgW="1524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1080" y="1799590"/>
                        <a:ext cx="348615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79695" y="185928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matrix of eigenvectors</a:t>
            </a:r>
            <a:endParaRPr lang="en-US" altLang="zh-CN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42910" y="1859280"/>
          <a:ext cx="37846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39700" imgH="152400" progId="Equation.KSEE3">
                  <p:embed/>
                </p:oleObj>
              </mc:Choice>
              <mc:Fallback>
                <p:oleObj name="" r:id="rId11" imgW="139700" imgH="1524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42910" y="1859280"/>
                        <a:ext cx="37846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16595" y="1859280"/>
            <a:ext cx="257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 diagonal matrix</a:t>
            </a:r>
            <a:endParaRPr lang="en-US" altLang="zh-CN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8445" y="3400425"/>
          <a:ext cx="3074670" cy="112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3" imgW="1130300" imgH="457200" progId="Equation.KSEE3">
                  <p:embed/>
                </p:oleObj>
              </mc:Choice>
              <mc:Fallback>
                <p:oleObj name="" r:id="rId13" imgW="1130300" imgH="4572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8445" y="3400425"/>
                        <a:ext cx="3074670" cy="112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 descr="2011011922263260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345" y="4520565"/>
            <a:ext cx="4980940" cy="2280920"/>
          </a:xfrm>
          <a:prstGeom prst="rect">
            <a:avLst/>
          </a:prstGeom>
        </p:spPr>
      </p:pic>
      <p:pic>
        <p:nvPicPr>
          <p:cNvPr id="21" name="图片 20" descr="2011011922263331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2730" y="4485005"/>
            <a:ext cx="4984750" cy="231648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75520" y="3436620"/>
          <a:ext cx="1019175" cy="10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7" imgW="444500" imgH="457200" progId="Equation.KSEE3">
                  <p:embed/>
                </p:oleObj>
              </mc:Choice>
              <mc:Fallback>
                <p:oleObj name="" r:id="rId17" imgW="444500" imgH="4572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75520" y="3436620"/>
                        <a:ext cx="1019175" cy="10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4445" y="1270"/>
            <a:ext cx="12200890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onclusion</a:t>
            </a:r>
            <a:r>
              <a:rPr lang="en-US" altLang="zh-CN" sz="24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: matrix transformation will cause a distortion on plane.</a:t>
            </a:r>
            <a:endParaRPr lang="en-US" altLang="zh-CN" sz="24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If you want to describe a </a:t>
            </a:r>
            <a:r>
              <a:rPr lang="en-US" sz="24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linear transformation,  main direction is a good choice.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/>
          </a:p>
          <a:p>
            <a:r>
              <a:rPr lang="en-US" altLang="zh-CN" sz="2400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in expression2: Σ is a diagonal matrix in which the eigenvalues are arranged from large to small.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The eigenvectors corresponding to these eigenvalues describe the direction of change of the matrix (from major change to minor change).It's obvious in the first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picture.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201101192226333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847090"/>
            <a:ext cx="4899660" cy="2107565"/>
          </a:xfrm>
          <a:prstGeom prst="rect">
            <a:avLst/>
          </a:prstGeom>
        </p:spPr>
      </p:pic>
      <p:pic>
        <p:nvPicPr>
          <p:cNvPr id="4" name="图片 3" descr="2011011922263260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4622800"/>
            <a:ext cx="4976495" cy="190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730" y="260985"/>
            <a:ext cx="1194054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When the matrix is of high dimension</a:t>
            </a:r>
            <a:r>
              <a:rPr lang="en-US" altLang="zh-CN" sz="2400"/>
              <a:t>, this transformation also has many directions. 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We get the first N eigenvectors by eigenvalue dec</a:t>
            </a:r>
            <a:r>
              <a:rPr lang="en-US" altLang="zh-CN" sz="2400">
                <a:sym typeface="+mn-ea"/>
              </a:rPr>
              <a:t>omposition and there will be N directions.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/>
              <a:t>We can approximate the linear transformation(matrix) by using these directions.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olidFill>
                  <a:srgbClr val="00B0F0"/>
                </a:solidFill>
              </a:rPr>
              <a:t>Task: Extract the most important features of this matrix.</a:t>
            </a:r>
            <a:endParaRPr lang="en-US" altLang="zh-CN" sz="2400">
              <a:solidFill>
                <a:srgbClr val="00B0F0"/>
              </a:solidFill>
            </a:endParaRPr>
          </a:p>
          <a:p>
            <a:endParaRPr lang="en-US" altLang="zh-CN" sz="2400">
              <a:solidFill>
                <a:srgbClr val="00B0F0"/>
              </a:solidFill>
            </a:endParaRPr>
          </a:p>
          <a:p>
            <a:r>
              <a:rPr lang="en-US" altLang="zh-CN" sz="2400">
                <a:solidFill>
                  <a:srgbClr val="00B0F0"/>
                </a:solidFill>
              </a:rPr>
              <a:t>Conclusion: </a:t>
            </a:r>
            <a:r>
              <a:rPr lang="en-US" altLang="zh-CN" sz="2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eigenvalues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r>
              <a:rPr lang="en-US" altLang="zh-CN" sz="2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the importance of the </a:t>
            </a:r>
            <a:r>
              <a:rPr lang="en-US" altLang="zh-CN" sz="2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corresponding feature</a:t>
            </a:r>
            <a:endParaRPr lang="en-US" altLang="zh-CN" sz="2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   eigenvectors </a:t>
            </a:r>
            <a:r>
              <a:rPr lang="en-US" altLang="zh-CN" sz="24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 the feature</a:t>
            </a:r>
            <a:r>
              <a:rPr lang="en-US" altLang="zh-CN" sz="2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Calibri" panose="020F0502020204030204" charset="0"/>
              </a:rPr>
              <a:t>The limit of</a:t>
            </a:r>
            <a:r>
              <a:rPr lang="en-US" altLang="zh-CN" sz="2400"/>
              <a:t> </a:t>
            </a:r>
            <a:r>
              <a:rPr lang="en-US" altLang="zh-CN" sz="2400">
                <a:latin typeface="Calibri" panose="020F0502020204030204" charset="0"/>
                <a:sym typeface="+mn-ea"/>
              </a:rPr>
              <a:t>EigenValue Decomposition: square matrix.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5428</Words>
  <Application>WPS 演示</Application>
  <PresentationFormat>宽屏</PresentationFormat>
  <Paragraphs>494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22</vt:i4>
      </vt:variant>
    </vt:vector>
  </HeadingPairs>
  <TitlesOfParts>
    <vt:vector size="80" baseType="lpstr">
      <vt:lpstr>Arial</vt:lpstr>
      <vt:lpstr>宋体</vt:lpstr>
      <vt:lpstr>Wingdings</vt:lpstr>
      <vt:lpstr>Calibri</vt:lpstr>
      <vt:lpstr>微软雅黑</vt:lpstr>
      <vt:lpstr>Franklin Gothic Medium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k-means</vt:lpstr>
      <vt:lpstr>PowerPoint 演示文稿</vt:lpstr>
      <vt:lpstr>PowerPoint 演示文稿</vt:lpstr>
      <vt:lpstr>PowerPoint 演示文稿</vt:lpstr>
      <vt:lpstr>SVD(Singular Value Decomposition)</vt:lpstr>
      <vt:lpstr>PowerPoint 演示文稿</vt:lpstr>
      <vt:lpstr>PowerPoint 演示文稿</vt:lpstr>
      <vt:lpstr>SVD(Singular Value Decomposition)</vt:lpstr>
      <vt:lpstr>PowerPoint 演示文稿</vt:lpstr>
      <vt:lpstr>K-SVD(L0-norm) Dictionary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132</cp:revision>
  <dcterms:created xsi:type="dcterms:W3CDTF">2017-08-03T09:01:00Z</dcterms:created>
  <dcterms:modified xsi:type="dcterms:W3CDTF">2018-12-17T02:29:05Z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