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6" r:id="rId3"/>
    <p:sldId id="257" r:id="rId4"/>
    <p:sldId id="273" r:id="rId5"/>
    <p:sldId id="272" r:id="rId6"/>
    <p:sldId id="260" r:id="rId7"/>
    <p:sldId id="274" r:id="rId8"/>
    <p:sldId id="259" r:id="rId9"/>
    <p:sldId id="261" r:id="rId10"/>
    <p:sldId id="275" r:id="rId11"/>
    <p:sldId id="262" r:id="rId12"/>
    <p:sldId id="263" r:id="rId13"/>
    <p:sldId id="264" r:id="rId14"/>
    <p:sldId id="265" r:id="rId15"/>
    <p:sldId id="266" r:id="rId16"/>
    <p:sldId id="276" r:id="rId17"/>
    <p:sldId id="277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1743D-E664-4064-A100-7DF9B7203D5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884AD-EC25-4FEA-9077-5818F1C1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9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12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0EC9-6B60-400E-AEFB-4AED6276351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28EB-A4CB-494D-8C7E-E6B74098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5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0EC9-6B60-400E-AEFB-4AED6276351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61510C-3988-4B3A-A237-3AABCA446DA9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770EC9-6B60-400E-AEFB-4AED6276351D}" type="datetimeFigureOut">
              <a:rPr lang="en-US" smtClean="0"/>
              <a:pPr/>
              <a:t>5/3/2018</a:t>
            </a:fld>
            <a:endParaRPr lang="en-US"/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D44A23-9BDF-415D-A7FC-2E045FE9DE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347" y="6373603"/>
            <a:ext cx="457200" cy="457200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AA5CDA-7118-4E00-8F59-C539D30807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94" y="6373603"/>
            <a:ext cx="457200" cy="457200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high confidence">
            <a:extLst>
              <a:ext uri="{FF2B5EF4-FFF2-40B4-BE49-F238E27FC236}">
                <a16:creationId xmlns:a16="http://schemas.microsoft.com/office/drawing/2014/main" id="{9CCD5C5F-30D8-4D50-A1E6-31062C79E3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8" y="6373603"/>
            <a:ext cx="4572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E273D1-40BC-4906-97DF-61C9769046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494" y="0"/>
            <a:ext cx="786442" cy="78644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6CFA1C2-70A4-4649-AF29-79C2AEFC9F96}"/>
              </a:ext>
            </a:extLst>
          </p:cNvPr>
          <p:cNvGrpSpPr/>
          <p:nvPr userDrawn="1"/>
        </p:nvGrpSpPr>
        <p:grpSpPr>
          <a:xfrm>
            <a:off x="-1" y="6390855"/>
            <a:ext cx="10466717" cy="457201"/>
            <a:chOff x="-1" y="6390855"/>
            <a:chExt cx="10466717" cy="457201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ACA2B62A-54F9-40A5-B442-F51F78A1C563}"/>
                </a:ext>
              </a:extLst>
            </p:cNvPr>
            <p:cNvSpPr/>
            <p:nvPr userDrawn="1"/>
          </p:nvSpPr>
          <p:spPr>
            <a:xfrm>
              <a:off x="-1" y="6390856"/>
              <a:ext cx="10466717" cy="457200"/>
            </a:xfrm>
            <a:prstGeom prst="parallelogram">
              <a:avLst>
                <a:gd name="adj" fmla="val 175384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6BC492-9A19-4C14-BBB3-0DAB22C34C04}"/>
                </a:ext>
              </a:extLst>
            </p:cNvPr>
            <p:cNvSpPr/>
            <p:nvPr userDrawn="1"/>
          </p:nvSpPr>
          <p:spPr>
            <a:xfrm>
              <a:off x="0" y="6390855"/>
              <a:ext cx="1012166" cy="4572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047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0EC9-6B60-400E-AEFB-4AED6276351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6BA1E18-729D-471C-8A74-94933DAF8B9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770EC9-6B60-400E-AEFB-4AED6276351D}" type="datetimeFigureOut">
              <a:rPr lang="en-US" smtClean="0"/>
              <a:pPr/>
              <a:t>5/3/2018</a:t>
            </a:fld>
            <a:endParaRPr lang="en-US"/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22C1AF2-2DC2-4A7E-AE40-5F5087037C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347" y="6373603"/>
            <a:ext cx="457200" cy="457200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3F84520-53A7-4EE7-ABAA-F1916A685A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94" y="6373603"/>
            <a:ext cx="457200" cy="457200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high confidence">
            <a:extLst>
              <a:ext uri="{FF2B5EF4-FFF2-40B4-BE49-F238E27FC236}">
                <a16:creationId xmlns:a16="http://schemas.microsoft.com/office/drawing/2014/main" id="{DD532403-E2A5-49D1-931A-81EF3815C7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8" y="6373603"/>
            <a:ext cx="4572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BA1FD0-7634-4766-8CFE-0390E76F6F4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494" y="0"/>
            <a:ext cx="786442" cy="78644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EEF163C-CA87-4048-B02B-5E97FFA788C0}"/>
              </a:ext>
            </a:extLst>
          </p:cNvPr>
          <p:cNvGrpSpPr/>
          <p:nvPr userDrawn="1"/>
        </p:nvGrpSpPr>
        <p:grpSpPr>
          <a:xfrm>
            <a:off x="-1" y="6390855"/>
            <a:ext cx="10466717" cy="457201"/>
            <a:chOff x="-1" y="6390855"/>
            <a:chExt cx="10466717" cy="457201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E7B012D-9A3E-4A32-8C3F-7A0B9427B525}"/>
                </a:ext>
              </a:extLst>
            </p:cNvPr>
            <p:cNvSpPr/>
            <p:nvPr userDrawn="1"/>
          </p:nvSpPr>
          <p:spPr>
            <a:xfrm>
              <a:off x="-1" y="6390856"/>
              <a:ext cx="10466717" cy="457200"/>
            </a:xfrm>
            <a:prstGeom prst="parallelogram">
              <a:avLst>
                <a:gd name="adj" fmla="val 175384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116C3B-28A6-4BEA-9A7E-350631BD6738}"/>
                </a:ext>
              </a:extLst>
            </p:cNvPr>
            <p:cNvSpPr/>
            <p:nvPr userDrawn="1"/>
          </p:nvSpPr>
          <p:spPr>
            <a:xfrm>
              <a:off x="0" y="6390855"/>
              <a:ext cx="1012166" cy="4572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5209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50504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972793" y="4535333"/>
            <a:ext cx="50504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3" name="Shape 1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4" name="Shape 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Shape 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Shape 1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CF5107E-A002-452F-9651-9AE4AA385C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347" y="6373603"/>
            <a:ext cx="457200" cy="457200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DDF9F4-96F0-405A-A5CC-334B557A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94" y="6373603"/>
            <a:ext cx="457200" cy="457200"/>
          </a:xfrm>
          <a:prstGeom prst="rect">
            <a:avLst/>
          </a:prstGeom>
        </p:spPr>
      </p:pic>
      <p:pic>
        <p:nvPicPr>
          <p:cNvPr id="19" name="Picture 18" descr="A close up of a sign&#10;&#10;Description generated with high confidence">
            <a:extLst>
              <a:ext uri="{FF2B5EF4-FFF2-40B4-BE49-F238E27FC236}">
                <a16:creationId xmlns:a16="http://schemas.microsoft.com/office/drawing/2014/main" id="{1D74E2D4-33A0-4F92-B63A-B3C6D91189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8" y="6373603"/>
            <a:ext cx="457200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BB5306-9CF0-435B-BCC6-A1BC20534F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494" y="0"/>
            <a:ext cx="786442" cy="78644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EDD3E1-D105-47EB-B2FA-D3ED10B62386}"/>
              </a:ext>
            </a:extLst>
          </p:cNvPr>
          <p:cNvGrpSpPr/>
          <p:nvPr userDrawn="1"/>
        </p:nvGrpSpPr>
        <p:grpSpPr>
          <a:xfrm>
            <a:off x="-1" y="6390855"/>
            <a:ext cx="10466717" cy="457201"/>
            <a:chOff x="-1" y="6390855"/>
            <a:chExt cx="10466717" cy="457201"/>
          </a:xfrm>
        </p:grpSpPr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9C84517A-22A9-4AAB-9A31-0EBE384AFD46}"/>
                </a:ext>
              </a:extLst>
            </p:cNvPr>
            <p:cNvSpPr/>
            <p:nvPr userDrawn="1"/>
          </p:nvSpPr>
          <p:spPr>
            <a:xfrm>
              <a:off x="-1" y="6390856"/>
              <a:ext cx="10466717" cy="457200"/>
            </a:xfrm>
            <a:prstGeom prst="parallelogram">
              <a:avLst>
                <a:gd name="adj" fmla="val 175384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3B3A799-94D9-42F1-844A-E3A6CEDA5D4A}"/>
                </a:ext>
              </a:extLst>
            </p:cNvPr>
            <p:cNvSpPr/>
            <p:nvPr userDrawn="1"/>
          </p:nvSpPr>
          <p:spPr>
            <a:xfrm>
              <a:off x="0" y="6390855"/>
              <a:ext cx="1012166" cy="4572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76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50504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972793" y="4535333"/>
            <a:ext cx="50504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21" name="Shape 21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2" name="Shape 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Shape 24"/>
          <p:cNvSpPr/>
          <p:nvPr/>
        </p:nvSpPr>
        <p:spPr>
          <a:xfrm>
            <a:off x="0" y="1"/>
            <a:ext cx="12192000" cy="62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Shape 25"/>
          <p:cNvGrpSpPr/>
          <p:nvPr/>
        </p:nvGrpSpPr>
        <p:grpSpPr>
          <a:xfrm>
            <a:off x="6750966" y="1751119"/>
            <a:ext cx="4613105" cy="3560735"/>
            <a:chOff x="3553042" y="1657806"/>
            <a:chExt cx="3461100" cy="2671532"/>
          </a:xfrm>
        </p:grpSpPr>
        <p:sp>
          <p:nvSpPr>
            <p:cNvPr id="26" name="Shape 26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Shape 27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Shape 28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Shape 29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Shape 30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Shape 31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Shape 32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Shape 3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34" name="Shape 34" descr="Component Detail"/>
          <p:cNvPicPr preferRelativeResize="0"/>
          <p:nvPr/>
        </p:nvPicPr>
        <p:blipFill rotWithShape="1">
          <a:blip r:embed="rId2">
            <a:alphaModFix/>
          </a:blip>
          <a:srcRect b="25076"/>
          <a:stretch/>
        </p:blipFill>
        <p:spPr>
          <a:xfrm>
            <a:off x="6882301" y="1866389"/>
            <a:ext cx="4350433" cy="244456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 flipH="1">
            <a:off x="6874929" y="1869102"/>
            <a:ext cx="4358103" cy="2417324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" name="Shape 36"/>
          <p:cNvGrpSpPr/>
          <p:nvPr/>
        </p:nvGrpSpPr>
        <p:grpSpPr>
          <a:xfrm>
            <a:off x="10222242" y="2770503"/>
            <a:ext cx="1530905" cy="3043685"/>
            <a:chOff x="7666681" y="2077877"/>
            <a:chExt cx="1148179" cy="2282764"/>
          </a:xfrm>
        </p:grpSpPr>
        <p:grpSp>
          <p:nvGrpSpPr>
            <p:cNvPr id="37" name="Shape 37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Shape 38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Shape 39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41" name="Shape 41" descr="Mobile View"/>
            <p:cNvPicPr preferRelativeResize="0"/>
            <p:nvPr/>
          </p:nvPicPr>
          <p:blipFill rotWithShape="1">
            <a:blip r:embed="rId3">
              <a:alphaModFix/>
            </a:blip>
            <a:srcRect t="4362" b="4371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Shape 42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43" name="Picture 4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2A16FFF-97F7-466E-B821-0184F472B0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347" y="6373603"/>
            <a:ext cx="457200" cy="457200"/>
          </a:xfrm>
          <a:prstGeom prst="rect">
            <a:avLst/>
          </a:prstGeom>
        </p:spPr>
      </p:pic>
      <p:pic>
        <p:nvPicPr>
          <p:cNvPr id="45" name="Picture 4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95F4A63-AD28-440D-9644-86B6849086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94" y="6373603"/>
            <a:ext cx="457200" cy="457200"/>
          </a:xfrm>
          <a:prstGeom prst="rect">
            <a:avLst/>
          </a:prstGeom>
        </p:spPr>
      </p:pic>
      <p:pic>
        <p:nvPicPr>
          <p:cNvPr id="46" name="Picture 45" descr="A close up of a sign&#10;&#10;Description generated with high confidence">
            <a:extLst>
              <a:ext uri="{FF2B5EF4-FFF2-40B4-BE49-F238E27FC236}">
                <a16:creationId xmlns:a16="http://schemas.microsoft.com/office/drawing/2014/main" id="{FE1A0E4B-5261-4449-8232-7C5E16D1518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8" y="6373603"/>
            <a:ext cx="457200" cy="4572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0DEB89E-632B-4C27-9F64-32FB7977411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494" y="0"/>
            <a:ext cx="786442" cy="786442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36F98B75-172C-4799-9010-D6FFD009BA3F}"/>
              </a:ext>
            </a:extLst>
          </p:cNvPr>
          <p:cNvGrpSpPr/>
          <p:nvPr userDrawn="1"/>
        </p:nvGrpSpPr>
        <p:grpSpPr>
          <a:xfrm>
            <a:off x="-1" y="6390855"/>
            <a:ext cx="10466717" cy="457201"/>
            <a:chOff x="-1" y="6390855"/>
            <a:chExt cx="10466717" cy="457201"/>
          </a:xfrm>
        </p:grpSpPr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905617BA-60FF-46F1-BA7C-FEDD7EAF2B01}"/>
                </a:ext>
              </a:extLst>
            </p:cNvPr>
            <p:cNvSpPr/>
            <p:nvPr userDrawn="1"/>
          </p:nvSpPr>
          <p:spPr>
            <a:xfrm>
              <a:off x="-1" y="6390856"/>
              <a:ext cx="10466717" cy="457200"/>
            </a:xfrm>
            <a:prstGeom prst="parallelogram">
              <a:avLst>
                <a:gd name="adj" fmla="val 175384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1C5C92D-47F8-426F-9228-D388C4C00308}"/>
                </a:ext>
              </a:extLst>
            </p:cNvPr>
            <p:cNvSpPr/>
            <p:nvPr userDrawn="1"/>
          </p:nvSpPr>
          <p:spPr>
            <a:xfrm>
              <a:off x="0" y="6390855"/>
              <a:ext cx="1012166" cy="4572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969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4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5" name="Shape 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Shape 4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0136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1107190" y="923336"/>
            <a:ext cx="994351" cy="61101"/>
            <a:chOff x="4580561" y="2589004"/>
            <a:chExt cx="1064464" cy="25200"/>
          </a:xfrm>
        </p:grpSpPr>
        <p:sp>
          <p:nvSpPr>
            <p:cNvPr id="52" name="Shape 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075129" y="16406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6729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Shape 59"/>
          <p:cNvGrpSpPr/>
          <p:nvPr/>
        </p:nvGrpSpPr>
        <p:grpSpPr>
          <a:xfrm>
            <a:off x="1107190" y="945515"/>
            <a:ext cx="994351" cy="61101"/>
            <a:chOff x="4580561" y="2589004"/>
            <a:chExt cx="1064464" cy="25200"/>
          </a:xfrm>
        </p:grpSpPr>
        <p:sp>
          <p:nvSpPr>
            <p:cNvPr id="60" name="Shape 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Shape 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107189" y="119743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614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1107190" y="1028632"/>
            <a:ext cx="994351" cy="61101"/>
            <a:chOff x="4580561" y="2589004"/>
            <a:chExt cx="1064464" cy="25200"/>
          </a:xfrm>
        </p:grpSpPr>
        <p:sp>
          <p:nvSpPr>
            <p:cNvPr id="69" name="Shape 6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Shape 7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107189" y="232013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1046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7973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8" name="Shape 78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79" name="Shape 7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3DD2796-9B04-429A-B4DD-98ADB5815A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347" y="6373603"/>
            <a:ext cx="457200" cy="45720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E3B7449-4F89-4FBA-B4C6-156B1E8A1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94" y="6373603"/>
            <a:ext cx="457200" cy="457200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5F501BA8-CD5B-47BA-9920-340F554EE00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8" y="6373603"/>
            <a:ext cx="457200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8D582E-22A4-4BC3-9C7A-20C4751D0C0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494" y="0"/>
            <a:ext cx="786442" cy="78644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4A40128-9C9A-4F79-AEAE-27EFD4B13E83}"/>
              </a:ext>
            </a:extLst>
          </p:cNvPr>
          <p:cNvGrpSpPr/>
          <p:nvPr userDrawn="1"/>
        </p:nvGrpSpPr>
        <p:grpSpPr>
          <a:xfrm>
            <a:off x="-1" y="6390855"/>
            <a:ext cx="10466717" cy="457201"/>
            <a:chOff x="-1" y="6390855"/>
            <a:chExt cx="10466717" cy="457201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9EE8F3E3-EEF9-44A5-91DB-A01EB4983AFB}"/>
                </a:ext>
              </a:extLst>
            </p:cNvPr>
            <p:cNvSpPr/>
            <p:nvPr userDrawn="1"/>
          </p:nvSpPr>
          <p:spPr>
            <a:xfrm>
              <a:off x="-1" y="6390856"/>
              <a:ext cx="10466717" cy="457200"/>
            </a:xfrm>
            <a:prstGeom prst="parallelogram">
              <a:avLst>
                <a:gd name="adj" fmla="val 175384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8AB2CF-6B20-41F4-B8E9-B72213005E33}"/>
                </a:ext>
              </a:extLst>
            </p:cNvPr>
            <p:cNvSpPr/>
            <p:nvPr userDrawn="1"/>
          </p:nvSpPr>
          <p:spPr>
            <a:xfrm>
              <a:off x="0" y="6390855"/>
              <a:ext cx="1012166" cy="4572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435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618"/>
            <a:ext cx="10515600" cy="928837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0EC9-6B60-400E-AEFB-4AED6276351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11724A5-025D-4D01-B3F1-EFF3D5DF64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347" y="6373603"/>
            <a:ext cx="457200" cy="45720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8087A06-6A58-4713-B227-7B3703BCF6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94" y="6373603"/>
            <a:ext cx="457200" cy="457200"/>
          </a:xfrm>
          <a:prstGeom prst="rect">
            <a:avLst/>
          </a:prstGeom>
        </p:spPr>
      </p:pic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7E451E55-DC10-414D-96F7-AD88AF8077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8" y="6373603"/>
            <a:ext cx="457200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B7EFC3-655F-43F6-85E9-87A636F732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494" y="0"/>
            <a:ext cx="786442" cy="78644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7DDAD93-CC28-473E-A743-E47001991794}"/>
              </a:ext>
            </a:extLst>
          </p:cNvPr>
          <p:cNvGrpSpPr/>
          <p:nvPr userDrawn="1"/>
        </p:nvGrpSpPr>
        <p:grpSpPr>
          <a:xfrm>
            <a:off x="-1" y="6390855"/>
            <a:ext cx="10466717" cy="457201"/>
            <a:chOff x="-1" y="6390855"/>
            <a:chExt cx="10466717" cy="457201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AE4994EC-37E4-4C36-8B52-BA2D1967870F}"/>
                </a:ext>
              </a:extLst>
            </p:cNvPr>
            <p:cNvSpPr/>
            <p:nvPr userDrawn="1"/>
          </p:nvSpPr>
          <p:spPr>
            <a:xfrm>
              <a:off x="-1" y="6390856"/>
              <a:ext cx="10466717" cy="457200"/>
            </a:xfrm>
            <a:prstGeom prst="parallelogram">
              <a:avLst>
                <a:gd name="adj" fmla="val 175384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1BA490-5891-423E-972A-FE02E26BFE26}"/>
                </a:ext>
              </a:extLst>
            </p:cNvPr>
            <p:cNvSpPr/>
            <p:nvPr userDrawn="1"/>
          </p:nvSpPr>
          <p:spPr>
            <a:xfrm>
              <a:off x="0" y="6390855"/>
              <a:ext cx="1012166" cy="4572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4945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86" name="Shape 8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9000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2" name="Shape 9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93" name="Shape 9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0141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 userDrawn="1">
  <p:cSld name="Section title and description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credit card fraud detection">
            <a:extLst>
              <a:ext uri="{FF2B5EF4-FFF2-40B4-BE49-F238E27FC236}">
                <a16:creationId xmlns:a16="http://schemas.microsoft.com/office/drawing/2014/main" id="{AEBED167-4A97-4069-83BC-B98E37CBAD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1" y="4215366"/>
            <a:ext cx="4194621" cy="26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22172563-1FB6-4D92-81AB-93FADB6EDE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262"/>
            <a:ext cx="4976905" cy="260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Shape 101"/>
          <p:cNvSpPr/>
          <p:nvPr/>
        </p:nvSpPr>
        <p:spPr>
          <a:xfrm>
            <a:off x="0" y="-6111"/>
            <a:ext cx="6091600" cy="68580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" name="Shape 102"/>
          <p:cNvGrpSpPr/>
          <p:nvPr/>
        </p:nvGrpSpPr>
        <p:grpSpPr>
          <a:xfrm>
            <a:off x="1118692" y="2445233"/>
            <a:ext cx="994351" cy="61101"/>
            <a:chOff x="4580561" y="2589004"/>
            <a:chExt cx="1064464" cy="25200"/>
          </a:xfrm>
        </p:grpSpPr>
        <p:sp>
          <p:nvSpPr>
            <p:cNvPr id="103" name="Shape 10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Shape 10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118692" y="2642634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11381733" y="633313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592D44-D683-488A-A971-4490EC0496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347" y="6373603"/>
            <a:ext cx="457200" cy="457200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8864E25-887D-4DBE-AD60-FD2434EAD3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94" y="6373603"/>
            <a:ext cx="457200" cy="457200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8A9382D8-741F-40B0-8E3C-74A0F78FFA5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8" y="6373603"/>
            <a:ext cx="457200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5C7D12-C88D-4952-A43C-D46E171E081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494" y="0"/>
            <a:ext cx="786442" cy="7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47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 title and description 1 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61003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-100" y="0"/>
            <a:ext cx="6096000" cy="68580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Shape 11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13" name="Shape 1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4D0BBF-AE81-4BDE-A33B-F140741B0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347" y="6373603"/>
            <a:ext cx="457200" cy="457200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863A711-EC11-47F1-83FB-676986C5E2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94" y="6373603"/>
            <a:ext cx="457200" cy="457200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C18E9292-39AC-4BA5-A104-971FBEE4E03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8" y="6373603"/>
            <a:ext cx="457200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8EB571-E77D-4F45-ACAB-010592019B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494" y="0"/>
            <a:ext cx="786442" cy="7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879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8973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124" name="Shape 1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Shape 1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" name="Shape 126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698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0EC9-6B60-400E-AEFB-4AED6276351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AE0790E-5033-42C0-B310-D9ED420BE35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770EC9-6B60-400E-AEFB-4AED6276351D}" type="datetimeFigureOut">
              <a:rPr lang="en-US" smtClean="0"/>
              <a:pPr/>
              <a:t>5/3/2018</a:t>
            </a:fld>
            <a:endParaRPr lang="en-US"/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C977CF9-5747-4A7C-AD60-4B17FE09F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347" y="6373603"/>
            <a:ext cx="457200" cy="457200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FBD489-E293-4E60-9CA0-034703FFC5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94" y="6373603"/>
            <a:ext cx="457200" cy="457200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high confidence">
            <a:extLst>
              <a:ext uri="{FF2B5EF4-FFF2-40B4-BE49-F238E27FC236}">
                <a16:creationId xmlns:a16="http://schemas.microsoft.com/office/drawing/2014/main" id="{AF0564CD-7C1F-4D9B-9EE6-5E12D2915A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8" y="6373603"/>
            <a:ext cx="4572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5D853F-8347-4127-A02D-CFED48D85B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494" y="0"/>
            <a:ext cx="786442" cy="78644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4FB785F-BB94-4354-8BCD-94E52D77BB86}"/>
              </a:ext>
            </a:extLst>
          </p:cNvPr>
          <p:cNvGrpSpPr/>
          <p:nvPr userDrawn="1"/>
        </p:nvGrpSpPr>
        <p:grpSpPr>
          <a:xfrm>
            <a:off x="-1" y="6390855"/>
            <a:ext cx="10466717" cy="457201"/>
            <a:chOff x="-1" y="6390855"/>
            <a:chExt cx="10466717" cy="457201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369BDBB-BC43-431F-A8FA-5575A4652CC0}"/>
                </a:ext>
              </a:extLst>
            </p:cNvPr>
            <p:cNvSpPr/>
            <p:nvPr userDrawn="1"/>
          </p:nvSpPr>
          <p:spPr>
            <a:xfrm>
              <a:off x="-1" y="6390856"/>
              <a:ext cx="10466717" cy="457200"/>
            </a:xfrm>
            <a:prstGeom prst="parallelogram">
              <a:avLst>
                <a:gd name="adj" fmla="val 175384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49E4C6-29FB-423D-BE45-BDA39D1D9852}"/>
                </a:ext>
              </a:extLst>
            </p:cNvPr>
            <p:cNvSpPr/>
            <p:nvPr userDrawn="1"/>
          </p:nvSpPr>
          <p:spPr>
            <a:xfrm>
              <a:off x="0" y="6390855"/>
              <a:ext cx="1012166" cy="4572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495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0EC9-6B60-400E-AEFB-4AED6276351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19DF28A-65AD-4E8B-AA82-0D3039A66DCC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770EC9-6B60-400E-AEFB-4AED6276351D}" type="datetimeFigureOut">
              <a:rPr lang="en-US" smtClean="0"/>
              <a:pPr/>
              <a:t>5/3/2018</a:t>
            </a:fld>
            <a:endParaRPr lang="en-US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BBCB464-F7A9-42DE-BD5F-7521B7E32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347" y="6373603"/>
            <a:ext cx="457200" cy="45720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E315507-87FB-421E-9E49-1C7C4AD0EC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94" y="6373603"/>
            <a:ext cx="457200" cy="457200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A335126C-418E-41B0-92ED-4E3B83A915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8" y="6373603"/>
            <a:ext cx="457200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7FAABF-2C8D-4AE1-AFB3-0E4DC500A1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494" y="0"/>
            <a:ext cx="786442" cy="78644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877142E-685A-4CD0-A10F-83CFB7F4B15B}"/>
              </a:ext>
            </a:extLst>
          </p:cNvPr>
          <p:cNvGrpSpPr/>
          <p:nvPr userDrawn="1"/>
        </p:nvGrpSpPr>
        <p:grpSpPr>
          <a:xfrm>
            <a:off x="-1" y="6390855"/>
            <a:ext cx="10466717" cy="457201"/>
            <a:chOff x="-1" y="6390855"/>
            <a:chExt cx="10466717" cy="457201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FBCA1F6E-31FF-433A-8DB3-663313AA3A84}"/>
                </a:ext>
              </a:extLst>
            </p:cNvPr>
            <p:cNvSpPr/>
            <p:nvPr userDrawn="1"/>
          </p:nvSpPr>
          <p:spPr>
            <a:xfrm>
              <a:off x="-1" y="6390856"/>
              <a:ext cx="10466717" cy="457200"/>
            </a:xfrm>
            <a:prstGeom prst="parallelogram">
              <a:avLst>
                <a:gd name="adj" fmla="val 175384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8FEC89-CFE7-46BC-BEB0-5F148C71A430}"/>
                </a:ext>
              </a:extLst>
            </p:cNvPr>
            <p:cNvSpPr/>
            <p:nvPr userDrawn="1"/>
          </p:nvSpPr>
          <p:spPr>
            <a:xfrm>
              <a:off x="0" y="6390855"/>
              <a:ext cx="1012166" cy="4572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49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0EC9-6B60-400E-AEFB-4AED6276351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8941380-DA8B-46DE-8681-B6B16E8A6F0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770EC9-6B60-400E-AEFB-4AED6276351D}" type="datetimeFigureOut">
              <a:rPr lang="en-US" smtClean="0"/>
              <a:pPr/>
              <a:t>5/3/2018</a:t>
            </a:fld>
            <a:endParaRPr lang="en-US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A8A99E-0C38-401D-86AD-8360835E7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347" y="6373603"/>
            <a:ext cx="457200" cy="457200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F72F831-80E5-44DF-AFE4-06F8719C78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94" y="6373603"/>
            <a:ext cx="457200" cy="457200"/>
          </a:xfrm>
          <a:prstGeom prst="rect">
            <a:avLst/>
          </a:prstGeom>
        </p:spPr>
      </p:pic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FB93EF8B-3373-45A6-975D-7392B2162EA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8" y="6373603"/>
            <a:ext cx="457200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141FE3-1C36-46DC-AAF2-78ECEF74BF1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494" y="0"/>
            <a:ext cx="786442" cy="78644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AE62D44-A809-484B-A693-E4537646DAD8}"/>
              </a:ext>
            </a:extLst>
          </p:cNvPr>
          <p:cNvGrpSpPr/>
          <p:nvPr userDrawn="1"/>
        </p:nvGrpSpPr>
        <p:grpSpPr>
          <a:xfrm>
            <a:off x="-1" y="6390855"/>
            <a:ext cx="10466717" cy="457201"/>
            <a:chOff x="-1" y="6390855"/>
            <a:chExt cx="10466717" cy="457201"/>
          </a:xfrm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0D809E8A-23EF-4AEF-8014-14B1F433D5DB}"/>
                </a:ext>
              </a:extLst>
            </p:cNvPr>
            <p:cNvSpPr/>
            <p:nvPr userDrawn="1"/>
          </p:nvSpPr>
          <p:spPr>
            <a:xfrm>
              <a:off x="-1" y="6390856"/>
              <a:ext cx="10466717" cy="457200"/>
            </a:xfrm>
            <a:prstGeom prst="parallelogram">
              <a:avLst>
                <a:gd name="adj" fmla="val 175384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DABA3E-94B8-45D7-AD26-6034E2289D0F}"/>
                </a:ext>
              </a:extLst>
            </p:cNvPr>
            <p:cNvSpPr/>
            <p:nvPr userDrawn="1"/>
          </p:nvSpPr>
          <p:spPr>
            <a:xfrm>
              <a:off x="0" y="6390855"/>
              <a:ext cx="1012166" cy="4572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0EC9-6B60-400E-AEFB-4AED6276351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02D827B-1A9C-4F08-B844-9E6A1282ED33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770EC9-6B60-400E-AEFB-4AED6276351D}" type="datetimeFigureOut">
              <a:rPr lang="en-US" smtClean="0"/>
              <a:pPr/>
              <a:t>5/3/2018</a:t>
            </a:fld>
            <a:endParaRPr lang="en-US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FAB0095-CE2E-486F-B4AE-0C148FF092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347" y="6373603"/>
            <a:ext cx="457200" cy="457200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D64430-929A-42DE-84BC-F74C8261A3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94" y="6373603"/>
            <a:ext cx="457200" cy="457200"/>
          </a:xfrm>
          <a:prstGeom prst="rect">
            <a:avLst/>
          </a:prstGeom>
        </p:spPr>
      </p:pic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415F93AE-8A90-47A2-98E4-F943BAB75E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8" y="6373603"/>
            <a:ext cx="457200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E48726-DF7A-4112-B99D-42AFCA940F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494" y="0"/>
            <a:ext cx="786442" cy="78644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1AC9691-F77C-458A-8882-971E3CB9DEAD}"/>
              </a:ext>
            </a:extLst>
          </p:cNvPr>
          <p:cNvGrpSpPr/>
          <p:nvPr userDrawn="1"/>
        </p:nvGrpSpPr>
        <p:grpSpPr>
          <a:xfrm>
            <a:off x="-1" y="6390855"/>
            <a:ext cx="10466717" cy="457201"/>
            <a:chOff x="-1" y="6390855"/>
            <a:chExt cx="10466717" cy="457201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27E0A0B9-ABA3-4837-BC80-9D0FBE80B7AA}"/>
                </a:ext>
              </a:extLst>
            </p:cNvPr>
            <p:cNvSpPr/>
            <p:nvPr userDrawn="1"/>
          </p:nvSpPr>
          <p:spPr>
            <a:xfrm>
              <a:off x="-1" y="6390856"/>
              <a:ext cx="10466717" cy="457200"/>
            </a:xfrm>
            <a:prstGeom prst="parallelogram">
              <a:avLst>
                <a:gd name="adj" fmla="val 175384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056EE8-18CE-48A4-A2D9-8851D6A07D6C}"/>
                </a:ext>
              </a:extLst>
            </p:cNvPr>
            <p:cNvSpPr/>
            <p:nvPr userDrawn="1"/>
          </p:nvSpPr>
          <p:spPr>
            <a:xfrm>
              <a:off x="0" y="6390855"/>
              <a:ext cx="1012166" cy="4572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6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0EC9-6B60-400E-AEFB-4AED6276351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2A9213-904C-4613-AB7B-6ACE885FA8CD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770EC9-6B60-400E-AEFB-4AED6276351D}" type="datetimeFigureOut">
              <a:rPr lang="en-US" smtClean="0"/>
              <a:pPr/>
              <a:t>5/3/2018</a:t>
            </a:fld>
            <a:endParaRPr lang="en-US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CE5238E-F1F1-41BC-989E-AD1A2F3A0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347" y="6373603"/>
            <a:ext cx="457200" cy="457200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6E8A75F-AF4C-4B94-901A-3364FAF3D2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94" y="6373603"/>
            <a:ext cx="457200" cy="457200"/>
          </a:xfrm>
          <a:prstGeom prst="rect">
            <a:avLst/>
          </a:prstGeom>
        </p:spPr>
      </p:pic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66AEF0A5-1CFD-426F-B5A9-0AEC0175B0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8" y="6373603"/>
            <a:ext cx="45720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95AA36-0848-4306-9048-21C4DE8B1B4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494" y="0"/>
            <a:ext cx="786442" cy="78644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F59F211-3813-48D8-8638-31A992B4F13F}"/>
              </a:ext>
            </a:extLst>
          </p:cNvPr>
          <p:cNvGrpSpPr/>
          <p:nvPr userDrawn="1"/>
        </p:nvGrpSpPr>
        <p:grpSpPr>
          <a:xfrm>
            <a:off x="-1" y="6390855"/>
            <a:ext cx="10466717" cy="457201"/>
            <a:chOff x="-1" y="6390855"/>
            <a:chExt cx="10466717" cy="457201"/>
          </a:xfrm>
        </p:grpSpPr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2D46D2B8-DF12-4C9B-B61D-A639A6E397D5}"/>
                </a:ext>
              </a:extLst>
            </p:cNvPr>
            <p:cNvSpPr/>
            <p:nvPr userDrawn="1"/>
          </p:nvSpPr>
          <p:spPr>
            <a:xfrm>
              <a:off x="-1" y="6390856"/>
              <a:ext cx="10466717" cy="457200"/>
            </a:xfrm>
            <a:prstGeom prst="parallelogram">
              <a:avLst>
                <a:gd name="adj" fmla="val 175384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08EBEF-428E-491D-8C71-0DD22BEC37B7}"/>
                </a:ext>
              </a:extLst>
            </p:cNvPr>
            <p:cNvSpPr/>
            <p:nvPr userDrawn="1"/>
          </p:nvSpPr>
          <p:spPr>
            <a:xfrm>
              <a:off x="0" y="6390855"/>
              <a:ext cx="1012166" cy="4572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1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0EC9-6B60-400E-AEFB-4AED6276351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DD2D299-D618-45B9-AA50-E7DECE21B291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770EC9-6B60-400E-AEFB-4AED6276351D}" type="datetimeFigureOut">
              <a:rPr lang="en-US" smtClean="0"/>
              <a:pPr/>
              <a:t>5/3/2018</a:t>
            </a:fld>
            <a:endParaRPr lang="en-US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80D303-27C9-4CE3-B3C7-A7BE307ED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347" y="6373603"/>
            <a:ext cx="457200" cy="45720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6A958E-8B26-47C2-A6B3-2DC21C9333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94" y="6373603"/>
            <a:ext cx="457200" cy="457200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EF27EB6F-DCA6-45E4-B834-5D8EC2BFC5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8" y="6373603"/>
            <a:ext cx="457200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F0940A-6698-4203-9CA0-685E061BDDC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494" y="0"/>
            <a:ext cx="786442" cy="78644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1765763-4EB2-4C61-BC4A-CFEB22992C84}"/>
              </a:ext>
            </a:extLst>
          </p:cNvPr>
          <p:cNvGrpSpPr/>
          <p:nvPr userDrawn="1"/>
        </p:nvGrpSpPr>
        <p:grpSpPr>
          <a:xfrm>
            <a:off x="-1" y="6390855"/>
            <a:ext cx="10466717" cy="457201"/>
            <a:chOff x="-1" y="6390855"/>
            <a:chExt cx="10466717" cy="457201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FFFE166C-D26E-46D8-84EB-E4A8C86A5262}"/>
                </a:ext>
              </a:extLst>
            </p:cNvPr>
            <p:cNvSpPr/>
            <p:nvPr userDrawn="1"/>
          </p:nvSpPr>
          <p:spPr>
            <a:xfrm>
              <a:off x="-1" y="6390856"/>
              <a:ext cx="10466717" cy="457200"/>
            </a:xfrm>
            <a:prstGeom prst="parallelogram">
              <a:avLst>
                <a:gd name="adj" fmla="val 175384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1783D9-90C2-4799-B948-74BBAE71C659}"/>
                </a:ext>
              </a:extLst>
            </p:cNvPr>
            <p:cNvSpPr/>
            <p:nvPr userDrawn="1"/>
          </p:nvSpPr>
          <p:spPr>
            <a:xfrm>
              <a:off x="0" y="6390855"/>
              <a:ext cx="1012166" cy="4572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2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0EC9-6B60-400E-AEFB-4AED6276351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AED027C-8FE6-4139-A794-1DDA61C8670D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770EC9-6B60-400E-AEFB-4AED6276351D}" type="datetimeFigureOut">
              <a:rPr lang="en-US" smtClean="0"/>
              <a:pPr/>
              <a:t>5/3/2018</a:t>
            </a:fld>
            <a:endParaRPr lang="en-US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D092D0-C765-493D-94C4-D7208DCD80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347" y="6373603"/>
            <a:ext cx="457200" cy="45720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62EBF9-12FD-4827-8DD6-34167A73DC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94" y="6373603"/>
            <a:ext cx="457200" cy="457200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AFC8B9C4-7CBA-44CB-A20B-0C38804470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8" y="6373603"/>
            <a:ext cx="457200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51C1E3-8208-422E-B015-FC99B2726A3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494" y="0"/>
            <a:ext cx="786442" cy="78644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C711C9A-A1C4-4608-BFD8-B7809C56155F}"/>
              </a:ext>
            </a:extLst>
          </p:cNvPr>
          <p:cNvGrpSpPr/>
          <p:nvPr userDrawn="1"/>
        </p:nvGrpSpPr>
        <p:grpSpPr>
          <a:xfrm>
            <a:off x="-1" y="6390855"/>
            <a:ext cx="10466717" cy="457201"/>
            <a:chOff x="-1" y="6390855"/>
            <a:chExt cx="10466717" cy="457201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7EBB0D0B-C43D-4D9F-AAA3-4FCF7EDD50FA}"/>
                </a:ext>
              </a:extLst>
            </p:cNvPr>
            <p:cNvSpPr/>
            <p:nvPr userDrawn="1"/>
          </p:nvSpPr>
          <p:spPr>
            <a:xfrm>
              <a:off x="-1" y="6390856"/>
              <a:ext cx="10466717" cy="457200"/>
            </a:xfrm>
            <a:prstGeom prst="parallelogram">
              <a:avLst>
                <a:gd name="adj" fmla="val 175384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A75EB3-8E11-4DAD-9291-8F209B27EFD6}"/>
                </a:ext>
              </a:extLst>
            </p:cNvPr>
            <p:cNvSpPr/>
            <p:nvPr userDrawn="1"/>
          </p:nvSpPr>
          <p:spPr>
            <a:xfrm>
              <a:off x="0" y="6390855"/>
              <a:ext cx="1012166" cy="4572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338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70EC9-6B60-400E-AEFB-4AED6276351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E28EB-A4CB-494D-8C7E-E6B74098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1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67792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AB225BA-7412-4605-8E8D-5AED2BF56A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credit card fraud">
            <a:extLst>
              <a:ext uri="{FF2B5EF4-FFF2-40B4-BE49-F238E27FC236}">
                <a16:creationId xmlns:a16="http://schemas.microsoft.com/office/drawing/2014/main" id="{94B3F9A5-26F4-41E8-BE55-A5EF5D2E49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  <a14:imgEffect>
                      <a14:colorTemperature colorTemp="5450"/>
                    </a14:imgEffect>
                    <a14:imgEffect>
                      <a14:saturation sat="236000"/>
                    </a14:imgEffect>
                    <a14:imgEffect>
                      <a14:brightnessContrast bright="-13000" contras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04BB9CD-970D-4FE5-B4E3-D651735BF4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2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0D6276-8D53-4DDA-A15A-90E0831F6D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1955749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C150C7-96FB-4EB9-BDF9-212535A608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808342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10196-7901-42D0-86C5-35B37668E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152955"/>
            <a:ext cx="9966960" cy="2552091"/>
          </a:xfrm>
        </p:spPr>
        <p:txBody>
          <a:bodyPr anchor="ctr"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Credit Card Fraud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33BCC-DBED-41CA-988F-1641B88CE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8374" y="5342072"/>
            <a:ext cx="9660794" cy="132397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Team:</a:t>
            </a:r>
          </a:p>
          <a:p>
            <a:pPr algn="l"/>
            <a:r>
              <a:rPr lang="en-US" sz="2800" b="1" dirty="0">
                <a:solidFill>
                  <a:schemeClr val="bg1"/>
                </a:solidFill>
              </a:rPr>
              <a:t>Gyan Prakash, </a:t>
            </a:r>
            <a:r>
              <a:rPr lang="en-US" sz="2800" b="1" dirty="0" err="1">
                <a:solidFill>
                  <a:schemeClr val="bg1"/>
                </a:solidFill>
              </a:rPr>
              <a:t>Yufei</a:t>
            </a:r>
            <a:r>
              <a:rPr lang="en-US" sz="2800" b="1" dirty="0">
                <a:solidFill>
                  <a:schemeClr val="bg1"/>
                </a:solidFill>
              </a:rPr>
              <a:t> Wang, Wei Tang, William </a:t>
            </a:r>
            <a:r>
              <a:rPr lang="en-US" sz="2800" b="1" dirty="0" err="1">
                <a:solidFill>
                  <a:schemeClr val="bg1"/>
                </a:solidFill>
              </a:rPr>
              <a:t>Staudenmeier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</a:p>
          <a:p>
            <a:pPr algn="l"/>
            <a:r>
              <a:rPr lang="en-US" sz="2800" b="1" dirty="0">
                <a:solidFill>
                  <a:schemeClr val="bg1"/>
                </a:solidFill>
              </a:rPr>
              <a:t>Alok Abhishek, </a:t>
            </a:r>
            <a:r>
              <a:rPr lang="en-US" sz="2800" b="1" dirty="0" err="1">
                <a:solidFill>
                  <a:schemeClr val="bg1"/>
                </a:solidFill>
              </a:rPr>
              <a:t>Weichen</a:t>
            </a:r>
            <a:r>
              <a:rPr lang="en-US" sz="2800" b="1" dirty="0">
                <a:solidFill>
                  <a:schemeClr val="bg1"/>
                </a:solidFill>
              </a:rPr>
              <a:t> Zhang, Pratyush Shankar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8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6DB7-D747-48F9-A7B1-1BEE0BD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618"/>
            <a:ext cx="10515600" cy="928837"/>
          </a:xfrm>
        </p:spPr>
        <p:txBody>
          <a:bodyPr/>
          <a:lstStyle/>
          <a:p>
            <a:r>
              <a:rPr lang="en-US"/>
              <a:t>Feature Selection</a:t>
            </a:r>
            <a:endParaRPr lang="en-US" dirty="0"/>
          </a:p>
        </p:txBody>
      </p:sp>
      <p:pic>
        <p:nvPicPr>
          <p:cNvPr id="4" name="Picture 3" descr="C:\Users\DELL\Downloads\Gini.png">
            <a:extLst>
              <a:ext uri="{FF2B5EF4-FFF2-40B4-BE49-F238E27FC236}">
                <a16:creationId xmlns:a16="http://schemas.microsoft.com/office/drawing/2014/main" id="{D1686A17-A423-42E5-8C64-7AB5302E0E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33" y="1449623"/>
            <a:ext cx="5257800" cy="3931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Picture 4" descr="C:\Users\DELL\Downloads\a.png">
            <a:extLst>
              <a:ext uri="{FF2B5EF4-FFF2-40B4-BE49-F238E27FC236}">
                <a16:creationId xmlns:a16="http://schemas.microsoft.com/office/drawing/2014/main" id="{05578DFA-7DBF-48E1-9D2B-AF466CD513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558" y="1449623"/>
            <a:ext cx="5728596" cy="3931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342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16DF-4BFA-4DF0-80E3-58BE91C2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10A85-649C-453B-88AF-1EBB3EEB952D}"/>
              </a:ext>
            </a:extLst>
          </p:cNvPr>
          <p:cNvSpPr txBox="1"/>
          <p:nvPr/>
        </p:nvSpPr>
        <p:spPr>
          <a:xfrm>
            <a:off x="8373374" y="2458867"/>
            <a:ext cx="3444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 Different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Gaussian Naive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Forest</a:t>
            </a:r>
          </a:p>
        </p:txBody>
      </p:sp>
      <p:pic>
        <p:nvPicPr>
          <p:cNvPr id="7" name="Picture 6" descr="C:\Users\DELL\Downloads\Capture1.JPG">
            <a:extLst>
              <a:ext uri="{FF2B5EF4-FFF2-40B4-BE49-F238E27FC236}">
                <a16:creationId xmlns:a16="http://schemas.microsoft.com/office/drawing/2014/main" id="{37C7877A-4A29-49B2-B9C2-8EFA02DAF5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51" y="1374690"/>
            <a:ext cx="7560339" cy="44766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03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3A7E-A1AE-4665-9631-CAA0CA34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- 1</a:t>
            </a:r>
          </a:p>
        </p:txBody>
      </p:sp>
      <p:pic>
        <p:nvPicPr>
          <p:cNvPr id="7" name="Content Placeholder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2F2D6BC9-2FA5-4088-B646-78D852DF2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51556"/>
            <a:ext cx="6518881" cy="4632914"/>
          </a:xfrm>
        </p:spPr>
      </p:pic>
    </p:spTree>
    <p:extLst>
      <p:ext uri="{BB962C8B-B14F-4D97-AF65-F5344CB8AC3E}">
        <p14:creationId xmlns:p14="http://schemas.microsoft.com/office/powerpoint/2010/main" val="45695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A8F2-2CF9-432C-9053-F776E881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- 2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4BD5F7-49D5-41D8-9933-CFD9614B2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37015"/>
            <a:ext cx="5157751" cy="4941204"/>
          </a:xfrm>
        </p:spPr>
      </p:pic>
    </p:spTree>
    <p:extLst>
      <p:ext uri="{BB962C8B-B14F-4D97-AF65-F5344CB8AC3E}">
        <p14:creationId xmlns:p14="http://schemas.microsoft.com/office/powerpoint/2010/main" val="114074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BF1A-FFA9-4D7D-848C-EE620EC9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4D96-68FA-4A34-9A21-95279A3A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2F95-FA46-450E-BC20-E3C549CF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AA6EF1-8E57-4401-96A9-7C6A0D4E4D4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598455"/>
          <a:ext cx="10910976" cy="36645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0606">
                  <a:extLst>
                    <a:ext uri="{9D8B030D-6E8A-4147-A177-3AD203B41FA5}">
                      <a16:colId xmlns:a16="http://schemas.microsoft.com/office/drawing/2014/main" val="1425871848"/>
                    </a:ext>
                  </a:extLst>
                </a:gridCol>
                <a:gridCol w="2947806">
                  <a:extLst>
                    <a:ext uri="{9D8B030D-6E8A-4147-A177-3AD203B41FA5}">
                      <a16:colId xmlns:a16="http://schemas.microsoft.com/office/drawing/2014/main" val="3011856597"/>
                    </a:ext>
                  </a:extLst>
                </a:gridCol>
                <a:gridCol w="1555787">
                  <a:extLst>
                    <a:ext uri="{9D8B030D-6E8A-4147-A177-3AD203B41FA5}">
                      <a16:colId xmlns:a16="http://schemas.microsoft.com/office/drawing/2014/main" val="1295246618"/>
                    </a:ext>
                  </a:extLst>
                </a:gridCol>
                <a:gridCol w="1719554">
                  <a:extLst>
                    <a:ext uri="{9D8B030D-6E8A-4147-A177-3AD203B41FA5}">
                      <a16:colId xmlns:a16="http://schemas.microsoft.com/office/drawing/2014/main" val="320810746"/>
                    </a:ext>
                  </a:extLst>
                </a:gridCol>
                <a:gridCol w="1330606">
                  <a:extLst>
                    <a:ext uri="{9D8B030D-6E8A-4147-A177-3AD203B41FA5}">
                      <a16:colId xmlns:a16="http://schemas.microsoft.com/office/drawing/2014/main" val="3953292893"/>
                    </a:ext>
                  </a:extLst>
                </a:gridCol>
                <a:gridCol w="2026617">
                  <a:extLst>
                    <a:ext uri="{9D8B030D-6E8A-4147-A177-3AD203B41FA5}">
                      <a16:colId xmlns:a16="http://schemas.microsoft.com/office/drawing/2014/main" val="2558297383"/>
                    </a:ext>
                  </a:extLst>
                </a:gridCol>
              </a:tblGrid>
              <a:tr h="916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Data set</a:t>
                      </a:r>
                      <a:endParaRPr lang="en-US" sz="18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Bootstrap Forest (150 trees)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Boosted Trees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Neural Network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Naive Bayes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Logistic Regression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383471970"/>
                  </a:ext>
                </a:extLst>
              </a:tr>
              <a:tr h="916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Training</a:t>
                      </a:r>
                      <a:endParaRPr lang="en-US" sz="18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71.51%</a:t>
                      </a:r>
                      <a:endParaRPr lang="en-US" sz="18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70.41%</a:t>
                      </a:r>
                      <a:endParaRPr lang="en-US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77.89%</a:t>
                      </a:r>
                      <a:endParaRPr lang="en-US" sz="18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65.98%</a:t>
                      </a:r>
                      <a:endParaRPr lang="en-US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62.13%</a:t>
                      </a:r>
                      <a:endParaRPr lang="en-US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901552367"/>
                  </a:ext>
                </a:extLst>
              </a:tr>
              <a:tr h="916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68.44%</a:t>
                      </a:r>
                      <a:endParaRPr lang="en-US" sz="18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61.60%</a:t>
                      </a:r>
                      <a:endParaRPr lang="en-US" sz="18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66.16%</a:t>
                      </a:r>
                      <a:endParaRPr lang="en-US" sz="18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46.39%</a:t>
                      </a:r>
                      <a:endParaRPr lang="en-US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56.65%</a:t>
                      </a:r>
                      <a:endParaRPr lang="en-US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818290930"/>
                  </a:ext>
                </a:extLst>
              </a:tr>
              <a:tr h="916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OOT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68.34%</a:t>
                      </a:r>
                      <a:endParaRPr lang="en-US" sz="18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59.24%</a:t>
                      </a:r>
                      <a:endParaRPr lang="en-US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58.28%</a:t>
                      </a:r>
                      <a:endParaRPr lang="en-US" sz="18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41.81%</a:t>
                      </a:r>
                      <a:endParaRPr lang="en-US" sz="18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52.70%</a:t>
                      </a:r>
                      <a:endParaRPr lang="en-US" sz="18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105887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91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2F95-FA46-450E-BC20-E3C549CF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 descr="C:\Users\DELL\Downloads\Capture.JPG">
            <a:extLst>
              <a:ext uri="{FF2B5EF4-FFF2-40B4-BE49-F238E27FC236}">
                <a16:creationId xmlns:a16="http://schemas.microsoft.com/office/drawing/2014/main" id="{D6A83563-DA8D-497E-9D84-B0C0FC0A09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58852"/>
            <a:ext cx="10839595" cy="4278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267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2F95-FA46-450E-BC20-E3C549CF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F892F-8EF1-48A9-A50F-0528E2FB9C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17917"/>
            <a:ext cx="10985740" cy="5244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518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6197-F7A6-41FB-A2E0-7A7B14C8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610CC6B-D24D-4389-BEC2-2D046EE1B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13" y="1608616"/>
            <a:ext cx="6335596" cy="36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48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35A610-BD34-4B84-A1DF-4CAFFCC2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84623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B355-4BDA-4BFE-B6FB-42D850D4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A6A65D-527F-4EB2-A152-674FA4ED21A9}"/>
              </a:ext>
            </a:extLst>
          </p:cNvPr>
          <p:cNvSpPr/>
          <p:nvPr/>
        </p:nvSpPr>
        <p:spPr>
          <a:xfrm>
            <a:off x="1573857" y="4344511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17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Lato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8FBF6-6C3A-4174-B337-6139608A3977}"/>
              </a:ext>
            </a:extLst>
          </p:cNvPr>
          <p:cNvSpPr txBox="1"/>
          <p:nvPr/>
        </p:nvSpPr>
        <p:spPr>
          <a:xfrm>
            <a:off x="1516047" y="1228683"/>
            <a:ext cx="155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Lato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2B937-5067-4A55-A3D1-6A51181C3038}"/>
              </a:ext>
            </a:extLst>
          </p:cNvPr>
          <p:cNvSpPr txBox="1"/>
          <p:nvPr/>
        </p:nvSpPr>
        <p:spPr>
          <a:xfrm>
            <a:off x="1330162" y="2700156"/>
            <a:ext cx="275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Lato" charset="0"/>
                <a:cs typeface="Segoe UI" panose="020B0502040204020203" pitchFamily="34" charset="0"/>
              </a:rPr>
              <a:t>Data Analysis Methods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AD45E8-C48C-45EE-9DDA-3BFC0A83B6D8}"/>
              </a:ext>
            </a:extLst>
          </p:cNvPr>
          <p:cNvGrpSpPr/>
          <p:nvPr/>
        </p:nvGrpSpPr>
        <p:grpSpPr>
          <a:xfrm>
            <a:off x="541305" y="2880754"/>
            <a:ext cx="845312" cy="843003"/>
            <a:chOff x="375051" y="2525240"/>
            <a:chExt cx="845312" cy="843003"/>
          </a:xfrm>
        </p:grpSpPr>
        <p:sp>
          <p:nvSpPr>
            <p:cNvPr id="8" name="Freeform 47">
              <a:extLst>
                <a:ext uri="{FF2B5EF4-FFF2-40B4-BE49-F238E27FC236}">
                  <a16:creationId xmlns:a16="http://schemas.microsoft.com/office/drawing/2014/main" id="{D3B91E0D-72A6-4F4D-86E9-4727DD1718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75051" y="2525240"/>
              <a:ext cx="845312" cy="843003"/>
            </a:xfrm>
            <a:custGeom>
              <a:avLst/>
              <a:gdLst>
                <a:gd name="T0" fmla="*/ 1613 w 1614"/>
                <a:gd name="T1" fmla="*/ 1607 h 1608"/>
                <a:gd name="T2" fmla="*/ 1613 w 1614"/>
                <a:gd name="T3" fmla="*/ 1607 h 1608"/>
                <a:gd name="T4" fmla="*/ 0 w 1614"/>
                <a:gd name="T5" fmla="*/ 1607 h 1608"/>
                <a:gd name="T6" fmla="*/ 1613 w 1614"/>
                <a:gd name="T7" fmla="*/ 0 h 1608"/>
                <a:gd name="T8" fmla="*/ 1613 w 1614"/>
                <a:gd name="T9" fmla="*/ 1607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4" h="1608">
                  <a:moveTo>
                    <a:pt x="1613" y="1607"/>
                  </a:moveTo>
                  <a:lnTo>
                    <a:pt x="1613" y="1607"/>
                  </a:lnTo>
                  <a:cubicBezTo>
                    <a:pt x="0" y="1607"/>
                    <a:pt x="0" y="1607"/>
                    <a:pt x="0" y="1607"/>
                  </a:cubicBezTo>
                  <a:cubicBezTo>
                    <a:pt x="0" y="715"/>
                    <a:pt x="720" y="0"/>
                    <a:pt x="1613" y="0"/>
                  </a:cubicBezTo>
                  <a:lnTo>
                    <a:pt x="1613" y="1607"/>
                  </a:lnTo>
                </a:path>
              </a:pathLst>
            </a:custGeom>
            <a:solidFill>
              <a:srgbClr val="8064A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B9406F-0A14-4CF3-9D5B-48C01472D49B}"/>
                </a:ext>
              </a:extLst>
            </p:cNvPr>
            <p:cNvGrpSpPr/>
            <p:nvPr/>
          </p:nvGrpSpPr>
          <p:grpSpPr>
            <a:xfrm>
              <a:off x="447320" y="2693493"/>
              <a:ext cx="573350" cy="355800"/>
              <a:chOff x="5621267" y="384356"/>
              <a:chExt cx="1497013" cy="1004888"/>
            </a:xfrm>
            <a:solidFill>
              <a:schemeClr val="bg1"/>
            </a:solidFill>
          </p:grpSpPr>
          <p:sp>
            <p:nvSpPr>
              <p:cNvPr id="10" name="Freeform 21">
                <a:extLst>
                  <a:ext uri="{FF2B5EF4-FFF2-40B4-BE49-F238E27FC236}">
                    <a16:creationId xmlns:a16="http://schemas.microsoft.com/office/drawing/2014/main" id="{9F5238B5-C7F0-4C11-A37B-B376E5D0E1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10267" y="384356"/>
                <a:ext cx="608013" cy="611188"/>
              </a:xfrm>
              <a:custGeom>
                <a:avLst/>
                <a:gdLst>
                  <a:gd name="T0" fmla="*/ 78 w 161"/>
                  <a:gd name="T1" fmla="*/ 17 h 161"/>
                  <a:gd name="T2" fmla="*/ 101 w 161"/>
                  <a:gd name="T3" fmla="*/ 28 h 161"/>
                  <a:gd name="T4" fmla="*/ 108 w 161"/>
                  <a:gd name="T5" fmla="*/ 20 h 161"/>
                  <a:gd name="T6" fmla="*/ 122 w 161"/>
                  <a:gd name="T7" fmla="*/ 27 h 161"/>
                  <a:gd name="T8" fmla="*/ 120 w 161"/>
                  <a:gd name="T9" fmla="*/ 40 h 161"/>
                  <a:gd name="T10" fmla="*/ 139 w 161"/>
                  <a:gd name="T11" fmla="*/ 56 h 161"/>
                  <a:gd name="T12" fmla="*/ 148 w 161"/>
                  <a:gd name="T13" fmla="*/ 72 h 161"/>
                  <a:gd name="T14" fmla="*/ 137 w 161"/>
                  <a:gd name="T15" fmla="*/ 80 h 161"/>
                  <a:gd name="T16" fmla="*/ 139 w 161"/>
                  <a:gd name="T17" fmla="*/ 105 h 161"/>
                  <a:gd name="T18" fmla="*/ 135 w 161"/>
                  <a:gd name="T19" fmla="*/ 122 h 161"/>
                  <a:gd name="T20" fmla="*/ 127 w 161"/>
                  <a:gd name="T21" fmla="*/ 124 h 161"/>
                  <a:gd name="T22" fmla="*/ 103 w 161"/>
                  <a:gd name="T23" fmla="*/ 132 h 161"/>
                  <a:gd name="T24" fmla="*/ 100 w 161"/>
                  <a:gd name="T25" fmla="*/ 146 h 161"/>
                  <a:gd name="T26" fmla="*/ 83 w 161"/>
                  <a:gd name="T27" fmla="*/ 144 h 161"/>
                  <a:gd name="T28" fmla="*/ 60 w 161"/>
                  <a:gd name="T29" fmla="*/ 133 h 161"/>
                  <a:gd name="T30" fmla="*/ 53 w 161"/>
                  <a:gd name="T31" fmla="*/ 142 h 161"/>
                  <a:gd name="T32" fmla="*/ 39 w 161"/>
                  <a:gd name="T33" fmla="*/ 135 h 161"/>
                  <a:gd name="T34" fmla="*/ 41 w 161"/>
                  <a:gd name="T35" fmla="*/ 121 h 161"/>
                  <a:gd name="T36" fmla="*/ 22 w 161"/>
                  <a:gd name="T37" fmla="*/ 105 h 161"/>
                  <a:gd name="T38" fmla="*/ 13 w 161"/>
                  <a:gd name="T39" fmla="*/ 90 h 161"/>
                  <a:gd name="T40" fmla="*/ 24 w 161"/>
                  <a:gd name="T41" fmla="*/ 82 h 161"/>
                  <a:gd name="T42" fmla="*/ 22 w 161"/>
                  <a:gd name="T43" fmla="*/ 57 h 161"/>
                  <a:gd name="T44" fmla="*/ 26 w 161"/>
                  <a:gd name="T45" fmla="*/ 39 h 161"/>
                  <a:gd name="T46" fmla="*/ 34 w 161"/>
                  <a:gd name="T47" fmla="*/ 38 h 161"/>
                  <a:gd name="T48" fmla="*/ 57 w 161"/>
                  <a:gd name="T49" fmla="*/ 29 h 161"/>
                  <a:gd name="T50" fmla="*/ 60 w 161"/>
                  <a:gd name="T51" fmla="*/ 16 h 161"/>
                  <a:gd name="T52" fmla="*/ 69 w 161"/>
                  <a:gd name="T53" fmla="*/ 2 h 161"/>
                  <a:gd name="T54" fmla="*/ 45 w 161"/>
                  <a:gd name="T55" fmla="*/ 23 h 161"/>
                  <a:gd name="T56" fmla="*/ 27 w 161"/>
                  <a:gd name="T57" fmla="*/ 26 h 161"/>
                  <a:gd name="T58" fmla="*/ 11 w 161"/>
                  <a:gd name="T59" fmla="*/ 43 h 161"/>
                  <a:gd name="T60" fmla="*/ 14 w 161"/>
                  <a:gd name="T61" fmla="*/ 65 h 161"/>
                  <a:gd name="T62" fmla="*/ 2 w 161"/>
                  <a:gd name="T63" fmla="*/ 92 h 161"/>
                  <a:gd name="T64" fmla="*/ 23 w 161"/>
                  <a:gd name="T65" fmla="*/ 116 h 161"/>
                  <a:gd name="T66" fmla="*/ 25 w 161"/>
                  <a:gd name="T67" fmla="*/ 134 h 161"/>
                  <a:gd name="T68" fmla="*/ 42 w 161"/>
                  <a:gd name="T69" fmla="*/ 150 h 161"/>
                  <a:gd name="T70" fmla="*/ 65 w 161"/>
                  <a:gd name="T71" fmla="*/ 147 h 161"/>
                  <a:gd name="T72" fmla="*/ 92 w 161"/>
                  <a:gd name="T73" fmla="*/ 159 h 161"/>
                  <a:gd name="T74" fmla="*/ 116 w 161"/>
                  <a:gd name="T75" fmla="*/ 138 h 161"/>
                  <a:gd name="T76" fmla="*/ 133 w 161"/>
                  <a:gd name="T77" fmla="*/ 136 h 161"/>
                  <a:gd name="T78" fmla="*/ 150 w 161"/>
                  <a:gd name="T79" fmla="*/ 119 h 161"/>
                  <a:gd name="T80" fmla="*/ 146 w 161"/>
                  <a:gd name="T81" fmla="*/ 96 h 161"/>
                  <a:gd name="T82" fmla="*/ 159 w 161"/>
                  <a:gd name="T83" fmla="*/ 69 h 161"/>
                  <a:gd name="T84" fmla="*/ 138 w 161"/>
                  <a:gd name="T85" fmla="*/ 45 h 161"/>
                  <a:gd name="T86" fmla="*/ 135 w 161"/>
                  <a:gd name="T87" fmla="*/ 28 h 161"/>
                  <a:gd name="T88" fmla="*/ 118 w 161"/>
                  <a:gd name="T89" fmla="*/ 11 h 161"/>
                  <a:gd name="T90" fmla="*/ 96 w 161"/>
                  <a:gd name="T91" fmla="*/ 15 h 161"/>
                  <a:gd name="T92" fmla="*/ 69 w 161"/>
                  <a:gd name="T93" fmla="*/ 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1" h="161">
                    <a:moveTo>
                      <a:pt x="71" y="13"/>
                    </a:moveTo>
                    <a:cubicBezTo>
                      <a:pt x="74" y="12"/>
                      <a:pt x="77" y="14"/>
                      <a:pt x="78" y="17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7" y="24"/>
                      <a:pt x="94" y="25"/>
                      <a:pt x="101" y="28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5" y="21"/>
                      <a:pt x="107" y="20"/>
                      <a:pt x="108" y="20"/>
                    </a:cubicBezTo>
                    <a:cubicBezTo>
                      <a:pt x="109" y="19"/>
                      <a:pt x="111" y="20"/>
                      <a:pt x="112" y="20"/>
                    </a:cubicBezTo>
                    <a:cubicBezTo>
                      <a:pt x="122" y="27"/>
                      <a:pt x="122" y="27"/>
                      <a:pt x="122" y="27"/>
                    </a:cubicBezTo>
                    <a:cubicBezTo>
                      <a:pt x="124" y="28"/>
                      <a:pt x="125" y="32"/>
                      <a:pt x="123" y="34"/>
                    </a:cubicBezTo>
                    <a:cubicBezTo>
                      <a:pt x="120" y="40"/>
                      <a:pt x="120" y="40"/>
                      <a:pt x="120" y="40"/>
                    </a:cubicBezTo>
                    <a:cubicBezTo>
                      <a:pt x="125" y="45"/>
                      <a:pt x="129" y="51"/>
                      <a:pt x="132" y="58"/>
                    </a:cubicBezTo>
                    <a:cubicBezTo>
                      <a:pt x="139" y="56"/>
                      <a:pt x="139" y="56"/>
                      <a:pt x="139" y="56"/>
                    </a:cubicBezTo>
                    <a:cubicBezTo>
                      <a:pt x="142" y="56"/>
                      <a:pt x="145" y="58"/>
                      <a:pt x="145" y="61"/>
                    </a:cubicBezTo>
                    <a:cubicBezTo>
                      <a:pt x="148" y="72"/>
                      <a:pt x="148" y="72"/>
                      <a:pt x="148" y="72"/>
                    </a:cubicBezTo>
                    <a:cubicBezTo>
                      <a:pt x="149" y="75"/>
                      <a:pt x="147" y="78"/>
                      <a:pt x="144" y="78"/>
                    </a:cubicBezTo>
                    <a:cubicBezTo>
                      <a:pt x="137" y="80"/>
                      <a:pt x="137" y="80"/>
                      <a:pt x="137" y="80"/>
                    </a:cubicBezTo>
                    <a:cubicBezTo>
                      <a:pt x="137" y="87"/>
                      <a:pt x="136" y="94"/>
                      <a:pt x="133" y="101"/>
                    </a:cubicBezTo>
                    <a:cubicBezTo>
                      <a:pt x="139" y="105"/>
                      <a:pt x="139" y="105"/>
                      <a:pt x="139" y="105"/>
                    </a:cubicBezTo>
                    <a:cubicBezTo>
                      <a:pt x="142" y="106"/>
                      <a:pt x="142" y="110"/>
                      <a:pt x="141" y="113"/>
                    </a:cubicBezTo>
                    <a:cubicBezTo>
                      <a:pt x="135" y="122"/>
                      <a:pt x="135" y="122"/>
                      <a:pt x="135" y="122"/>
                    </a:cubicBezTo>
                    <a:cubicBezTo>
                      <a:pt x="134" y="123"/>
                      <a:pt x="132" y="124"/>
                      <a:pt x="131" y="125"/>
                    </a:cubicBezTo>
                    <a:cubicBezTo>
                      <a:pt x="130" y="125"/>
                      <a:pt x="128" y="125"/>
                      <a:pt x="127" y="124"/>
                    </a:cubicBezTo>
                    <a:cubicBezTo>
                      <a:pt x="121" y="120"/>
                      <a:pt x="121" y="120"/>
                      <a:pt x="121" y="120"/>
                    </a:cubicBezTo>
                    <a:cubicBezTo>
                      <a:pt x="116" y="125"/>
                      <a:pt x="110" y="129"/>
                      <a:pt x="103" y="132"/>
                    </a:cubicBezTo>
                    <a:cubicBezTo>
                      <a:pt x="105" y="139"/>
                      <a:pt x="105" y="139"/>
                      <a:pt x="105" y="139"/>
                    </a:cubicBezTo>
                    <a:cubicBezTo>
                      <a:pt x="105" y="142"/>
                      <a:pt x="104" y="145"/>
                      <a:pt x="100" y="146"/>
                    </a:cubicBezTo>
                    <a:cubicBezTo>
                      <a:pt x="89" y="148"/>
                      <a:pt x="89" y="148"/>
                      <a:pt x="89" y="148"/>
                    </a:cubicBezTo>
                    <a:cubicBezTo>
                      <a:pt x="86" y="149"/>
                      <a:pt x="83" y="147"/>
                      <a:pt x="83" y="144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74" y="137"/>
                      <a:pt x="67" y="136"/>
                      <a:pt x="60" y="133"/>
                    </a:cubicBezTo>
                    <a:cubicBezTo>
                      <a:pt x="56" y="139"/>
                      <a:pt x="56" y="139"/>
                      <a:pt x="56" y="139"/>
                    </a:cubicBezTo>
                    <a:cubicBezTo>
                      <a:pt x="56" y="141"/>
                      <a:pt x="54" y="141"/>
                      <a:pt x="53" y="142"/>
                    </a:cubicBezTo>
                    <a:cubicBezTo>
                      <a:pt x="51" y="142"/>
                      <a:pt x="50" y="142"/>
                      <a:pt x="49" y="141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6" y="133"/>
                      <a:pt x="36" y="130"/>
                      <a:pt x="37" y="127"/>
                    </a:cubicBezTo>
                    <a:cubicBezTo>
                      <a:pt x="41" y="121"/>
                      <a:pt x="41" y="121"/>
                      <a:pt x="41" y="121"/>
                    </a:cubicBezTo>
                    <a:cubicBezTo>
                      <a:pt x="36" y="116"/>
                      <a:pt x="32" y="110"/>
                      <a:pt x="29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19" y="106"/>
                      <a:pt x="16" y="104"/>
                      <a:pt x="15" y="101"/>
                    </a:cubicBezTo>
                    <a:cubicBezTo>
                      <a:pt x="13" y="90"/>
                      <a:pt x="13" y="90"/>
                      <a:pt x="13" y="90"/>
                    </a:cubicBezTo>
                    <a:cubicBezTo>
                      <a:pt x="12" y="87"/>
                      <a:pt x="14" y="84"/>
                      <a:pt x="17" y="83"/>
                    </a:cubicBezTo>
                    <a:cubicBezTo>
                      <a:pt x="24" y="82"/>
                      <a:pt x="24" y="82"/>
                      <a:pt x="24" y="82"/>
                    </a:cubicBezTo>
                    <a:cubicBezTo>
                      <a:pt x="24" y="74"/>
                      <a:pt x="25" y="67"/>
                      <a:pt x="28" y="60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19" y="55"/>
                      <a:pt x="18" y="51"/>
                      <a:pt x="20" y="4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7" y="38"/>
                      <a:pt x="28" y="37"/>
                      <a:pt x="30" y="37"/>
                    </a:cubicBezTo>
                    <a:cubicBezTo>
                      <a:pt x="31" y="37"/>
                      <a:pt x="33" y="37"/>
                      <a:pt x="34" y="38"/>
                    </a:cubicBezTo>
                    <a:cubicBezTo>
                      <a:pt x="40" y="41"/>
                      <a:pt x="40" y="41"/>
                      <a:pt x="40" y="41"/>
                    </a:cubicBezTo>
                    <a:cubicBezTo>
                      <a:pt x="45" y="36"/>
                      <a:pt x="51" y="32"/>
                      <a:pt x="57" y="29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5" y="19"/>
                      <a:pt x="57" y="16"/>
                      <a:pt x="60" y="16"/>
                    </a:cubicBezTo>
                    <a:cubicBezTo>
                      <a:pt x="71" y="13"/>
                      <a:pt x="71" y="13"/>
                      <a:pt x="71" y="13"/>
                    </a:cubicBezTo>
                    <a:moveTo>
                      <a:pt x="69" y="2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49" y="6"/>
                      <a:pt x="44" y="14"/>
                      <a:pt x="45" y="23"/>
                    </a:cubicBezTo>
                    <a:cubicBezTo>
                      <a:pt x="43" y="24"/>
                      <a:pt x="41" y="26"/>
                      <a:pt x="39" y="27"/>
                    </a:cubicBezTo>
                    <a:cubicBezTo>
                      <a:pt x="35" y="25"/>
                      <a:pt x="31" y="25"/>
                      <a:pt x="27" y="26"/>
                    </a:cubicBezTo>
                    <a:cubicBezTo>
                      <a:pt x="23" y="27"/>
                      <a:pt x="19" y="29"/>
                      <a:pt x="17" y="3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8" y="47"/>
                      <a:pt x="7" y="51"/>
                      <a:pt x="8" y="56"/>
                    </a:cubicBezTo>
                    <a:cubicBezTo>
                      <a:pt x="9" y="59"/>
                      <a:pt x="11" y="63"/>
                      <a:pt x="14" y="65"/>
                    </a:cubicBezTo>
                    <a:cubicBezTo>
                      <a:pt x="14" y="68"/>
                      <a:pt x="13" y="70"/>
                      <a:pt x="13" y="72"/>
                    </a:cubicBezTo>
                    <a:cubicBezTo>
                      <a:pt x="5" y="75"/>
                      <a:pt x="0" y="84"/>
                      <a:pt x="2" y="92"/>
                    </a:cubicBezTo>
                    <a:cubicBezTo>
                      <a:pt x="4" y="103"/>
                      <a:pt x="4" y="103"/>
                      <a:pt x="4" y="103"/>
                    </a:cubicBezTo>
                    <a:cubicBezTo>
                      <a:pt x="6" y="112"/>
                      <a:pt x="14" y="117"/>
                      <a:pt x="23" y="116"/>
                    </a:cubicBezTo>
                    <a:cubicBezTo>
                      <a:pt x="24" y="118"/>
                      <a:pt x="25" y="120"/>
                      <a:pt x="27" y="122"/>
                    </a:cubicBezTo>
                    <a:cubicBezTo>
                      <a:pt x="25" y="126"/>
                      <a:pt x="25" y="130"/>
                      <a:pt x="25" y="134"/>
                    </a:cubicBezTo>
                    <a:cubicBezTo>
                      <a:pt x="26" y="138"/>
                      <a:pt x="29" y="142"/>
                      <a:pt x="33" y="144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6" y="153"/>
                      <a:pt x="51" y="154"/>
                      <a:pt x="55" y="153"/>
                    </a:cubicBezTo>
                    <a:cubicBezTo>
                      <a:pt x="59" y="152"/>
                      <a:pt x="62" y="150"/>
                      <a:pt x="65" y="147"/>
                    </a:cubicBezTo>
                    <a:cubicBezTo>
                      <a:pt x="67" y="147"/>
                      <a:pt x="70" y="148"/>
                      <a:pt x="72" y="148"/>
                    </a:cubicBezTo>
                    <a:cubicBezTo>
                      <a:pt x="75" y="156"/>
                      <a:pt x="83" y="161"/>
                      <a:pt x="92" y="159"/>
                    </a:cubicBezTo>
                    <a:cubicBezTo>
                      <a:pt x="103" y="157"/>
                      <a:pt x="103" y="157"/>
                      <a:pt x="103" y="157"/>
                    </a:cubicBezTo>
                    <a:cubicBezTo>
                      <a:pt x="111" y="155"/>
                      <a:pt x="117" y="147"/>
                      <a:pt x="116" y="138"/>
                    </a:cubicBezTo>
                    <a:cubicBezTo>
                      <a:pt x="118" y="137"/>
                      <a:pt x="120" y="136"/>
                      <a:pt x="122" y="134"/>
                    </a:cubicBezTo>
                    <a:cubicBezTo>
                      <a:pt x="126" y="136"/>
                      <a:pt x="130" y="136"/>
                      <a:pt x="133" y="136"/>
                    </a:cubicBezTo>
                    <a:cubicBezTo>
                      <a:pt x="138" y="135"/>
                      <a:pt x="142" y="132"/>
                      <a:pt x="144" y="128"/>
                    </a:cubicBezTo>
                    <a:cubicBezTo>
                      <a:pt x="150" y="119"/>
                      <a:pt x="150" y="119"/>
                      <a:pt x="150" y="119"/>
                    </a:cubicBezTo>
                    <a:cubicBezTo>
                      <a:pt x="153" y="115"/>
                      <a:pt x="153" y="110"/>
                      <a:pt x="152" y="106"/>
                    </a:cubicBezTo>
                    <a:cubicBezTo>
                      <a:pt x="152" y="102"/>
                      <a:pt x="149" y="99"/>
                      <a:pt x="146" y="96"/>
                    </a:cubicBezTo>
                    <a:cubicBezTo>
                      <a:pt x="147" y="94"/>
                      <a:pt x="147" y="91"/>
                      <a:pt x="148" y="89"/>
                    </a:cubicBezTo>
                    <a:cubicBezTo>
                      <a:pt x="156" y="86"/>
                      <a:pt x="161" y="78"/>
                      <a:pt x="159" y="69"/>
                    </a:cubicBezTo>
                    <a:cubicBezTo>
                      <a:pt x="157" y="58"/>
                      <a:pt x="157" y="58"/>
                      <a:pt x="157" y="58"/>
                    </a:cubicBezTo>
                    <a:cubicBezTo>
                      <a:pt x="155" y="50"/>
                      <a:pt x="147" y="44"/>
                      <a:pt x="138" y="45"/>
                    </a:cubicBezTo>
                    <a:cubicBezTo>
                      <a:pt x="137" y="43"/>
                      <a:pt x="135" y="41"/>
                      <a:pt x="134" y="39"/>
                    </a:cubicBezTo>
                    <a:cubicBezTo>
                      <a:pt x="136" y="36"/>
                      <a:pt x="136" y="32"/>
                      <a:pt x="135" y="28"/>
                    </a:cubicBezTo>
                    <a:cubicBezTo>
                      <a:pt x="134" y="23"/>
                      <a:pt x="132" y="19"/>
                      <a:pt x="128" y="17"/>
                    </a:cubicBezTo>
                    <a:cubicBezTo>
                      <a:pt x="118" y="11"/>
                      <a:pt x="118" y="11"/>
                      <a:pt x="118" y="11"/>
                    </a:cubicBezTo>
                    <a:cubicBezTo>
                      <a:pt x="115" y="8"/>
                      <a:pt x="110" y="8"/>
                      <a:pt x="106" y="9"/>
                    </a:cubicBezTo>
                    <a:cubicBezTo>
                      <a:pt x="102" y="9"/>
                      <a:pt x="98" y="12"/>
                      <a:pt x="96" y="15"/>
                    </a:cubicBezTo>
                    <a:cubicBezTo>
                      <a:pt x="93" y="14"/>
                      <a:pt x="91" y="14"/>
                      <a:pt x="89" y="13"/>
                    </a:cubicBezTo>
                    <a:cubicBezTo>
                      <a:pt x="86" y="5"/>
                      <a:pt x="77" y="0"/>
                      <a:pt x="6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reeform 22">
                <a:extLst>
                  <a:ext uri="{FF2B5EF4-FFF2-40B4-BE49-F238E27FC236}">
                    <a16:creationId xmlns:a16="http://schemas.microsoft.com/office/drawing/2014/main" id="{F3DDC1DF-6484-41D6-9F7D-F4242FFD33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1080" y="536756"/>
                <a:ext cx="306388" cy="306388"/>
              </a:xfrm>
              <a:custGeom>
                <a:avLst/>
                <a:gdLst>
                  <a:gd name="T0" fmla="*/ 48 w 81"/>
                  <a:gd name="T1" fmla="*/ 77 h 81"/>
                  <a:gd name="T2" fmla="*/ 4 w 81"/>
                  <a:gd name="T3" fmla="*/ 49 h 81"/>
                  <a:gd name="T4" fmla="*/ 32 w 81"/>
                  <a:gd name="T5" fmla="*/ 5 h 81"/>
                  <a:gd name="T6" fmla="*/ 76 w 81"/>
                  <a:gd name="T7" fmla="*/ 33 h 81"/>
                  <a:gd name="T8" fmla="*/ 48 w 81"/>
                  <a:gd name="T9" fmla="*/ 77 h 81"/>
                  <a:gd name="T10" fmla="*/ 34 w 81"/>
                  <a:gd name="T11" fmla="*/ 10 h 81"/>
                  <a:gd name="T12" fmla="*/ 10 w 81"/>
                  <a:gd name="T13" fmla="*/ 47 h 81"/>
                  <a:gd name="T14" fmla="*/ 47 w 81"/>
                  <a:gd name="T15" fmla="*/ 71 h 81"/>
                  <a:gd name="T16" fmla="*/ 71 w 81"/>
                  <a:gd name="T17" fmla="*/ 34 h 81"/>
                  <a:gd name="T18" fmla="*/ 34 w 81"/>
                  <a:gd name="T19" fmla="*/ 1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81">
                    <a:moveTo>
                      <a:pt x="48" y="77"/>
                    </a:moveTo>
                    <a:cubicBezTo>
                      <a:pt x="28" y="81"/>
                      <a:pt x="9" y="68"/>
                      <a:pt x="4" y="49"/>
                    </a:cubicBezTo>
                    <a:cubicBezTo>
                      <a:pt x="0" y="29"/>
                      <a:pt x="13" y="9"/>
                      <a:pt x="32" y="5"/>
                    </a:cubicBezTo>
                    <a:cubicBezTo>
                      <a:pt x="52" y="0"/>
                      <a:pt x="72" y="13"/>
                      <a:pt x="76" y="33"/>
                    </a:cubicBezTo>
                    <a:cubicBezTo>
                      <a:pt x="81" y="53"/>
                      <a:pt x="68" y="72"/>
                      <a:pt x="48" y="77"/>
                    </a:cubicBezTo>
                    <a:close/>
                    <a:moveTo>
                      <a:pt x="34" y="10"/>
                    </a:moveTo>
                    <a:cubicBezTo>
                      <a:pt x="17" y="14"/>
                      <a:pt x="6" y="31"/>
                      <a:pt x="10" y="47"/>
                    </a:cubicBezTo>
                    <a:cubicBezTo>
                      <a:pt x="14" y="64"/>
                      <a:pt x="30" y="75"/>
                      <a:pt x="47" y="71"/>
                    </a:cubicBezTo>
                    <a:cubicBezTo>
                      <a:pt x="64" y="67"/>
                      <a:pt x="74" y="51"/>
                      <a:pt x="71" y="34"/>
                    </a:cubicBezTo>
                    <a:cubicBezTo>
                      <a:pt x="67" y="17"/>
                      <a:pt x="50" y="7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Freeform 23">
                <a:extLst>
                  <a:ext uri="{FF2B5EF4-FFF2-40B4-BE49-F238E27FC236}">
                    <a16:creationId xmlns:a16="http://schemas.microsoft.com/office/drawing/2014/main" id="{6869F7F7-E692-4AD9-AD49-4BE6E69B50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32517" y="608193"/>
                <a:ext cx="163513" cy="163513"/>
              </a:xfrm>
              <a:custGeom>
                <a:avLst/>
                <a:gdLst>
                  <a:gd name="T0" fmla="*/ 26 w 43"/>
                  <a:gd name="T1" fmla="*/ 41 h 43"/>
                  <a:gd name="T2" fmla="*/ 2 w 43"/>
                  <a:gd name="T3" fmla="*/ 26 h 43"/>
                  <a:gd name="T4" fmla="*/ 17 w 43"/>
                  <a:gd name="T5" fmla="*/ 2 h 43"/>
                  <a:gd name="T6" fmla="*/ 41 w 43"/>
                  <a:gd name="T7" fmla="*/ 17 h 43"/>
                  <a:gd name="T8" fmla="*/ 26 w 43"/>
                  <a:gd name="T9" fmla="*/ 41 h 43"/>
                  <a:gd name="T10" fmla="*/ 18 w 43"/>
                  <a:gd name="T11" fmla="*/ 8 h 43"/>
                  <a:gd name="T12" fmla="*/ 8 w 43"/>
                  <a:gd name="T13" fmla="*/ 25 h 43"/>
                  <a:gd name="T14" fmla="*/ 24 w 43"/>
                  <a:gd name="T15" fmla="*/ 35 h 43"/>
                  <a:gd name="T16" fmla="*/ 35 w 43"/>
                  <a:gd name="T17" fmla="*/ 19 h 43"/>
                  <a:gd name="T18" fmla="*/ 18 w 43"/>
                  <a:gd name="T19" fmla="*/ 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6" y="41"/>
                    </a:moveTo>
                    <a:cubicBezTo>
                      <a:pt x="15" y="43"/>
                      <a:pt x="4" y="37"/>
                      <a:pt x="2" y="26"/>
                    </a:cubicBezTo>
                    <a:cubicBezTo>
                      <a:pt x="0" y="15"/>
                      <a:pt x="6" y="5"/>
                      <a:pt x="17" y="2"/>
                    </a:cubicBezTo>
                    <a:cubicBezTo>
                      <a:pt x="28" y="0"/>
                      <a:pt x="38" y="7"/>
                      <a:pt x="41" y="17"/>
                    </a:cubicBezTo>
                    <a:cubicBezTo>
                      <a:pt x="43" y="28"/>
                      <a:pt x="36" y="39"/>
                      <a:pt x="26" y="41"/>
                    </a:cubicBezTo>
                    <a:close/>
                    <a:moveTo>
                      <a:pt x="18" y="8"/>
                    </a:moveTo>
                    <a:cubicBezTo>
                      <a:pt x="11" y="10"/>
                      <a:pt x="6" y="17"/>
                      <a:pt x="8" y="25"/>
                    </a:cubicBezTo>
                    <a:cubicBezTo>
                      <a:pt x="9" y="32"/>
                      <a:pt x="17" y="37"/>
                      <a:pt x="24" y="35"/>
                    </a:cubicBezTo>
                    <a:cubicBezTo>
                      <a:pt x="32" y="34"/>
                      <a:pt x="37" y="26"/>
                      <a:pt x="35" y="19"/>
                    </a:cubicBezTo>
                    <a:cubicBezTo>
                      <a:pt x="34" y="11"/>
                      <a:pt x="26" y="6"/>
                      <a:pt x="1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reeform 24">
                <a:extLst>
                  <a:ext uri="{FF2B5EF4-FFF2-40B4-BE49-F238E27FC236}">
                    <a16:creationId xmlns:a16="http://schemas.microsoft.com/office/drawing/2014/main" id="{2E69E454-56A4-4B19-A7F4-1A7D18B215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1267" y="479606"/>
                <a:ext cx="911225" cy="909638"/>
              </a:xfrm>
              <a:custGeom>
                <a:avLst/>
                <a:gdLst>
                  <a:gd name="T0" fmla="*/ 138 w 241"/>
                  <a:gd name="T1" fmla="*/ 25 h 240"/>
                  <a:gd name="T2" fmla="*/ 168 w 241"/>
                  <a:gd name="T3" fmla="*/ 48 h 240"/>
                  <a:gd name="T4" fmla="*/ 181 w 241"/>
                  <a:gd name="T5" fmla="*/ 38 h 240"/>
                  <a:gd name="T6" fmla="*/ 199 w 241"/>
                  <a:gd name="T7" fmla="*/ 53 h 240"/>
                  <a:gd name="T8" fmla="*/ 192 w 241"/>
                  <a:gd name="T9" fmla="*/ 73 h 240"/>
                  <a:gd name="T10" fmla="*/ 215 w 241"/>
                  <a:gd name="T11" fmla="*/ 103 h 240"/>
                  <a:gd name="T12" fmla="*/ 223 w 241"/>
                  <a:gd name="T13" fmla="*/ 128 h 240"/>
                  <a:gd name="T14" fmla="*/ 204 w 241"/>
                  <a:gd name="T15" fmla="*/ 137 h 240"/>
                  <a:gd name="T16" fmla="*/ 199 w 241"/>
                  <a:gd name="T17" fmla="*/ 174 h 240"/>
                  <a:gd name="T18" fmla="*/ 187 w 241"/>
                  <a:gd name="T19" fmla="*/ 199 h 240"/>
                  <a:gd name="T20" fmla="*/ 175 w 241"/>
                  <a:gd name="T21" fmla="*/ 199 h 240"/>
                  <a:gd name="T22" fmla="*/ 138 w 241"/>
                  <a:gd name="T23" fmla="*/ 204 h 240"/>
                  <a:gd name="T24" fmla="*/ 129 w 241"/>
                  <a:gd name="T25" fmla="*/ 223 h 240"/>
                  <a:gd name="T26" fmla="*/ 103 w 241"/>
                  <a:gd name="T27" fmla="*/ 214 h 240"/>
                  <a:gd name="T28" fmla="*/ 73 w 241"/>
                  <a:gd name="T29" fmla="*/ 191 h 240"/>
                  <a:gd name="T30" fmla="*/ 60 w 241"/>
                  <a:gd name="T31" fmla="*/ 201 h 240"/>
                  <a:gd name="T32" fmla="*/ 42 w 241"/>
                  <a:gd name="T33" fmla="*/ 186 h 240"/>
                  <a:gd name="T34" fmla="*/ 49 w 241"/>
                  <a:gd name="T35" fmla="*/ 167 h 240"/>
                  <a:gd name="T36" fmla="*/ 26 w 241"/>
                  <a:gd name="T37" fmla="*/ 137 h 240"/>
                  <a:gd name="T38" fmla="*/ 17 w 241"/>
                  <a:gd name="T39" fmla="*/ 111 h 240"/>
                  <a:gd name="T40" fmla="*/ 36 w 241"/>
                  <a:gd name="T41" fmla="*/ 103 h 240"/>
                  <a:gd name="T42" fmla="*/ 42 w 241"/>
                  <a:gd name="T43" fmla="*/ 65 h 240"/>
                  <a:gd name="T44" fmla="*/ 54 w 241"/>
                  <a:gd name="T45" fmla="*/ 41 h 240"/>
                  <a:gd name="T46" fmla="*/ 66 w 241"/>
                  <a:gd name="T47" fmla="*/ 41 h 240"/>
                  <a:gd name="T48" fmla="*/ 103 w 241"/>
                  <a:gd name="T49" fmla="*/ 36 h 240"/>
                  <a:gd name="T50" fmla="*/ 112 w 241"/>
                  <a:gd name="T51" fmla="*/ 17 h 240"/>
                  <a:gd name="T52" fmla="*/ 129 w 241"/>
                  <a:gd name="T53" fmla="*/ 0 h 240"/>
                  <a:gd name="T54" fmla="*/ 86 w 241"/>
                  <a:gd name="T55" fmla="*/ 23 h 240"/>
                  <a:gd name="T56" fmla="*/ 60 w 241"/>
                  <a:gd name="T57" fmla="*/ 21 h 240"/>
                  <a:gd name="T58" fmla="*/ 29 w 241"/>
                  <a:gd name="T59" fmla="*/ 41 h 240"/>
                  <a:gd name="T60" fmla="*/ 28 w 241"/>
                  <a:gd name="T61" fmla="*/ 75 h 240"/>
                  <a:gd name="T62" fmla="*/ 0 w 241"/>
                  <a:gd name="T63" fmla="*/ 111 h 240"/>
                  <a:gd name="T64" fmla="*/ 23 w 241"/>
                  <a:gd name="T65" fmla="*/ 154 h 240"/>
                  <a:gd name="T66" fmla="*/ 22 w 241"/>
                  <a:gd name="T67" fmla="*/ 180 h 240"/>
                  <a:gd name="T68" fmla="*/ 42 w 241"/>
                  <a:gd name="T69" fmla="*/ 211 h 240"/>
                  <a:gd name="T70" fmla="*/ 76 w 241"/>
                  <a:gd name="T71" fmla="*/ 212 h 240"/>
                  <a:gd name="T72" fmla="*/ 112 w 241"/>
                  <a:gd name="T73" fmla="*/ 240 h 240"/>
                  <a:gd name="T74" fmla="*/ 155 w 241"/>
                  <a:gd name="T75" fmla="*/ 217 h 240"/>
                  <a:gd name="T76" fmla="*/ 181 w 241"/>
                  <a:gd name="T77" fmla="*/ 218 h 240"/>
                  <a:gd name="T78" fmla="*/ 211 w 241"/>
                  <a:gd name="T79" fmla="*/ 199 h 240"/>
                  <a:gd name="T80" fmla="*/ 213 w 241"/>
                  <a:gd name="T81" fmla="*/ 164 h 240"/>
                  <a:gd name="T82" fmla="*/ 241 w 241"/>
                  <a:gd name="T83" fmla="*/ 128 h 240"/>
                  <a:gd name="T84" fmla="*/ 217 w 241"/>
                  <a:gd name="T85" fmla="*/ 86 h 240"/>
                  <a:gd name="T86" fmla="*/ 219 w 241"/>
                  <a:gd name="T87" fmla="*/ 59 h 240"/>
                  <a:gd name="T88" fmla="*/ 199 w 241"/>
                  <a:gd name="T89" fmla="*/ 29 h 240"/>
                  <a:gd name="T90" fmla="*/ 165 w 241"/>
                  <a:gd name="T91" fmla="*/ 27 h 240"/>
                  <a:gd name="T92" fmla="*/ 129 w 241"/>
                  <a:gd name="T93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1" h="240">
                    <a:moveTo>
                      <a:pt x="129" y="17"/>
                    </a:moveTo>
                    <a:cubicBezTo>
                      <a:pt x="134" y="17"/>
                      <a:pt x="138" y="21"/>
                      <a:pt x="138" y="25"/>
                    </a:cubicBezTo>
                    <a:cubicBezTo>
                      <a:pt x="138" y="36"/>
                      <a:pt x="138" y="36"/>
                      <a:pt x="138" y="36"/>
                    </a:cubicBezTo>
                    <a:cubicBezTo>
                      <a:pt x="149" y="38"/>
                      <a:pt x="159" y="42"/>
                      <a:pt x="168" y="48"/>
                    </a:cubicBezTo>
                    <a:cubicBezTo>
                      <a:pt x="175" y="41"/>
                      <a:pt x="175" y="41"/>
                      <a:pt x="175" y="41"/>
                    </a:cubicBezTo>
                    <a:cubicBezTo>
                      <a:pt x="177" y="39"/>
                      <a:pt x="179" y="38"/>
                      <a:pt x="181" y="38"/>
                    </a:cubicBezTo>
                    <a:cubicBezTo>
                      <a:pt x="183" y="38"/>
                      <a:pt x="185" y="39"/>
                      <a:pt x="187" y="41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203" y="56"/>
                      <a:pt x="203" y="62"/>
                      <a:pt x="199" y="65"/>
                    </a:cubicBezTo>
                    <a:cubicBezTo>
                      <a:pt x="192" y="73"/>
                      <a:pt x="192" y="73"/>
                      <a:pt x="192" y="73"/>
                    </a:cubicBezTo>
                    <a:cubicBezTo>
                      <a:pt x="198" y="82"/>
                      <a:pt x="202" y="92"/>
                      <a:pt x="204" y="103"/>
                    </a:cubicBezTo>
                    <a:cubicBezTo>
                      <a:pt x="215" y="103"/>
                      <a:pt x="215" y="103"/>
                      <a:pt x="215" y="103"/>
                    </a:cubicBezTo>
                    <a:cubicBezTo>
                      <a:pt x="220" y="103"/>
                      <a:pt x="223" y="106"/>
                      <a:pt x="223" y="111"/>
                    </a:cubicBezTo>
                    <a:cubicBezTo>
                      <a:pt x="223" y="128"/>
                      <a:pt x="223" y="128"/>
                      <a:pt x="223" y="128"/>
                    </a:cubicBezTo>
                    <a:cubicBezTo>
                      <a:pt x="223" y="133"/>
                      <a:pt x="220" y="137"/>
                      <a:pt x="215" y="137"/>
                    </a:cubicBezTo>
                    <a:cubicBezTo>
                      <a:pt x="204" y="137"/>
                      <a:pt x="204" y="137"/>
                      <a:pt x="204" y="137"/>
                    </a:cubicBezTo>
                    <a:cubicBezTo>
                      <a:pt x="202" y="148"/>
                      <a:pt x="198" y="158"/>
                      <a:pt x="192" y="167"/>
                    </a:cubicBezTo>
                    <a:cubicBezTo>
                      <a:pt x="199" y="174"/>
                      <a:pt x="199" y="174"/>
                      <a:pt x="199" y="174"/>
                    </a:cubicBezTo>
                    <a:cubicBezTo>
                      <a:pt x="203" y="178"/>
                      <a:pt x="203" y="183"/>
                      <a:pt x="199" y="186"/>
                    </a:cubicBezTo>
                    <a:cubicBezTo>
                      <a:pt x="187" y="199"/>
                      <a:pt x="187" y="199"/>
                      <a:pt x="187" y="199"/>
                    </a:cubicBezTo>
                    <a:cubicBezTo>
                      <a:pt x="185" y="200"/>
                      <a:pt x="183" y="201"/>
                      <a:pt x="181" y="201"/>
                    </a:cubicBezTo>
                    <a:cubicBezTo>
                      <a:pt x="179" y="201"/>
                      <a:pt x="177" y="200"/>
                      <a:pt x="175" y="199"/>
                    </a:cubicBezTo>
                    <a:cubicBezTo>
                      <a:pt x="168" y="191"/>
                      <a:pt x="168" y="191"/>
                      <a:pt x="168" y="191"/>
                    </a:cubicBezTo>
                    <a:cubicBezTo>
                      <a:pt x="159" y="197"/>
                      <a:pt x="149" y="202"/>
                      <a:pt x="138" y="204"/>
                    </a:cubicBezTo>
                    <a:cubicBezTo>
                      <a:pt x="138" y="214"/>
                      <a:pt x="138" y="214"/>
                      <a:pt x="138" y="214"/>
                    </a:cubicBezTo>
                    <a:cubicBezTo>
                      <a:pt x="138" y="219"/>
                      <a:pt x="134" y="223"/>
                      <a:pt x="129" y="223"/>
                    </a:cubicBezTo>
                    <a:cubicBezTo>
                      <a:pt x="112" y="223"/>
                      <a:pt x="112" y="223"/>
                      <a:pt x="112" y="223"/>
                    </a:cubicBezTo>
                    <a:cubicBezTo>
                      <a:pt x="107" y="223"/>
                      <a:pt x="103" y="219"/>
                      <a:pt x="103" y="214"/>
                    </a:cubicBezTo>
                    <a:cubicBezTo>
                      <a:pt x="103" y="204"/>
                      <a:pt x="103" y="204"/>
                      <a:pt x="103" y="204"/>
                    </a:cubicBezTo>
                    <a:cubicBezTo>
                      <a:pt x="92" y="202"/>
                      <a:pt x="82" y="197"/>
                      <a:pt x="73" y="191"/>
                    </a:cubicBezTo>
                    <a:cubicBezTo>
                      <a:pt x="66" y="199"/>
                      <a:pt x="66" y="199"/>
                      <a:pt x="66" y="199"/>
                    </a:cubicBezTo>
                    <a:cubicBezTo>
                      <a:pt x="64" y="200"/>
                      <a:pt x="62" y="201"/>
                      <a:pt x="60" y="201"/>
                    </a:cubicBezTo>
                    <a:cubicBezTo>
                      <a:pt x="58" y="201"/>
                      <a:pt x="55" y="200"/>
                      <a:pt x="54" y="199"/>
                    </a:cubicBezTo>
                    <a:cubicBezTo>
                      <a:pt x="42" y="186"/>
                      <a:pt x="42" y="186"/>
                      <a:pt x="42" y="186"/>
                    </a:cubicBezTo>
                    <a:cubicBezTo>
                      <a:pt x="38" y="183"/>
                      <a:pt x="38" y="178"/>
                      <a:pt x="42" y="174"/>
                    </a:cubicBezTo>
                    <a:cubicBezTo>
                      <a:pt x="49" y="167"/>
                      <a:pt x="49" y="167"/>
                      <a:pt x="49" y="167"/>
                    </a:cubicBezTo>
                    <a:cubicBezTo>
                      <a:pt x="43" y="158"/>
                      <a:pt x="39" y="148"/>
                      <a:pt x="36" y="137"/>
                    </a:cubicBezTo>
                    <a:cubicBezTo>
                      <a:pt x="26" y="137"/>
                      <a:pt x="26" y="137"/>
                      <a:pt x="26" y="137"/>
                    </a:cubicBezTo>
                    <a:cubicBezTo>
                      <a:pt x="21" y="137"/>
                      <a:pt x="17" y="133"/>
                      <a:pt x="17" y="128"/>
                    </a:cubicBezTo>
                    <a:cubicBezTo>
                      <a:pt x="17" y="111"/>
                      <a:pt x="17" y="111"/>
                      <a:pt x="17" y="111"/>
                    </a:cubicBezTo>
                    <a:cubicBezTo>
                      <a:pt x="17" y="106"/>
                      <a:pt x="21" y="103"/>
                      <a:pt x="26" y="103"/>
                    </a:cubicBezTo>
                    <a:cubicBezTo>
                      <a:pt x="36" y="103"/>
                      <a:pt x="36" y="103"/>
                      <a:pt x="36" y="103"/>
                    </a:cubicBezTo>
                    <a:cubicBezTo>
                      <a:pt x="39" y="92"/>
                      <a:pt x="43" y="82"/>
                      <a:pt x="49" y="73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38" y="62"/>
                      <a:pt x="38" y="56"/>
                      <a:pt x="42" y="53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5" y="39"/>
                      <a:pt x="58" y="38"/>
                      <a:pt x="60" y="38"/>
                    </a:cubicBezTo>
                    <a:cubicBezTo>
                      <a:pt x="62" y="38"/>
                      <a:pt x="64" y="39"/>
                      <a:pt x="66" y="41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82" y="42"/>
                      <a:pt x="92" y="38"/>
                      <a:pt x="103" y="36"/>
                    </a:cubicBezTo>
                    <a:cubicBezTo>
                      <a:pt x="103" y="25"/>
                      <a:pt x="103" y="25"/>
                      <a:pt x="103" y="25"/>
                    </a:cubicBezTo>
                    <a:cubicBezTo>
                      <a:pt x="103" y="21"/>
                      <a:pt x="107" y="17"/>
                      <a:pt x="112" y="17"/>
                    </a:cubicBezTo>
                    <a:cubicBezTo>
                      <a:pt x="129" y="17"/>
                      <a:pt x="129" y="17"/>
                      <a:pt x="129" y="17"/>
                    </a:cubicBezTo>
                    <a:moveTo>
                      <a:pt x="129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99" y="0"/>
                      <a:pt x="88" y="10"/>
                      <a:pt x="86" y="23"/>
                    </a:cubicBezTo>
                    <a:cubicBezTo>
                      <a:pt x="83" y="24"/>
                      <a:pt x="79" y="25"/>
                      <a:pt x="76" y="27"/>
                    </a:cubicBezTo>
                    <a:cubicBezTo>
                      <a:pt x="71" y="23"/>
                      <a:pt x="66" y="21"/>
                      <a:pt x="60" y="21"/>
                    </a:cubicBezTo>
                    <a:cubicBezTo>
                      <a:pt x="53" y="21"/>
                      <a:pt x="46" y="24"/>
                      <a:pt x="42" y="29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5" y="46"/>
                      <a:pt x="22" y="52"/>
                      <a:pt x="22" y="59"/>
                    </a:cubicBezTo>
                    <a:cubicBezTo>
                      <a:pt x="22" y="65"/>
                      <a:pt x="24" y="71"/>
                      <a:pt x="28" y="75"/>
                    </a:cubicBezTo>
                    <a:cubicBezTo>
                      <a:pt x="26" y="79"/>
                      <a:pt x="25" y="82"/>
                      <a:pt x="23" y="86"/>
                    </a:cubicBezTo>
                    <a:cubicBezTo>
                      <a:pt x="10" y="87"/>
                      <a:pt x="0" y="98"/>
                      <a:pt x="0" y="111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42"/>
                      <a:pt x="10" y="153"/>
                      <a:pt x="23" y="154"/>
                    </a:cubicBezTo>
                    <a:cubicBezTo>
                      <a:pt x="25" y="157"/>
                      <a:pt x="26" y="161"/>
                      <a:pt x="28" y="164"/>
                    </a:cubicBezTo>
                    <a:cubicBezTo>
                      <a:pt x="24" y="169"/>
                      <a:pt x="22" y="174"/>
                      <a:pt x="22" y="180"/>
                    </a:cubicBezTo>
                    <a:cubicBezTo>
                      <a:pt x="22" y="187"/>
                      <a:pt x="25" y="194"/>
                      <a:pt x="29" y="199"/>
                    </a:cubicBezTo>
                    <a:cubicBezTo>
                      <a:pt x="42" y="211"/>
                      <a:pt x="42" y="211"/>
                      <a:pt x="42" y="211"/>
                    </a:cubicBezTo>
                    <a:cubicBezTo>
                      <a:pt x="46" y="216"/>
                      <a:pt x="53" y="218"/>
                      <a:pt x="60" y="218"/>
                    </a:cubicBezTo>
                    <a:cubicBezTo>
                      <a:pt x="66" y="218"/>
                      <a:pt x="71" y="216"/>
                      <a:pt x="76" y="212"/>
                    </a:cubicBezTo>
                    <a:cubicBezTo>
                      <a:pt x="79" y="214"/>
                      <a:pt x="83" y="216"/>
                      <a:pt x="86" y="217"/>
                    </a:cubicBezTo>
                    <a:cubicBezTo>
                      <a:pt x="88" y="230"/>
                      <a:pt x="99" y="240"/>
                      <a:pt x="112" y="240"/>
                    </a:cubicBezTo>
                    <a:cubicBezTo>
                      <a:pt x="129" y="240"/>
                      <a:pt x="129" y="240"/>
                      <a:pt x="129" y="240"/>
                    </a:cubicBezTo>
                    <a:cubicBezTo>
                      <a:pt x="142" y="240"/>
                      <a:pt x="153" y="230"/>
                      <a:pt x="155" y="217"/>
                    </a:cubicBezTo>
                    <a:cubicBezTo>
                      <a:pt x="158" y="216"/>
                      <a:pt x="161" y="214"/>
                      <a:pt x="165" y="212"/>
                    </a:cubicBezTo>
                    <a:cubicBezTo>
                      <a:pt x="169" y="216"/>
                      <a:pt x="175" y="218"/>
                      <a:pt x="181" y="218"/>
                    </a:cubicBezTo>
                    <a:cubicBezTo>
                      <a:pt x="188" y="218"/>
                      <a:pt x="194" y="216"/>
                      <a:pt x="199" y="211"/>
                    </a:cubicBezTo>
                    <a:cubicBezTo>
                      <a:pt x="211" y="199"/>
                      <a:pt x="211" y="199"/>
                      <a:pt x="211" y="199"/>
                    </a:cubicBezTo>
                    <a:cubicBezTo>
                      <a:pt x="216" y="194"/>
                      <a:pt x="219" y="187"/>
                      <a:pt x="219" y="180"/>
                    </a:cubicBezTo>
                    <a:cubicBezTo>
                      <a:pt x="219" y="174"/>
                      <a:pt x="217" y="169"/>
                      <a:pt x="213" y="164"/>
                    </a:cubicBezTo>
                    <a:cubicBezTo>
                      <a:pt x="215" y="161"/>
                      <a:pt x="216" y="157"/>
                      <a:pt x="217" y="154"/>
                    </a:cubicBezTo>
                    <a:cubicBezTo>
                      <a:pt x="230" y="153"/>
                      <a:pt x="241" y="142"/>
                      <a:pt x="241" y="128"/>
                    </a:cubicBez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1" y="98"/>
                      <a:pt x="230" y="87"/>
                      <a:pt x="217" y="86"/>
                    </a:cubicBezTo>
                    <a:cubicBezTo>
                      <a:pt x="216" y="82"/>
                      <a:pt x="215" y="79"/>
                      <a:pt x="213" y="75"/>
                    </a:cubicBezTo>
                    <a:cubicBezTo>
                      <a:pt x="217" y="71"/>
                      <a:pt x="219" y="65"/>
                      <a:pt x="219" y="59"/>
                    </a:cubicBezTo>
                    <a:cubicBezTo>
                      <a:pt x="219" y="52"/>
                      <a:pt x="216" y="46"/>
                      <a:pt x="211" y="41"/>
                    </a:cubicBezTo>
                    <a:cubicBezTo>
                      <a:pt x="199" y="29"/>
                      <a:pt x="199" y="29"/>
                      <a:pt x="199" y="29"/>
                    </a:cubicBezTo>
                    <a:cubicBezTo>
                      <a:pt x="194" y="24"/>
                      <a:pt x="188" y="21"/>
                      <a:pt x="181" y="21"/>
                    </a:cubicBezTo>
                    <a:cubicBezTo>
                      <a:pt x="175" y="21"/>
                      <a:pt x="169" y="23"/>
                      <a:pt x="165" y="27"/>
                    </a:cubicBezTo>
                    <a:cubicBezTo>
                      <a:pt x="161" y="25"/>
                      <a:pt x="158" y="24"/>
                      <a:pt x="155" y="23"/>
                    </a:cubicBezTo>
                    <a:cubicBezTo>
                      <a:pt x="153" y="10"/>
                      <a:pt x="142" y="0"/>
                      <a:pt x="1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Freeform 25">
                <a:extLst>
                  <a:ext uri="{FF2B5EF4-FFF2-40B4-BE49-F238E27FC236}">
                    <a16:creationId xmlns:a16="http://schemas.microsoft.com/office/drawing/2014/main" id="{C7BCE219-4B64-43EF-B880-E774772572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7330" y="722493"/>
                <a:ext cx="419100" cy="423863"/>
              </a:xfrm>
              <a:custGeom>
                <a:avLst/>
                <a:gdLst>
                  <a:gd name="T0" fmla="*/ 55 w 111"/>
                  <a:gd name="T1" fmla="*/ 112 h 112"/>
                  <a:gd name="T2" fmla="*/ 0 w 111"/>
                  <a:gd name="T3" fmla="*/ 56 h 112"/>
                  <a:gd name="T4" fmla="*/ 55 w 111"/>
                  <a:gd name="T5" fmla="*/ 0 h 112"/>
                  <a:gd name="T6" fmla="*/ 111 w 111"/>
                  <a:gd name="T7" fmla="*/ 56 h 112"/>
                  <a:gd name="T8" fmla="*/ 55 w 111"/>
                  <a:gd name="T9" fmla="*/ 112 h 112"/>
                  <a:gd name="T10" fmla="*/ 55 w 111"/>
                  <a:gd name="T11" fmla="*/ 9 h 112"/>
                  <a:gd name="T12" fmla="*/ 8 w 111"/>
                  <a:gd name="T13" fmla="*/ 56 h 112"/>
                  <a:gd name="T14" fmla="*/ 55 w 111"/>
                  <a:gd name="T15" fmla="*/ 103 h 112"/>
                  <a:gd name="T16" fmla="*/ 103 w 111"/>
                  <a:gd name="T17" fmla="*/ 56 h 112"/>
                  <a:gd name="T18" fmla="*/ 55 w 111"/>
                  <a:gd name="T19" fmla="*/ 9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12">
                    <a:moveTo>
                      <a:pt x="55" y="112"/>
                    </a:moveTo>
                    <a:cubicBezTo>
                      <a:pt x="25" y="112"/>
                      <a:pt x="0" y="86"/>
                      <a:pt x="0" y="56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  <a:cubicBezTo>
                      <a:pt x="111" y="86"/>
                      <a:pt x="86" y="112"/>
                      <a:pt x="55" y="112"/>
                    </a:cubicBezTo>
                    <a:close/>
                    <a:moveTo>
                      <a:pt x="55" y="9"/>
                    </a:moveTo>
                    <a:cubicBezTo>
                      <a:pt x="29" y="9"/>
                      <a:pt x="8" y="30"/>
                      <a:pt x="8" y="56"/>
                    </a:cubicBezTo>
                    <a:cubicBezTo>
                      <a:pt x="8" y="82"/>
                      <a:pt x="29" y="103"/>
                      <a:pt x="55" y="103"/>
                    </a:cubicBezTo>
                    <a:cubicBezTo>
                      <a:pt x="81" y="103"/>
                      <a:pt x="103" y="82"/>
                      <a:pt x="103" y="56"/>
                    </a:cubicBezTo>
                    <a:cubicBezTo>
                      <a:pt x="103" y="30"/>
                      <a:pt x="81" y="9"/>
                      <a:pt x="5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Freeform 26">
                <a:extLst>
                  <a:ext uri="{FF2B5EF4-FFF2-40B4-BE49-F238E27FC236}">
                    <a16:creationId xmlns:a16="http://schemas.microsoft.com/office/drawing/2014/main" id="{F870B5CB-EFB9-4A88-8B72-72084C5DBA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0992" y="820918"/>
                <a:ext cx="227013" cy="227013"/>
              </a:xfrm>
              <a:custGeom>
                <a:avLst/>
                <a:gdLst>
                  <a:gd name="T0" fmla="*/ 30 w 60"/>
                  <a:gd name="T1" fmla="*/ 60 h 60"/>
                  <a:gd name="T2" fmla="*/ 0 w 60"/>
                  <a:gd name="T3" fmla="*/ 30 h 60"/>
                  <a:gd name="T4" fmla="*/ 30 w 60"/>
                  <a:gd name="T5" fmla="*/ 0 h 60"/>
                  <a:gd name="T6" fmla="*/ 60 w 60"/>
                  <a:gd name="T7" fmla="*/ 30 h 60"/>
                  <a:gd name="T8" fmla="*/ 30 w 60"/>
                  <a:gd name="T9" fmla="*/ 60 h 60"/>
                  <a:gd name="T10" fmla="*/ 30 w 60"/>
                  <a:gd name="T11" fmla="*/ 8 h 60"/>
                  <a:gd name="T12" fmla="*/ 9 w 60"/>
                  <a:gd name="T13" fmla="*/ 30 h 60"/>
                  <a:gd name="T14" fmla="*/ 30 w 60"/>
                  <a:gd name="T15" fmla="*/ 51 h 60"/>
                  <a:gd name="T16" fmla="*/ 52 w 60"/>
                  <a:gd name="T17" fmla="*/ 30 h 60"/>
                  <a:gd name="T18" fmla="*/ 30 w 60"/>
                  <a:gd name="T19" fmla="*/ 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60"/>
                    </a:moveTo>
                    <a:cubicBezTo>
                      <a:pt x="14" y="60"/>
                      <a:pt x="0" y="46"/>
                      <a:pt x="0" y="30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47" y="0"/>
                      <a:pt x="60" y="13"/>
                      <a:pt x="60" y="30"/>
                    </a:cubicBezTo>
                    <a:cubicBezTo>
                      <a:pt x="60" y="46"/>
                      <a:pt x="47" y="60"/>
                      <a:pt x="30" y="60"/>
                    </a:cubicBezTo>
                    <a:close/>
                    <a:moveTo>
                      <a:pt x="30" y="8"/>
                    </a:moveTo>
                    <a:cubicBezTo>
                      <a:pt x="19" y="8"/>
                      <a:pt x="9" y="18"/>
                      <a:pt x="9" y="30"/>
                    </a:cubicBezTo>
                    <a:cubicBezTo>
                      <a:pt x="9" y="42"/>
                      <a:pt x="19" y="51"/>
                      <a:pt x="30" y="51"/>
                    </a:cubicBezTo>
                    <a:cubicBezTo>
                      <a:pt x="42" y="51"/>
                      <a:pt x="52" y="42"/>
                      <a:pt x="52" y="30"/>
                    </a:cubicBezTo>
                    <a:cubicBezTo>
                      <a:pt x="52" y="18"/>
                      <a:pt x="42" y="8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C9D258-9C69-414E-82C1-34D7EE39BE32}"/>
              </a:ext>
            </a:extLst>
          </p:cNvPr>
          <p:cNvGrpSpPr/>
          <p:nvPr/>
        </p:nvGrpSpPr>
        <p:grpSpPr>
          <a:xfrm>
            <a:off x="553686" y="1369761"/>
            <a:ext cx="845312" cy="843003"/>
            <a:chOff x="387432" y="1014247"/>
            <a:chExt cx="845312" cy="843003"/>
          </a:xfrm>
        </p:grpSpPr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89420835-4E6D-4F84-AC1D-3923B18CF9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7432" y="1014247"/>
              <a:ext cx="845312" cy="843003"/>
            </a:xfrm>
            <a:custGeom>
              <a:avLst/>
              <a:gdLst>
                <a:gd name="T0" fmla="*/ 1613 w 1614"/>
                <a:gd name="T1" fmla="*/ 1607 h 1608"/>
                <a:gd name="T2" fmla="*/ 1613 w 1614"/>
                <a:gd name="T3" fmla="*/ 1607 h 1608"/>
                <a:gd name="T4" fmla="*/ 0 w 1614"/>
                <a:gd name="T5" fmla="*/ 1607 h 1608"/>
                <a:gd name="T6" fmla="*/ 1613 w 1614"/>
                <a:gd name="T7" fmla="*/ 0 h 1608"/>
                <a:gd name="T8" fmla="*/ 1613 w 1614"/>
                <a:gd name="T9" fmla="*/ 1607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4" h="1608">
                  <a:moveTo>
                    <a:pt x="1613" y="1607"/>
                  </a:moveTo>
                  <a:lnTo>
                    <a:pt x="1613" y="1607"/>
                  </a:lnTo>
                  <a:cubicBezTo>
                    <a:pt x="0" y="1607"/>
                    <a:pt x="0" y="1607"/>
                    <a:pt x="0" y="1607"/>
                  </a:cubicBezTo>
                  <a:cubicBezTo>
                    <a:pt x="0" y="715"/>
                    <a:pt x="720" y="0"/>
                    <a:pt x="1613" y="0"/>
                  </a:cubicBezTo>
                  <a:lnTo>
                    <a:pt x="1613" y="1607"/>
                  </a:lnTo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Freeform 58">
              <a:extLst>
                <a:ext uri="{FF2B5EF4-FFF2-40B4-BE49-F238E27FC236}">
                  <a16:creationId xmlns:a16="http://schemas.microsoft.com/office/drawing/2014/main" id="{E5B549F6-C88F-4131-AD71-FB8C8E6D2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02" y="1167133"/>
              <a:ext cx="369386" cy="364072"/>
            </a:xfrm>
            <a:custGeom>
              <a:avLst/>
              <a:gdLst>
                <a:gd name="T0" fmla="*/ 297 w 602"/>
                <a:gd name="T1" fmla="*/ 601 h 602"/>
                <a:gd name="T2" fmla="*/ 297 w 602"/>
                <a:gd name="T3" fmla="*/ 601 h 602"/>
                <a:gd name="T4" fmla="*/ 0 w 602"/>
                <a:gd name="T5" fmla="*/ 304 h 602"/>
                <a:gd name="T6" fmla="*/ 297 w 602"/>
                <a:gd name="T7" fmla="*/ 0 h 602"/>
                <a:gd name="T8" fmla="*/ 601 w 602"/>
                <a:gd name="T9" fmla="*/ 304 h 602"/>
                <a:gd name="T10" fmla="*/ 297 w 602"/>
                <a:gd name="T11" fmla="*/ 601 h 602"/>
                <a:gd name="T12" fmla="*/ 297 w 602"/>
                <a:gd name="T13" fmla="*/ 57 h 602"/>
                <a:gd name="T14" fmla="*/ 297 w 602"/>
                <a:gd name="T15" fmla="*/ 57 h 602"/>
                <a:gd name="T16" fmla="*/ 57 w 602"/>
                <a:gd name="T17" fmla="*/ 304 h 602"/>
                <a:gd name="T18" fmla="*/ 297 w 602"/>
                <a:gd name="T19" fmla="*/ 544 h 602"/>
                <a:gd name="T20" fmla="*/ 544 w 602"/>
                <a:gd name="T21" fmla="*/ 304 h 602"/>
                <a:gd name="T22" fmla="*/ 297 w 602"/>
                <a:gd name="T23" fmla="*/ 57 h 602"/>
                <a:gd name="T24" fmla="*/ 297 w 602"/>
                <a:gd name="T25" fmla="*/ 481 h 602"/>
                <a:gd name="T26" fmla="*/ 297 w 602"/>
                <a:gd name="T27" fmla="*/ 481 h 602"/>
                <a:gd name="T28" fmla="*/ 120 w 602"/>
                <a:gd name="T29" fmla="*/ 304 h 602"/>
                <a:gd name="T30" fmla="*/ 297 w 602"/>
                <a:gd name="T31" fmla="*/ 120 h 602"/>
                <a:gd name="T32" fmla="*/ 481 w 602"/>
                <a:gd name="T33" fmla="*/ 304 h 602"/>
                <a:gd name="T34" fmla="*/ 297 w 602"/>
                <a:gd name="T35" fmla="*/ 481 h 602"/>
                <a:gd name="T36" fmla="*/ 297 w 602"/>
                <a:gd name="T37" fmla="*/ 177 h 602"/>
                <a:gd name="T38" fmla="*/ 297 w 602"/>
                <a:gd name="T39" fmla="*/ 177 h 602"/>
                <a:gd name="T40" fmla="*/ 177 w 602"/>
                <a:gd name="T41" fmla="*/ 304 h 602"/>
                <a:gd name="T42" fmla="*/ 297 w 602"/>
                <a:gd name="T43" fmla="*/ 424 h 602"/>
                <a:gd name="T44" fmla="*/ 424 w 602"/>
                <a:gd name="T45" fmla="*/ 304 h 602"/>
                <a:gd name="T46" fmla="*/ 297 w 602"/>
                <a:gd name="T47" fmla="*/ 177 h 602"/>
                <a:gd name="T48" fmla="*/ 297 w 602"/>
                <a:gd name="T49" fmla="*/ 361 h 602"/>
                <a:gd name="T50" fmla="*/ 297 w 602"/>
                <a:gd name="T51" fmla="*/ 361 h 602"/>
                <a:gd name="T52" fmla="*/ 240 w 602"/>
                <a:gd name="T53" fmla="*/ 304 h 602"/>
                <a:gd name="T54" fmla="*/ 297 w 602"/>
                <a:gd name="T55" fmla="*/ 248 h 602"/>
                <a:gd name="T56" fmla="*/ 354 w 602"/>
                <a:gd name="T57" fmla="*/ 304 h 602"/>
                <a:gd name="T58" fmla="*/ 297 w 602"/>
                <a:gd name="T59" fmla="*/ 36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2" h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304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304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70"/>
                    <a:pt x="57" y="304"/>
                  </a:cubicBezTo>
                  <a:cubicBezTo>
                    <a:pt x="57" y="439"/>
                    <a:pt x="163" y="544"/>
                    <a:pt x="297" y="544"/>
                  </a:cubicBezTo>
                  <a:cubicBezTo>
                    <a:pt x="431" y="544"/>
                    <a:pt x="544" y="439"/>
                    <a:pt x="544" y="304"/>
                  </a:cubicBezTo>
                  <a:cubicBezTo>
                    <a:pt x="544" y="170"/>
                    <a:pt x="431" y="57"/>
                    <a:pt x="297" y="57"/>
                  </a:cubicBezTo>
                  <a:close/>
                  <a:moveTo>
                    <a:pt x="297" y="481"/>
                  </a:moveTo>
                  <a:lnTo>
                    <a:pt x="297" y="481"/>
                  </a:lnTo>
                  <a:cubicBezTo>
                    <a:pt x="198" y="481"/>
                    <a:pt x="120" y="403"/>
                    <a:pt x="120" y="304"/>
                  </a:cubicBezTo>
                  <a:cubicBezTo>
                    <a:pt x="120" y="205"/>
                    <a:pt x="198" y="120"/>
                    <a:pt x="297" y="120"/>
                  </a:cubicBezTo>
                  <a:cubicBezTo>
                    <a:pt x="396" y="120"/>
                    <a:pt x="481" y="205"/>
                    <a:pt x="481" y="304"/>
                  </a:cubicBezTo>
                  <a:cubicBezTo>
                    <a:pt x="481" y="403"/>
                    <a:pt x="396" y="481"/>
                    <a:pt x="297" y="481"/>
                  </a:cubicBezTo>
                  <a:close/>
                  <a:moveTo>
                    <a:pt x="297" y="177"/>
                  </a:moveTo>
                  <a:lnTo>
                    <a:pt x="297" y="177"/>
                  </a:lnTo>
                  <a:cubicBezTo>
                    <a:pt x="233" y="177"/>
                    <a:pt x="177" y="233"/>
                    <a:pt x="177" y="304"/>
                  </a:cubicBezTo>
                  <a:cubicBezTo>
                    <a:pt x="177" y="368"/>
                    <a:pt x="233" y="424"/>
                    <a:pt x="297" y="424"/>
                  </a:cubicBezTo>
                  <a:cubicBezTo>
                    <a:pt x="368" y="424"/>
                    <a:pt x="424" y="368"/>
                    <a:pt x="424" y="304"/>
                  </a:cubicBezTo>
                  <a:cubicBezTo>
                    <a:pt x="424" y="233"/>
                    <a:pt x="368" y="177"/>
                    <a:pt x="297" y="177"/>
                  </a:cubicBezTo>
                  <a:close/>
                  <a:moveTo>
                    <a:pt x="297" y="361"/>
                  </a:moveTo>
                  <a:lnTo>
                    <a:pt x="297" y="361"/>
                  </a:lnTo>
                  <a:cubicBezTo>
                    <a:pt x="269" y="361"/>
                    <a:pt x="240" y="333"/>
                    <a:pt x="240" y="304"/>
                  </a:cubicBezTo>
                  <a:cubicBezTo>
                    <a:pt x="240" y="269"/>
                    <a:pt x="269" y="248"/>
                    <a:pt x="297" y="248"/>
                  </a:cubicBezTo>
                  <a:cubicBezTo>
                    <a:pt x="332" y="248"/>
                    <a:pt x="354" y="269"/>
                    <a:pt x="354" y="304"/>
                  </a:cubicBezTo>
                  <a:cubicBezTo>
                    <a:pt x="354" y="333"/>
                    <a:pt x="332" y="361"/>
                    <a:pt x="297" y="3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424D20-1C8C-44C0-B1D5-B5857C4CDAC6}"/>
              </a:ext>
            </a:extLst>
          </p:cNvPr>
          <p:cNvGrpSpPr/>
          <p:nvPr/>
        </p:nvGrpSpPr>
        <p:grpSpPr>
          <a:xfrm>
            <a:off x="541306" y="4491723"/>
            <a:ext cx="845312" cy="843003"/>
            <a:chOff x="541306" y="4468719"/>
            <a:chExt cx="845312" cy="843003"/>
          </a:xfrm>
        </p:grpSpPr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5744465A-86CA-4270-BFC1-9D9BBE0AEE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41306" y="4468719"/>
              <a:ext cx="845312" cy="843003"/>
            </a:xfrm>
            <a:custGeom>
              <a:avLst/>
              <a:gdLst>
                <a:gd name="T0" fmla="*/ 1613 w 1614"/>
                <a:gd name="T1" fmla="*/ 1607 h 1608"/>
                <a:gd name="T2" fmla="*/ 1613 w 1614"/>
                <a:gd name="T3" fmla="*/ 1607 h 1608"/>
                <a:gd name="T4" fmla="*/ 0 w 1614"/>
                <a:gd name="T5" fmla="*/ 1607 h 1608"/>
                <a:gd name="T6" fmla="*/ 1613 w 1614"/>
                <a:gd name="T7" fmla="*/ 0 h 1608"/>
                <a:gd name="T8" fmla="*/ 1613 w 1614"/>
                <a:gd name="T9" fmla="*/ 1607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4" h="1608">
                  <a:moveTo>
                    <a:pt x="1613" y="1607"/>
                  </a:moveTo>
                  <a:lnTo>
                    <a:pt x="1613" y="1607"/>
                  </a:lnTo>
                  <a:cubicBezTo>
                    <a:pt x="0" y="1607"/>
                    <a:pt x="0" y="1607"/>
                    <a:pt x="0" y="1607"/>
                  </a:cubicBezTo>
                  <a:cubicBezTo>
                    <a:pt x="0" y="715"/>
                    <a:pt x="720" y="0"/>
                    <a:pt x="1613" y="0"/>
                  </a:cubicBezTo>
                  <a:lnTo>
                    <a:pt x="1613" y="1607"/>
                  </a:lnTo>
                </a:path>
              </a:pathLst>
            </a:custGeom>
            <a:solidFill>
              <a:srgbClr val="C0504D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09DD5ADF-75A4-4EE7-9FC2-EC368AFFC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87" y="4605250"/>
              <a:ext cx="395290" cy="446414"/>
            </a:xfrm>
            <a:custGeom>
              <a:avLst/>
              <a:gdLst>
                <a:gd name="T0" fmla="*/ 248 w 444"/>
                <a:gd name="T1" fmla="*/ 337 h 462"/>
                <a:gd name="T2" fmla="*/ 248 w 444"/>
                <a:gd name="T3" fmla="*/ 337 h 462"/>
                <a:gd name="T4" fmla="*/ 320 w 444"/>
                <a:gd name="T5" fmla="*/ 257 h 462"/>
                <a:gd name="T6" fmla="*/ 443 w 444"/>
                <a:gd name="T7" fmla="*/ 71 h 462"/>
                <a:gd name="T8" fmla="*/ 426 w 444"/>
                <a:gd name="T9" fmla="*/ 53 h 462"/>
                <a:gd name="T10" fmla="*/ 346 w 444"/>
                <a:gd name="T11" fmla="*/ 53 h 462"/>
                <a:gd name="T12" fmla="*/ 222 w 444"/>
                <a:gd name="T13" fmla="*/ 0 h 462"/>
                <a:gd name="T14" fmla="*/ 98 w 444"/>
                <a:gd name="T15" fmla="*/ 53 h 462"/>
                <a:gd name="T16" fmla="*/ 18 w 444"/>
                <a:gd name="T17" fmla="*/ 53 h 462"/>
                <a:gd name="T18" fmla="*/ 0 w 444"/>
                <a:gd name="T19" fmla="*/ 71 h 462"/>
                <a:gd name="T20" fmla="*/ 124 w 444"/>
                <a:gd name="T21" fmla="*/ 257 h 462"/>
                <a:gd name="T22" fmla="*/ 195 w 444"/>
                <a:gd name="T23" fmla="*/ 337 h 462"/>
                <a:gd name="T24" fmla="*/ 195 w 444"/>
                <a:gd name="T25" fmla="*/ 372 h 462"/>
                <a:gd name="T26" fmla="*/ 107 w 444"/>
                <a:gd name="T27" fmla="*/ 416 h 462"/>
                <a:gd name="T28" fmla="*/ 222 w 444"/>
                <a:gd name="T29" fmla="*/ 461 h 462"/>
                <a:gd name="T30" fmla="*/ 328 w 444"/>
                <a:gd name="T31" fmla="*/ 416 h 462"/>
                <a:gd name="T32" fmla="*/ 248 w 444"/>
                <a:gd name="T33" fmla="*/ 372 h 462"/>
                <a:gd name="T34" fmla="*/ 248 w 444"/>
                <a:gd name="T35" fmla="*/ 337 h 462"/>
                <a:gd name="T36" fmla="*/ 320 w 444"/>
                <a:gd name="T37" fmla="*/ 212 h 462"/>
                <a:gd name="T38" fmla="*/ 320 w 444"/>
                <a:gd name="T39" fmla="*/ 212 h 462"/>
                <a:gd name="T40" fmla="*/ 346 w 444"/>
                <a:gd name="T41" fmla="*/ 89 h 462"/>
                <a:gd name="T42" fmla="*/ 408 w 444"/>
                <a:gd name="T43" fmla="*/ 89 h 462"/>
                <a:gd name="T44" fmla="*/ 320 w 444"/>
                <a:gd name="T45" fmla="*/ 212 h 462"/>
                <a:gd name="T46" fmla="*/ 222 w 444"/>
                <a:gd name="T47" fmla="*/ 36 h 462"/>
                <a:gd name="T48" fmla="*/ 222 w 444"/>
                <a:gd name="T49" fmla="*/ 36 h 462"/>
                <a:gd name="T50" fmla="*/ 320 w 444"/>
                <a:gd name="T51" fmla="*/ 71 h 462"/>
                <a:gd name="T52" fmla="*/ 222 w 444"/>
                <a:gd name="T53" fmla="*/ 115 h 462"/>
                <a:gd name="T54" fmla="*/ 124 w 444"/>
                <a:gd name="T55" fmla="*/ 71 h 462"/>
                <a:gd name="T56" fmla="*/ 222 w 444"/>
                <a:gd name="T57" fmla="*/ 36 h 462"/>
                <a:gd name="T58" fmla="*/ 36 w 444"/>
                <a:gd name="T59" fmla="*/ 89 h 462"/>
                <a:gd name="T60" fmla="*/ 36 w 444"/>
                <a:gd name="T61" fmla="*/ 89 h 462"/>
                <a:gd name="T62" fmla="*/ 98 w 444"/>
                <a:gd name="T63" fmla="*/ 89 h 462"/>
                <a:gd name="T64" fmla="*/ 124 w 444"/>
                <a:gd name="T65" fmla="*/ 212 h 462"/>
                <a:gd name="T66" fmla="*/ 36 w 444"/>
                <a:gd name="T67" fmla="*/ 8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4" h="462">
                  <a:moveTo>
                    <a:pt x="248" y="337"/>
                  </a:moveTo>
                  <a:lnTo>
                    <a:pt x="248" y="337"/>
                  </a:lnTo>
                  <a:cubicBezTo>
                    <a:pt x="248" y="302"/>
                    <a:pt x="275" y="283"/>
                    <a:pt x="320" y="257"/>
                  </a:cubicBezTo>
                  <a:cubicBezTo>
                    <a:pt x="373" y="221"/>
                    <a:pt x="443" y="177"/>
                    <a:pt x="443" y="71"/>
                  </a:cubicBezTo>
                  <a:cubicBezTo>
                    <a:pt x="443" y="62"/>
                    <a:pt x="434" y="53"/>
                    <a:pt x="426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28" y="27"/>
                    <a:pt x="293" y="0"/>
                    <a:pt x="222" y="0"/>
                  </a:cubicBezTo>
                  <a:cubicBezTo>
                    <a:pt x="151" y="0"/>
                    <a:pt x="116" y="27"/>
                    <a:pt x="9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9" y="53"/>
                    <a:pt x="0" y="62"/>
                    <a:pt x="0" y="71"/>
                  </a:cubicBezTo>
                  <a:cubicBezTo>
                    <a:pt x="0" y="177"/>
                    <a:pt x="62" y="221"/>
                    <a:pt x="124" y="257"/>
                  </a:cubicBezTo>
                  <a:cubicBezTo>
                    <a:pt x="169" y="283"/>
                    <a:pt x="195" y="302"/>
                    <a:pt x="195" y="337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42" y="381"/>
                    <a:pt x="107" y="399"/>
                    <a:pt x="107" y="416"/>
                  </a:cubicBezTo>
                  <a:cubicBezTo>
                    <a:pt x="107" y="443"/>
                    <a:pt x="160" y="461"/>
                    <a:pt x="222" y="461"/>
                  </a:cubicBezTo>
                  <a:cubicBezTo>
                    <a:pt x="283" y="461"/>
                    <a:pt x="328" y="443"/>
                    <a:pt x="328" y="416"/>
                  </a:cubicBezTo>
                  <a:cubicBezTo>
                    <a:pt x="328" y="399"/>
                    <a:pt x="302" y="381"/>
                    <a:pt x="248" y="372"/>
                  </a:cubicBezTo>
                  <a:lnTo>
                    <a:pt x="248" y="337"/>
                  </a:lnTo>
                  <a:close/>
                  <a:moveTo>
                    <a:pt x="320" y="212"/>
                  </a:moveTo>
                  <a:lnTo>
                    <a:pt x="320" y="212"/>
                  </a:lnTo>
                  <a:cubicBezTo>
                    <a:pt x="337" y="186"/>
                    <a:pt x="346" y="142"/>
                    <a:pt x="346" y="89"/>
                  </a:cubicBezTo>
                  <a:cubicBezTo>
                    <a:pt x="408" y="89"/>
                    <a:pt x="408" y="89"/>
                    <a:pt x="408" y="89"/>
                  </a:cubicBezTo>
                  <a:cubicBezTo>
                    <a:pt x="399" y="151"/>
                    <a:pt x="364" y="186"/>
                    <a:pt x="320" y="212"/>
                  </a:cubicBezTo>
                  <a:close/>
                  <a:moveTo>
                    <a:pt x="222" y="36"/>
                  </a:moveTo>
                  <a:lnTo>
                    <a:pt x="222" y="36"/>
                  </a:lnTo>
                  <a:cubicBezTo>
                    <a:pt x="293" y="36"/>
                    <a:pt x="320" y="62"/>
                    <a:pt x="320" y="71"/>
                  </a:cubicBezTo>
                  <a:cubicBezTo>
                    <a:pt x="320" y="80"/>
                    <a:pt x="293" y="106"/>
                    <a:pt x="222" y="115"/>
                  </a:cubicBezTo>
                  <a:cubicBezTo>
                    <a:pt x="151" y="106"/>
                    <a:pt x="124" y="80"/>
                    <a:pt x="124" y="71"/>
                  </a:cubicBezTo>
                  <a:cubicBezTo>
                    <a:pt x="124" y="62"/>
                    <a:pt x="151" y="36"/>
                    <a:pt x="222" y="36"/>
                  </a:cubicBezTo>
                  <a:close/>
                  <a:moveTo>
                    <a:pt x="36" y="89"/>
                  </a:moveTo>
                  <a:lnTo>
                    <a:pt x="36" y="89"/>
                  </a:lnTo>
                  <a:cubicBezTo>
                    <a:pt x="98" y="89"/>
                    <a:pt x="98" y="89"/>
                    <a:pt x="98" y="89"/>
                  </a:cubicBezTo>
                  <a:cubicBezTo>
                    <a:pt x="98" y="142"/>
                    <a:pt x="107" y="186"/>
                    <a:pt x="124" y="212"/>
                  </a:cubicBezTo>
                  <a:cubicBezTo>
                    <a:pt x="80" y="186"/>
                    <a:pt x="36" y="151"/>
                    <a:pt x="36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DA591-7893-49B4-B377-94E9F6400996}"/>
              </a:ext>
            </a:extLst>
          </p:cNvPr>
          <p:cNvSpPr/>
          <p:nvPr/>
        </p:nvSpPr>
        <p:spPr>
          <a:xfrm flipV="1">
            <a:off x="1573857" y="4291777"/>
            <a:ext cx="10058400" cy="27432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21A8DF-F120-49D2-8940-A6FAEA5011C0}"/>
              </a:ext>
            </a:extLst>
          </p:cNvPr>
          <p:cNvSpPr/>
          <p:nvPr/>
        </p:nvSpPr>
        <p:spPr>
          <a:xfrm flipV="1">
            <a:off x="1573857" y="2597735"/>
            <a:ext cx="10058400" cy="27432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497505-5F02-4630-B8EB-3AC0CACE27C2}"/>
              </a:ext>
            </a:extLst>
          </p:cNvPr>
          <p:cNvSpPr/>
          <p:nvPr/>
        </p:nvSpPr>
        <p:spPr>
          <a:xfrm flipV="1">
            <a:off x="1573857" y="6176805"/>
            <a:ext cx="10058400" cy="2743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741F8E-0159-46DE-B543-B085D6D46A53}"/>
              </a:ext>
            </a:extLst>
          </p:cNvPr>
          <p:cNvSpPr txBox="1"/>
          <p:nvPr/>
        </p:nvSpPr>
        <p:spPr>
          <a:xfrm>
            <a:off x="1516047" y="1561990"/>
            <a:ext cx="104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a supervised learning model to detect fraudulent credit card transactions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BEECC0-5142-4FBF-B10F-C845E677C31D}"/>
              </a:ext>
            </a:extLst>
          </p:cNvPr>
          <p:cNvSpPr txBox="1"/>
          <p:nvPr/>
        </p:nvSpPr>
        <p:spPr>
          <a:xfrm>
            <a:off x="1480858" y="3049007"/>
            <a:ext cx="910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did we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A3CE7B-C7A7-4F24-8AC0-CBC8C2D22B31}"/>
              </a:ext>
            </a:extLst>
          </p:cNvPr>
          <p:cNvSpPr txBox="1"/>
          <p:nvPr/>
        </p:nvSpPr>
        <p:spPr>
          <a:xfrm>
            <a:off x="1573857" y="4728558"/>
            <a:ext cx="9103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Using this best model, Fraud Detection Rate for training set was 71.5%, for testing set it was 68.4% and for out of time set it was 68.3%. </a:t>
            </a:r>
          </a:p>
        </p:txBody>
      </p:sp>
    </p:spTree>
    <p:extLst>
      <p:ext uri="{BB962C8B-B14F-4D97-AF65-F5344CB8AC3E}">
        <p14:creationId xmlns:p14="http://schemas.microsoft.com/office/powerpoint/2010/main" val="115685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35A610-BD34-4B84-A1DF-4CAFFCC2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1ACA7D-E41D-4853-A26E-DE75C6C98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17" y="2316698"/>
            <a:ext cx="4097302" cy="409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89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1FF6-774D-4AF4-9EA3-B46CF260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1379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118691" y="2642634"/>
            <a:ext cx="4632251" cy="22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63D21-86DB-49E7-B9CD-DA6E3F90077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05267" y="747623"/>
            <a:ext cx="5785449" cy="3209026"/>
          </a:xfrm>
        </p:spPr>
        <p:txBody>
          <a:bodyPr/>
          <a:lstStyle/>
          <a:p>
            <a:pPr marL="460375" indent="-403225"/>
            <a:r>
              <a:rPr lang="en-US" sz="2400" dirty="0"/>
              <a:t>About 31.8 million U.S. consumers had their credit cards breached in 2014</a:t>
            </a:r>
          </a:p>
          <a:p>
            <a:pPr marL="460375" indent="-403225"/>
            <a:r>
              <a:rPr lang="en-US" sz="2400" dirty="0"/>
              <a:t>As per studies in 2007 for every $100 of transaction $0.07 was lost due to fraud</a:t>
            </a:r>
          </a:p>
          <a:p>
            <a:pPr marL="460375" indent="-403225"/>
            <a:endParaRPr lang="en-US" sz="240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48568569-6841-45DB-91B2-3FACDC30D54E}"/>
              </a:ext>
            </a:extLst>
          </p:cNvPr>
          <p:cNvSpPr txBox="1">
            <a:spLocks/>
          </p:cNvSpPr>
          <p:nvPr/>
        </p:nvSpPr>
        <p:spPr>
          <a:xfrm>
            <a:off x="6205266" y="4125392"/>
            <a:ext cx="5785449" cy="198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148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3979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60375" indent="-403225" defTabSz="914400"/>
            <a:r>
              <a:rPr lang="en-US" sz="2400" kern="0" dirty="0"/>
              <a:t>As part of this project we are building a supervised learning model to identify fraudulent credit card transactions</a:t>
            </a:r>
          </a:p>
        </p:txBody>
      </p:sp>
    </p:spTree>
    <p:extLst>
      <p:ext uri="{BB962C8B-B14F-4D97-AF65-F5344CB8AC3E}">
        <p14:creationId xmlns:p14="http://schemas.microsoft.com/office/powerpoint/2010/main" val="87404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26C0413-4EC2-4CC1-8903-FAB6A00C2CFC}"/>
              </a:ext>
            </a:extLst>
          </p:cNvPr>
          <p:cNvPicPr/>
          <p:nvPr/>
        </p:nvPicPr>
        <p:blipFill rotWithShape="1">
          <a:blip r:embed="rId2"/>
          <a:srcRect l="32800" r="-1" b="-1"/>
          <a:stretch/>
        </p:blipFill>
        <p:spPr>
          <a:xfrm>
            <a:off x="5878850" y="13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6ABF4-2B60-41E6-A665-78B12DF1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Data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D338-1588-426C-BD21-20272F7C4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4" y="2392398"/>
            <a:ext cx="7142958" cy="385312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One year of credit card transaction data for Gov. Agency</a:t>
            </a:r>
          </a:p>
          <a:p>
            <a:r>
              <a:rPr lang="en-US" sz="1800" dirty="0"/>
              <a:t>96,707 sample transaction labeled with fraud/not fraud</a:t>
            </a:r>
          </a:p>
          <a:p>
            <a:r>
              <a:rPr lang="en-US" sz="1800" dirty="0"/>
              <a:t>6.26 MB and 10 columns</a:t>
            </a:r>
          </a:p>
          <a:p>
            <a:r>
              <a:rPr lang="en-US" sz="1800" dirty="0"/>
              <a:t>The data contains following information: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Card number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Date of transaction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Merchant number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Merchant description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Merchant state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Merchant zip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Transaction type	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Transaction amount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Fraud label</a:t>
            </a:r>
          </a:p>
        </p:txBody>
      </p:sp>
    </p:spTree>
    <p:extLst>
      <p:ext uri="{BB962C8B-B14F-4D97-AF65-F5344CB8AC3E}">
        <p14:creationId xmlns:p14="http://schemas.microsoft.com/office/powerpoint/2010/main" val="421300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4438-014B-481C-A6B5-9A9CB648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430F94-18C8-4D92-BEF8-E912181BBE36}"/>
              </a:ext>
            </a:extLst>
          </p:cNvPr>
          <p:cNvGrpSpPr/>
          <p:nvPr/>
        </p:nvGrpSpPr>
        <p:grpSpPr>
          <a:xfrm rot="21316916">
            <a:off x="445336" y="1811309"/>
            <a:ext cx="1050947" cy="1044768"/>
            <a:chOff x="5013110" y="5059616"/>
            <a:chExt cx="3378533" cy="33794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C465CFA-7FA7-4AD6-BD9F-B299C78DA0FE}"/>
                </a:ext>
              </a:extLst>
            </p:cNvPr>
            <p:cNvSpPr/>
            <p:nvPr/>
          </p:nvSpPr>
          <p:spPr>
            <a:xfrm>
              <a:off x="5013110" y="5059616"/>
              <a:ext cx="3378533" cy="337941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235907-20C1-40D6-B0DD-75A768496195}"/>
                </a:ext>
              </a:extLst>
            </p:cNvPr>
            <p:cNvSpPr/>
            <p:nvPr/>
          </p:nvSpPr>
          <p:spPr>
            <a:xfrm>
              <a:off x="5286113" y="5332631"/>
              <a:ext cx="2832537" cy="283327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4AFBB7-AF4A-4B15-ACC2-B1DA7F82801A}"/>
              </a:ext>
            </a:extLst>
          </p:cNvPr>
          <p:cNvGrpSpPr/>
          <p:nvPr/>
        </p:nvGrpSpPr>
        <p:grpSpPr>
          <a:xfrm>
            <a:off x="530637" y="1816585"/>
            <a:ext cx="11228539" cy="1062439"/>
            <a:chOff x="530637" y="1816585"/>
            <a:chExt cx="11228539" cy="1062439"/>
          </a:xfrm>
        </p:grpSpPr>
        <p:cxnSp>
          <p:nvCxnSpPr>
            <p:cNvPr id="8" name="直接连接符 84">
              <a:extLst>
                <a:ext uri="{FF2B5EF4-FFF2-40B4-BE49-F238E27FC236}">
                  <a16:creationId xmlns:a16="http://schemas.microsoft.com/office/drawing/2014/main" id="{6DCA5052-DF40-466F-9D82-5BB0E2F30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391" y="2340495"/>
              <a:ext cx="1356300" cy="9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弧形 85">
              <a:extLst>
                <a:ext uri="{FF2B5EF4-FFF2-40B4-BE49-F238E27FC236}">
                  <a16:creationId xmlns:a16="http://schemas.microsoft.com/office/drawing/2014/main" id="{91D580DE-D480-4A6B-94BD-44CEA3EB80DA}"/>
                </a:ext>
              </a:extLst>
            </p:cNvPr>
            <p:cNvSpPr/>
            <p:nvPr/>
          </p:nvSpPr>
          <p:spPr>
            <a:xfrm rot="16200000">
              <a:off x="3156381" y="1850338"/>
              <a:ext cx="974296" cy="980315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C314B5-516A-4692-88BC-D5BB27D65EC3}"/>
                </a:ext>
              </a:extLst>
            </p:cNvPr>
            <p:cNvGrpSpPr/>
            <p:nvPr/>
          </p:nvGrpSpPr>
          <p:grpSpPr>
            <a:xfrm>
              <a:off x="3051295" y="1834256"/>
              <a:ext cx="1050947" cy="1044768"/>
              <a:chOff x="3478822" y="3958846"/>
              <a:chExt cx="1050947" cy="10447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898F369-2010-4499-8BFE-E14C3DEEE393}"/>
                  </a:ext>
                </a:extLst>
              </p:cNvPr>
              <p:cNvGrpSpPr/>
              <p:nvPr/>
            </p:nvGrpSpPr>
            <p:grpSpPr>
              <a:xfrm rot="21316916">
                <a:off x="3478822" y="3958846"/>
                <a:ext cx="1050947" cy="1044768"/>
                <a:chOff x="5013110" y="5059616"/>
                <a:chExt cx="3378533" cy="3379413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C4C05AF-AAA3-4258-8165-86A6F5681C47}"/>
                    </a:ext>
                  </a:extLst>
                </p:cNvPr>
                <p:cNvSpPr/>
                <p:nvPr/>
              </p:nvSpPr>
              <p:spPr>
                <a:xfrm>
                  <a:off x="5013110" y="5059616"/>
                  <a:ext cx="3378533" cy="3379413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9419" tIns="109710" rIns="219419" bIns="109710"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12782DB9-A15D-4822-9DFA-6A6F97F6BC13}"/>
                    </a:ext>
                  </a:extLst>
                </p:cNvPr>
                <p:cNvSpPr/>
                <p:nvPr/>
              </p:nvSpPr>
              <p:spPr>
                <a:xfrm>
                  <a:off x="5286108" y="5332684"/>
                  <a:ext cx="2832536" cy="2833274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9419" tIns="109710" rIns="219419" bIns="109710"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31" name="Freeform 101">
                <a:extLst>
                  <a:ext uri="{FF2B5EF4-FFF2-40B4-BE49-F238E27FC236}">
                    <a16:creationId xmlns:a16="http://schemas.microsoft.com/office/drawing/2014/main" id="{CF241F73-6CA0-4765-8793-BE10AC7C1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821" y="4305039"/>
                <a:ext cx="422995" cy="323670"/>
              </a:xfrm>
              <a:custGeom>
                <a:avLst/>
                <a:gdLst>
                  <a:gd name="T0" fmla="*/ 80 w 497"/>
                  <a:gd name="T1" fmla="*/ 248 h 382"/>
                  <a:gd name="T2" fmla="*/ 80 w 497"/>
                  <a:gd name="T3" fmla="*/ 248 h 382"/>
                  <a:gd name="T4" fmla="*/ 159 w 497"/>
                  <a:gd name="T5" fmla="*/ 328 h 382"/>
                  <a:gd name="T6" fmla="*/ 248 w 497"/>
                  <a:gd name="T7" fmla="*/ 381 h 382"/>
                  <a:gd name="T8" fmla="*/ 337 w 497"/>
                  <a:gd name="T9" fmla="*/ 337 h 382"/>
                  <a:gd name="T10" fmla="*/ 390 w 497"/>
                  <a:gd name="T11" fmla="*/ 258 h 382"/>
                  <a:gd name="T12" fmla="*/ 248 w 497"/>
                  <a:gd name="T13" fmla="*/ 328 h 382"/>
                  <a:gd name="T14" fmla="*/ 80 w 497"/>
                  <a:gd name="T15" fmla="*/ 248 h 382"/>
                  <a:gd name="T16" fmla="*/ 487 w 497"/>
                  <a:gd name="T17" fmla="*/ 124 h 382"/>
                  <a:gd name="T18" fmla="*/ 487 w 497"/>
                  <a:gd name="T19" fmla="*/ 124 h 382"/>
                  <a:gd name="T20" fmla="*/ 274 w 497"/>
                  <a:gd name="T21" fmla="*/ 9 h 382"/>
                  <a:gd name="T22" fmla="*/ 221 w 497"/>
                  <a:gd name="T23" fmla="*/ 9 h 382"/>
                  <a:gd name="T24" fmla="*/ 9 w 497"/>
                  <a:gd name="T25" fmla="*/ 124 h 382"/>
                  <a:gd name="T26" fmla="*/ 9 w 497"/>
                  <a:gd name="T27" fmla="*/ 160 h 382"/>
                  <a:gd name="T28" fmla="*/ 221 w 497"/>
                  <a:gd name="T29" fmla="*/ 275 h 382"/>
                  <a:gd name="T30" fmla="*/ 274 w 497"/>
                  <a:gd name="T31" fmla="*/ 275 h 382"/>
                  <a:gd name="T32" fmla="*/ 408 w 497"/>
                  <a:gd name="T33" fmla="*/ 195 h 382"/>
                  <a:gd name="T34" fmla="*/ 266 w 497"/>
                  <a:gd name="T35" fmla="*/ 160 h 382"/>
                  <a:gd name="T36" fmla="*/ 248 w 497"/>
                  <a:gd name="T37" fmla="*/ 168 h 382"/>
                  <a:gd name="T38" fmla="*/ 203 w 497"/>
                  <a:gd name="T39" fmla="*/ 133 h 382"/>
                  <a:gd name="T40" fmla="*/ 248 w 497"/>
                  <a:gd name="T41" fmla="*/ 107 h 382"/>
                  <a:gd name="T42" fmla="*/ 293 w 497"/>
                  <a:gd name="T43" fmla="*/ 124 h 382"/>
                  <a:gd name="T44" fmla="*/ 443 w 497"/>
                  <a:gd name="T45" fmla="*/ 177 h 382"/>
                  <a:gd name="T46" fmla="*/ 487 w 497"/>
                  <a:gd name="T47" fmla="*/ 160 h 382"/>
                  <a:gd name="T48" fmla="*/ 487 w 497"/>
                  <a:gd name="T49" fmla="*/ 124 h 382"/>
                  <a:gd name="T50" fmla="*/ 425 w 497"/>
                  <a:gd name="T51" fmla="*/ 346 h 382"/>
                  <a:gd name="T52" fmla="*/ 425 w 497"/>
                  <a:gd name="T53" fmla="*/ 346 h 382"/>
                  <a:gd name="T54" fmla="*/ 461 w 497"/>
                  <a:gd name="T55" fmla="*/ 337 h 382"/>
                  <a:gd name="T56" fmla="*/ 443 w 497"/>
                  <a:gd name="T57" fmla="*/ 177 h 382"/>
                  <a:gd name="T58" fmla="*/ 408 w 497"/>
                  <a:gd name="T59" fmla="*/ 195 h 382"/>
                  <a:gd name="T60" fmla="*/ 425 w 497"/>
                  <a:gd name="T61" fmla="*/ 346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97" h="382">
                    <a:moveTo>
                      <a:pt x="80" y="248"/>
                    </a:moveTo>
                    <a:lnTo>
                      <a:pt x="80" y="248"/>
                    </a:lnTo>
                    <a:cubicBezTo>
                      <a:pt x="97" y="293"/>
                      <a:pt x="106" y="311"/>
                      <a:pt x="159" y="328"/>
                    </a:cubicBezTo>
                    <a:cubicBezTo>
                      <a:pt x="203" y="355"/>
                      <a:pt x="230" y="381"/>
                      <a:pt x="248" y="381"/>
                    </a:cubicBezTo>
                    <a:cubicBezTo>
                      <a:pt x="266" y="381"/>
                      <a:pt x="293" y="355"/>
                      <a:pt x="337" y="337"/>
                    </a:cubicBezTo>
                    <a:cubicBezTo>
                      <a:pt x="390" y="311"/>
                      <a:pt x="372" y="311"/>
                      <a:pt x="390" y="258"/>
                    </a:cubicBezTo>
                    <a:cubicBezTo>
                      <a:pt x="248" y="328"/>
                      <a:pt x="248" y="328"/>
                      <a:pt x="248" y="328"/>
                    </a:cubicBezTo>
                    <a:lnTo>
                      <a:pt x="80" y="248"/>
                    </a:lnTo>
                    <a:close/>
                    <a:moveTo>
                      <a:pt x="487" y="124"/>
                    </a:moveTo>
                    <a:lnTo>
                      <a:pt x="487" y="124"/>
                    </a:lnTo>
                    <a:cubicBezTo>
                      <a:pt x="274" y="9"/>
                      <a:pt x="274" y="9"/>
                      <a:pt x="274" y="9"/>
                    </a:cubicBezTo>
                    <a:cubicBezTo>
                      <a:pt x="266" y="0"/>
                      <a:pt x="239" y="0"/>
                      <a:pt x="221" y="9"/>
                    </a:cubicBezTo>
                    <a:cubicBezTo>
                      <a:pt x="9" y="124"/>
                      <a:pt x="9" y="124"/>
                      <a:pt x="9" y="124"/>
                    </a:cubicBezTo>
                    <a:cubicBezTo>
                      <a:pt x="0" y="133"/>
                      <a:pt x="0" y="142"/>
                      <a:pt x="9" y="160"/>
                    </a:cubicBezTo>
                    <a:cubicBezTo>
                      <a:pt x="221" y="275"/>
                      <a:pt x="221" y="275"/>
                      <a:pt x="221" y="275"/>
                    </a:cubicBezTo>
                    <a:cubicBezTo>
                      <a:pt x="239" y="284"/>
                      <a:pt x="266" y="284"/>
                      <a:pt x="274" y="275"/>
                    </a:cubicBezTo>
                    <a:cubicBezTo>
                      <a:pt x="408" y="195"/>
                      <a:pt x="408" y="195"/>
                      <a:pt x="408" y="195"/>
                    </a:cubicBezTo>
                    <a:cubicBezTo>
                      <a:pt x="266" y="160"/>
                      <a:pt x="266" y="160"/>
                      <a:pt x="266" y="160"/>
                    </a:cubicBezTo>
                    <a:cubicBezTo>
                      <a:pt x="257" y="160"/>
                      <a:pt x="257" y="168"/>
                      <a:pt x="248" y="168"/>
                    </a:cubicBezTo>
                    <a:cubicBezTo>
                      <a:pt x="221" y="168"/>
                      <a:pt x="203" y="151"/>
                      <a:pt x="203" y="133"/>
                    </a:cubicBezTo>
                    <a:cubicBezTo>
                      <a:pt x="203" y="124"/>
                      <a:pt x="221" y="107"/>
                      <a:pt x="248" y="107"/>
                    </a:cubicBezTo>
                    <a:cubicBezTo>
                      <a:pt x="266" y="107"/>
                      <a:pt x="284" y="115"/>
                      <a:pt x="293" y="124"/>
                    </a:cubicBezTo>
                    <a:cubicBezTo>
                      <a:pt x="443" y="177"/>
                      <a:pt x="443" y="177"/>
                      <a:pt x="443" y="177"/>
                    </a:cubicBezTo>
                    <a:cubicBezTo>
                      <a:pt x="487" y="160"/>
                      <a:pt x="487" y="160"/>
                      <a:pt x="487" y="160"/>
                    </a:cubicBezTo>
                    <a:cubicBezTo>
                      <a:pt x="496" y="142"/>
                      <a:pt x="496" y="133"/>
                      <a:pt x="487" y="124"/>
                    </a:cubicBezTo>
                    <a:close/>
                    <a:moveTo>
                      <a:pt x="425" y="346"/>
                    </a:moveTo>
                    <a:lnTo>
                      <a:pt x="425" y="346"/>
                    </a:lnTo>
                    <a:cubicBezTo>
                      <a:pt x="416" y="355"/>
                      <a:pt x="452" y="364"/>
                      <a:pt x="461" y="337"/>
                    </a:cubicBezTo>
                    <a:cubicBezTo>
                      <a:pt x="469" y="213"/>
                      <a:pt x="443" y="177"/>
                      <a:pt x="443" y="177"/>
                    </a:cubicBezTo>
                    <a:cubicBezTo>
                      <a:pt x="408" y="195"/>
                      <a:pt x="408" y="195"/>
                      <a:pt x="408" y="195"/>
                    </a:cubicBezTo>
                    <a:cubicBezTo>
                      <a:pt x="408" y="195"/>
                      <a:pt x="443" y="222"/>
                      <a:pt x="425" y="3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cxnSp>
          <p:nvCxnSpPr>
            <p:cNvPr id="11" name="直接连接符 84">
              <a:extLst>
                <a:ext uri="{FF2B5EF4-FFF2-40B4-BE49-F238E27FC236}">
                  <a16:creationId xmlns:a16="http://schemas.microsoft.com/office/drawing/2014/main" id="{083B8E92-C3F2-47AA-AD18-89DE39C6F3AC}"/>
                </a:ext>
              </a:extLst>
            </p:cNvPr>
            <p:cNvCxnSpPr>
              <a:cxnSpLocks/>
            </p:cNvCxnSpPr>
            <p:nvPr/>
          </p:nvCxnSpPr>
          <p:spPr>
            <a:xfrm>
              <a:off x="6667409" y="2341397"/>
              <a:ext cx="14309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弧形 85">
              <a:extLst>
                <a:ext uri="{FF2B5EF4-FFF2-40B4-BE49-F238E27FC236}">
                  <a16:creationId xmlns:a16="http://schemas.microsoft.com/office/drawing/2014/main" id="{1F952846-ED2B-438D-8987-4F80D0F8A04E}"/>
                </a:ext>
              </a:extLst>
            </p:cNvPr>
            <p:cNvSpPr/>
            <p:nvPr/>
          </p:nvSpPr>
          <p:spPr>
            <a:xfrm rot="16200000">
              <a:off x="5671535" y="1844313"/>
              <a:ext cx="974296" cy="980315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cxnSp>
          <p:nvCxnSpPr>
            <p:cNvPr id="13" name="直接连接符 84">
              <a:extLst>
                <a:ext uri="{FF2B5EF4-FFF2-40B4-BE49-F238E27FC236}">
                  <a16:creationId xmlns:a16="http://schemas.microsoft.com/office/drawing/2014/main" id="{445A9260-0C7B-40B9-9169-A2923E964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657" y="2322572"/>
              <a:ext cx="1460934" cy="188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弧形 85">
              <a:extLst>
                <a:ext uri="{FF2B5EF4-FFF2-40B4-BE49-F238E27FC236}">
                  <a16:creationId xmlns:a16="http://schemas.microsoft.com/office/drawing/2014/main" id="{F9E8CFE2-FFCA-45D6-8F62-84B459664BBB}"/>
                </a:ext>
              </a:extLst>
            </p:cNvPr>
            <p:cNvSpPr/>
            <p:nvPr/>
          </p:nvSpPr>
          <p:spPr>
            <a:xfrm rot="16200000">
              <a:off x="533647" y="1850338"/>
              <a:ext cx="974296" cy="980315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54E5806-48BD-48CA-9833-8EA004B5D486}"/>
                </a:ext>
              </a:extLst>
            </p:cNvPr>
            <p:cNvGrpSpPr/>
            <p:nvPr/>
          </p:nvGrpSpPr>
          <p:grpSpPr>
            <a:xfrm rot="21316916">
              <a:off x="5569395" y="1818111"/>
              <a:ext cx="1050947" cy="1044768"/>
              <a:chOff x="5013110" y="5059616"/>
              <a:chExt cx="3378533" cy="337941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9ED68C2-CC31-4763-8684-3945C2A78CB3}"/>
                  </a:ext>
                </a:extLst>
              </p:cNvPr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rgbClr val="00B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0FDBC58-27A5-4578-8C63-F1730254D971}"/>
                  </a:ext>
                </a:extLst>
              </p:cNvPr>
              <p:cNvSpPr/>
              <p:nvPr/>
            </p:nvSpPr>
            <p:spPr>
              <a:xfrm>
                <a:off x="5286107" y="5332685"/>
                <a:ext cx="2832536" cy="283327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dirty="0"/>
              </a:p>
            </p:txBody>
          </p:sp>
        </p:grpSp>
        <p:sp>
          <p:nvSpPr>
            <p:cNvPr id="16" name="Freeform 2">
              <a:extLst>
                <a:ext uri="{FF2B5EF4-FFF2-40B4-BE49-F238E27FC236}">
                  <a16:creationId xmlns:a16="http://schemas.microsoft.com/office/drawing/2014/main" id="{7A36FE7D-E404-4437-BA2A-0260B453A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35" y="2149254"/>
              <a:ext cx="346547" cy="346637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9" tIns="60950" rIns="121899" bIns="60950" anchor="ctr"/>
            <a:lstStyle/>
            <a:p>
              <a:pPr defTabSz="914217"/>
              <a:endParaRPr lang="en-US" dirty="0">
                <a:solidFill>
                  <a:srgbClr val="445469"/>
                </a:solidFill>
                <a:latin typeface="Lato Light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B47517-469C-4ECD-8B35-333077B488D7}"/>
                </a:ext>
              </a:extLst>
            </p:cNvPr>
            <p:cNvGrpSpPr/>
            <p:nvPr/>
          </p:nvGrpSpPr>
          <p:grpSpPr>
            <a:xfrm rot="21316916">
              <a:off x="8154278" y="1818111"/>
              <a:ext cx="1050947" cy="1044768"/>
              <a:chOff x="5013110" y="5059616"/>
              <a:chExt cx="3378533" cy="337941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A5D6CEE-6E15-44D9-B6AB-331C72ABA4CA}"/>
                  </a:ext>
                </a:extLst>
              </p:cNvPr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rgbClr val="00B0F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3C573DB-15A6-49C8-8211-0E4BCC25556C}"/>
                  </a:ext>
                </a:extLst>
              </p:cNvPr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/>
              </a:p>
            </p:txBody>
          </p:sp>
        </p:grpSp>
        <p:cxnSp>
          <p:nvCxnSpPr>
            <p:cNvPr id="18" name="直接连接符 84">
              <a:extLst>
                <a:ext uri="{FF2B5EF4-FFF2-40B4-BE49-F238E27FC236}">
                  <a16:creationId xmlns:a16="http://schemas.microsoft.com/office/drawing/2014/main" id="{1DA02301-78EA-4123-92E3-BB2B45B011F4}"/>
                </a:ext>
              </a:extLst>
            </p:cNvPr>
            <p:cNvCxnSpPr>
              <a:cxnSpLocks/>
            </p:cNvCxnSpPr>
            <p:nvPr/>
          </p:nvCxnSpPr>
          <p:spPr>
            <a:xfrm>
              <a:off x="9221359" y="2339871"/>
              <a:ext cx="14309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弧形 85">
              <a:extLst>
                <a:ext uri="{FF2B5EF4-FFF2-40B4-BE49-F238E27FC236}">
                  <a16:creationId xmlns:a16="http://schemas.microsoft.com/office/drawing/2014/main" id="{CE8809C5-80C9-4C8C-A4F2-3D7FF3DBBFAA}"/>
                </a:ext>
              </a:extLst>
            </p:cNvPr>
            <p:cNvSpPr/>
            <p:nvPr/>
          </p:nvSpPr>
          <p:spPr>
            <a:xfrm rot="16200000">
              <a:off x="8225485" y="1842787"/>
              <a:ext cx="974296" cy="980315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A46C13-8F01-4458-8C75-3255435C1592}"/>
                </a:ext>
              </a:extLst>
            </p:cNvPr>
            <p:cNvGrpSpPr/>
            <p:nvPr/>
          </p:nvGrpSpPr>
          <p:grpSpPr>
            <a:xfrm rot="21316916">
              <a:off x="10708229" y="1816585"/>
              <a:ext cx="1050947" cy="1044768"/>
              <a:chOff x="5013111" y="5059615"/>
              <a:chExt cx="3378533" cy="337941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2648B7E-0CD0-41FA-A6A9-B4A98C1820E2}"/>
                  </a:ext>
                </a:extLst>
              </p:cNvPr>
              <p:cNvSpPr/>
              <p:nvPr/>
            </p:nvSpPr>
            <p:spPr>
              <a:xfrm>
                <a:off x="5013111" y="5059615"/>
                <a:ext cx="3378533" cy="3379412"/>
              </a:xfrm>
              <a:prstGeom prst="ellipse">
                <a:avLst/>
              </a:prstGeom>
              <a:solidFill>
                <a:srgbClr val="7030A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B251CA3-E935-4738-92CA-679C5F0DB438}"/>
                  </a:ext>
                </a:extLst>
              </p:cNvPr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21" name="Freeform 77">
              <a:extLst>
                <a:ext uri="{FF2B5EF4-FFF2-40B4-BE49-F238E27FC236}">
                  <a16:creationId xmlns:a16="http://schemas.microsoft.com/office/drawing/2014/main" id="{3B3DED68-DCAA-4CC4-8805-B24A7C537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1170" y="2131681"/>
              <a:ext cx="274320" cy="365760"/>
            </a:xfrm>
            <a:custGeom>
              <a:avLst/>
              <a:gdLst>
                <a:gd name="T0" fmla="*/ 599 w 1193"/>
                <a:gd name="T1" fmla="*/ 0 h 1429"/>
                <a:gd name="T2" fmla="*/ 599 w 1193"/>
                <a:gd name="T3" fmla="*/ 0 h 1429"/>
                <a:gd name="T4" fmla="*/ 0 w 1193"/>
                <a:gd name="T5" fmla="*/ 592 h 1429"/>
                <a:gd name="T6" fmla="*/ 154 w 1193"/>
                <a:gd name="T7" fmla="*/ 989 h 1429"/>
                <a:gd name="T8" fmla="*/ 154 w 1193"/>
                <a:gd name="T9" fmla="*/ 989 h 1429"/>
                <a:gd name="T10" fmla="*/ 154 w 1193"/>
                <a:gd name="T11" fmla="*/ 995 h 1429"/>
                <a:gd name="T12" fmla="*/ 183 w 1193"/>
                <a:gd name="T13" fmla="*/ 1019 h 1429"/>
                <a:gd name="T14" fmla="*/ 320 w 1193"/>
                <a:gd name="T15" fmla="*/ 1191 h 1429"/>
                <a:gd name="T16" fmla="*/ 492 w 1193"/>
                <a:gd name="T17" fmla="*/ 1428 h 1429"/>
                <a:gd name="T18" fmla="*/ 581 w 1193"/>
                <a:gd name="T19" fmla="*/ 1428 h 1429"/>
                <a:gd name="T20" fmla="*/ 611 w 1193"/>
                <a:gd name="T21" fmla="*/ 1428 h 1429"/>
                <a:gd name="T22" fmla="*/ 705 w 1193"/>
                <a:gd name="T23" fmla="*/ 1428 h 1429"/>
                <a:gd name="T24" fmla="*/ 877 w 1193"/>
                <a:gd name="T25" fmla="*/ 1191 h 1429"/>
                <a:gd name="T26" fmla="*/ 1008 w 1193"/>
                <a:gd name="T27" fmla="*/ 1025 h 1429"/>
                <a:gd name="T28" fmla="*/ 1192 w 1193"/>
                <a:gd name="T29" fmla="*/ 592 h 1429"/>
                <a:gd name="T30" fmla="*/ 599 w 1193"/>
                <a:gd name="T31" fmla="*/ 0 h 1429"/>
                <a:gd name="T32" fmla="*/ 818 w 1193"/>
                <a:gd name="T33" fmla="*/ 859 h 1429"/>
                <a:gd name="T34" fmla="*/ 818 w 1193"/>
                <a:gd name="T35" fmla="*/ 859 h 1429"/>
                <a:gd name="T36" fmla="*/ 747 w 1193"/>
                <a:gd name="T37" fmla="*/ 954 h 1429"/>
                <a:gd name="T38" fmla="*/ 652 w 1193"/>
                <a:gd name="T39" fmla="*/ 1090 h 1429"/>
                <a:gd name="T40" fmla="*/ 605 w 1193"/>
                <a:gd name="T41" fmla="*/ 1090 h 1429"/>
                <a:gd name="T42" fmla="*/ 587 w 1193"/>
                <a:gd name="T43" fmla="*/ 1090 h 1429"/>
                <a:gd name="T44" fmla="*/ 539 w 1193"/>
                <a:gd name="T45" fmla="*/ 1090 h 1429"/>
                <a:gd name="T46" fmla="*/ 450 w 1193"/>
                <a:gd name="T47" fmla="*/ 954 h 1429"/>
                <a:gd name="T48" fmla="*/ 373 w 1193"/>
                <a:gd name="T49" fmla="*/ 859 h 1429"/>
                <a:gd name="T50" fmla="*/ 361 w 1193"/>
                <a:gd name="T51" fmla="*/ 841 h 1429"/>
                <a:gd name="T52" fmla="*/ 355 w 1193"/>
                <a:gd name="T53" fmla="*/ 841 h 1429"/>
                <a:gd name="T54" fmla="*/ 355 w 1193"/>
                <a:gd name="T55" fmla="*/ 841 h 1429"/>
                <a:gd name="T56" fmla="*/ 278 w 1193"/>
                <a:gd name="T57" fmla="*/ 610 h 1429"/>
                <a:gd name="T58" fmla="*/ 599 w 1193"/>
                <a:gd name="T59" fmla="*/ 266 h 1429"/>
                <a:gd name="T60" fmla="*/ 919 w 1193"/>
                <a:gd name="T61" fmla="*/ 610 h 1429"/>
                <a:gd name="T62" fmla="*/ 818 w 1193"/>
                <a:gd name="T63" fmla="*/ 859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3" h="1429">
                  <a:moveTo>
                    <a:pt x="599" y="0"/>
                  </a:moveTo>
                  <a:lnTo>
                    <a:pt x="599" y="0"/>
                  </a:lnTo>
                  <a:cubicBezTo>
                    <a:pt x="266" y="0"/>
                    <a:pt x="0" y="266"/>
                    <a:pt x="0" y="592"/>
                  </a:cubicBezTo>
                  <a:cubicBezTo>
                    <a:pt x="0" y="746"/>
                    <a:pt x="59" y="883"/>
                    <a:pt x="154" y="989"/>
                  </a:cubicBezTo>
                  <a:lnTo>
                    <a:pt x="154" y="989"/>
                  </a:lnTo>
                  <a:cubicBezTo>
                    <a:pt x="154" y="989"/>
                    <a:pt x="154" y="989"/>
                    <a:pt x="154" y="995"/>
                  </a:cubicBezTo>
                  <a:cubicBezTo>
                    <a:pt x="166" y="1001"/>
                    <a:pt x="172" y="1013"/>
                    <a:pt x="183" y="1019"/>
                  </a:cubicBezTo>
                  <a:cubicBezTo>
                    <a:pt x="219" y="1061"/>
                    <a:pt x="278" y="1126"/>
                    <a:pt x="320" y="1191"/>
                  </a:cubicBezTo>
                  <a:cubicBezTo>
                    <a:pt x="379" y="1292"/>
                    <a:pt x="350" y="1428"/>
                    <a:pt x="492" y="1428"/>
                  </a:cubicBezTo>
                  <a:cubicBezTo>
                    <a:pt x="581" y="1428"/>
                    <a:pt x="581" y="1428"/>
                    <a:pt x="581" y="1428"/>
                  </a:cubicBezTo>
                  <a:cubicBezTo>
                    <a:pt x="611" y="1428"/>
                    <a:pt x="611" y="1428"/>
                    <a:pt x="611" y="1428"/>
                  </a:cubicBezTo>
                  <a:cubicBezTo>
                    <a:pt x="705" y="1428"/>
                    <a:pt x="705" y="1428"/>
                    <a:pt x="705" y="1428"/>
                  </a:cubicBezTo>
                  <a:cubicBezTo>
                    <a:pt x="842" y="1428"/>
                    <a:pt x="812" y="1292"/>
                    <a:pt x="877" y="1191"/>
                  </a:cubicBezTo>
                  <a:cubicBezTo>
                    <a:pt x="913" y="1126"/>
                    <a:pt x="972" y="1061"/>
                    <a:pt x="1008" y="1025"/>
                  </a:cubicBezTo>
                  <a:cubicBezTo>
                    <a:pt x="1120" y="918"/>
                    <a:pt x="1192" y="764"/>
                    <a:pt x="1192" y="592"/>
                  </a:cubicBezTo>
                  <a:cubicBezTo>
                    <a:pt x="1192" y="266"/>
                    <a:pt x="925" y="0"/>
                    <a:pt x="599" y="0"/>
                  </a:cubicBezTo>
                  <a:close/>
                  <a:moveTo>
                    <a:pt x="818" y="859"/>
                  </a:moveTo>
                  <a:lnTo>
                    <a:pt x="818" y="859"/>
                  </a:lnTo>
                  <a:cubicBezTo>
                    <a:pt x="800" y="883"/>
                    <a:pt x="771" y="918"/>
                    <a:pt x="747" y="954"/>
                  </a:cubicBezTo>
                  <a:cubicBezTo>
                    <a:pt x="717" y="1013"/>
                    <a:pt x="729" y="1090"/>
                    <a:pt x="652" y="1090"/>
                  </a:cubicBezTo>
                  <a:cubicBezTo>
                    <a:pt x="605" y="1090"/>
                    <a:pt x="605" y="1090"/>
                    <a:pt x="605" y="1090"/>
                  </a:cubicBezTo>
                  <a:cubicBezTo>
                    <a:pt x="587" y="1090"/>
                    <a:pt x="587" y="1090"/>
                    <a:pt x="587" y="1090"/>
                  </a:cubicBezTo>
                  <a:cubicBezTo>
                    <a:pt x="539" y="1090"/>
                    <a:pt x="539" y="1090"/>
                    <a:pt x="539" y="1090"/>
                  </a:cubicBezTo>
                  <a:cubicBezTo>
                    <a:pt x="462" y="1090"/>
                    <a:pt x="480" y="1013"/>
                    <a:pt x="450" y="954"/>
                  </a:cubicBezTo>
                  <a:cubicBezTo>
                    <a:pt x="427" y="918"/>
                    <a:pt x="391" y="877"/>
                    <a:pt x="373" y="859"/>
                  </a:cubicBezTo>
                  <a:cubicBezTo>
                    <a:pt x="367" y="853"/>
                    <a:pt x="361" y="847"/>
                    <a:pt x="361" y="841"/>
                  </a:cubicBezTo>
                  <a:cubicBezTo>
                    <a:pt x="355" y="841"/>
                    <a:pt x="355" y="841"/>
                    <a:pt x="355" y="841"/>
                  </a:cubicBezTo>
                  <a:lnTo>
                    <a:pt x="355" y="841"/>
                  </a:lnTo>
                  <a:cubicBezTo>
                    <a:pt x="308" y="782"/>
                    <a:pt x="278" y="699"/>
                    <a:pt x="278" y="610"/>
                  </a:cubicBezTo>
                  <a:cubicBezTo>
                    <a:pt x="278" y="420"/>
                    <a:pt x="421" y="266"/>
                    <a:pt x="599" y="266"/>
                  </a:cubicBezTo>
                  <a:cubicBezTo>
                    <a:pt x="777" y="266"/>
                    <a:pt x="919" y="420"/>
                    <a:pt x="919" y="610"/>
                  </a:cubicBezTo>
                  <a:cubicBezTo>
                    <a:pt x="919" y="711"/>
                    <a:pt x="883" y="800"/>
                    <a:pt x="818" y="8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Shape 2787">
              <a:extLst>
                <a:ext uri="{FF2B5EF4-FFF2-40B4-BE49-F238E27FC236}">
                  <a16:creationId xmlns:a16="http://schemas.microsoft.com/office/drawing/2014/main" id="{45CF594D-A37F-43E8-A6DE-27C19A19978C}"/>
                </a:ext>
              </a:extLst>
            </p:cNvPr>
            <p:cNvSpPr/>
            <p:nvPr/>
          </p:nvSpPr>
          <p:spPr>
            <a:xfrm>
              <a:off x="10997910" y="2134829"/>
              <a:ext cx="448169" cy="361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600" extrusionOk="0">
                  <a:moveTo>
                    <a:pt x="11502" y="10309"/>
                  </a:moveTo>
                  <a:cubicBezTo>
                    <a:pt x="11767" y="10309"/>
                    <a:pt x="11981" y="10090"/>
                    <a:pt x="11981" y="9818"/>
                  </a:cubicBezTo>
                  <a:cubicBezTo>
                    <a:pt x="11981" y="9547"/>
                    <a:pt x="11767" y="9327"/>
                    <a:pt x="11502" y="9327"/>
                  </a:cubicBezTo>
                  <a:cubicBezTo>
                    <a:pt x="11237" y="9327"/>
                    <a:pt x="11022" y="9547"/>
                    <a:pt x="11022" y="9818"/>
                  </a:cubicBezTo>
                  <a:cubicBezTo>
                    <a:pt x="11022" y="10090"/>
                    <a:pt x="11237" y="10309"/>
                    <a:pt x="11502" y="10309"/>
                  </a:cubicBezTo>
                  <a:moveTo>
                    <a:pt x="15818" y="4909"/>
                  </a:moveTo>
                  <a:cubicBezTo>
                    <a:pt x="16083" y="4909"/>
                    <a:pt x="16297" y="5129"/>
                    <a:pt x="16297" y="5400"/>
                  </a:cubicBezTo>
                  <a:cubicBezTo>
                    <a:pt x="16297" y="5672"/>
                    <a:pt x="16083" y="5891"/>
                    <a:pt x="15818" y="5891"/>
                  </a:cubicBezTo>
                  <a:cubicBezTo>
                    <a:pt x="15553" y="5891"/>
                    <a:pt x="15338" y="5672"/>
                    <a:pt x="15338" y="5400"/>
                  </a:cubicBezTo>
                  <a:cubicBezTo>
                    <a:pt x="15338" y="5129"/>
                    <a:pt x="15553" y="4909"/>
                    <a:pt x="15818" y="4909"/>
                  </a:cubicBezTo>
                  <a:moveTo>
                    <a:pt x="15818" y="6873"/>
                  </a:moveTo>
                  <a:cubicBezTo>
                    <a:pt x="16612" y="6873"/>
                    <a:pt x="17256" y="6213"/>
                    <a:pt x="17256" y="5400"/>
                  </a:cubicBezTo>
                  <a:cubicBezTo>
                    <a:pt x="17256" y="4587"/>
                    <a:pt x="16612" y="3928"/>
                    <a:pt x="15818" y="3928"/>
                  </a:cubicBezTo>
                  <a:cubicBezTo>
                    <a:pt x="15023" y="3928"/>
                    <a:pt x="14379" y="4587"/>
                    <a:pt x="14379" y="5400"/>
                  </a:cubicBezTo>
                  <a:cubicBezTo>
                    <a:pt x="14379" y="6213"/>
                    <a:pt x="15023" y="6873"/>
                    <a:pt x="15818" y="6873"/>
                  </a:cubicBezTo>
                  <a:moveTo>
                    <a:pt x="12941" y="11782"/>
                  </a:moveTo>
                  <a:cubicBezTo>
                    <a:pt x="13206" y="11782"/>
                    <a:pt x="13420" y="11562"/>
                    <a:pt x="13420" y="11291"/>
                  </a:cubicBezTo>
                  <a:cubicBezTo>
                    <a:pt x="13420" y="11020"/>
                    <a:pt x="13206" y="10800"/>
                    <a:pt x="12941" y="10800"/>
                  </a:cubicBezTo>
                  <a:cubicBezTo>
                    <a:pt x="12675" y="10800"/>
                    <a:pt x="12461" y="11020"/>
                    <a:pt x="12461" y="11291"/>
                  </a:cubicBezTo>
                  <a:cubicBezTo>
                    <a:pt x="12461" y="11562"/>
                    <a:pt x="12675" y="11782"/>
                    <a:pt x="12941" y="11782"/>
                  </a:cubicBezTo>
                  <a:moveTo>
                    <a:pt x="10063" y="7855"/>
                  </a:moveTo>
                  <a:cubicBezTo>
                    <a:pt x="9798" y="7855"/>
                    <a:pt x="9584" y="8074"/>
                    <a:pt x="9584" y="8346"/>
                  </a:cubicBezTo>
                  <a:cubicBezTo>
                    <a:pt x="9584" y="8617"/>
                    <a:pt x="9798" y="8836"/>
                    <a:pt x="10063" y="8836"/>
                  </a:cubicBezTo>
                  <a:cubicBezTo>
                    <a:pt x="10328" y="8836"/>
                    <a:pt x="10543" y="8617"/>
                    <a:pt x="10543" y="8346"/>
                  </a:cubicBezTo>
                  <a:cubicBezTo>
                    <a:pt x="10543" y="8074"/>
                    <a:pt x="10328" y="7855"/>
                    <a:pt x="10063" y="7855"/>
                  </a:cubicBezTo>
                  <a:moveTo>
                    <a:pt x="1718" y="19842"/>
                  </a:moveTo>
                  <a:lnTo>
                    <a:pt x="3451" y="15392"/>
                  </a:lnTo>
                  <a:cubicBezTo>
                    <a:pt x="3684" y="15834"/>
                    <a:pt x="3973" y="16253"/>
                    <a:pt x="4312" y="16642"/>
                  </a:cubicBezTo>
                  <a:cubicBezTo>
                    <a:pt x="4824" y="17230"/>
                    <a:pt x="5418" y="17711"/>
                    <a:pt x="6061" y="18068"/>
                  </a:cubicBezTo>
                  <a:cubicBezTo>
                    <a:pt x="6061" y="18068"/>
                    <a:pt x="1718" y="19842"/>
                    <a:pt x="1718" y="19842"/>
                  </a:cubicBezTo>
                  <a:close/>
                  <a:moveTo>
                    <a:pt x="3717" y="12060"/>
                  </a:moveTo>
                  <a:lnTo>
                    <a:pt x="0" y="21600"/>
                  </a:lnTo>
                  <a:lnTo>
                    <a:pt x="9319" y="17795"/>
                  </a:lnTo>
                  <a:cubicBezTo>
                    <a:pt x="9153" y="17815"/>
                    <a:pt x="8987" y="17824"/>
                    <a:pt x="8822" y="17824"/>
                  </a:cubicBezTo>
                  <a:cubicBezTo>
                    <a:pt x="5971" y="17824"/>
                    <a:pt x="3389" y="15002"/>
                    <a:pt x="3717" y="12060"/>
                  </a:cubicBezTo>
                  <a:moveTo>
                    <a:pt x="16115" y="10657"/>
                  </a:moveTo>
                  <a:cubicBezTo>
                    <a:pt x="15925" y="10851"/>
                    <a:pt x="15627" y="11171"/>
                    <a:pt x="15280" y="11542"/>
                  </a:cubicBezTo>
                  <a:cubicBezTo>
                    <a:pt x="14662" y="12204"/>
                    <a:pt x="13712" y="13221"/>
                    <a:pt x="13147" y="13753"/>
                  </a:cubicBezTo>
                  <a:lnTo>
                    <a:pt x="7665" y="8141"/>
                  </a:lnTo>
                  <a:cubicBezTo>
                    <a:pt x="8185" y="7563"/>
                    <a:pt x="9179" y="6590"/>
                    <a:pt x="9825" y="5958"/>
                  </a:cubicBezTo>
                  <a:cubicBezTo>
                    <a:pt x="10188" y="5603"/>
                    <a:pt x="10500" y="5298"/>
                    <a:pt x="10690" y="5103"/>
                  </a:cubicBezTo>
                  <a:cubicBezTo>
                    <a:pt x="13284" y="2447"/>
                    <a:pt x="18271" y="993"/>
                    <a:pt x="20136" y="982"/>
                  </a:cubicBezTo>
                  <a:cubicBezTo>
                    <a:pt x="20132" y="2572"/>
                    <a:pt x="18824" y="7884"/>
                    <a:pt x="16115" y="10657"/>
                  </a:cubicBezTo>
                  <a:moveTo>
                    <a:pt x="12477" y="14563"/>
                  </a:moveTo>
                  <a:cubicBezTo>
                    <a:pt x="12127" y="15873"/>
                    <a:pt x="11665" y="17072"/>
                    <a:pt x="11154" y="18035"/>
                  </a:cubicBezTo>
                  <a:cubicBezTo>
                    <a:pt x="10943" y="17454"/>
                    <a:pt x="10642" y="16798"/>
                    <a:pt x="10214" y="16110"/>
                  </a:cubicBezTo>
                  <a:cubicBezTo>
                    <a:pt x="10035" y="15823"/>
                    <a:pt x="9728" y="15656"/>
                    <a:pt x="9405" y="15656"/>
                  </a:cubicBezTo>
                  <a:cubicBezTo>
                    <a:pt x="9329" y="15656"/>
                    <a:pt x="9252" y="15665"/>
                    <a:pt x="9176" y="15684"/>
                  </a:cubicBezTo>
                  <a:cubicBezTo>
                    <a:pt x="8990" y="15731"/>
                    <a:pt x="8799" y="15755"/>
                    <a:pt x="8610" y="15755"/>
                  </a:cubicBezTo>
                  <a:cubicBezTo>
                    <a:pt x="7905" y="15755"/>
                    <a:pt x="7217" y="15432"/>
                    <a:pt x="6621" y="14822"/>
                  </a:cubicBezTo>
                  <a:cubicBezTo>
                    <a:pt x="5861" y="14044"/>
                    <a:pt x="5561" y="13114"/>
                    <a:pt x="5779" y="12206"/>
                  </a:cubicBezTo>
                  <a:cubicBezTo>
                    <a:pt x="5877" y="11797"/>
                    <a:pt x="5709" y="11370"/>
                    <a:pt x="5363" y="11144"/>
                  </a:cubicBezTo>
                  <a:cubicBezTo>
                    <a:pt x="4690" y="10706"/>
                    <a:pt x="4050" y="10398"/>
                    <a:pt x="3482" y="10183"/>
                  </a:cubicBezTo>
                  <a:cubicBezTo>
                    <a:pt x="4423" y="9658"/>
                    <a:pt x="5594" y="9186"/>
                    <a:pt x="6874" y="8827"/>
                  </a:cubicBezTo>
                  <a:cubicBezTo>
                    <a:pt x="6900" y="8820"/>
                    <a:pt x="6921" y="8803"/>
                    <a:pt x="6946" y="8793"/>
                  </a:cubicBezTo>
                  <a:lnTo>
                    <a:pt x="12510" y="14490"/>
                  </a:lnTo>
                  <a:cubicBezTo>
                    <a:pt x="12501" y="14515"/>
                    <a:pt x="12484" y="14536"/>
                    <a:pt x="12477" y="14563"/>
                  </a:cubicBezTo>
                  <a:moveTo>
                    <a:pt x="20922" y="167"/>
                  </a:moveTo>
                  <a:cubicBezTo>
                    <a:pt x="20813" y="55"/>
                    <a:pt x="20545" y="0"/>
                    <a:pt x="20157" y="0"/>
                  </a:cubicBezTo>
                  <a:cubicBezTo>
                    <a:pt x="18131" y="0"/>
                    <a:pt x="12842" y="1511"/>
                    <a:pt x="10012" y="4409"/>
                  </a:cubicBezTo>
                  <a:cubicBezTo>
                    <a:pt x="9345" y="5092"/>
                    <a:pt x="7134" y="7175"/>
                    <a:pt x="6621" y="7880"/>
                  </a:cubicBezTo>
                  <a:cubicBezTo>
                    <a:pt x="4961" y="8346"/>
                    <a:pt x="2544" y="9277"/>
                    <a:pt x="1196" y="10657"/>
                  </a:cubicBezTo>
                  <a:cubicBezTo>
                    <a:pt x="1196" y="10657"/>
                    <a:pt x="2841" y="10663"/>
                    <a:pt x="4848" y="11972"/>
                  </a:cubicBezTo>
                  <a:cubicBezTo>
                    <a:pt x="4556" y="13190"/>
                    <a:pt x="4926" y="14475"/>
                    <a:pt x="5943" y="15516"/>
                  </a:cubicBezTo>
                  <a:cubicBezTo>
                    <a:pt x="6735" y="16327"/>
                    <a:pt x="7672" y="16737"/>
                    <a:pt x="8610" y="16737"/>
                  </a:cubicBezTo>
                  <a:cubicBezTo>
                    <a:pt x="8876" y="16737"/>
                    <a:pt x="9142" y="16704"/>
                    <a:pt x="9405" y="16637"/>
                  </a:cubicBezTo>
                  <a:cubicBezTo>
                    <a:pt x="10683" y="18692"/>
                    <a:pt x="10690" y="20376"/>
                    <a:pt x="10690" y="20376"/>
                  </a:cubicBezTo>
                  <a:cubicBezTo>
                    <a:pt x="12038" y="18996"/>
                    <a:pt x="12948" y="16521"/>
                    <a:pt x="13402" y="14822"/>
                  </a:cubicBezTo>
                  <a:cubicBezTo>
                    <a:pt x="14091" y="14297"/>
                    <a:pt x="16126" y="12034"/>
                    <a:pt x="16793" y="11351"/>
                  </a:cubicBezTo>
                  <a:cubicBezTo>
                    <a:pt x="20164" y="7900"/>
                    <a:pt x="21600" y="861"/>
                    <a:pt x="20922" y="16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23" name="Freeform 32">
              <a:extLst>
                <a:ext uri="{FF2B5EF4-FFF2-40B4-BE49-F238E27FC236}">
                  <a16:creationId xmlns:a16="http://schemas.microsoft.com/office/drawing/2014/main" id="{F250C11B-A6B7-48AC-B881-803639682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7803" y="2120108"/>
              <a:ext cx="365760" cy="365760"/>
            </a:xfrm>
            <a:custGeom>
              <a:avLst/>
              <a:gdLst>
                <a:gd name="T0" fmla="*/ 425 w 462"/>
                <a:gd name="T1" fmla="*/ 354 h 470"/>
                <a:gd name="T2" fmla="*/ 425 w 462"/>
                <a:gd name="T3" fmla="*/ 354 h 470"/>
                <a:gd name="T4" fmla="*/ 425 w 462"/>
                <a:gd name="T5" fmla="*/ 292 h 470"/>
                <a:gd name="T6" fmla="*/ 346 w 462"/>
                <a:gd name="T7" fmla="*/ 212 h 470"/>
                <a:gd name="T8" fmla="*/ 293 w 462"/>
                <a:gd name="T9" fmla="*/ 212 h 470"/>
                <a:gd name="T10" fmla="*/ 257 w 462"/>
                <a:gd name="T11" fmla="*/ 185 h 470"/>
                <a:gd name="T12" fmla="*/ 257 w 462"/>
                <a:gd name="T13" fmla="*/ 114 h 470"/>
                <a:gd name="T14" fmla="*/ 293 w 462"/>
                <a:gd name="T15" fmla="*/ 61 h 470"/>
                <a:gd name="T16" fmla="*/ 231 w 462"/>
                <a:gd name="T17" fmla="*/ 0 h 470"/>
                <a:gd name="T18" fmla="*/ 169 w 462"/>
                <a:gd name="T19" fmla="*/ 61 h 470"/>
                <a:gd name="T20" fmla="*/ 204 w 462"/>
                <a:gd name="T21" fmla="*/ 114 h 470"/>
                <a:gd name="T22" fmla="*/ 204 w 462"/>
                <a:gd name="T23" fmla="*/ 185 h 470"/>
                <a:gd name="T24" fmla="*/ 169 w 462"/>
                <a:gd name="T25" fmla="*/ 212 h 470"/>
                <a:gd name="T26" fmla="*/ 115 w 462"/>
                <a:gd name="T27" fmla="*/ 212 h 470"/>
                <a:gd name="T28" fmla="*/ 36 w 462"/>
                <a:gd name="T29" fmla="*/ 292 h 470"/>
                <a:gd name="T30" fmla="*/ 36 w 462"/>
                <a:gd name="T31" fmla="*/ 354 h 470"/>
                <a:gd name="T32" fmla="*/ 0 w 462"/>
                <a:gd name="T33" fmla="*/ 407 h 470"/>
                <a:gd name="T34" fmla="*/ 53 w 462"/>
                <a:gd name="T35" fmla="*/ 469 h 470"/>
                <a:gd name="T36" fmla="*/ 115 w 462"/>
                <a:gd name="T37" fmla="*/ 407 h 470"/>
                <a:gd name="T38" fmla="*/ 80 w 462"/>
                <a:gd name="T39" fmla="*/ 354 h 470"/>
                <a:gd name="T40" fmla="*/ 80 w 462"/>
                <a:gd name="T41" fmla="*/ 292 h 470"/>
                <a:gd name="T42" fmla="*/ 115 w 462"/>
                <a:gd name="T43" fmla="*/ 257 h 470"/>
                <a:gd name="T44" fmla="*/ 169 w 462"/>
                <a:gd name="T45" fmla="*/ 257 h 470"/>
                <a:gd name="T46" fmla="*/ 204 w 462"/>
                <a:gd name="T47" fmla="*/ 248 h 470"/>
                <a:gd name="T48" fmla="*/ 204 w 462"/>
                <a:gd name="T49" fmla="*/ 354 h 470"/>
                <a:gd name="T50" fmla="*/ 169 w 462"/>
                <a:gd name="T51" fmla="*/ 407 h 470"/>
                <a:gd name="T52" fmla="*/ 231 w 462"/>
                <a:gd name="T53" fmla="*/ 469 h 470"/>
                <a:gd name="T54" fmla="*/ 293 w 462"/>
                <a:gd name="T55" fmla="*/ 407 h 470"/>
                <a:gd name="T56" fmla="*/ 257 w 462"/>
                <a:gd name="T57" fmla="*/ 354 h 470"/>
                <a:gd name="T58" fmla="*/ 257 w 462"/>
                <a:gd name="T59" fmla="*/ 248 h 470"/>
                <a:gd name="T60" fmla="*/ 293 w 462"/>
                <a:gd name="T61" fmla="*/ 257 h 470"/>
                <a:gd name="T62" fmla="*/ 346 w 462"/>
                <a:gd name="T63" fmla="*/ 257 h 470"/>
                <a:gd name="T64" fmla="*/ 381 w 462"/>
                <a:gd name="T65" fmla="*/ 292 h 470"/>
                <a:gd name="T66" fmla="*/ 381 w 462"/>
                <a:gd name="T67" fmla="*/ 354 h 470"/>
                <a:gd name="T68" fmla="*/ 346 w 462"/>
                <a:gd name="T69" fmla="*/ 407 h 470"/>
                <a:gd name="T70" fmla="*/ 408 w 462"/>
                <a:gd name="T71" fmla="*/ 469 h 470"/>
                <a:gd name="T72" fmla="*/ 461 w 462"/>
                <a:gd name="T73" fmla="*/ 407 h 470"/>
                <a:gd name="T74" fmla="*/ 425 w 462"/>
                <a:gd name="T75" fmla="*/ 354 h 470"/>
                <a:gd name="T76" fmla="*/ 89 w 462"/>
                <a:gd name="T77" fmla="*/ 407 h 470"/>
                <a:gd name="T78" fmla="*/ 89 w 462"/>
                <a:gd name="T79" fmla="*/ 407 h 470"/>
                <a:gd name="T80" fmla="*/ 53 w 462"/>
                <a:gd name="T81" fmla="*/ 442 h 470"/>
                <a:gd name="T82" fmla="*/ 18 w 462"/>
                <a:gd name="T83" fmla="*/ 407 h 470"/>
                <a:gd name="T84" fmla="*/ 53 w 462"/>
                <a:gd name="T85" fmla="*/ 372 h 470"/>
                <a:gd name="T86" fmla="*/ 89 w 462"/>
                <a:gd name="T87" fmla="*/ 407 h 470"/>
                <a:gd name="T88" fmla="*/ 196 w 462"/>
                <a:gd name="T89" fmla="*/ 61 h 470"/>
                <a:gd name="T90" fmla="*/ 196 w 462"/>
                <a:gd name="T91" fmla="*/ 61 h 470"/>
                <a:gd name="T92" fmla="*/ 231 w 462"/>
                <a:gd name="T93" fmla="*/ 26 h 470"/>
                <a:gd name="T94" fmla="*/ 266 w 462"/>
                <a:gd name="T95" fmla="*/ 61 h 470"/>
                <a:gd name="T96" fmla="*/ 231 w 462"/>
                <a:gd name="T97" fmla="*/ 97 h 470"/>
                <a:gd name="T98" fmla="*/ 196 w 462"/>
                <a:gd name="T99" fmla="*/ 61 h 470"/>
                <a:gd name="T100" fmla="*/ 266 w 462"/>
                <a:gd name="T101" fmla="*/ 407 h 470"/>
                <a:gd name="T102" fmla="*/ 266 w 462"/>
                <a:gd name="T103" fmla="*/ 407 h 470"/>
                <a:gd name="T104" fmla="*/ 231 w 462"/>
                <a:gd name="T105" fmla="*/ 442 h 470"/>
                <a:gd name="T106" fmla="*/ 196 w 462"/>
                <a:gd name="T107" fmla="*/ 407 h 470"/>
                <a:gd name="T108" fmla="*/ 231 w 462"/>
                <a:gd name="T109" fmla="*/ 372 h 470"/>
                <a:gd name="T110" fmla="*/ 266 w 462"/>
                <a:gd name="T111" fmla="*/ 407 h 470"/>
                <a:gd name="T112" fmla="*/ 408 w 462"/>
                <a:gd name="T113" fmla="*/ 442 h 470"/>
                <a:gd name="T114" fmla="*/ 408 w 462"/>
                <a:gd name="T115" fmla="*/ 442 h 470"/>
                <a:gd name="T116" fmla="*/ 372 w 462"/>
                <a:gd name="T117" fmla="*/ 407 h 470"/>
                <a:gd name="T118" fmla="*/ 408 w 462"/>
                <a:gd name="T119" fmla="*/ 372 h 470"/>
                <a:gd name="T120" fmla="*/ 434 w 462"/>
                <a:gd name="T121" fmla="*/ 407 h 470"/>
                <a:gd name="T122" fmla="*/ 408 w 462"/>
                <a:gd name="T123" fmla="*/ 442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2" h="470">
                  <a:moveTo>
                    <a:pt x="425" y="354"/>
                  </a:moveTo>
                  <a:lnTo>
                    <a:pt x="425" y="354"/>
                  </a:lnTo>
                  <a:cubicBezTo>
                    <a:pt x="425" y="292"/>
                    <a:pt x="425" y="292"/>
                    <a:pt x="425" y="292"/>
                  </a:cubicBezTo>
                  <a:cubicBezTo>
                    <a:pt x="425" y="257"/>
                    <a:pt x="408" y="212"/>
                    <a:pt x="346" y="212"/>
                  </a:cubicBezTo>
                  <a:cubicBezTo>
                    <a:pt x="293" y="212"/>
                    <a:pt x="293" y="212"/>
                    <a:pt x="293" y="212"/>
                  </a:cubicBezTo>
                  <a:cubicBezTo>
                    <a:pt x="257" y="212"/>
                    <a:pt x="257" y="195"/>
                    <a:pt x="257" y="185"/>
                  </a:cubicBezTo>
                  <a:cubicBezTo>
                    <a:pt x="257" y="114"/>
                    <a:pt x="257" y="114"/>
                    <a:pt x="257" y="114"/>
                  </a:cubicBezTo>
                  <a:cubicBezTo>
                    <a:pt x="275" y="106"/>
                    <a:pt x="293" y="88"/>
                    <a:pt x="293" y="61"/>
                  </a:cubicBezTo>
                  <a:cubicBezTo>
                    <a:pt x="293" y="26"/>
                    <a:pt x="266" y="0"/>
                    <a:pt x="231" y="0"/>
                  </a:cubicBezTo>
                  <a:cubicBezTo>
                    <a:pt x="196" y="0"/>
                    <a:pt x="169" y="26"/>
                    <a:pt x="169" y="61"/>
                  </a:cubicBezTo>
                  <a:cubicBezTo>
                    <a:pt x="169" y="88"/>
                    <a:pt x="186" y="106"/>
                    <a:pt x="204" y="114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4" y="185"/>
                    <a:pt x="204" y="212"/>
                    <a:pt x="169" y="212"/>
                  </a:cubicBezTo>
                  <a:cubicBezTo>
                    <a:pt x="115" y="212"/>
                    <a:pt x="115" y="212"/>
                    <a:pt x="115" y="212"/>
                  </a:cubicBezTo>
                  <a:cubicBezTo>
                    <a:pt x="53" y="212"/>
                    <a:pt x="36" y="257"/>
                    <a:pt x="36" y="292"/>
                  </a:cubicBezTo>
                  <a:cubicBezTo>
                    <a:pt x="36" y="354"/>
                    <a:pt x="36" y="354"/>
                    <a:pt x="36" y="354"/>
                  </a:cubicBezTo>
                  <a:cubicBezTo>
                    <a:pt x="9" y="363"/>
                    <a:pt x="0" y="380"/>
                    <a:pt x="0" y="407"/>
                  </a:cubicBezTo>
                  <a:cubicBezTo>
                    <a:pt x="0" y="442"/>
                    <a:pt x="27" y="469"/>
                    <a:pt x="53" y="469"/>
                  </a:cubicBezTo>
                  <a:cubicBezTo>
                    <a:pt x="89" y="469"/>
                    <a:pt x="115" y="442"/>
                    <a:pt x="115" y="407"/>
                  </a:cubicBezTo>
                  <a:cubicBezTo>
                    <a:pt x="115" y="380"/>
                    <a:pt x="98" y="363"/>
                    <a:pt x="80" y="354"/>
                  </a:cubicBezTo>
                  <a:cubicBezTo>
                    <a:pt x="80" y="292"/>
                    <a:pt x="80" y="292"/>
                    <a:pt x="80" y="292"/>
                  </a:cubicBezTo>
                  <a:cubicBezTo>
                    <a:pt x="80" y="292"/>
                    <a:pt x="80" y="257"/>
                    <a:pt x="115" y="257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86" y="257"/>
                    <a:pt x="196" y="257"/>
                    <a:pt x="204" y="248"/>
                  </a:cubicBezTo>
                  <a:cubicBezTo>
                    <a:pt x="204" y="354"/>
                    <a:pt x="204" y="354"/>
                    <a:pt x="204" y="354"/>
                  </a:cubicBezTo>
                  <a:cubicBezTo>
                    <a:pt x="186" y="363"/>
                    <a:pt x="169" y="380"/>
                    <a:pt x="169" y="407"/>
                  </a:cubicBezTo>
                  <a:cubicBezTo>
                    <a:pt x="169" y="442"/>
                    <a:pt x="196" y="469"/>
                    <a:pt x="231" y="469"/>
                  </a:cubicBezTo>
                  <a:cubicBezTo>
                    <a:pt x="266" y="469"/>
                    <a:pt x="293" y="442"/>
                    <a:pt x="293" y="407"/>
                  </a:cubicBezTo>
                  <a:cubicBezTo>
                    <a:pt x="293" y="380"/>
                    <a:pt x="275" y="363"/>
                    <a:pt x="257" y="354"/>
                  </a:cubicBezTo>
                  <a:cubicBezTo>
                    <a:pt x="257" y="248"/>
                    <a:pt x="257" y="248"/>
                    <a:pt x="257" y="248"/>
                  </a:cubicBezTo>
                  <a:cubicBezTo>
                    <a:pt x="266" y="257"/>
                    <a:pt x="275" y="257"/>
                    <a:pt x="293" y="257"/>
                  </a:cubicBezTo>
                  <a:cubicBezTo>
                    <a:pt x="346" y="257"/>
                    <a:pt x="346" y="257"/>
                    <a:pt x="346" y="257"/>
                  </a:cubicBezTo>
                  <a:cubicBezTo>
                    <a:pt x="381" y="257"/>
                    <a:pt x="381" y="283"/>
                    <a:pt x="381" y="292"/>
                  </a:cubicBezTo>
                  <a:cubicBezTo>
                    <a:pt x="381" y="354"/>
                    <a:pt x="381" y="354"/>
                    <a:pt x="381" y="354"/>
                  </a:cubicBezTo>
                  <a:cubicBezTo>
                    <a:pt x="363" y="363"/>
                    <a:pt x="346" y="380"/>
                    <a:pt x="346" y="407"/>
                  </a:cubicBezTo>
                  <a:cubicBezTo>
                    <a:pt x="346" y="442"/>
                    <a:pt x="372" y="469"/>
                    <a:pt x="408" y="469"/>
                  </a:cubicBezTo>
                  <a:cubicBezTo>
                    <a:pt x="434" y="469"/>
                    <a:pt x="461" y="442"/>
                    <a:pt x="461" y="407"/>
                  </a:cubicBezTo>
                  <a:cubicBezTo>
                    <a:pt x="461" y="380"/>
                    <a:pt x="453" y="363"/>
                    <a:pt x="425" y="354"/>
                  </a:cubicBezTo>
                  <a:close/>
                  <a:moveTo>
                    <a:pt x="89" y="407"/>
                  </a:moveTo>
                  <a:lnTo>
                    <a:pt x="89" y="407"/>
                  </a:lnTo>
                  <a:cubicBezTo>
                    <a:pt x="89" y="425"/>
                    <a:pt x="71" y="442"/>
                    <a:pt x="53" y="442"/>
                  </a:cubicBezTo>
                  <a:cubicBezTo>
                    <a:pt x="36" y="442"/>
                    <a:pt x="18" y="425"/>
                    <a:pt x="18" y="407"/>
                  </a:cubicBezTo>
                  <a:cubicBezTo>
                    <a:pt x="18" y="389"/>
                    <a:pt x="36" y="372"/>
                    <a:pt x="53" y="372"/>
                  </a:cubicBezTo>
                  <a:cubicBezTo>
                    <a:pt x="71" y="372"/>
                    <a:pt x="89" y="389"/>
                    <a:pt x="89" y="407"/>
                  </a:cubicBezTo>
                  <a:close/>
                  <a:moveTo>
                    <a:pt x="196" y="61"/>
                  </a:moveTo>
                  <a:lnTo>
                    <a:pt x="196" y="61"/>
                  </a:lnTo>
                  <a:cubicBezTo>
                    <a:pt x="196" y="44"/>
                    <a:pt x="213" y="26"/>
                    <a:pt x="231" y="26"/>
                  </a:cubicBezTo>
                  <a:cubicBezTo>
                    <a:pt x="249" y="26"/>
                    <a:pt x="266" y="44"/>
                    <a:pt x="266" y="61"/>
                  </a:cubicBezTo>
                  <a:cubicBezTo>
                    <a:pt x="266" y="79"/>
                    <a:pt x="249" y="97"/>
                    <a:pt x="231" y="97"/>
                  </a:cubicBezTo>
                  <a:cubicBezTo>
                    <a:pt x="213" y="97"/>
                    <a:pt x="196" y="79"/>
                    <a:pt x="196" y="61"/>
                  </a:cubicBezTo>
                  <a:close/>
                  <a:moveTo>
                    <a:pt x="266" y="407"/>
                  </a:moveTo>
                  <a:lnTo>
                    <a:pt x="266" y="407"/>
                  </a:lnTo>
                  <a:cubicBezTo>
                    <a:pt x="266" y="425"/>
                    <a:pt x="249" y="442"/>
                    <a:pt x="231" y="442"/>
                  </a:cubicBezTo>
                  <a:cubicBezTo>
                    <a:pt x="213" y="442"/>
                    <a:pt x="196" y="425"/>
                    <a:pt x="196" y="407"/>
                  </a:cubicBezTo>
                  <a:cubicBezTo>
                    <a:pt x="196" y="389"/>
                    <a:pt x="213" y="372"/>
                    <a:pt x="231" y="372"/>
                  </a:cubicBezTo>
                  <a:cubicBezTo>
                    <a:pt x="249" y="372"/>
                    <a:pt x="266" y="389"/>
                    <a:pt x="266" y="407"/>
                  </a:cubicBezTo>
                  <a:close/>
                  <a:moveTo>
                    <a:pt x="408" y="442"/>
                  </a:moveTo>
                  <a:lnTo>
                    <a:pt x="408" y="442"/>
                  </a:lnTo>
                  <a:cubicBezTo>
                    <a:pt x="381" y="442"/>
                    <a:pt x="372" y="425"/>
                    <a:pt x="372" y="407"/>
                  </a:cubicBezTo>
                  <a:cubicBezTo>
                    <a:pt x="372" y="389"/>
                    <a:pt x="381" y="372"/>
                    <a:pt x="408" y="372"/>
                  </a:cubicBezTo>
                  <a:cubicBezTo>
                    <a:pt x="425" y="372"/>
                    <a:pt x="434" y="389"/>
                    <a:pt x="434" y="407"/>
                  </a:cubicBezTo>
                  <a:cubicBezTo>
                    <a:pt x="434" y="425"/>
                    <a:pt x="425" y="442"/>
                    <a:pt x="408" y="4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C8F3D43-F7BF-4070-86CB-2827BFDE3A86}"/>
              </a:ext>
            </a:extLst>
          </p:cNvPr>
          <p:cNvSpPr txBox="1"/>
          <p:nvPr/>
        </p:nvSpPr>
        <p:spPr>
          <a:xfrm>
            <a:off x="274988" y="3048606"/>
            <a:ext cx="2063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Discovery and initial analysis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Visualization and understanding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2DAA39-5BB5-4D52-997F-15C47B612179}"/>
              </a:ext>
            </a:extLst>
          </p:cNvPr>
          <p:cNvSpPr txBox="1"/>
          <p:nvPr/>
        </p:nvSpPr>
        <p:spPr>
          <a:xfrm>
            <a:off x="2610091" y="3131257"/>
            <a:ext cx="2367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Expert variable creation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imputation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19E64A-CBF5-4E90-AA35-77E64F7F83ED}"/>
              </a:ext>
            </a:extLst>
          </p:cNvPr>
          <p:cNvSpPr txBox="1"/>
          <p:nvPr/>
        </p:nvSpPr>
        <p:spPr>
          <a:xfrm>
            <a:off x="5191894" y="3036523"/>
            <a:ext cx="2095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Selection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63EE30-A716-4921-A0AD-A013F414107E}"/>
              </a:ext>
            </a:extLst>
          </p:cNvPr>
          <p:cNvSpPr txBox="1"/>
          <p:nvPr/>
        </p:nvSpPr>
        <p:spPr>
          <a:xfrm>
            <a:off x="7767169" y="3091051"/>
            <a:ext cx="2071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Partition – Training, OOT and Testing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7A409-26DF-4745-9A6F-3A2D9FBDA3B2}"/>
              </a:ext>
            </a:extLst>
          </p:cNvPr>
          <p:cNvSpPr txBox="1"/>
          <p:nvPr/>
        </p:nvSpPr>
        <p:spPr>
          <a:xfrm>
            <a:off x="10179934" y="3131257"/>
            <a:ext cx="1921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74810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F438-2BF8-4C6B-A6A6-ACCF4AE7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1EB20-23DD-4CEE-8CD6-8569F716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05852"/>
            <a:ext cx="10439982" cy="521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1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4945-BFB1-4BAB-9BB0-6DDBF534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BD240-27F2-4DB7-BEA0-D8D2A7F1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29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variables -- </a:t>
            </a:r>
            <a:r>
              <a:rPr lang="en-US" dirty="0" err="1"/>
              <a:t>merchnum</a:t>
            </a:r>
            <a:r>
              <a:rPr lang="en-US" dirty="0"/>
              <a:t>, </a:t>
            </a:r>
            <a:r>
              <a:rPr lang="en-US" dirty="0" err="1"/>
              <a:t>merch.state</a:t>
            </a:r>
            <a:r>
              <a:rPr lang="en-US" dirty="0"/>
              <a:t> and merch.zip are not 100% populated, with missing values and 0’s. </a:t>
            </a:r>
          </a:p>
          <a:p>
            <a:r>
              <a:rPr lang="en-US" dirty="0"/>
              <a:t>We assigned values to these fields based on </a:t>
            </a:r>
            <a:r>
              <a:rPr lang="en-US" dirty="0" err="1"/>
              <a:t>merch.description</a:t>
            </a:r>
            <a:r>
              <a:rPr lang="en-US" dirty="0"/>
              <a:t>. We considered records with different </a:t>
            </a:r>
            <a:r>
              <a:rPr lang="en-US" dirty="0" err="1"/>
              <a:t>merch.description</a:t>
            </a:r>
            <a:r>
              <a:rPr lang="en-US" dirty="0"/>
              <a:t> as different merchants, and assumed that each merchant should have a unique merchant number, be in one state, and only have one zip code. </a:t>
            </a:r>
          </a:p>
          <a:p>
            <a:r>
              <a:rPr lang="en-US" dirty="0"/>
              <a:t>Since all these three variables are categorical, we assigned unique values in these fields according to </a:t>
            </a:r>
            <a:r>
              <a:rPr lang="en-US" dirty="0" err="1"/>
              <a:t>merch.description</a:t>
            </a:r>
            <a:r>
              <a:rPr lang="en-US" dirty="0"/>
              <a:t>, and those values were designed to be quite different from other existing values</a:t>
            </a:r>
          </a:p>
        </p:txBody>
      </p:sp>
    </p:spTree>
    <p:extLst>
      <p:ext uri="{BB962C8B-B14F-4D97-AF65-F5344CB8AC3E}">
        <p14:creationId xmlns:p14="http://schemas.microsoft.com/office/powerpoint/2010/main" val="314231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ABB-9FF5-45EF-B63B-319E66F1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Variable Creation</a:t>
            </a:r>
          </a:p>
        </p:txBody>
      </p:sp>
      <p:pic>
        <p:nvPicPr>
          <p:cNvPr id="80" name="Picture 79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AEBC4A46-8AF2-4EEF-8D54-035043F15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2" y="1576496"/>
            <a:ext cx="4038563" cy="4038563"/>
          </a:xfrm>
          <a:prstGeom prst="rect">
            <a:avLst/>
          </a:prstGeom>
        </p:spPr>
      </p:pic>
      <p:pic>
        <p:nvPicPr>
          <p:cNvPr id="82" name="Picture 81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9D493336-30C7-4EAC-B0C3-3616914740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092" y="3869536"/>
            <a:ext cx="914400" cy="914400"/>
          </a:xfrm>
          <a:prstGeom prst="rect">
            <a:avLst/>
          </a:prstGeom>
        </p:spPr>
      </p:pic>
      <p:pic>
        <p:nvPicPr>
          <p:cNvPr id="84" name="Picture 83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D9F58D4-FDFC-4E84-95EA-1F3F74E3E28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092" y="2640436"/>
            <a:ext cx="914400" cy="914400"/>
          </a:xfrm>
          <a:prstGeom prst="rect">
            <a:avLst/>
          </a:prstGeom>
        </p:spPr>
      </p:pic>
      <p:pic>
        <p:nvPicPr>
          <p:cNvPr id="86" name="Picture 85" descr="A close up of a logo&#10;&#10;Description generated with high confidence">
            <a:extLst>
              <a:ext uri="{FF2B5EF4-FFF2-40B4-BE49-F238E27FC236}">
                <a16:creationId xmlns:a16="http://schemas.microsoft.com/office/drawing/2014/main" id="{5561FEC8-EDBC-4EAF-B096-D9F4F035916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092" y="1411336"/>
            <a:ext cx="914400" cy="914400"/>
          </a:xfrm>
          <a:prstGeom prst="rect">
            <a:avLst/>
          </a:prstGeom>
        </p:spPr>
      </p:pic>
      <p:pic>
        <p:nvPicPr>
          <p:cNvPr id="88" name="Pictur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3BB7AC4-9BD3-45C9-9D25-D721E779C6C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092" y="5098637"/>
            <a:ext cx="914400" cy="9144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47C80EB-FF2B-4E08-AD5A-0CB7F2F8BD19}"/>
              </a:ext>
            </a:extLst>
          </p:cNvPr>
          <p:cNvSpPr txBox="1"/>
          <p:nvPr/>
        </p:nvSpPr>
        <p:spPr>
          <a:xfrm>
            <a:off x="6096000" y="1347169"/>
            <a:ext cx="5653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 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variables are intended to capture unusual amounts of transaction, both at the card level and the merchant level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67D14E-06BF-4DD9-B4F8-7E06875A24D0}"/>
              </a:ext>
            </a:extLst>
          </p:cNvPr>
          <p:cNvSpPr txBox="1"/>
          <p:nvPr/>
        </p:nvSpPr>
        <p:spPr>
          <a:xfrm>
            <a:off x="6096000" y="2607307"/>
            <a:ext cx="5653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 2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variables are intended to capture unusual transaction frequency during a set period of time, both at the card level and the merchant level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DD890A-5D0A-411D-A874-0CA136127299}"/>
              </a:ext>
            </a:extLst>
          </p:cNvPr>
          <p:cNvSpPr txBox="1"/>
          <p:nvPr/>
        </p:nvSpPr>
        <p:spPr>
          <a:xfrm>
            <a:off x="6096000" y="5127582"/>
            <a:ext cx="5653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 4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are intended to catch card appearance pattern, either for a merchant or for a card holder.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62672A-83AA-44A2-B1B2-5DBCEDB33221}"/>
              </a:ext>
            </a:extLst>
          </p:cNvPr>
          <p:cNvSpPr txBox="1"/>
          <p:nvPr/>
        </p:nvSpPr>
        <p:spPr>
          <a:xfrm>
            <a:off x="6096000" y="3867445"/>
            <a:ext cx="5653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 3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are location related variables, which are intended to capture merchants with different zip codes and states in a set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232471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ABB-9FF5-45EF-B63B-319E66F1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618"/>
            <a:ext cx="10515600" cy="928837"/>
          </a:xfrm>
        </p:spPr>
        <p:txBody>
          <a:bodyPr/>
          <a:lstStyle/>
          <a:p>
            <a:r>
              <a:rPr lang="en-US"/>
              <a:t>Expert Variable Creation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47C80EB-FF2B-4E08-AD5A-0CB7F2F8BD19}"/>
              </a:ext>
            </a:extLst>
          </p:cNvPr>
          <p:cNvSpPr txBox="1"/>
          <p:nvPr/>
        </p:nvSpPr>
        <p:spPr>
          <a:xfrm>
            <a:off x="4589253" y="1598762"/>
            <a:ext cx="725263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created 160 expert variables and we kept 40 variables after KS.</a:t>
            </a:r>
          </a:p>
          <a:p>
            <a:pPr lvl="0"/>
            <a:endParaRPr lang="en-US" sz="200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Since this analysis involves time, with limited data, we chose four different time windows, 3, 7, 14 and 28 days. </a:t>
            </a:r>
          </a:p>
          <a:p>
            <a:pPr lvl="0"/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rationale is to capture more (and different types of) fraudulent records that might be detected in those time windows.</a:t>
            </a:r>
          </a:p>
          <a:p>
            <a:pPr lvl="0"/>
            <a:endParaRPr lang="en-US" sz="200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Furthermore, we kept 24 variables after lasso, we use these 24 to train our models.</a:t>
            </a:r>
          </a:p>
          <a:p>
            <a:pPr lvl="0"/>
            <a:endParaRPr lang="en-US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A picture containing text, wheel&#10;&#10;Description generated with high confidence">
            <a:extLst>
              <a:ext uri="{FF2B5EF4-FFF2-40B4-BE49-F238E27FC236}">
                <a16:creationId xmlns:a16="http://schemas.microsoft.com/office/drawing/2014/main" id="{3B64BB4F-F51B-4930-A301-AB998AF4A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96" y="1720840"/>
            <a:ext cx="3416320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577</Words>
  <Application>Microsoft Office PowerPoint</Application>
  <PresentationFormat>Widescreen</PresentationFormat>
  <Paragraphs>96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DengXian</vt:lpstr>
      <vt:lpstr>Arial</vt:lpstr>
      <vt:lpstr>Calibri</vt:lpstr>
      <vt:lpstr>Calibri Light</vt:lpstr>
      <vt:lpstr>Gill Sans</vt:lpstr>
      <vt:lpstr>Lato</vt:lpstr>
      <vt:lpstr>Lato Light</vt:lpstr>
      <vt:lpstr>Raleway</vt:lpstr>
      <vt:lpstr>Segoe UI</vt:lpstr>
      <vt:lpstr>Office Theme</vt:lpstr>
      <vt:lpstr>Streamline</vt:lpstr>
      <vt:lpstr>Credit Card Fraud Analytics</vt:lpstr>
      <vt:lpstr>Executive Summary</vt:lpstr>
      <vt:lpstr>Problem Statement</vt:lpstr>
      <vt:lpstr>Data Description</vt:lpstr>
      <vt:lpstr>Process Overview</vt:lpstr>
      <vt:lpstr>Data Visualization</vt:lpstr>
      <vt:lpstr>Data Cleaning</vt:lpstr>
      <vt:lpstr>Expert Variable Creation</vt:lpstr>
      <vt:lpstr>Expert Variable Creation</vt:lpstr>
      <vt:lpstr>Feature Selection</vt:lpstr>
      <vt:lpstr>Different Models</vt:lpstr>
      <vt:lpstr>Model - 1</vt:lpstr>
      <vt:lpstr>Model - 2</vt:lpstr>
      <vt:lpstr>Model - 3</vt:lpstr>
      <vt:lpstr>Results</vt:lpstr>
      <vt:lpstr>Results</vt:lpstr>
      <vt:lpstr>Results</vt:lpstr>
      <vt:lpstr>Conclusion</vt:lpstr>
      <vt:lpstr>Thank You!!</vt:lpstr>
      <vt:lpstr>Q&amp;A…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Analytics</dc:title>
  <dc:creator>Alok Abhishek</dc:creator>
  <cp:lastModifiedBy>Alok Abhishek</cp:lastModifiedBy>
  <cp:revision>35</cp:revision>
  <dcterms:created xsi:type="dcterms:W3CDTF">2018-05-01T00:18:05Z</dcterms:created>
  <dcterms:modified xsi:type="dcterms:W3CDTF">2018-05-03T22:35:06Z</dcterms:modified>
</cp:coreProperties>
</file>