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81"/>
  </p:normalViewPr>
  <p:slideViewPr>
    <p:cSldViewPr snapToGrid="0" snapToObjects="1">
      <p:cViewPr varScale="1">
        <p:scale>
          <a:sx n="97" d="100"/>
          <a:sy n="97" d="100"/>
        </p:scale>
        <p:origin x="208"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1F9CD0-28B7-E246-8A01-9108E54424D0}"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D356B-C059-4A4B-A150-33AB390FB203}" type="slidenum">
              <a:rPr lang="en-US" smtClean="0"/>
              <a:t>‹#›</a:t>
            </a:fld>
            <a:endParaRPr lang="en-US"/>
          </a:p>
        </p:txBody>
      </p:sp>
    </p:spTree>
    <p:extLst>
      <p:ext uri="{BB962C8B-B14F-4D97-AF65-F5344CB8AC3E}">
        <p14:creationId xmlns:p14="http://schemas.microsoft.com/office/powerpoint/2010/main" val="132738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F9CD0-28B7-E246-8A01-9108E54424D0}"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D356B-C059-4A4B-A150-33AB390FB203}" type="slidenum">
              <a:rPr lang="en-US" smtClean="0"/>
              <a:t>‹#›</a:t>
            </a:fld>
            <a:endParaRPr lang="en-US"/>
          </a:p>
        </p:txBody>
      </p:sp>
    </p:spTree>
    <p:extLst>
      <p:ext uri="{BB962C8B-B14F-4D97-AF65-F5344CB8AC3E}">
        <p14:creationId xmlns:p14="http://schemas.microsoft.com/office/powerpoint/2010/main" val="78360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F9CD0-28B7-E246-8A01-9108E54424D0}"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D356B-C059-4A4B-A150-33AB390FB203}" type="slidenum">
              <a:rPr lang="en-US" smtClean="0"/>
              <a:t>‹#›</a:t>
            </a:fld>
            <a:endParaRPr lang="en-US"/>
          </a:p>
        </p:txBody>
      </p:sp>
    </p:spTree>
    <p:extLst>
      <p:ext uri="{BB962C8B-B14F-4D97-AF65-F5344CB8AC3E}">
        <p14:creationId xmlns:p14="http://schemas.microsoft.com/office/powerpoint/2010/main" val="165650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F9CD0-28B7-E246-8A01-9108E54424D0}"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D356B-C059-4A4B-A150-33AB390FB203}" type="slidenum">
              <a:rPr lang="en-US" smtClean="0"/>
              <a:t>‹#›</a:t>
            </a:fld>
            <a:endParaRPr lang="en-US"/>
          </a:p>
        </p:txBody>
      </p:sp>
    </p:spTree>
    <p:extLst>
      <p:ext uri="{BB962C8B-B14F-4D97-AF65-F5344CB8AC3E}">
        <p14:creationId xmlns:p14="http://schemas.microsoft.com/office/powerpoint/2010/main" val="1245501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1F9CD0-28B7-E246-8A01-9108E54424D0}"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D356B-C059-4A4B-A150-33AB390FB203}" type="slidenum">
              <a:rPr lang="en-US" smtClean="0"/>
              <a:t>‹#›</a:t>
            </a:fld>
            <a:endParaRPr lang="en-US"/>
          </a:p>
        </p:txBody>
      </p:sp>
    </p:spTree>
    <p:extLst>
      <p:ext uri="{BB962C8B-B14F-4D97-AF65-F5344CB8AC3E}">
        <p14:creationId xmlns:p14="http://schemas.microsoft.com/office/powerpoint/2010/main" val="162640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1F9CD0-28B7-E246-8A01-9108E54424D0}"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D356B-C059-4A4B-A150-33AB390FB203}" type="slidenum">
              <a:rPr lang="en-US" smtClean="0"/>
              <a:t>‹#›</a:t>
            </a:fld>
            <a:endParaRPr lang="en-US"/>
          </a:p>
        </p:txBody>
      </p:sp>
    </p:spTree>
    <p:extLst>
      <p:ext uri="{BB962C8B-B14F-4D97-AF65-F5344CB8AC3E}">
        <p14:creationId xmlns:p14="http://schemas.microsoft.com/office/powerpoint/2010/main" val="1759933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1F9CD0-28B7-E246-8A01-9108E54424D0}" type="datetimeFigureOut">
              <a:rPr lang="en-US" smtClean="0"/>
              <a:t>5/3/18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CD356B-C059-4A4B-A150-33AB390FB203}" type="slidenum">
              <a:rPr lang="en-US" smtClean="0"/>
              <a:t>‹#›</a:t>
            </a:fld>
            <a:endParaRPr lang="en-US"/>
          </a:p>
        </p:txBody>
      </p:sp>
    </p:spTree>
    <p:extLst>
      <p:ext uri="{BB962C8B-B14F-4D97-AF65-F5344CB8AC3E}">
        <p14:creationId xmlns:p14="http://schemas.microsoft.com/office/powerpoint/2010/main" val="19020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1F9CD0-28B7-E246-8A01-9108E54424D0}" type="datetimeFigureOut">
              <a:rPr lang="en-US" smtClean="0"/>
              <a:t>5/3/18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CD356B-C059-4A4B-A150-33AB390FB203}" type="slidenum">
              <a:rPr lang="en-US" smtClean="0"/>
              <a:t>‹#›</a:t>
            </a:fld>
            <a:endParaRPr lang="en-US"/>
          </a:p>
        </p:txBody>
      </p:sp>
    </p:spTree>
    <p:extLst>
      <p:ext uri="{BB962C8B-B14F-4D97-AF65-F5344CB8AC3E}">
        <p14:creationId xmlns:p14="http://schemas.microsoft.com/office/powerpoint/2010/main" val="111701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F9CD0-28B7-E246-8A01-9108E54424D0}" type="datetimeFigureOut">
              <a:rPr lang="en-US" smtClean="0"/>
              <a:t>5/3/18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CD356B-C059-4A4B-A150-33AB390FB203}" type="slidenum">
              <a:rPr lang="en-US" smtClean="0"/>
              <a:t>‹#›</a:t>
            </a:fld>
            <a:endParaRPr lang="en-US"/>
          </a:p>
        </p:txBody>
      </p:sp>
    </p:spTree>
    <p:extLst>
      <p:ext uri="{BB962C8B-B14F-4D97-AF65-F5344CB8AC3E}">
        <p14:creationId xmlns:p14="http://schemas.microsoft.com/office/powerpoint/2010/main" val="32729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1F9CD0-28B7-E246-8A01-9108E54424D0}"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D356B-C059-4A4B-A150-33AB390FB203}" type="slidenum">
              <a:rPr lang="en-US" smtClean="0"/>
              <a:t>‹#›</a:t>
            </a:fld>
            <a:endParaRPr lang="en-US"/>
          </a:p>
        </p:txBody>
      </p:sp>
    </p:spTree>
    <p:extLst>
      <p:ext uri="{BB962C8B-B14F-4D97-AF65-F5344CB8AC3E}">
        <p14:creationId xmlns:p14="http://schemas.microsoft.com/office/powerpoint/2010/main" val="1183983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1F9CD0-28B7-E246-8A01-9108E54424D0}"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D356B-C059-4A4B-A150-33AB390FB203}" type="slidenum">
              <a:rPr lang="en-US" smtClean="0"/>
              <a:t>‹#›</a:t>
            </a:fld>
            <a:endParaRPr lang="en-US"/>
          </a:p>
        </p:txBody>
      </p:sp>
    </p:spTree>
    <p:extLst>
      <p:ext uri="{BB962C8B-B14F-4D97-AF65-F5344CB8AC3E}">
        <p14:creationId xmlns:p14="http://schemas.microsoft.com/office/powerpoint/2010/main" val="6280517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F9CD0-28B7-E246-8A01-9108E54424D0}" type="datetimeFigureOut">
              <a:rPr lang="en-US" smtClean="0"/>
              <a:t>5/3/18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D356B-C059-4A4B-A150-33AB390FB203}" type="slidenum">
              <a:rPr lang="en-US" smtClean="0"/>
              <a:t>‹#›</a:t>
            </a:fld>
            <a:endParaRPr lang="en-US"/>
          </a:p>
        </p:txBody>
      </p:sp>
    </p:spTree>
    <p:extLst>
      <p:ext uri="{BB962C8B-B14F-4D97-AF65-F5344CB8AC3E}">
        <p14:creationId xmlns:p14="http://schemas.microsoft.com/office/powerpoint/2010/main" val="544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77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7FABB-9FF5-45EF-B63B-319E66F18193}"/>
              </a:ext>
            </a:extLst>
          </p:cNvPr>
          <p:cNvSpPr>
            <a:spLocks noGrp="1"/>
          </p:cNvSpPr>
          <p:nvPr>
            <p:ph type="title"/>
          </p:nvPr>
        </p:nvSpPr>
        <p:spPr>
          <a:xfrm>
            <a:off x="526981" y="145691"/>
            <a:ext cx="10515600" cy="928837"/>
          </a:xfrm>
        </p:spPr>
        <p:txBody>
          <a:bodyPr/>
          <a:lstStyle/>
          <a:p>
            <a:r>
              <a:rPr lang="en-US" dirty="0"/>
              <a:t>Expert Variable Creation</a:t>
            </a:r>
          </a:p>
        </p:txBody>
      </p:sp>
      <p:pic>
        <p:nvPicPr>
          <p:cNvPr id="80" name="Picture 79" descr="A picture containing vector graphics&#10;&#10;Description generated with very high confidence">
            <a:extLst>
              <a:ext uri="{FF2B5EF4-FFF2-40B4-BE49-F238E27FC236}">
                <a16:creationId xmlns:a16="http://schemas.microsoft.com/office/drawing/2014/main" xmlns="" id="{AEBC4A46-8AF2-4EEF-8D54-035043F15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024" y="3995865"/>
            <a:ext cx="2205543" cy="2205543"/>
          </a:xfrm>
          <a:prstGeom prst="rect">
            <a:avLst/>
          </a:prstGeom>
        </p:spPr>
      </p:pic>
      <p:pic>
        <p:nvPicPr>
          <p:cNvPr id="82" name="Picture 81" descr="A close up of text on a black background&#10;&#10;Description generated with high confidence">
            <a:extLst>
              <a:ext uri="{FF2B5EF4-FFF2-40B4-BE49-F238E27FC236}">
                <a16:creationId xmlns:a16="http://schemas.microsoft.com/office/drawing/2014/main" xmlns="" id="{9D493336-30C7-4EAC-B0C3-3616914740B2}"/>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86092" y="3869536"/>
            <a:ext cx="914400" cy="914400"/>
          </a:xfrm>
          <a:prstGeom prst="rect">
            <a:avLst/>
          </a:prstGeom>
        </p:spPr>
      </p:pic>
      <p:pic>
        <p:nvPicPr>
          <p:cNvPr id="84" name="Picture 83" descr="A close up of a device&#10;&#10;Description generated with high confidence">
            <a:extLst>
              <a:ext uri="{FF2B5EF4-FFF2-40B4-BE49-F238E27FC236}">
                <a16:creationId xmlns:a16="http://schemas.microsoft.com/office/drawing/2014/main" xmlns="" id="{5D9F58D4-FDFC-4E84-95EA-1F3F74E3E286}"/>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86092" y="2640436"/>
            <a:ext cx="914400" cy="914400"/>
          </a:xfrm>
          <a:prstGeom prst="rect">
            <a:avLst/>
          </a:prstGeom>
        </p:spPr>
      </p:pic>
      <p:pic>
        <p:nvPicPr>
          <p:cNvPr id="86" name="Picture 85" descr="A close up of a logo&#10;&#10;Description generated with high confidence">
            <a:extLst>
              <a:ext uri="{FF2B5EF4-FFF2-40B4-BE49-F238E27FC236}">
                <a16:creationId xmlns:a16="http://schemas.microsoft.com/office/drawing/2014/main" xmlns="" id="{5561FEC8-EDBC-4EAF-B096-D9F4F035916A}"/>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86092" y="1411336"/>
            <a:ext cx="914400" cy="914400"/>
          </a:xfrm>
          <a:prstGeom prst="rect">
            <a:avLst/>
          </a:prstGeom>
        </p:spPr>
      </p:pic>
      <p:pic>
        <p:nvPicPr>
          <p:cNvPr id="88" name="Picture 87" descr="A close up of a logo&#10;&#10;Description generated with very high confidence">
            <a:extLst>
              <a:ext uri="{FF2B5EF4-FFF2-40B4-BE49-F238E27FC236}">
                <a16:creationId xmlns:a16="http://schemas.microsoft.com/office/drawing/2014/main" xmlns="" id="{73BB7AC4-9BD3-45C9-9D25-D721E779C6C4}"/>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86092" y="5098637"/>
            <a:ext cx="914400" cy="914400"/>
          </a:xfrm>
          <a:prstGeom prst="rect">
            <a:avLst/>
          </a:prstGeom>
        </p:spPr>
      </p:pic>
      <p:sp>
        <p:nvSpPr>
          <p:cNvPr id="89" name="TextBox 88">
            <a:extLst>
              <a:ext uri="{FF2B5EF4-FFF2-40B4-BE49-F238E27FC236}">
                <a16:creationId xmlns:a16="http://schemas.microsoft.com/office/drawing/2014/main" xmlns="" id="{F47C80EB-FF2B-4E08-AD5A-0CB7F2F8BD19}"/>
              </a:ext>
            </a:extLst>
          </p:cNvPr>
          <p:cNvSpPr txBox="1"/>
          <p:nvPr/>
        </p:nvSpPr>
        <p:spPr>
          <a:xfrm>
            <a:off x="6096000" y="1347169"/>
            <a:ext cx="5653878" cy="923330"/>
          </a:xfrm>
          <a:prstGeom prst="rect">
            <a:avLst/>
          </a:prstGeom>
          <a:noFill/>
        </p:spPr>
        <p:txBody>
          <a:bodyPr wrap="square" rtlCol="0">
            <a:spAutoFit/>
          </a:bodyPr>
          <a:lstStyle/>
          <a:p>
            <a:pPr lvl="0"/>
            <a:r>
              <a:rPr lang="en-US" b="1" dirty="0">
                <a:solidFill>
                  <a:schemeClr val="bg2">
                    <a:lumMod val="50000"/>
                  </a:schemeClr>
                </a:solidFill>
                <a:latin typeface="Segoe UI" panose="020B0502040204020203" pitchFamily="34" charset="0"/>
                <a:cs typeface="Segoe UI" panose="020B0502040204020203" pitchFamily="34" charset="0"/>
              </a:rPr>
              <a:t>Type I</a:t>
            </a:r>
            <a:r>
              <a:rPr lang="en-US" dirty="0">
                <a:solidFill>
                  <a:schemeClr val="bg2">
                    <a:lumMod val="50000"/>
                  </a:schemeClr>
                </a:solidFill>
                <a:latin typeface="Segoe UI" panose="020B0502040204020203" pitchFamily="34" charset="0"/>
                <a:cs typeface="Segoe UI" panose="020B0502040204020203" pitchFamily="34" charset="0"/>
              </a:rPr>
              <a:t> variables are intended to capture unusual amounts of transaction, both at the card level and the merchant level</a:t>
            </a:r>
          </a:p>
        </p:txBody>
      </p:sp>
      <p:sp>
        <p:nvSpPr>
          <p:cNvPr id="90" name="TextBox 89">
            <a:extLst>
              <a:ext uri="{FF2B5EF4-FFF2-40B4-BE49-F238E27FC236}">
                <a16:creationId xmlns:a16="http://schemas.microsoft.com/office/drawing/2014/main" xmlns="" id="{5A67D14E-06BF-4DD9-B4F8-7E06875A24D0}"/>
              </a:ext>
            </a:extLst>
          </p:cNvPr>
          <p:cNvSpPr txBox="1"/>
          <p:nvPr/>
        </p:nvSpPr>
        <p:spPr>
          <a:xfrm>
            <a:off x="6096000" y="2607307"/>
            <a:ext cx="5653878" cy="923330"/>
          </a:xfrm>
          <a:prstGeom prst="rect">
            <a:avLst/>
          </a:prstGeom>
          <a:noFill/>
        </p:spPr>
        <p:txBody>
          <a:bodyPr wrap="square" rtlCol="0">
            <a:spAutoFit/>
          </a:bodyPr>
          <a:lstStyle/>
          <a:p>
            <a:pPr lvl="0"/>
            <a:r>
              <a:rPr lang="en-US" b="1" dirty="0">
                <a:solidFill>
                  <a:schemeClr val="bg2">
                    <a:lumMod val="50000"/>
                  </a:schemeClr>
                </a:solidFill>
                <a:latin typeface="Segoe UI" panose="020B0502040204020203" pitchFamily="34" charset="0"/>
                <a:cs typeface="Segoe UI" panose="020B0502040204020203" pitchFamily="34" charset="0"/>
              </a:rPr>
              <a:t>Type 2</a:t>
            </a:r>
            <a:r>
              <a:rPr lang="en-US" dirty="0">
                <a:solidFill>
                  <a:schemeClr val="bg2">
                    <a:lumMod val="50000"/>
                  </a:schemeClr>
                </a:solidFill>
                <a:latin typeface="Segoe UI" panose="020B0502040204020203" pitchFamily="34" charset="0"/>
                <a:cs typeface="Segoe UI" panose="020B0502040204020203" pitchFamily="34" charset="0"/>
              </a:rPr>
              <a:t> variables are intended to capture unusual transaction frequency during a set period of time, both at the card level and the merchant level</a:t>
            </a:r>
          </a:p>
        </p:txBody>
      </p:sp>
      <p:sp>
        <p:nvSpPr>
          <p:cNvPr id="91" name="TextBox 90">
            <a:extLst>
              <a:ext uri="{FF2B5EF4-FFF2-40B4-BE49-F238E27FC236}">
                <a16:creationId xmlns:a16="http://schemas.microsoft.com/office/drawing/2014/main" xmlns="" id="{6FDD890A-5D0A-411D-A874-0CA136127299}"/>
              </a:ext>
            </a:extLst>
          </p:cNvPr>
          <p:cNvSpPr txBox="1"/>
          <p:nvPr/>
        </p:nvSpPr>
        <p:spPr>
          <a:xfrm>
            <a:off x="6096000" y="5127582"/>
            <a:ext cx="5653878" cy="646331"/>
          </a:xfrm>
          <a:prstGeom prst="rect">
            <a:avLst/>
          </a:prstGeom>
          <a:noFill/>
        </p:spPr>
        <p:txBody>
          <a:bodyPr wrap="square" rtlCol="0">
            <a:spAutoFit/>
          </a:bodyPr>
          <a:lstStyle/>
          <a:p>
            <a:r>
              <a:rPr lang="en-US" b="1" dirty="0">
                <a:solidFill>
                  <a:schemeClr val="bg2">
                    <a:lumMod val="50000"/>
                  </a:schemeClr>
                </a:solidFill>
                <a:latin typeface="Segoe UI" panose="020B0502040204020203" pitchFamily="34" charset="0"/>
                <a:cs typeface="Segoe UI" panose="020B0502040204020203" pitchFamily="34" charset="0"/>
              </a:rPr>
              <a:t>Type 4</a:t>
            </a:r>
            <a:r>
              <a:rPr lang="en-US" dirty="0">
                <a:solidFill>
                  <a:schemeClr val="bg2">
                    <a:lumMod val="50000"/>
                  </a:schemeClr>
                </a:solidFill>
                <a:latin typeface="Segoe UI" panose="020B0502040204020203" pitchFamily="34" charset="0"/>
                <a:cs typeface="Segoe UI" panose="020B0502040204020203" pitchFamily="34" charset="0"/>
              </a:rPr>
              <a:t> are intended to catch card appearance pattern, either for a merchant or for a card holder.</a:t>
            </a:r>
          </a:p>
        </p:txBody>
      </p:sp>
      <p:sp>
        <p:nvSpPr>
          <p:cNvPr id="92" name="TextBox 91">
            <a:extLst>
              <a:ext uri="{FF2B5EF4-FFF2-40B4-BE49-F238E27FC236}">
                <a16:creationId xmlns:a16="http://schemas.microsoft.com/office/drawing/2014/main" xmlns="" id="{1462672A-83AA-44A2-B1B2-5DBCEDB33221}"/>
              </a:ext>
            </a:extLst>
          </p:cNvPr>
          <p:cNvSpPr txBox="1"/>
          <p:nvPr/>
        </p:nvSpPr>
        <p:spPr>
          <a:xfrm>
            <a:off x="6096000" y="3867445"/>
            <a:ext cx="5653878" cy="923330"/>
          </a:xfrm>
          <a:prstGeom prst="rect">
            <a:avLst/>
          </a:prstGeom>
          <a:noFill/>
        </p:spPr>
        <p:txBody>
          <a:bodyPr wrap="square" rtlCol="0">
            <a:spAutoFit/>
          </a:bodyPr>
          <a:lstStyle/>
          <a:p>
            <a:pPr lvl="0"/>
            <a:r>
              <a:rPr lang="en-US" b="1" dirty="0">
                <a:solidFill>
                  <a:schemeClr val="bg2">
                    <a:lumMod val="50000"/>
                  </a:schemeClr>
                </a:solidFill>
                <a:latin typeface="Segoe UI" panose="020B0502040204020203" pitchFamily="34" charset="0"/>
                <a:cs typeface="Segoe UI" panose="020B0502040204020203" pitchFamily="34" charset="0"/>
              </a:rPr>
              <a:t>Type 3</a:t>
            </a:r>
            <a:r>
              <a:rPr lang="en-US" dirty="0">
                <a:solidFill>
                  <a:schemeClr val="bg2">
                    <a:lumMod val="50000"/>
                  </a:schemeClr>
                </a:solidFill>
                <a:latin typeface="Segoe UI" panose="020B0502040204020203" pitchFamily="34" charset="0"/>
                <a:cs typeface="Segoe UI" panose="020B0502040204020203" pitchFamily="34" charset="0"/>
              </a:rPr>
              <a:t> are location related variables, which are intended to capture merchants with different zip codes and states in a set period of time.</a:t>
            </a:r>
          </a:p>
        </p:txBody>
      </p:sp>
      <p:sp>
        <p:nvSpPr>
          <p:cNvPr id="3" name="TextBox 2"/>
          <p:cNvSpPr txBox="1"/>
          <p:nvPr/>
        </p:nvSpPr>
        <p:spPr>
          <a:xfrm>
            <a:off x="526981" y="1415977"/>
            <a:ext cx="4002549" cy="2246769"/>
          </a:xfrm>
          <a:prstGeom prst="rect">
            <a:avLst/>
          </a:prstGeom>
          <a:noFill/>
        </p:spPr>
        <p:txBody>
          <a:bodyPr wrap="square" rtlCol="0">
            <a:spAutoFit/>
          </a:bodyPr>
          <a:lstStyle/>
          <a:p>
            <a:pPr lvl="0"/>
            <a:r>
              <a:rPr lang="en-US" sz="2000" dirty="0">
                <a:solidFill>
                  <a:schemeClr val="bg2">
                    <a:lumMod val="50000"/>
                  </a:schemeClr>
                </a:solidFill>
                <a:latin typeface="Segoe UI" panose="020B0502040204020203" pitchFamily="34" charset="0"/>
                <a:cs typeface="Segoe UI" panose="020B0502040204020203" pitchFamily="34" charset="0"/>
              </a:rPr>
              <a:t>Since this analysis involves time, with limited data, we chose four different time windows 1, 3, 7, 15 and 30 days. The rationale is to capture more (and different types of) fraudulent records that might be detected in those time windows</a:t>
            </a:r>
            <a:r>
              <a:rPr lang="en-US" sz="2000" dirty="0" smtClean="0">
                <a:solidFill>
                  <a:schemeClr val="bg2">
                    <a:lumMod val="50000"/>
                  </a:schemeClr>
                </a:solidFill>
                <a:latin typeface="Segoe UI" panose="020B0502040204020203" pitchFamily="34" charset="0"/>
                <a:cs typeface="Segoe UI" panose="020B0502040204020203" pitchFamily="34" charset="0"/>
              </a:rPr>
              <a:t>.</a:t>
            </a:r>
            <a:endParaRPr lang="en-US" sz="2000" dirty="0">
              <a:solidFill>
                <a:schemeClr val="bg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1833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CD653-82D7-4C66-A8D4-18336DB3470A}"/>
              </a:ext>
            </a:extLst>
          </p:cNvPr>
          <p:cNvSpPr>
            <a:spLocks noGrp="1"/>
          </p:cNvSpPr>
          <p:nvPr>
            <p:ph type="title"/>
          </p:nvPr>
        </p:nvSpPr>
        <p:spPr>
          <a:xfrm>
            <a:off x="481380" y="543058"/>
            <a:ext cx="10515600" cy="718895"/>
          </a:xfrm>
        </p:spPr>
        <p:txBody>
          <a:bodyPr>
            <a:normAutofit fontScale="90000"/>
          </a:bodyPr>
          <a:lstStyle/>
          <a:p>
            <a:r>
              <a:rPr lang="en-US" dirty="0"/>
              <a:t>Feature Selection - KS &amp; Lasso</a:t>
            </a:r>
            <a:br>
              <a:rPr lang="en-US" dirty="0"/>
            </a:br>
            <a:endParaRPr lang="en-US" dirty="0"/>
          </a:p>
        </p:txBody>
      </p:sp>
      <p:pic>
        <p:nvPicPr>
          <p:cNvPr id="1026" name="Picture 2" descr="https://lh6.googleusercontent.com/AAzdAcKlShaLJhulwrq_S92OqwZAsh9B7ZqwHkERWdPwwvVlD8X2d8wq7g5edjkuVie-y3YziyMj6vtwJi6WV3x160GqU833j4qtYFn31x1sRb0fuODtFyXr017C-QSQ4AzHdqgW0j8">
            <a:extLst>
              <a:ext uri="{FF2B5EF4-FFF2-40B4-BE49-F238E27FC236}">
                <a16:creationId xmlns:a16="http://schemas.microsoft.com/office/drawing/2014/main" xmlns="" id="{0936ACEC-EB5F-47E6-BE88-580EF867FE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049" r="6949" b="7045"/>
          <a:stretch/>
        </p:blipFill>
        <p:spPr bwMode="auto">
          <a:xfrm>
            <a:off x="487350" y="1637731"/>
            <a:ext cx="5381187" cy="3198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A5F42DF7-25DC-4825-B328-3440C411958E}"/>
              </a:ext>
            </a:extLst>
          </p:cNvPr>
          <p:cNvSpPr/>
          <p:nvPr/>
        </p:nvSpPr>
        <p:spPr>
          <a:xfrm>
            <a:off x="2691180" y="5508110"/>
            <a:ext cx="6096000" cy="923330"/>
          </a:xfrm>
          <a:prstGeom prst="rect">
            <a:avLst/>
          </a:prstGeom>
        </p:spPr>
        <p:txBody>
          <a:bodyPr>
            <a:spAutoFit/>
          </a:bodyPr>
          <a:lstStyle/>
          <a:p>
            <a:r>
              <a:rPr lang="en-US" dirty="0">
                <a:solidFill>
                  <a:srgbClr val="000000"/>
                </a:solidFill>
                <a:latin typeface="Arial" panose="020B0604020202020204" pitchFamily="34" charset="0"/>
              </a:rPr>
              <a:t>130 variables →→ 40 variables →→ 25 variables</a:t>
            </a:r>
            <a:endParaRPr lang="en-US" dirty="0"/>
          </a:p>
          <a:p>
            <a:r>
              <a:rPr lang="en-US" dirty="0"/>
              <a:t/>
            </a:r>
            <a:br>
              <a:rPr lang="en-US" dirty="0"/>
            </a:br>
            <a:endParaRPr lang="en-US" dirty="0"/>
          </a:p>
        </p:txBody>
      </p:sp>
      <p:sp>
        <p:nvSpPr>
          <p:cNvPr id="5" name="Rectangle 4">
            <a:extLst>
              <a:ext uri="{FF2B5EF4-FFF2-40B4-BE49-F238E27FC236}">
                <a16:creationId xmlns:a16="http://schemas.microsoft.com/office/drawing/2014/main" xmlns="" id="{E8FBD14F-8443-48DE-8798-31247DAAD0B7}"/>
              </a:ext>
            </a:extLst>
          </p:cNvPr>
          <p:cNvSpPr/>
          <p:nvPr/>
        </p:nvSpPr>
        <p:spPr>
          <a:xfrm>
            <a:off x="4526959" y="5172221"/>
            <a:ext cx="8370175" cy="923330"/>
          </a:xfrm>
          <a:prstGeom prst="rect">
            <a:avLst/>
          </a:prstGeom>
        </p:spPr>
        <p:txBody>
          <a:bodyPr wrap="square">
            <a:spAutoFit/>
          </a:bodyPr>
          <a:lstStyle/>
          <a:p>
            <a:r>
              <a:rPr lang="en-US" b="1" dirty="0">
                <a:solidFill>
                  <a:srgbClr val="000000"/>
                </a:solidFill>
                <a:latin typeface="Arial" panose="020B0604020202020204" pitchFamily="34" charset="0"/>
              </a:rPr>
              <a:t>KS</a:t>
            </a:r>
            <a:r>
              <a:rPr lang="en-US" dirty="0"/>
              <a:t>					</a:t>
            </a:r>
            <a:r>
              <a:rPr lang="en-US" b="1" dirty="0">
                <a:solidFill>
                  <a:srgbClr val="000000"/>
                </a:solidFill>
                <a:latin typeface="Arial" panose="020B0604020202020204" pitchFamily="34" charset="0"/>
              </a:rPr>
              <a:t>Lasso</a:t>
            </a:r>
            <a:endParaRPr lang="en-US" dirty="0"/>
          </a:p>
          <a:p>
            <a:r>
              <a:rPr lang="en-US" dirty="0"/>
              <a:t/>
            </a:r>
            <a:br>
              <a:rPr lang="en-US" dirty="0"/>
            </a:br>
            <a:endParaRPr lang="en-US" dirty="0"/>
          </a:p>
        </p:txBody>
      </p:sp>
      <p:sp>
        <p:nvSpPr>
          <p:cNvPr id="3" name="TextBox 2"/>
          <p:cNvSpPr txBox="1"/>
          <p:nvPr/>
        </p:nvSpPr>
        <p:spPr>
          <a:xfrm>
            <a:off x="6318913" y="1789345"/>
            <a:ext cx="5292579" cy="2554545"/>
          </a:xfrm>
          <a:prstGeom prst="rect">
            <a:avLst/>
          </a:prstGeom>
          <a:noFill/>
        </p:spPr>
        <p:txBody>
          <a:bodyPr wrap="square" rtlCol="0">
            <a:spAutoFit/>
          </a:bodyPr>
          <a:lstStyle/>
          <a:p>
            <a:pPr marL="342900" indent="-342900">
              <a:buFont typeface="Arial" charset="0"/>
              <a:buChar char="•"/>
            </a:pPr>
            <a:r>
              <a:rPr lang="en-US" altLang="zh-CN" sz="2000" dirty="0" smtClean="0"/>
              <a:t>KS</a:t>
            </a:r>
          </a:p>
          <a:p>
            <a:r>
              <a:rPr lang="en-US" sz="2000" dirty="0" smtClean="0"/>
              <a:t>KS </a:t>
            </a:r>
            <a:r>
              <a:rPr lang="en-US" sz="2000" dirty="0"/>
              <a:t>is a robust measure of how well two distributions are separated (goods vs </a:t>
            </a:r>
            <a:r>
              <a:rPr lang="en-US" sz="2000" dirty="0" err="1"/>
              <a:t>bads</a:t>
            </a:r>
            <a:r>
              <a:rPr lang="en-US" sz="2000" dirty="0"/>
              <a:t>)</a:t>
            </a:r>
          </a:p>
          <a:p>
            <a:endParaRPr lang="en-US" sz="2000" dirty="0" smtClean="0"/>
          </a:p>
          <a:p>
            <a:endParaRPr lang="en-US" sz="2000" dirty="0" smtClean="0"/>
          </a:p>
          <a:p>
            <a:pPr marL="342900" indent="-342900">
              <a:buFont typeface="Arial" charset="0"/>
              <a:buChar char="•"/>
            </a:pPr>
            <a:r>
              <a:rPr lang="en-US" altLang="zh-CN" sz="2000" dirty="0" smtClean="0"/>
              <a:t>Lasso</a:t>
            </a:r>
          </a:p>
          <a:p>
            <a:r>
              <a:rPr lang="en-US" altLang="zh-CN" sz="2000" dirty="0" smtClean="0"/>
              <a:t>Lasso</a:t>
            </a:r>
            <a:r>
              <a:rPr lang="zh-CN" altLang="en-US" sz="2000" dirty="0" smtClean="0"/>
              <a:t> </a:t>
            </a:r>
            <a:r>
              <a:rPr lang="en-US" altLang="zh-CN" sz="2000" dirty="0" smtClean="0"/>
              <a:t>can</a:t>
            </a:r>
            <a:r>
              <a:rPr lang="zh-CN" altLang="en-US" sz="2000" dirty="0" smtClean="0"/>
              <a:t> </a:t>
            </a:r>
            <a:r>
              <a:rPr lang="en-US" altLang="zh-CN" sz="2000" dirty="0" smtClean="0"/>
              <a:t>solve</a:t>
            </a:r>
            <a:r>
              <a:rPr lang="zh-CN" altLang="en-US" sz="2000" dirty="0" smtClean="0"/>
              <a:t> </a:t>
            </a:r>
            <a:r>
              <a:rPr lang="en-US" altLang="zh-CN" sz="2000" dirty="0" smtClean="0"/>
              <a:t>the</a:t>
            </a:r>
            <a:r>
              <a:rPr lang="zh-CN" altLang="en-US" sz="2000" dirty="0" smtClean="0"/>
              <a:t> </a:t>
            </a:r>
            <a:r>
              <a:rPr lang="en-US" altLang="zh-CN" sz="2000" dirty="0" smtClean="0"/>
              <a:t>multicollinearity</a:t>
            </a:r>
            <a:r>
              <a:rPr lang="zh-CN" altLang="en-US" sz="2000" dirty="0" smtClean="0"/>
              <a:t> </a:t>
            </a:r>
            <a:r>
              <a:rPr lang="en-US" altLang="zh-CN" sz="2000" dirty="0" smtClean="0"/>
              <a:t>problem</a:t>
            </a:r>
            <a:r>
              <a:rPr lang="zh-CN" altLang="en-US" sz="2000" dirty="0" smtClean="0"/>
              <a:t> </a:t>
            </a:r>
            <a:r>
              <a:rPr lang="en-US" altLang="zh-CN" sz="2000" dirty="0" smtClean="0"/>
              <a:t>between</a:t>
            </a:r>
            <a:r>
              <a:rPr lang="zh-CN" altLang="en-US" sz="2000" dirty="0" smtClean="0"/>
              <a:t> </a:t>
            </a:r>
            <a:r>
              <a:rPr lang="en-US" altLang="zh-CN" sz="2000" dirty="0" smtClean="0"/>
              <a:t>variables</a:t>
            </a:r>
          </a:p>
        </p:txBody>
      </p:sp>
      <p:sp>
        <p:nvSpPr>
          <p:cNvPr id="6" name="TextBox 5"/>
          <p:cNvSpPr txBox="1"/>
          <p:nvPr/>
        </p:nvSpPr>
        <p:spPr>
          <a:xfrm>
            <a:off x="5759355" y="69876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5732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7C6DB7-D747-48F9-A7B1-1BEE0BD7A9DC}"/>
              </a:ext>
            </a:extLst>
          </p:cNvPr>
          <p:cNvSpPr>
            <a:spLocks noGrp="1"/>
          </p:cNvSpPr>
          <p:nvPr>
            <p:ph type="title"/>
          </p:nvPr>
        </p:nvSpPr>
        <p:spPr>
          <a:xfrm>
            <a:off x="559904" y="229309"/>
            <a:ext cx="10515600" cy="928837"/>
          </a:xfrm>
        </p:spPr>
        <p:txBody>
          <a:bodyPr/>
          <a:lstStyle/>
          <a:p>
            <a:r>
              <a:rPr lang="en-US" dirty="0"/>
              <a:t>Gini Index – Variable Importance</a:t>
            </a:r>
          </a:p>
        </p:txBody>
      </p:sp>
      <p:pic>
        <p:nvPicPr>
          <p:cNvPr id="4" name="Picture 3" descr="C:\Users\DELL\Downloads\Gini.png">
            <a:extLst>
              <a:ext uri="{FF2B5EF4-FFF2-40B4-BE49-F238E27FC236}">
                <a16:creationId xmlns:a16="http://schemas.microsoft.com/office/drawing/2014/main" xmlns="" id="{D1686A17-A423-42E5-8C64-7AB5302E0E7B}"/>
              </a:ext>
            </a:extLst>
          </p:cNvPr>
          <p:cNvPicPr/>
          <p:nvPr/>
        </p:nvPicPr>
        <p:blipFill rotWithShape="1">
          <a:blip r:embed="rId2">
            <a:extLst>
              <a:ext uri="{28A0092B-C50C-407E-A947-70E740481C1C}">
                <a14:useLocalDpi xmlns:a14="http://schemas.microsoft.com/office/drawing/2010/main" val="0"/>
              </a:ext>
            </a:extLst>
          </a:blip>
          <a:srcRect l="1075" t="9909" r="1243" b="1313"/>
          <a:stretch/>
        </p:blipFill>
        <p:spPr bwMode="auto">
          <a:xfrm>
            <a:off x="1410272" y="1746915"/>
            <a:ext cx="7911152" cy="4408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933734" y="1158146"/>
            <a:ext cx="9146094" cy="400110"/>
          </a:xfrm>
          <a:prstGeom prst="rect">
            <a:avLst/>
          </a:prstGeom>
          <a:noFill/>
        </p:spPr>
        <p:txBody>
          <a:bodyPr wrap="none" rtlCol="0">
            <a:spAutoFit/>
          </a:bodyPr>
          <a:lstStyle/>
          <a:p>
            <a:r>
              <a:rPr lang="en-US" sz="2000" dirty="0"/>
              <a:t>The Gini coefficient measures the inequality among values of </a:t>
            </a:r>
            <a:r>
              <a:rPr lang="en-US" sz="2000" dirty="0"/>
              <a:t>a frequency distribution </a:t>
            </a:r>
          </a:p>
        </p:txBody>
      </p:sp>
    </p:spTree>
    <p:extLst>
      <p:ext uri="{BB962C8B-B14F-4D97-AF65-F5344CB8AC3E}">
        <p14:creationId xmlns:p14="http://schemas.microsoft.com/office/powerpoint/2010/main" val="298111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203</Words>
  <Application>Microsoft Macintosh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Calibri Light</vt:lpstr>
      <vt:lpstr>DengXian</vt:lpstr>
      <vt:lpstr>Segoe UI</vt:lpstr>
      <vt:lpstr>Arial</vt:lpstr>
      <vt:lpstr>Office Theme</vt:lpstr>
      <vt:lpstr>PowerPoint Presentation</vt:lpstr>
      <vt:lpstr>Expert Variable Creation</vt:lpstr>
      <vt:lpstr>Feature Selection - KS &amp; Lasso </vt:lpstr>
      <vt:lpstr>Gini Index – Variable Importance</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Yufei Wang</dc:creator>
  <cp:lastModifiedBy>Yufei Wang</cp:lastModifiedBy>
  <cp:revision>2</cp:revision>
  <dcterms:created xsi:type="dcterms:W3CDTF">2018-05-04T02:34:13Z</dcterms:created>
  <dcterms:modified xsi:type="dcterms:W3CDTF">2018-05-04T02:36:29Z</dcterms:modified>
</cp:coreProperties>
</file>