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0" r:id="rId4"/>
    <p:sldId id="259" r:id="rId5"/>
    <p:sldId id="258" r:id="rId6"/>
    <p:sldId id="267" r:id="rId7"/>
    <p:sldId id="268" r:id="rId8"/>
    <p:sldId id="261" r:id="rId9"/>
    <p:sldId id="269" r:id="rId10"/>
    <p:sldId id="270" r:id="rId11"/>
    <p:sldId id="271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225CD64-1C8E-4D3F-B898-C15B46DC2B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8D9491-BCFF-4189-8CD4-71495F7727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3C2F2-029B-4736-9C58-F9649D95705A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CEDCA-4E4C-461D-A378-A225E3C533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CB9DB-F831-404B-B1A2-17BA288C48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CFDA9-1CC0-4F54-B9D0-D1DB347DA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764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853D2-6670-460F-AB1C-0EA6CB691E6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3012E-56EB-4563-B56B-980BE80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89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D502-965F-4655-9B6B-24AACD5359A6}" type="datetime1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4868-1BA6-44CE-BC4A-A09F6E6A97D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73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D611-3D41-46B3-8CC7-057CC4CFCD99}" type="datetime1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4868-1BA6-44CE-BC4A-A09F6E6A9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7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9EA5-B80B-4FA5-AAAF-91674E6D5EFB}" type="datetime1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4868-1BA6-44CE-BC4A-A09F6E6A9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3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A0C8-2A72-4E6C-9991-8DED92E14315}" type="datetime1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4868-1BA6-44CE-BC4A-A09F6E6A9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2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671D-314E-4DD1-ABD9-C7C84C01C958}" type="datetime1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4868-1BA6-44CE-BC4A-A09F6E6A97D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01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9D85-15B5-4237-B8EA-56FFDCBBB7B1}" type="datetime1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4868-1BA6-44CE-BC4A-A09F6E6A9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7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5616-184B-4CD6-990F-7E35B37EA774}" type="datetime1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4868-1BA6-44CE-BC4A-A09F6E6A9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2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0EBC-0586-47E3-81B6-D539644EFA96}" type="datetime1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4868-1BA6-44CE-BC4A-A09F6E6A9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7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792F-F3D4-4127-B434-CC5907C61843}" type="datetime1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4868-1BA6-44CE-BC4A-A09F6E6A9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7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0D8473E-4B30-47F6-B15E-9CA7D8C8809C}" type="datetime1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184868-1BA6-44CE-BC4A-A09F6E6A9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88DC-D82F-4B1F-BD18-CFA225B33EC5}" type="datetime1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4868-1BA6-44CE-BC4A-A09F6E6A9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49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24267A-D24D-465A-865B-80B12C8BFC2C}" type="datetime1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7184868-1BA6-44CE-BC4A-A09F6E6A97D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63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3A356-E6EE-4A58-B50E-67FF6580A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1507789" cy="2971801"/>
          </a:xfrm>
        </p:spPr>
        <p:txBody>
          <a:bodyPr/>
          <a:lstStyle/>
          <a:p>
            <a:r>
              <a:rPr lang="sr-Latn-RS" dirty="0"/>
              <a:t>Digitalni jednosmerni voltmetar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75D21-BFB9-45CE-BEBE-1427E9E45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3968558"/>
            <a:ext cx="5536480" cy="1947333"/>
          </a:xfrm>
        </p:spPr>
        <p:txBody>
          <a:bodyPr>
            <a:normAutofit/>
          </a:bodyPr>
          <a:lstStyle/>
          <a:p>
            <a:r>
              <a:rPr lang="sr-Latn-RS" dirty="0"/>
              <a:t>Studenti:</a:t>
            </a:r>
          </a:p>
          <a:p>
            <a:r>
              <a:rPr lang="sr-Latn-RS" dirty="0"/>
              <a:t>Glorija Došlo 2019/0065</a:t>
            </a:r>
          </a:p>
          <a:p>
            <a:r>
              <a:rPr lang="sr-Latn-RS" dirty="0"/>
              <a:t>Kristina Rajković 2019/0447</a:t>
            </a:r>
          </a:p>
          <a:p>
            <a:endParaRPr lang="sr-Latn-R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D45902-D9EF-4C8E-B047-A6214E9EAA76}"/>
              </a:ext>
            </a:extLst>
          </p:cNvPr>
          <p:cNvSpPr txBox="1"/>
          <p:nvPr/>
        </p:nvSpPr>
        <p:spPr>
          <a:xfrm>
            <a:off x="6220691" y="396855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sz="2400" dirty="0">
                <a:solidFill>
                  <a:schemeClr val="tx2"/>
                </a:solidFill>
                <a:latin typeface="+mj-lt"/>
              </a:rPr>
              <a:t>MENTOR:</a:t>
            </a:r>
          </a:p>
          <a:p>
            <a:r>
              <a:rPr lang="sr-Latn-RS" sz="2400" dirty="0">
                <a:solidFill>
                  <a:schemeClr val="tx2"/>
                </a:solidFill>
                <a:latin typeface="+mj-lt"/>
              </a:rPr>
              <a:t>DOC. DR NIKOLA BASTA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15F3DFE-E573-4C7E-A9FD-5C6FE7BA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3008" y="6397514"/>
            <a:ext cx="10065984" cy="365125"/>
          </a:xfrm>
        </p:spPr>
        <p:txBody>
          <a:bodyPr/>
          <a:lstStyle/>
          <a:p>
            <a:r>
              <a:rPr lang="en-US" sz="1800" dirty="0" err="1">
                <a:solidFill>
                  <a:schemeClr val="tx2"/>
                </a:solidFill>
                <a:latin typeface="+mj-lt"/>
              </a:rPr>
              <a:t>Teorija</a:t>
            </a:r>
            <a:r>
              <a:rPr lang="en-US" sz="1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+mj-lt"/>
              </a:rPr>
              <a:t>električnih</a:t>
            </a:r>
            <a:r>
              <a:rPr lang="en-US" sz="1800" dirty="0">
                <a:solidFill>
                  <a:schemeClr val="tx2"/>
                </a:solidFill>
                <a:latin typeface="+mj-lt"/>
              </a:rPr>
              <a:t> kola</a:t>
            </a:r>
            <a:r>
              <a:rPr lang="sr-Latn-RS" sz="1800" dirty="0">
                <a:solidFill>
                  <a:schemeClr val="tx2"/>
                </a:solidFill>
                <a:latin typeface="+mj-lt"/>
              </a:rPr>
              <a:t>, Elektrotehnički fakultet u beogradu, Februar 2022. g.</a:t>
            </a:r>
          </a:p>
        </p:txBody>
      </p:sp>
    </p:spTree>
    <p:extLst>
      <p:ext uri="{BB962C8B-B14F-4D97-AF65-F5344CB8AC3E}">
        <p14:creationId xmlns:p14="http://schemas.microsoft.com/office/powerpoint/2010/main" val="2774091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37CE-0837-4476-8C38-962D8A98F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Analiza greške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064F3F-32A6-4C23-8E2E-7D0AAD629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4868-1BA6-44CE-BC4A-A09F6E6A97D2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05A5AF-547D-4DE7-97D4-35E8563A078F}"/>
              </a:ext>
            </a:extLst>
          </p:cNvPr>
          <p:cNvSpPr txBox="1"/>
          <p:nvPr/>
        </p:nvSpPr>
        <p:spPr>
          <a:xfrm>
            <a:off x="1456632" y="5247676"/>
            <a:ext cx="9339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+mj-lt"/>
              </a:rPr>
              <a:t>Analiza greške vršena je poređenjem tačnih vrednosti i vrednosti koje meri Arduino mikrokontroler što je prikazano na prvoj tabeli. Takođe, vršeno je poređenje merenih vrednosti multimetrom i Arduino mikrokontrolerom.</a:t>
            </a:r>
            <a:endParaRPr lang="en-US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3C5D53-A15C-462B-A1D9-42C3E949D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868" y="2148803"/>
            <a:ext cx="7115938" cy="9487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FFC7C2-E5D1-4D2A-BF45-77A568E5A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8" y="3447257"/>
            <a:ext cx="7394180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3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B05AA-1F4E-4F02-9C5D-C0E9289C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Grafički korisnički interfejs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7C9BA0-FD18-494C-9EBF-806BF2A0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4868-1BA6-44CE-BC4A-A09F6E6A97D2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8AEDD0-A991-4C85-9926-6EC53C951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1884218"/>
            <a:ext cx="5373818" cy="43918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EB76EB-D213-4A8E-B9CD-0F5AD25524FC}"/>
              </a:ext>
            </a:extLst>
          </p:cNvPr>
          <p:cNvSpPr txBox="1"/>
          <p:nvPr/>
        </p:nvSpPr>
        <p:spPr>
          <a:xfrm>
            <a:off x="6913419" y="2258319"/>
            <a:ext cx="50430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+mj-lt"/>
              </a:rPr>
              <a:t>GUI aplikacija prikazuje napon kakav očitava Arduino mikrokontroler, mapiran u odgovarajući opseg, kao i mereni signal. </a:t>
            </a:r>
            <a:r>
              <a:rPr lang="sr-Latn-RS">
                <a:latin typeface="+mj-lt"/>
              </a:rPr>
              <a:t>Crta se i grafik zavisnosti merenog signala od vremena. </a:t>
            </a:r>
          </a:p>
          <a:p>
            <a:r>
              <a:rPr lang="sr-Latn-RS">
                <a:latin typeface="+mj-lt"/>
              </a:rPr>
              <a:t>Moguće </a:t>
            </a:r>
            <a:r>
              <a:rPr lang="sr-Latn-RS" dirty="0">
                <a:latin typeface="+mj-lt"/>
              </a:rPr>
              <a:t>je izabrati port i vrši se provera da li na njemu postoji povezan Arduino mikrokontroler. Dugme „Zaustavi“ služi za zaustavljanje aplikacije, a ponovni pritisak na njega je ponovo pokreće. Aplikacija je zaštićena od grešaka u konekciji. Kompletan kod priložen je u dokumentaciji projekta.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7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7EA108-4302-4324-8035-E2962B40D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4868-1BA6-44CE-BC4A-A09F6E6A97D2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3701E1-9E64-4993-A73C-DD8093F4DE77}"/>
              </a:ext>
            </a:extLst>
          </p:cNvPr>
          <p:cNvSpPr txBox="1"/>
          <p:nvPr/>
        </p:nvSpPr>
        <p:spPr>
          <a:xfrm>
            <a:off x="3048000" y="283683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r-Latn-R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Hvala na pažnji!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132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C7D4-2C6C-402B-A3EC-648AA378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Zadatak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777B94-9197-46A5-B790-D3257B60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4868-1BA6-44CE-BC4A-A09F6E6A97D2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D920D-F27A-49F2-A814-6D2A80FC916F}"/>
              </a:ext>
            </a:extLst>
          </p:cNvPr>
          <p:cNvSpPr txBox="1"/>
          <p:nvPr/>
        </p:nvSpPr>
        <p:spPr>
          <a:xfrm>
            <a:off x="662609" y="2345635"/>
            <a:ext cx="1077421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+mj-lt"/>
              </a:rPr>
              <a:t>Pomoću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platforme</a:t>
            </a:r>
            <a:r>
              <a:rPr lang="en-US" sz="2800" dirty="0">
                <a:latin typeface="+mj-lt"/>
              </a:rPr>
              <a:t> Arduino </a:t>
            </a:r>
            <a:r>
              <a:rPr lang="en-US" sz="2800" dirty="0" err="1">
                <a:latin typeface="+mj-lt"/>
              </a:rPr>
              <a:t>ATMega</a:t>
            </a:r>
            <a:r>
              <a:rPr lang="en-US" sz="2800" dirty="0">
                <a:latin typeface="+mj-lt"/>
              </a:rPr>
              <a:t> 2560 </a:t>
            </a:r>
            <a:r>
              <a:rPr lang="en-US" sz="2800" dirty="0" err="1">
                <a:latin typeface="+mj-lt"/>
              </a:rPr>
              <a:t>napraviti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digitalni</a:t>
            </a:r>
            <a:r>
              <a:rPr lang="en-US" sz="2800" dirty="0">
                <a:latin typeface="+mj-lt"/>
              </a:rPr>
              <a:t> DC (JEDNOSMERNI) VOLTMETAR </a:t>
            </a:r>
            <a:r>
              <a:rPr lang="en-US" sz="2800" dirty="0" err="1">
                <a:latin typeface="+mj-lt"/>
              </a:rPr>
              <a:t>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omogućiti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očitavanje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bipolarnog</a:t>
            </a:r>
            <a:r>
              <a:rPr lang="en-US" sz="2800" dirty="0">
                <a:latin typeface="+mj-lt"/>
              </a:rPr>
              <a:t> (</a:t>
            </a:r>
            <a:r>
              <a:rPr lang="en-US" sz="2800" dirty="0" err="1">
                <a:latin typeface="+mj-lt"/>
              </a:rPr>
              <a:t>pozitivnog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negativnog</a:t>
            </a:r>
            <a:r>
              <a:rPr lang="en-US" sz="2800" dirty="0">
                <a:latin typeface="+mj-lt"/>
              </a:rPr>
              <a:t>) </a:t>
            </a:r>
            <a:r>
              <a:rPr lang="en-US" sz="2800" dirty="0" err="1">
                <a:latin typeface="+mj-lt"/>
              </a:rPr>
              <a:t>napona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posmatranom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elementu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pomoću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računara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numerički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grafički</a:t>
            </a:r>
            <a:r>
              <a:rPr lang="en-US" sz="2800" dirty="0">
                <a:latin typeface="+mj-lt"/>
              </a:rPr>
              <a:t>. Test </a:t>
            </a:r>
            <a:r>
              <a:rPr lang="en-US" sz="2800" dirty="0" err="1">
                <a:latin typeface="+mj-lt"/>
              </a:rPr>
              <a:t>naponi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treba</a:t>
            </a:r>
            <a:r>
              <a:rPr lang="en-US" sz="2800" dirty="0">
                <a:latin typeface="+mj-lt"/>
              </a:rPr>
              <a:t> da </a:t>
            </a:r>
            <a:r>
              <a:rPr lang="en-US" sz="2800" dirty="0" err="1">
                <a:latin typeface="+mj-lt"/>
              </a:rPr>
              <a:t>budu</a:t>
            </a:r>
            <a:r>
              <a:rPr lang="en-US" sz="2800" dirty="0">
                <a:latin typeface="+mj-lt"/>
              </a:rPr>
              <a:t> u </a:t>
            </a:r>
            <a:r>
              <a:rPr lang="en-US" sz="2800" dirty="0" err="1">
                <a:latin typeface="+mj-lt"/>
              </a:rPr>
              <a:t>opsegu</a:t>
            </a:r>
            <a:r>
              <a:rPr lang="en-US" sz="2800" dirty="0">
                <a:latin typeface="+mj-lt"/>
              </a:rPr>
              <a:t> ±9 V. </a:t>
            </a:r>
            <a:r>
              <a:rPr lang="en-US" sz="2800" dirty="0" err="1">
                <a:latin typeface="+mj-lt"/>
              </a:rPr>
              <a:t>Obezbediti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mapiranje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bipolarnog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napona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pozitivan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ulazni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napon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analognog</a:t>
            </a:r>
            <a:r>
              <a:rPr lang="en-US" sz="2800" dirty="0">
                <a:latin typeface="+mj-lt"/>
              </a:rPr>
              <a:t> pina u </a:t>
            </a:r>
            <a:r>
              <a:rPr lang="en-US" sz="2800" dirty="0" err="1">
                <a:latin typeface="+mj-lt"/>
              </a:rPr>
              <a:t>opsegu</a:t>
            </a:r>
            <a:r>
              <a:rPr lang="en-US" sz="2800" dirty="0">
                <a:latin typeface="+mj-lt"/>
              </a:rPr>
              <a:t> od 0 do +5 V. </a:t>
            </a:r>
            <a:r>
              <a:rPr lang="en-US" sz="2800" dirty="0" err="1">
                <a:latin typeface="+mj-lt"/>
              </a:rPr>
              <a:t>Proveriti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ispravnost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funkcionalnost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voltmetra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prostom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kolu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napaj</a:t>
            </a:r>
            <a:r>
              <a:rPr lang="sr-Latn-RS" sz="2800" dirty="0">
                <a:latin typeface="+mj-lt"/>
              </a:rPr>
              <a:t>a</a:t>
            </a:r>
            <a:r>
              <a:rPr lang="en-US" sz="2800" dirty="0" err="1">
                <a:latin typeface="+mj-lt"/>
              </a:rPr>
              <a:t>nog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baterijom</a:t>
            </a:r>
            <a:r>
              <a:rPr lang="en-US" sz="2800" dirty="0">
                <a:latin typeface="+mj-lt"/>
              </a:rPr>
              <a:t> od 9V. </a:t>
            </a:r>
          </a:p>
        </p:txBody>
      </p:sp>
    </p:spTree>
    <p:extLst>
      <p:ext uri="{BB962C8B-B14F-4D97-AF65-F5344CB8AC3E}">
        <p14:creationId xmlns:p14="http://schemas.microsoft.com/office/powerpoint/2010/main" val="412042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ECA0E-7CF2-4769-B325-7B60736B0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Sabirač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667A2-70D9-4402-B7BD-DFBC71A4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4868-1BA6-44CE-BC4A-A09F6E6A97D2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742996-EF49-4FB6-81D4-67F45CFE0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838" y="2069435"/>
            <a:ext cx="6001588" cy="3419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B1DB1F-2ABC-4CE8-B7CD-F3C44BC32D2B}"/>
              </a:ext>
            </a:extLst>
          </p:cNvPr>
          <p:cNvSpPr txBox="1"/>
          <p:nvPr/>
        </p:nvSpPr>
        <p:spPr>
          <a:xfrm>
            <a:off x="9144000" y="34962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sz="1800" dirty="0">
                <a:latin typeface="+mj-lt"/>
              </a:rPr>
              <a:t>Izlazni napon</a:t>
            </a:r>
            <a:endParaRPr lang="en-US" sz="1800" dirty="0">
              <a:latin typeface="+mj-l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DE50F7-00E6-4463-AE7B-0ED87151F47D}"/>
              </a:ext>
            </a:extLst>
          </p:cNvPr>
          <p:cNvCxnSpPr/>
          <p:nvPr/>
        </p:nvCxnSpPr>
        <p:spPr>
          <a:xfrm flipH="1">
            <a:off x="8423663" y="3680886"/>
            <a:ext cx="545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D6EB929-5D29-4BB7-A340-7A0E47AFCEA3}"/>
              </a:ext>
            </a:extLst>
          </p:cNvPr>
          <p:cNvSpPr txBox="1"/>
          <p:nvPr/>
        </p:nvSpPr>
        <p:spPr>
          <a:xfrm>
            <a:off x="910571" y="4425726"/>
            <a:ext cx="7786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sz="1800" dirty="0">
                <a:latin typeface="+mj-lt"/>
              </a:rPr>
              <a:t>Ulazni napon</a:t>
            </a:r>
            <a:endParaRPr lang="en-US" sz="1800" dirty="0">
              <a:latin typeface="+mj-lt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6C8C1E-C2F0-483E-AA42-146BEB78E560}"/>
              </a:ext>
            </a:extLst>
          </p:cNvPr>
          <p:cNvCxnSpPr/>
          <p:nvPr/>
        </p:nvCxnSpPr>
        <p:spPr>
          <a:xfrm>
            <a:off x="2255307" y="4610392"/>
            <a:ext cx="6277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B72B8A-94E7-4FD7-A38D-B942498024A6}"/>
              </a:ext>
            </a:extLst>
          </p:cNvPr>
          <p:cNvSpPr txBox="1"/>
          <p:nvPr/>
        </p:nvSpPr>
        <p:spPr>
          <a:xfrm>
            <a:off x="8531213" y="4725977"/>
            <a:ext cx="7786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dirty="0">
                <a:latin typeface="+mj-lt"/>
              </a:rPr>
              <a:t>Referentni</a:t>
            </a:r>
            <a:r>
              <a:rPr lang="sr-Latn-RS" sz="1800" dirty="0">
                <a:latin typeface="+mj-lt"/>
              </a:rPr>
              <a:t> napon</a:t>
            </a:r>
            <a:endParaRPr lang="en-US" sz="1800" dirty="0">
              <a:latin typeface="+mj-lt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ECB4B9-49CB-424E-ABDC-9740921212BB}"/>
              </a:ext>
            </a:extLst>
          </p:cNvPr>
          <p:cNvCxnSpPr/>
          <p:nvPr/>
        </p:nvCxnSpPr>
        <p:spPr>
          <a:xfrm flipH="1">
            <a:off x="7633938" y="4910643"/>
            <a:ext cx="696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6EC3DB8-BF5D-4C84-BAD1-A1FA83FD1443}"/>
              </a:ext>
            </a:extLst>
          </p:cNvPr>
          <p:cNvSpPr txBox="1"/>
          <p:nvPr/>
        </p:nvSpPr>
        <p:spPr>
          <a:xfrm>
            <a:off x="7805527" y="2813896"/>
            <a:ext cx="832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dirty="0">
                <a:latin typeface="+mj-lt"/>
              </a:rPr>
              <a:t>Napajanje operacionog pojačavača</a:t>
            </a:r>
            <a:endParaRPr lang="en-US" sz="1800" dirty="0">
              <a:latin typeface="+mj-lt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34FD4E-C1E0-42FF-A0F5-9F9CF58AA8D2}"/>
              </a:ext>
            </a:extLst>
          </p:cNvPr>
          <p:cNvCxnSpPr/>
          <p:nvPr/>
        </p:nvCxnSpPr>
        <p:spPr>
          <a:xfrm flipH="1">
            <a:off x="6441743" y="2998562"/>
            <a:ext cx="1363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15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7882-5E08-4DCD-A4E7-581C4B19C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Proračun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C056BA-83B9-446C-80B5-3C599B56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4868-1BA6-44CE-BC4A-A09F6E6A97D2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C2BBA7-55A0-4C8E-A6AA-A95F3AC123CC}"/>
                  </a:ext>
                </a:extLst>
              </p:cNvPr>
              <p:cNvSpPr txBox="1"/>
              <p:nvPr/>
            </p:nvSpPr>
            <p:spPr>
              <a:xfrm>
                <a:off x="5249724" y="1737360"/>
                <a:ext cx="6472844" cy="5536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sr-Cyrl-R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sr-Cyrl-R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sr-Cyrl-R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sr-Cyrl-R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sr-Cyrl-R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sr-Cyrl-R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sr-Cyrl-R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𝑜𝑓𝑓</m:t>
                          </m:r>
                        </m:sub>
                      </m:sSub>
                    </m:oMath>
                  </m:oMathPara>
                </a14:m>
                <a:endParaRPr lang="sr-Latn-RS" sz="16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sr-Latn-RS" sz="16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𝑐𝑐</m:t>
                                </m:r>
                              </m:sub>
                            </m:sSub>
                          </m:e>
                          <m:sup>
                            <m:r>
                              <m:rPr>
                                <m:sty m:val="p"/>
                              </m:rPr>
                              <a:rPr lang="sr-Cyrl-RS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Γ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Cyrl-R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∆</m:t>
                            </m:r>
                            <m:r>
                              <a:rPr lang="sr-Cyrl-R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sr-Cyrl-R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sr-Latn-RS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Cyrl-R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sr-Cyrl-RS" sz="1600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r>
                      <a:rPr lang="sr-Cyrl-R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Cyrl-RS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sr-Cyrl-RS" sz="1600" i="1">
                                <a:latin typeface="Cambria Math" panose="02040503050406030204" pitchFamily="18" charset="0"/>
                              </a:rPr>
                              <m:t>𝑖𝑛𝑚𝑖𝑛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𝑐𝑐</m:t>
                                </m:r>
                              </m:sub>
                            </m:sSub>
                          </m:e>
                          <m:sup>
                            <m:r>
                              <m:rPr>
                                <m:sty m:val="p"/>
                              </m:rPr>
                              <a:rPr lang="sr-Cyrl-RS" sz="1600">
                                <a:latin typeface="Cambria Math" panose="02040503050406030204" pitchFamily="18" charset="0"/>
                              </a:rPr>
                              <m:t>Γ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Cyrl-RS" sz="1600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sr-Cyrl-RS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sr-Cyrl-R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</m:oMath>
                </a14:m>
                <a:endParaRPr lang="sr-Latn-RS" sz="16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6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Cyrl-R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sr-Cyrl-R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sr-Cyrl-R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Cyrl-R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sr-Cyrl-R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𝑖𝑛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Cyrl-R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sr-Cyrl-R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r-Cyrl-R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sr-Cyrl-R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sr-Cyrl-R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sr-Cyrl-R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sr-Cyrl-R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sr-Cyrl-R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Cyrl-R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sr-Cyrl-R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𝑟𝑒𝑓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Cyrl-R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sr-Cyrl-R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r-Cyrl-R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sr-Cyrl-R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sr-Cyrl-R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sr-Cyrl-R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sr-Cyrl-R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Cyrl-R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Cyrl-R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sr-Cyrl-R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Cyrl-R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sr-Cyrl-R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sr-Latn-RS" sz="1600" dirty="0"/>
              </a:p>
              <a:p>
                <a:pPr algn="ctr"/>
                <a:endParaRPr lang="sr-Latn-RS" sz="1600" dirty="0"/>
              </a:p>
              <a:p>
                <a:pPr algn="ctr"/>
                <a14:m>
                  <m:oMath xmlns:m="http://schemas.openxmlformats.org/officeDocument/2006/math">
                    <m:r>
                      <a:rPr lang="sr-Latn-RS" sz="1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sr-Cyrl-R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Cyrl-R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sr-Cyrl-R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Cyrl-R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sr-Cyrl-R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sr-Latn-RS" sz="1600" dirty="0"/>
                  <a:t>	 </a:t>
                </a:r>
                <a14:m>
                  <m:oMath xmlns:m="http://schemas.openxmlformats.org/officeDocument/2006/math">
                    <m:r>
                      <a:rPr lang="sr-Latn-RS" sz="1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r-Cyrl-R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Cyrl-RS" sz="1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sr-Cyrl-R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Cyrl-RS" sz="1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sr-Cyrl-R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endParaRPr lang="sr-Latn-RS" sz="1600" dirty="0"/>
              </a:p>
              <a:p>
                <a:pPr algn="ctr"/>
                <a:endParaRPr lang="sr-Latn-RS" sz="1600" dirty="0"/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sr-Cyrl-R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sr-Cyrl-R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sr-Cyrl-R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sr-Cyrl-R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sr-Cyrl-R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𝑖𝑛𝑚𝑖𝑛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r-Latn-R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sr-Cyrl-R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𝑐𝑐</m:t>
                                  </m:r>
                                </m:sub>
                              </m:sSub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sr-Cyrl-RS" sz="16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Γ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sr-Cyrl-R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sr-Cyrl-R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sr-Cyrl-R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sr-Cyrl-R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r-Latn-R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sr-Cyrl-R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sr-Cyrl-R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sr-Cyrl-R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sr-Cyrl-R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𝑐𝑐</m:t>
                                  </m:r>
                                </m:sub>
                              </m:sSub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sr-Cyrl-RS" sz="16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Γ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/>
              </a:p>
              <a:p>
                <a:endParaRPr lang="sr-Latn-R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C2BBA7-55A0-4C8E-A6AA-A95F3AC12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724" y="1737360"/>
                <a:ext cx="6472844" cy="55369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4A34CD-15FF-46DB-AC3D-D20323E81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67" y="1989051"/>
            <a:ext cx="4949870" cy="28206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C3DB00-1EE4-4AB4-9911-A672E72B6DE7}"/>
                  </a:ext>
                </a:extLst>
              </p:cNvPr>
              <p:cNvSpPr txBox="1"/>
              <p:nvPr/>
            </p:nvSpPr>
            <p:spPr>
              <a:xfrm>
                <a:off x="1092397" y="4809691"/>
                <a:ext cx="416383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RS" dirty="0">
                    <a:latin typeface="+mj-lt"/>
                  </a:rPr>
                  <a:t>Poznate veličine: minimalni i maksimalni ulazni i izlazni napon, odnos otpornosti </a:t>
                </a:r>
                <a14:m>
                  <m:oMath xmlns:m="http://schemas.openxmlformats.org/officeDocument/2006/math">
                    <m:r>
                      <a:rPr lang="sr-Latn-R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sr-Latn-RS" sz="180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sr-Latn-RS" dirty="0">
                    <a:latin typeface="+mj-lt"/>
                  </a:rPr>
                  <a:t>Nepoznate veličine: odnos otpornosti </a:t>
                </a:r>
                <a14:m>
                  <m:oMath xmlns:m="http://schemas.openxmlformats.org/officeDocument/2006/math">
                    <m:r>
                      <a:rPr lang="sr-Latn-R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sr-Latn-RS" dirty="0">
                    <a:latin typeface="+mj-lt"/>
                  </a:rPr>
                  <a:t> i referentni napon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C3DB00-1EE4-4AB4-9911-A672E72B6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397" y="4809691"/>
                <a:ext cx="4163833" cy="1200329"/>
              </a:xfrm>
              <a:prstGeom prst="rect">
                <a:avLst/>
              </a:prstGeom>
              <a:blipFill>
                <a:blip r:embed="rId4"/>
                <a:stretch>
                  <a:fillRect l="-1171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F9FF67-1AC2-442A-995E-02328CB5D485}"/>
              </a:ext>
            </a:extLst>
          </p:cNvPr>
          <p:cNvCxnSpPr>
            <a:cxnSpLocks/>
          </p:cNvCxnSpPr>
          <p:nvPr/>
        </p:nvCxnSpPr>
        <p:spPr>
          <a:xfrm>
            <a:off x="7079673" y="1989051"/>
            <a:ext cx="498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A6FEBE-9DBF-4DF0-9C6E-AE25CF7DD0A4}"/>
              </a:ext>
            </a:extLst>
          </p:cNvPr>
          <p:cNvSpPr txBox="1"/>
          <p:nvPr/>
        </p:nvSpPr>
        <p:spPr>
          <a:xfrm>
            <a:off x="5985164" y="1835162"/>
            <a:ext cx="1343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>
                <a:latin typeface="+mj-lt"/>
              </a:rPr>
              <a:t>Izlazni napon</a:t>
            </a:r>
            <a:endParaRPr lang="en-US" sz="14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B56694-7830-4D76-97F0-EEFCF7BFAFFD}"/>
              </a:ext>
            </a:extLst>
          </p:cNvPr>
          <p:cNvSpPr txBox="1"/>
          <p:nvPr/>
        </p:nvSpPr>
        <p:spPr>
          <a:xfrm>
            <a:off x="7906364" y="103625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sz="1400" dirty="0">
                <a:latin typeface="+mj-lt"/>
              </a:rPr>
              <a:t>Ulazni napon</a:t>
            </a:r>
            <a:endParaRPr lang="en-US" sz="1400" dirty="0">
              <a:latin typeface="+mj-l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73423F-01FF-4D58-9643-CE72A43C03DC}"/>
              </a:ext>
            </a:extLst>
          </p:cNvPr>
          <p:cNvCxnSpPr/>
          <p:nvPr/>
        </p:nvCxnSpPr>
        <p:spPr>
          <a:xfrm>
            <a:off x="8391124" y="1287945"/>
            <a:ext cx="0" cy="421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BE4706-5C86-443B-BA89-A21FC57158C3}"/>
              </a:ext>
            </a:extLst>
          </p:cNvPr>
          <p:cNvSpPr txBox="1"/>
          <p:nvPr/>
        </p:nvSpPr>
        <p:spPr>
          <a:xfrm>
            <a:off x="10051093" y="1765403"/>
            <a:ext cx="1197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400" dirty="0">
                <a:latin typeface="+mj-lt"/>
              </a:rPr>
              <a:t>Ofsetni napon</a:t>
            </a:r>
            <a:endParaRPr lang="en-US" sz="1400" dirty="0">
              <a:latin typeface="+mj-lt"/>
            </a:endParaRPr>
          </a:p>
          <a:p>
            <a:endParaRPr lang="en-US" sz="1400" dirty="0">
              <a:latin typeface="+mj-lt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9A504B-6888-4AB5-86DA-9CFCE3D5A42C}"/>
              </a:ext>
            </a:extLst>
          </p:cNvPr>
          <p:cNvCxnSpPr/>
          <p:nvPr/>
        </p:nvCxnSpPr>
        <p:spPr>
          <a:xfrm flipH="1">
            <a:off x="9342783" y="1989050"/>
            <a:ext cx="557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CAF26F6-9728-461E-82A1-DF2DDBD95424}"/>
              </a:ext>
            </a:extLst>
          </p:cNvPr>
          <p:cNvSpPr txBox="1"/>
          <p:nvPr/>
        </p:nvSpPr>
        <p:spPr>
          <a:xfrm>
            <a:off x="4597882" y="2058667"/>
            <a:ext cx="2731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>
                <a:latin typeface="+mj-lt"/>
              </a:rPr>
              <a:t>Pojačanje operacionog pojačavača</a:t>
            </a:r>
            <a:endParaRPr lang="en-US" sz="1400" dirty="0">
              <a:latin typeface="+mj-lt"/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665CDC3-6C07-4078-85B1-3875847AC67B}"/>
              </a:ext>
            </a:extLst>
          </p:cNvPr>
          <p:cNvCxnSpPr/>
          <p:nvPr/>
        </p:nvCxnSpPr>
        <p:spPr>
          <a:xfrm>
            <a:off x="6383877" y="2435328"/>
            <a:ext cx="640077" cy="118851"/>
          </a:xfrm>
          <a:prstGeom prst="bentConnector3">
            <a:avLst>
              <a:gd name="adj1" fmla="val -17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A8A0A0-0B3D-4D5A-ABFD-026FFF3708EE}"/>
              </a:ext>
            </a:extLst>
          </p:cNvPr>
          <p:cNvSpPr txBox="1"/>
          <p:nvPr/>
        </p:nvSpPr>
        <p:spPr>
          <a:xfrm>
            <a:off x="10954364" y="2970218"/>
            <a:ext cx="11974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>
                <a:latin typeface="+mj-lt"/>
              </a:rPr>
              <a:t>Transfer funkcija operacionog pojačavača</a:t>
            </a:r>
            <a:endParaRPr lang="en-US" sz="1400" dirty="0">
              <a:latin typeface="+mj-lt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454D20-5FD1-4351-B76C-2DD91F5CEDB8}"/>
              </a:ext>
            </a:extLst>
          </p:cNvPr>
          <p:cNvCxnSpPr/>
          <p:nvPr/>
        </p:nvCxnSpPr>
        <p:spPr>
          <a:xfrm flipH="1">
            <a:off x="10556470" y="3114261"/>
            <a:ext cx="397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887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D83B-18AC-47A6-8918-0074BFBB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Šema električnog kola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DBDB0E-0A83-4381-98AD-DBFA8EB4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4868-1BA6-44CE-BC4A-A09F6E6A97D2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8C7D3-EF5F-48CA-A01F-D72DE95A1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8" y="1737360"/>
            <a:ext cx="10604391" cy="46104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2666FA-00F4-4548-9E57-387EFD6D336F}"/>
              </a:ext>
            </a:extLst>
          </p:cNvPr>
          <p:cNvSpPr txBox="1"/>
          <p:nvPr/>
        </p:nvSpPr>
        <p:spPr>
          <a:xfrm>
            <a:off x="1808428" y="51251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dirty="0">
                <a:latin typeface="+mj-lt"/>
              </a:rPr>
              <a:t>Mereni signal</a:t>
            </a:r>
            <a:endParaRPr lang="en-US" dirty="0">
              <a:latin typeface="+mj-l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CBDBA5-D3CD-40F0-AB4E-021F2BE53955}"/>
              </a:ext>
            </a:extLst>
          </p:cNvPr>
          <p:cNvCxnSpPr/>
          <p:nvPr/>
        </p:nvCxnSpPr>
        <p:spPr>
          <a:xfrm>
            <a:off x="3246783" y="5309848"/>
            <a:ext cx="450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345E25-CAF2-4DD5-9A69-1123DFE00D1C}"/>
              </a:ext>
            </a:extLst>
          </p:cNvPr>
          <p:cNvSpPr txBox="1"/>
          <p:nvPr/>
        </p:nvSpPr>
        <p:spPr>
          <a:xfrm>
            <a:off x="9029477" y="5686047"/>
            <a:ext cx="2183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>
                <a:latin typeface="+mj-lt"/>
              </a:rPr>
              <a:t>Referentni</a:t>
            </a:r>
            <a:r>
              <a:rPr lang="sr-Latn-RS" sz="1800">
                <a:latin typeface="+mj-lt"/>
              </a:rPr>
              <a:t> napon</a:t>
            </a:r>
            <a:endParaRPr lang="en-US" sz="1800" dirty="0">
              <a:latin typeface="+mj-l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10B8B4-56B3-414A-ACCE-69C3FFA4EC7F}"/>
              </a:ext>
            </a:extLst>
          </p:cNvPr>
          <p:cNvCxnSpPr/>
          <p:nvPr/>
        </p:nvCxnSpPr>
        <p:spPr>
          <a:xfrm flipH="1">
            <a:off x="8366078" y="5895833"/>
            <a:ext cx="545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04F74A-7DC2-4050-BE10-9D6B01FB41EA}"/>
              </a:ext>
            </a:extLst>
          </p:cNvPr>
          <p:cNvSpPr txBox="1"/>
          <p:nvPr/>
        </p:nvSpPr>
        <p:spPr>
          <a:xfrm>
            <a:off x="7564619" y="5234090"/>
            <a:ext cx="4137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sz="1800" dirty="0">
                <a:latin typeface="+mj-lt"/>
              </a:rPr>
              <a:t>Izlazni signal ka Arduino mikrokontroleru</a:t>
            </a:r>
            <a:endParaRPr lang="en-US" sz="1800" dirty="0">
              <a:latin typeface="+mj-lt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D5F040-1F09-4996-A2DE-84D6CF16AE30}"/>
              </a:ext>
            </a:extLst>
          </p:cNvPr>
          <p:cNvCxnSpPr>
            <a:cxnSpLocks/>
          </p:cNvCxnSpPr>
          <p:nvPr/>
        </p:nvCxnSpPr>
        <p:spPr>
          <a:xfrm flipV="1">
            <a:off x="7921242" y="4985789"/>
            <a:ext cx="0" cy="324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B170410-09E6-4D50-ADDD-272A3AA575F3}"/>
              </a:ext>
            </a:extLst>
          </p:cNvPr>
          <p:cNvSpPr txBox="1"/>
          <p:nvPr/>
        </p:nvSpPr>
        <p:spPr>
          <a:xfrm>
            <a:off x="0" y="2609081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sz="1800" dirty="0">
                <a:latin typeface="+mj-lt"/>
              </a:rPr>
              <a:t>Te</a:t>
            </a:r>
            <a:r>
              <a:rPr lang="sr-Latn-RS" dirty="0">
                <a:latin typeface="+mj-lt"/>
              </a:rPr>
              <a:t>st kolo</a:t>
            </a:r>
            <a:endParaRPr lang="en-US" sz="1800" dirty="0">
              <a:latin typeface="+mj-lt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1EBAD2A-7C3F-4820-BEC8-2AA29E2224DA}"/>
              </a:ext>
            </a:extLst>
          </p:cNvPr>
          <p:cNvCxnSpPr>
            <a:cxnSpLocks/>
          </p:cNvCxnSpPr>
          <p:nvPr/>
        </p:nvCxnSpPr>
        <p:spPr>
          <a:xfrm>
            <a:off x="913033" y="2802535"/>
            <a:ext cx="368490" cy="1758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D3DE95A-E5E8-4321-BD3D-E583696C7FA3}"/>
              </a:ext>
            </a:extLst>
          </p:cNvPr>
          <p:cNvSpPr txBox="1"/>
          <p:nvPr/>
        </p:nvSpPr>
        <p:spPr>
          <a:xfrm>
            <a:off x="4435450" y="2607519"/>
            <a:ext cx="6121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sz="1800" dirty="0">
                <a:latin typeface="+mj-lt"/>
              </a:rPr>
              <a:t>Napajanja</a:t>
            </a:r>
            <a:endParaRPr lang="en-US" sz="1800" dirty="0">
              <a:latin typeface="+mj-lt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A4AB36-9436-4B4B-AF87-B0DFA2E67718}"/>
              </a:ext>
            </a:extLst>
          </p:cNvPr>
          <p:cNvCxnSpPr/>
          <p:nvPr/>
        </p:nvCxnSpPr>
        <p:spPr>
          <a:xfrm>
            <a:off x="5090615" y="2978413"/>
            <a:ext cx="600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2A22158-64E6-4928-9968-582C224989E4}"/>
              </a:ext>
            </a:extLst>
          </p:cNvPr>
          <p:cNvCxnSpPr/>
          <p:nvPr/>
        </p:nvCxnSpPr>
        <p:spPr>
          <a:xfrm flipH="1">
            <a:off x="4435450" y="2976851"/>
            <a:ext cx="532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1A3D0AD-34E3-467B-A041-38FAEE273367}"/>
              </a:ext>
            </a:extLst>
          </p:cNvPr>
          <p:cNvSpPr txBox="1"/>
          <p:nvPr/>
        </p:nvSpPr>
        <p:spPr>
          <a:xfrm>
            <a:off x="6572634" y="1870597"/>
            <a:ext cx="6121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sz="1800" dirty="0">
                <a:latin typeface="+mj-lt"/>
              </a:rPr>
              <a:t>Razdelnik napona</a:t>
            </a:r>
            <a:endParaRPr lang="en-US" sz="1800" dirty="0">
              <a:latin typeface="+mj-lt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51CD2-6E8F-4661-859D-4DD27450AB41}"/>
              </a:ext>
            </a:extLst>
          </p:cNvPr>
          <p:cNvCxnSpPr/>
          <p:nvPr/>
        </p:nvCxnSpPr>
        <p:spPr>
          <a:xfrm>
            <a:off x="8366078" y="2055263"/>
            <a:ext cx="545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30DC0E4-81AB-4F8D-B42A-B96B73978C45}"/>
              </a:ext>
            </a:extLst>
          </p:cNvPr>
          <p:cNvSpPr txBox="1"/>
          <p:nvPr/>
        </p:nvSpPr>
        <p:spPr>
          <a:xfrm>
            <a:off x="8025731" y="3497018"/>
            <a:ext cx="6373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sz="1800" dirty="0">
                <a:latin typeface="+mj-lt"/>
              </a:rPr>
              <a:t>Jed</a:t>
            </a:r>
            <a:r>
              <a:rPr lang="sr-Latn-RS" dirty="0">
                <a:latin typeface="+mj-lt"/>
              </a:rPr>
              <a:t>inični operacioni pojačavač</a:t>
            </a:r>
            <a:endParaRPr lang="en-US" sz="1800" dirty="0">
              <a:latin typeface="+mj-lt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70A6A0F-1700-476C-9CEC-0DBA998D7CAD}"/>
              </a:ext>
            </a:extLst>
          </p:cNvPr>
          <p:cNvCxnSpPr/>
          <p:nvPr/>
        </p:nvCxnSpPr>
        <p:spPr>
          <a:xfrm>
            <a:off x="8911988" y="3881150"/>
            <a:ext cx="559558" cy="228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05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F344B-4247-4BAB-B76D-6A2B1F22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Šema električnog kola u alatu Fritzing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449E00-A126-4F48-AD1F-C6D7E9F7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4868-1BA6-44CE-BC4A-A09F6E6A97D2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F2A2AE-5DA9-4973-87BF-011645F92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236" y="1737360"/>
            <a:ext cx="9043787" cy="453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43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F344B-4247-4BAB-B76D-6A2B1F22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Šema električnog kola u alatu Fritzing(1)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449E00-A126-4F48-AD1F-C6D7E9F7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4868-1BA6-44CE-BC4A-A09F6E6A97D2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491E2-3CCE-4AF5-8E14-8873F0730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016" y="1737360"/>
            <a:ext cx="8645930" cy="457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85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52B0C-EFEC-429C-B9F9-A00D0AE49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Programiranje Arduino mikrokontrolera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87B1BE-580E-4DF0-AC32-B7ABC570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4868-1BA6-44CE-BC4A-A09F6E6A97D2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0A6DC-A158-47A8-BA09-59D73ED1C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840" y="1881048"/>
            <a:ext cx="5940524" cy="443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52B0C-EFEC-429C-B9F9-A00D0AE4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98372" cy="1450757"/>
          </a:xfrm>
        </p:spPr>
        <p:txBody>
          <a:bodyPr>
            <a:normAutofit/>
          </a:bodyPr>
          <a:lstStyle/>
          <a:p>
            <a:r>
              <a:rPr lang="sr-Latn-RS" dirty="0"/>
              <a:t>Programiranje Arduino mikrokontrolera(1)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87B1BE-580E-4DF0-AC32-B7ABC570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4868-1BA6-44CE-BC4A-A09F6E6A97D2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CC7B2-72F3-4160-9915-E3D5E039A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29" y="1907516"/>
            <a:ext cx="7154273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556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642</TotalTime>
  <Words>372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Cambria Math</vt:lpstr>
      <vt:lpstr>Retrospect</vt:lpstr>
      <vt:lpstr>Digitalni jednosmerni voltmetar</vt:lpstr>
      <vt:lpstr>Zadatak</vt:lpstr>
      <vt:lpstr>Sabirač</vt:lpstr>
      <vt:lpstr>Proračun</vt:lpstr>
      <vt:lpstr>Šema električnog kola</vt:lpstr>
      <vt:lpstr>Šema električnog kola u alatu Fritzing</vt:lpstr>
      <vt:lpstr>Šema električnog kola u alatu Fritzing(1)</vt:lpstr>
      <vt:lpstr>Programiranje Arduino mikrokontrolera</vt:lpstr>
      <vt:lpstr>Programiranje Arduino mikrokontrolera(1)</vt:lpstr>
      <vt:lpstr>Analiza greške</vt:lpstr>
      <vt:lpstr>Grafički korisnički interfejs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Digitalni jednosmerni voltmetar</dc:title>
  <dc:creator>Kristina Rajkovic</dc:creator>
  <cp:lastModifiedBy>Kristina Rajkovic</cp:lastModifiedBy>
  <cp:revision>12</cp:revision>
  <dcterms:created xsi:type="dcterms:W3CDTF">2022-01-30T14:39:10Z</dcterms:created>
  <dcterms:modified xsi:type="dcterms:W3CDTF">2022-02-09T15:47:23Z</dcterms:modified>
</cp:coreProperties>
</file>