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8" r:id="rId3"/>
    <p:sldId id="267" r:id="rId4"/>
    <p:sldId id="268" r:id="rId5"/>
    <p:sldId id="270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sr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608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7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ATGCATG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0.734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TCTCTCTA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0.687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TTCACTACTCTCA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0.765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1931.63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ATGCATG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0.047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TCTCTCTA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0.016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TTCACTACTCTCA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186.42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ATGATG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5.328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CTCTCTA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15.203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TCACTACTCTCA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10.8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5685.00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ATGATG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4.203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CTCTCTA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3.969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TCACTACTCTCA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522.26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CCAAAGA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1.234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TACATTT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1.406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AGGAAAAAT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1.156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2947.47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CCAAAGA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0.047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TACATTT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0.141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AGGAAAAAT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0.016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283.25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6320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sp:txBody>
      <dsp:txXfrm>
        <a:off x="51" y="6320"/>
        <a:ext cx="4913783" cy="1468800"/>
      </dsp:txXfrm>
    </dsp:sp>
    <dsp:sp modelId="{E80AF4A4-FDFE-4EA9-8D42-164DD80D0024}">
      <dsp:nvSpPr>
        <dsp:cNvPr id="0" name=""/>
        <dsp:cNvSpPr/>
      </dsp:nvSpPr>
      <dsp:spPr>
        <a:xfrm>
          <a:off x="51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ATGCATG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0.734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TCTCTCTA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0.687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TTCACTACTCTCA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0.765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1931.63</a:t>
          </a:r>
        </a:p>
      </dsp:txBody>
      <dsp:txXfrm>
        <a:off x="51" y="1475120"/>
        <a:ext cx="4913783" cy="2869897"/>
      </dsp:txXfrm>
    </dsp:sp>
    <dsp:sp modelId="{78A71D64-5064-4E03-BF4A-B6C218769E1D}">
      <dsp:nvSpPr>
        <dsp:cNvPr id="0" name=""/>
        <dsp:cNvSpPr/>
      </dsp:nvSpPr>
      <dsp:spPr>
        <a:xfrm>
          <a:off x="5601764" y="6320"/>
          <a:ext cx="4913783" cy="1468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sp:txBody>
      <dsp:txXfrm>
        <a:off x="5601764" y="6320"/>
        <a:ext cx="4913783" cy="1468800"/>
      </dsp:txXfrm>
    </dsp:sp>
    <dsp:sp modelId="{BD5DBD13-7047-4D09-9A4E-7781DF6C971E}">
      <dsp:nvSpPr>
        <dsp:cNvPr id="0" name=""/>
        <dsp:cNvSpPr/>
      </dsp:nvSpPr>
      <dsp:spPr>
        <a:xfrm>
          <a:off x="5601764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ATGCATG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0.047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TCTCTCTA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0.016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TTCACTACTCTCA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186.42</a:t>
          </a:r>
        </a:p>
      </dsp:txBody>
      <dsp:txXfrm>
        <a:off x="5601764" y="1475120"/>
        <a:ext cx="4913783" cy="2869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6320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sp:txBody>
      <dsp:txXfrm>
        <a:off x="51" y="6320"/>
        <a:ext cx="4913783" cy="1468800"/>
      </dsp:txXfrm>
    </dsp:sp>
    <dsp:sp modelId="{E80AF4A4-FDFE-4EA9-8D42-164DD80D0024}">
      <dsp:nvSpPr>
        <dsp:cNvPr id="0" name=""/>
        <dsp:cNvSpPr/>
      </dsp:nvSpPr>
      <dsp:spPr>
        <a:xfrm>
          <a:off x="51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ATGATG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5.328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CTCTCTA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15.203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TCACTACTCTCA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10.8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5685.00</a:t>
          </a:r>
        </a:p>
      </dsp:txBody>
      <dsp:txXfrm>
        <a:off x="51" y="1475120"/>
        <a:ext cx="4913783" cy="2869897"/>
      </dsp:txXfrm>
    </dsp:sp>
    <dsp:sp modelId="{78A71D64-5064-4E03-BF4A-B6C218769E1D}">
      <dsp:nvSpPr>
        <dsp:cNvPr id="0" name=""/>
        <dsp:cNvSpPr/>
      </dsp:nvSpPr>
      <dsp:spPr>
        <a:xfrm>
          <a:off x="5601764" y="6320"/>
          <a:ext cx="4913783" cy="1468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sp:txBody>
      <dsp:txXfrm>
        <a:off x="5601764" y="6320"/>
        <a:ext cx="4913783" cy="1468800"/>
      </dsp:txXfrm>
    </dsp:sp>
    <dsp:sp modelId="{BD5DBD13-7047-4D09-9A4E-7781DF6C971E}">
      <dsp:nvSpPr>
        <dsp:cNvPr id="0" name=""/>
        <dsp:cNvSpPr/>
      </dsp:nvSpPr>
      <dsp:spPr>
        <a:xfrm>
          <a:off x="5601764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ATGATG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4.203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CTCTCTA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3.969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TCACTACTCTCA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522.26</a:t>
          </a:r>
        </a:p>
      </dsp:txBody>
      <dsp:txXfrm>
        <a:off x="5601764" y="1475120"/>
        <a:ext cx="4913783" cy="2869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6320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sp:txBody>
      <dsp:txXfrm>
        <a:off x="51" y="6320"/>
        <a:ext cx="4913783" cy="1468800"/>
      </dsp:txXfrm>
    </dsp:sp>
    <dsp:sp modelId="{E80AF4A4-FDFE-4EA9-8D42-164DD80D0024}">
      <dsp:nvSpPr>
        <dsp:cNvPr id="0" name=""/>
        <dsp:cNvSpPr/>
      </dsp:nvSpPr>
      <dsp:spPr>
        <a:xfrm>
          <a:off x="51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CCAAAGA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1.234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TACATTT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1.406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AGGAAAAAT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1.156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2947.47</a:t>
          </a:r>
        </a:p>
      </dsp:txBody>
      <dsp:txXfrm>
        <a:off x="51" y="1475120"/>
        <a:ext cx="4913783" cy="2869897"/>
      </dsp:txXfrm>
    </dsp:sp>
    <dsp:sp modelId="{78A71D64-5064-4E03-BF4A-B6C218769E1D}">
      <dsp:nvSpPr>
        <dsp:cNvPr id="0" name=""/>
        <dsp:cNvSpPr/>
      </dsp:nvSpPr>
      <dsp:spPr>
        <a:xfrm>
          <a:off x="5601764" y="6320"/>
          <a:ext cx="4913783" cy="1468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sp:txBody>
      <dsp:txXfrm>
        <a:off x="5601764" y="6320"/>
        <a:ext cx="4913783" cy="1468800"/>
      </dsp:txXfrm>
    </dsp:sp>
    <dsp:sp modelId="{BD5DBD13-7047-4D09-9A4E-7781DF6C971E}">
      <dsp:nvSpPr>
        <dsp:cNvPr id="0" name=""/>
        <dsp:cNvSpPr/>
      </dsp:nvSpPr>
      <dsp:spPr>
        <a:xfrm>
          <a:off x="5601764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CCAAAGA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0.047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TACATTT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0.141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AGGAAAAAT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0.016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283.25</a:t>
          </a:r>
        </a:p>
      </dsp:txBody>
      <dsp:txXfrm>
        <a:off x="5601764" y="1475120"/>
        <a:ext cx="4913783" cy="2869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5E4C-EFC8-4393-AAF8-2D21E1664020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C5133-4314-48C3-A680-C3F6E83F2DD1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273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1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64687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2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428137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3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300659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4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26340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5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3412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CA3-B414-0719-9562-F4EF32B82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43D5-5F04-2E19-DC92-BD888A7AA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6AD4-CA12-76D5-2571-AB6A02F3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36CC-38FD-768F-6BCD-855F2F64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251F-49BB-13CA-A8D7-B69674A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2266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CB1-620B-4420-2C0F-275C2038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F3462-4429-DAD1-0B25-021690069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DFA7-D87A-B981-F42B-CDA6F565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DAA0-AA05-6556-CF7C-6ABCD681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457B-D6E0-BF21-36C6-599558EC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27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A23F6-D8EB-2497-FC2E-F2E1402F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01DD0-74B1-8B06-4DA3-854E3CC7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D9D6-96F6-DEC8-8513-667F0168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14B9-7567-B2F9-3599-008877AA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22EC-30B6-CDB6-D6F2-BEC4D94C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39871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01C-9D01-15E5-875E-5973851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BEB8-3163-A6FB-1B6B-CE952506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5425-54DE-9973-75A4-9FA733FB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173F-9898-B6A1-5ED2-BDF436E8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EB85-838B-FB92-D6E1-3E41722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4121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70F-A08E-1BB8-B841-C87FBE2C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CCFD-05FA-9197-BCDC-88B7327E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5A33-DBB6-0B22-FB60-466E3E35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78B5-246C-0D80-2D3B-8D1651B9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FB56-84E4-A26A-C096-A17BCF17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848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6E76-8FD9-FE4F-DEF4-90475ACA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E3EF-5C38-12EA-3E5E-5898C14A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04101-D37C-68F7-B9AF-63FCFA4A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AE6E-B6F3-2D7B-041B-D78E0F2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25969-C29F-B96F-13E8-6428F59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52D5-F60B-D7AB-3BEC-DF70F639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6621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32DB-3775-4AF9-0C8F-28B5703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C9A5-C286-A9AE-C67F-D590D042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C5678-E6AA-0106-7376-DEAF22A80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5F1FB-24A3-4EFF-E69F-82196D30D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3374F-BD58-15EE-3AAA-E35CAD4A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19B2F-7AE9-FA6C-80EF-13E80B67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7F476-F8C5-A3B3-ADFA-E287FB3F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8AA1D-41F2-8542-5B26-72BCC543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1305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1EAA-731E-FA5A-5A19-F14A8C2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46C9-D892-8EC0-8F62-873F92E5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2D136-8775-AFD0-9040-5B8685AF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7644F-535C-480D-AE7C-398DA02D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400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F6742-7240-233C-BD5D-344FAE3D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E3D32-3869-4F43-72E7-F5949E95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03C8B-0AA8-8C62-8262-16B417A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786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8344-9CB8-5EB5-0B46-A6E0B2EA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0556-FE7A-DB79-530E-96E8C525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80E3-4AD6-69EB-C44E-B4B9D4559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BA7D-7688-FBD3-0B10-A07E0CF0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D8128-C3FC-69BE-C285-3D3C4FD0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F7E4-50B5-D64C-598B-5FA042D0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960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691B-BA83-A8D5-F26F-465A9734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0A44A-DFBE-7723-E301-11883BB09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8130A-10A2-0578-E351-9290FBEF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A4B3-981F-7CD7-DC48-C14FB36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FDF15-7AEE-F0F4-066E-BE051DA8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7023-47FB-FEBF-154B-BE555755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30599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C7AF9-8932-6A5A-47DE-B8DE9402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05F9-00CC-DA49-6674-55BC9067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C89B-3CA4-D95A-46B1-57BC0DD6E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D764-09F4-F5D2-A9D7-657C2CD62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1469-8EBC-4C53-42E6-F53C7299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57B19-0C0E-2259-6F46-B2BD082B73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03100" y="6703060"/>
            <a:ext cx="2032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r-RS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89463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and blue lines&#10;&#10;Description automatically generated">
            <a:extLst>
              <a:ext uri="{FF2B5EF4-FFF2-40B4-BE49-F238E27FC236}">
                <a16:creationId xmlns:a16="http://schemas.microsoft.com/office/drawing/2014/main" id="{643BCFA7-6480-C81C-86E8-7EB4F74A7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7568" r="27289" b="15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22B6-2687-131B-789C-63B10948C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273514"/>
            <a:ext cx="6732825" cy="13859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 using BWT and FM index</a:t>
            </a:r>
            <a:endParaRPr lang="sr-R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18061-BB25-4BEB-DD24-7BFA46B55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750" y="4806247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Glorija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šlo, 2023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3106</a:t>
            </a:r>
          </a:p>
          <a:p>
            <a:pPr algn="l"/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Jovana Nikolić, 2022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3233</a:t>
            </a:r>
            <a:endParaRPr lang="sr-R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8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7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07" y="423477"/>
            <a:ext cx="6902593" cy="1169601"/>
          </a:xfrm>
        </p:spPr>
        <p:txBody>
          <a:bodyPr anchor="t">
            <a:normAutofit fontScale="90000"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Burrows-Wheeler Transformation</a:t>
            </a:r>
            <a:endParaRPr lang="sr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7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937" y="1439003"/>
            <a:ext cx="4913071" cy="45139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BWT is reversible transformation used for searching the strings within the string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BWT matrix?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all rotations of original string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them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column of the BWT matrix represents transformed version of original string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B-rank?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 the characters in the BWT matrix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how many times certain character appeared in the string so far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find original string from BWT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22B06943-D417-F64B-EE70-C85ADC1EB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4114" r="2474" b="-1"/>
          <a:stretch/>
        </p:blipFill>
        <p:spPr>
          <a:xfrm>
            <a:off x="0" y="2455245"/>
            <a:ext cx="6109478" cy="24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: Shape 214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47" y="565211"/>
            <a:ext cx="533819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8" y="2105980"/>
            <a:ext cx="4742771" cy="39834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used in string processing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suffix array?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suffixes of the original string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them lexicographically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suffix array contains indexes of the beginnings of sorted suffixes in original string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checkpoints to save only certain values inside array</a:t>
            </a: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6EB2BF57-B4D9-4C4A-53A6-854E8F9B7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0"/>
          <a:stretch/>
        </p:blipFill>
        <p:spPr>
          <a:xfrm>
            <a:off x="7492946" y="1607013"/>
            <a:ext cx="4107007" cy="2778556"/>
          </a:xfrm>
          <a:prstGeom prst="rect">
            <a:avLst/>
          </a:prstGeom>
        </p:spPr>
      </p:pic>
      <p:pic>
        <p:nvPicPr>
          <p:cNvPr id="10" name="Picture 9" descr="A close-up of a number&#10;&#10;Description automatically generated">
            <a:extLst>
              <a:ext uri="{FF2B5EF4-FFF2-40B4-BE49-F238E27FC236}">
                <a16:creationId xmlns:a16="http://schemas.microsoft.com/office/drawing/2014/main" id="{9CA5EAFD-C177-BD76-CEFC-8E64E9E71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05" y="5154174"/>
            <a:ext cx="3740887" cy="9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4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search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4" y="2156001"/>
            <a:ext cx="3882136" cy="397333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patterns within a text using the FM index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the search?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shortest suffix in pattern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first and last column with ranks of BW matrix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suffixes until pattern length is reached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suffix array to find on which indexes pattern begins in the original string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C007896-8DAC-12EB-245F-3816A000E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" b="3"/>
          <a:stretch/>
        </p:blipFill>
        <p:spPr>
          <a:xfrm>
            <a:off x="5461889" y="1271043"/>
            <a:ext cx="2828925" cy="3739441"/>
          </a:xfrm>
          <a:prstGeom prst="rect">
            <a:avLst/>
          </a:prstGeom>
        </p:spPr>
      </p:pic>
      <p:pic>
        <p:nvPicPr>
          <p:cNvPr id="13" name="Picture 12" descr="A graph of numbers and symbols&#10;&#10;Description automatically generated">
            <a:extLst>
              <a:ext uri="{FF2B5EF4-FFF2-40B4-BE49-F238E27FC236}">
                <a16:creationId xmlns:a16="http://schemas.microsoft.com/office/drawing/2014/main" id="{1478F01C-1149-1BAD-0829-F47DDD62A3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"/>
          <a:stretch/>
        </p:blipFill>
        <p:spPr>
          <a:xfrm>
            <a:off x="8943975" y="1271043"/>
            <a:ext cx="2421419" cy="35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4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search optimizations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4" y="2275064"/>
            <a:ext cx="3882136" cy="3973337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matrix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based on BWT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count of occurrences of character up to that position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fast calculations of character ranks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checkpoints to save only certain values inside tally matrix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only checkpoint values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numbers and letters&#10;&#10;Description automatically generated">
            <a:extLst>
              <a:ext uri="{FF2B5EF4-FFF2-40B4-BE49-F238E27FC236}">
                <a16:creationId xmlns:a16="http://schemas.microsoft.com/office/drawing/2014/main" id="{36F0B670-64F6-DB70-128E-DCF47B0B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40" y="209542"/>
            <a:ext cx="3053110" cy="309716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7E48FE2-26B1-F3CF-AAEA-2F00BC28E7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6" t="8745"/>
          <a:stretch/>
        </p:blipFill>
        <p:spPr>
          <a:xfrm>
            <a:off x="8448675" y="3306705"/>
            <a:ext cx="809626" cy="2626861"/>
          </a:xfrm>
          <a:prstGeom prst="rect">
            <a:avLst/>
          </a:prstGeom>
        </p:spPr>
      </p:pic>
      <p:pic>
        <p:nvPicPr>
          <p:cNvPr id="7" name="Picture 6" descr="A grey rectangular object with black border&#10;&#10;Description automatically generated">
            <a:extLst>
              <a:ext uri="{FF2B5EF4-FFF2-40B4-BE49-F238E27FC236}">
                <a16:creationId xmlns:a16="http://schemas.microsoft.com/office/drawing/2014/main" id="{A44DF709-89AB-6A43-A7A8-8AC366854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53" y="3516247"/>
            <a:ext cx="384022" cy="22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Coffea arabica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9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8DD106-3CE3-83CC-1C79-3BD0A7EA514E}"/>
              </a:ext>
            </a:extLst>
          </p:cNvPr>
          <p:cNvSpPr txBox="1"/>
          <p:nvPr/>
        </p:nvSpPr>
        <p:spPr>
          <a:xfrm>
            <a:off x="8780016" y="704740"/>
            <a:ext cx="2890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CHECKPOINT: 128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 CHECKPOINT: 16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5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pahari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383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B18E2D-833A-FEAC-02C5-4CF2D7396D98}"/>
              </a:ext>
            </a:extLst>
          </p:cNvPr>
          <p:cNvSpPr txBox="1"/>
          <p:nvPr/>
        </p:nvSpPr>
        <p:spPr>
          <a:xfrm>
            <a:off x="9008504" y="766296"/>
            <a:ext cx="2943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CHECKPOINT: 128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 CHECKPOINT: 16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1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Aquila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chrysaetos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830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A2A503-7C61-D3A3-4B79-55AF89766ADB}"/>
              </a:ext>
            </a:extLst>
          </p:cNvPr>
          <p:cNvSpPr txBox="1"/>
          <p:nvPr/>
        </p:nvSpPr>
        <p:spPr>
          <a:xfrm>
            <a:off x="8891155" y="766296"/>
            <a:ext cx="2881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CHECKPOINT: 128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 CHECKPOINT: 16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4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9C463-113E-8A6D-A717-01873F3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498</Words>
  <Application>Microsoft Office PowerPoint</Application>
  <PresentationFormat>Widescreen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Search algorithm using BWT and FM index</vt:lpstr>
      <vt:lpstr>Burrows-Wheeler Transformation</vt:lpstr>
      <vt:lpstr>Suffix array</vt:lpstr>
      <vt:lpstr>FM search</vt:lpstr>
      <vt:lpstr>FM search optimizations</vt:lpstr>
      <vt:lpstr>Coffea arabica</vt:lpstr>
      <vt:lpstr>Mus pahari</vt:lpstr>
      <vt:lpstr>Aquila chrysaetos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Sloboda govora</dc:title>
  <dc:creator>Jovana Nikolic</dc:creator>
  <cp:lastModifiedBy>Jovana Nikolic</cp:lastModifiedBy>
  <cp:revision>87</cp:revision>
  <dcterms:created xsi:type="dcterms:W3CDTF">2024-05-15T20:13:28Z</dcterms:created>
  <dcterms:modified xsi:type="dcterms:W3CDTF">2024-05-27T15:00:40Z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507802-f8e4-4e38-829c-ac8ea9b241e4_Enabled">
    <vt:lpwstr>true</vt:lpwstr>
  </property>
  <property fmtid="{D5CDD505-2E9C-101B-9397-08002B2CF9AE}" pid="3" name="MSIP_Label_23507802-f8e4-4e38-829c-ac8ea9b241e4_SetDate">
    <vt:lpwstr>2024-05-15T20:16:19Z</vt:lpwstr>
  </property>
  <property fmtid="{D5CDD505-2E9C-101B-9397-08002B2CF9AE}" pid="4" name="MSIP_Label_23507802-f8e4-4e38-829c-ac8ea9b241e4_Method">
    <vt:lpwstr>Privileged</vt:lpwstr>
  </property>
  <property fmtid="{D5CDD505-2E9C-101B-9397-08002B2CF9AE}" pid="5" name="MSIP_Label_23507802-f8e4-4e38-829c-ac8ea9b241e4_Name">
    <vt:lpwstr>Public v2</vt:lpwstr>
  </property>
  <property fmtid="{D5CDD505-2E9C-101B-9397-08002B2CF9AE}" pid="6" name="MSIP_Label_23507802-f8e4-4e38-829c-ac8ea9b241e4_SiteId">
    <vt:lpwstr>6e51e1ad-c54b-4b39-b598-0ffe9ae68fef</vt:lpwstr>
  </property>
  <property fmtid="{D5CDD505-2E9C-101B-9397-08002B2CF9AE}" pid="7" name="MSIP_Label_23507802-f8e4-4e38-829c-ac8ea9b241e4_ActionId">
    <vt:lpwstr>c15a7495-27b2-427e-a7e6-a96ac4403984</vt:lpwstr>
  </property>
  <property fmtid="{D5CDD505-2E9C-101B-9397-08002B2CF9AE}" pid="8" name="MSIP_Label_23507802-f8e4-4e38-829c-ac8ea9b241e4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