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7801-F778-4ECC-8A1D-0D389BF153B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4360-BA18-4A7E-AF40-72BB4A1A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8163C0-7810-4211-A4E4-D0B704B3744F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83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0761-EBE0-4349-A1BD-582C1F418562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38FA-19A0-496D-A76B-413DDE23CE90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A3F-07E1-4129-8ED7-E4ACD75849FC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89B2-515C-4E45-BFB2-7121EBDD34ED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D0AB-8931-48BA-AA5B-6125096361C7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83E-6C2C-45D0-A29D-E0AA7BA70135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DA5-68A1-4E7B-BE96-A27147B2F868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6D44-7333-4EC3-8449-4BFB5B6D89DF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CC0-096B-4C2A-AA7C-D244AE8BAE5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A51-3AE3-4BF5-9F41-620CC08640D4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D0D0B0-BB3C-4FFA-B9EF-45A8465D9B87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9DAF8-4DCC-4BC9-96AF-B1B08BCB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D8E3-D19C-4820-9B34-E9647C94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57949"/>
            <a:ext cx="10572000" cy="2971051"/>
          </a:xfrm>
        </p:spPr>
        <p:txBody>
          <a:bodyPr/>
          <a:lstStyle/>
          <a:p>
            <a:pPr algn="ctr"/>
            <a:br>
              <a:rPr lang="sr-Latn-RS" dirty="0"/>
            </a:br>
            <a:br>
              <a:rPr lang="sr-Latn-RS" dirty="0"/>
            </a:br>
            <a:r>
              <a:rPr lang="sr-Latn-RS" dirty="0"/>
              <a:t>JuliaCAP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76BD-CC60-426F-8045-8A1EA709B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4834128" cy="3089745"/>
          </a:xfrm>
        </p:spPr>
        <p:txBody>
          <a:bodyPr>
            <a:normAutofit/>
          </a:bodyPr>
          <a:lstStyle/>
          <a:p>
            <a:pPr algn="ctr"/>
            <a:r>
              <a:rPr lang="sr-Latn-RS" sz="1800" dirty="0"/>
              <a:t>Studenti:</a:t>
            </a:r>
          </a:p>
          <a:p>
            <a:pPr algn="ctr"/>
            <a:r>
              <a:rPr lang="sr-Latn-RS" sz="1800" dirty="0"/>
              <a:t>Glorija Došlo 2019/0065</a:t>
            </a:r>
          </a:p>
          <a:p>
            <a:pPr algn="ctr"/>
            <a:r>
              <a:rPr lang="sr-Latn-RS" sz="1800" dirty="0"/>
              <a:t>Nikola Radojević 2019/0176</a:t>
            </a:r>
          </a:p>
          <a:p>
            <a:pPr algn="ctr"/>
            <a:r>
              <a:rPr lang="sr-Latn-RS" sz="1800" dirty="0"/>
              <a:t>Tamara Petković 2019/0177</a:t>
            </a:r>
          </a:p>
          <a:p>
            <a:pPr algn="ctr"/>
            <a:r>
              <a:rPr lang="sr-Latn-RS" sz="1800" dirty="0"/>
              <a:t>Ivana Stanojević 2019/0257</a:t>
            </a:r>
          </a:p>
          <a:p>
            <a:pPr algn="ctr"/>
            <a:r>
              <a:rPr lang="sr-Latn-RS" sz="1800" dirty="0"/>
              <a:t>Kristina Rajković 2019/0447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EC85E-BF27-4722-848F-D527FDB54CF7}"/>
              </a:ext>
            </a:extLst>
          </p:cNvPr>
          <p:cNvSpPr txBox="1"/>
          <p:nvPr/>
        </p:nvSpPr>
        <p:spPr>
          <a:xfrm>
            <a:off x="6084047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Mentor</a:t>
            </a:r>
            <a:r>
              <a:rPr lang="sr-Latn-RS" sz="1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i:</a:t>
            </a:r>
          </a:p>
          <a:p>
            <a:pPr algn="ctr"/>
            <a:endParaRPr lang="sr-Latn-R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sr-Latn-RS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prof. dr Dejan Tošić</a:t>
            </a:r>
          </a:p>
          <a:p>
            <a:pPr algn="ctr"/>
            <a:endParaRPr lang="sr-Latn-RS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sr-Latn-RS" sz="1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prof. dr Milka Potrebić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9FCB5C-BD55-468A-AF51-CE5214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1" y="6336182"/>
            <a:ext cx="11381999" cy="365125"/>
          </a:xfrm>
        </p:spPr>
        <p:txBody>
          <a:bodyPr/>
          <a:lstStyle/>
          <a:p>
            <a:pPr algn="ctr"/>
            <a:r>
              <a:rPr lang="sr-Latn-RS" sz="2000" dirty="0"/>
              <a:t>Elektrotehnički fakultet, Teorija električnih kola, feburar 2022. 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2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– izlaz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84637-FE88-4775-BB87-5088D780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59584"/>
            <a:ext cx="981211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– rešenje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02802-D280-4A97-B777-E58881E0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2" y="2198791"/>
            <a:ext cx="878327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 – kolo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803A8-4021-4979-A9A8-1EAEEAEB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86" y="1691322"/>
            <a:ext cx="6288157" cy="3668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19BDA-E1D5-4DEE-918E-C34F0F379516}"/>
              </a:ext>
            </a:extLst>
          </p:cNvPr>
          <p:cNvSpPr txBox="1"/>
          <p:nvPr/>
        </p:nvSpPr>
        <p:spPr>
          <a:xfrm>
            <a:off x="2959753" y="4797346"/>
            <a:ext cx="614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140CA-FD40-4A1B-B3CD-0F389AEC3F24}"/>
              </a:ext>
            </a:extLst>
          </p:cNvPr>
          <p:cNvSpPr txBox="1"/>
          <p:nvPr/>
        </p:nvSpPr>
        <p:spPr>
          <a:xfrm>
            <a:off x="3231424" y="2060654"/>
            <a:ext cx="614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F0635-25B1-46C2-B0A8-0279D1475B99}"/>
              </a:ext>
            </a:extLst>
          </p:cNvPr>
          <p:cNvSpPr txBox="1"/>
          <p:nvPr/>
        </p:nvSpPr>
        <p:spPr>
          <a:xfrm>
            <a:off x="5011883" y="2060654"/>
            <a:ext cx="614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C3849-C6C0-4231-A0BF-B4655BE3091D}"/>
              </a:ext>
            </a:extLst>
          </p:cNvPr>
          <p:cNvSpPr txBox="1"/>
          <p:nvPr/>
        </p:nvSpPr>
        <p:spPr>
          <a:xfrm>
            <a:off x="7058063" y="2060654"/>
            <a:ext cx="614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 – kod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B54C-44FF-4215-BFC0-5430FC0BA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98" y="1871445"/>
            <a:ext cx="10006781" cy="38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 – izlaz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7E059-3FE2-4085-9C35-C7AD7048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1" y="2212692"/>
            <a:ext cx="10831032" cy="30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2 – rešenje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25207-0D43-4EEE-8691-11BB18A54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4" y="1995901"/>
            <a:ext cx="9331906" cy="34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3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2EFC-0679-4393-9A5F-9557D6B6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568B-4D4A-4453-9302-F1F2B00E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Julia je generalno nov programski jezik i još uvek se razvija.</a:t>
            </a:r>
          </a:p>
          <a:p>
            <a:r>
              <a:rPr lang="sr-Latn-RS" dirty="0"/>
              <a:t>Shodno tome, nije bilo moguće rešavati kola uz pomoć Laplasove transformacije.</a:t>
            </a:r>
          </a:p>
          <a:p>
            <a:r>
              <a:rPr lang="sr-Latn-RS" dirty="0"/>
              <a:t>Takođe, biblioteke koje su korišćene za rad sa matematičkim izrazima (Symbolics, SymbolicUtils) imaju ograničenja kada je reč o uprošćavanju. Do neke mere se mogu koristiti funkcije sa ovom namenom (simplify), međutim nije utvrđeno kada izraz postaje suviše „komplikovan“ za uprošćavanje.</a:t>
            </a:r>
          </a:p>
          <a:p>
            <a:r>
              <a:rPr lang="sr-Latn-RS" dirty="0"/>
              <a:t>Problem je nastao i kod funkcije solve_for koja nije vraćala Vector of Any tako da je moralo da se izvrši prebacivanje rezultata u novi niz i dalje radi sa njim.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68A4-F265-4495-9CAB-6799CEC3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678-7D5E-46BC-B277-61A7822F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89" y="2766219"/>
            <a:ext cx="9692640" cy="1325562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3A924-FC71-4DDD-BCE7-064D23BF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CBF8-7AB2-47CB-98D9-1CC28E34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6770-069A-4D11-8E99-2FBAC6DC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JuliaCAP je biblioteka za rešavanje linearnih, vremenski nepromenljivih električnih kola.</a:t>
            </a:r>
          </a:p>
          <a:p>
            <a:r>
              <a:rPr lang="sr-Latn-RS" dirty="0"/>
              <a:t>Koristi modifikovanu nodalnu analizu pri formulaciji i rešavanju jednačina.</a:t>
            </a:r>
          </a:p>
          <a:p>
            <a:r>
              <a:rPr lang="sr-Latn-RS" dirty="0"/>
              <a:t>Programski kod pisan je u programskom jeziku Julia (</a:t>
            </a:r>
            <a:r>
              <a:rPr lang="en-US" dirty="0">
                <a:hlinkClick r:id="rId2"/>
              </a:rPr>
              <a:t>The Julia Programming Language (julialang.org)</a:t>
            </a:r>
            <a:r>
              <a:rPr lang="sr-Latn-RS" dirty="0"/>
              <a:t> ).</a:t>
            </a:r>
          </a:p>
          <a:p>
            <a:r>
              <a:rPr lang="sr-Latn-RS" dirty="0"/>
              <a:t>Preporučena okruženja za korišćenje su Visual Studio Code i Jupyter Notebook.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FB099-C18C-44C7-B1BA-FAD9E75A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B82-E8D0-46BB-A72C-1CB9423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Podržani elementi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9DB1-4B3A-4604-98AC-5C95134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 – otpornik</a:t>
            </a:r>
          </a:p>
          <a:p>
            <a:r>
              <a:rPr lang="sr-Latn-RS" dirty="0"/>
              <a:t>Vg – idealni naponski generator</a:t>
            </a:r>
          </a:p>
          <a:p>
            <a:r>
              <a:rPr lang="sr-Latn-RS" dirty="0"/>
              <a:t>Ig – idealni strujni generator</a:t>
            </a:r>
          </a:p>
          <a:p>
            <a:r>
              <a:rPr lang="sr-Latn-RS" dirty="0"/>
              <a:t>OpAmp – idealni operacioni pojačavač</a:t>
            </a:r>
          </a:p>
          <a:p>
            <a:r>
              <a:rPr lang="sr-Latn-RS" dirty="0"/>
              <a:t>VCVS – naponski izvor upravljan naponom</a:t>
            </a:r>
          </a:p>
          <a:p>
            <a:r>
              <a:rPr lang="sr-Latn-RS" dirty="0"/>
              <a:t>VCCS – strujni izvor upravljan naponom</a:t>
            </a:r>
          </a:p>
          <a:p>
            <a:r>
              <a:rPr lang="sr-Latn-RS" dirty="0"/>
              <a:t>CCVS – naponski izvor upravljan strujom</a:t>
            </a:r>
          </a:p>
          <a:p>
            <a:r>
              <a:rPr lang="sr-Latn-RS" dirty="0"/>
              <a:t>CCCS – strujni izvor upravljan strujom</a:t>
            </a:r>
          </a:p>
          <a:p>
            <a:r>
              <a:rPr lang="sr-Latn-RS" dirty="0"/>
              <a:t>L – kalem</a:t>
            </a:r>
          </a:p>
          <a:p>
            <a:r>
              <a:rPr lang="sr-Latn-RS" dirty="0"/>
              <a:t>C – kondenzator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C5D9-7DCF-4432-930A-B8C735D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B82-E8D0-46BB-A72C-1CB9423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Podržani elementi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9DB1-4B3A-4604-98AC-5C95134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IdealT – idealni transformator</a:t>
            </a:r>
          </a:p>
          <a:p>
            <a:r>
              <a:rPr lang="sr-Latn-RS" dirty="0"/>
              <a:t>InductiveT – induktivan transformator</a:t>
            </a:r>
          </a:p>
          <a:p>
            <a:r>
              <a:rPr lang="sr-Latn-RS" dirty="0"/>
              <a:t>ABCD – četvoropol, pogonski parametri</a:t>
            </a:r>
          </a:p>
          <a:p>
            <a:r>
              <a:rPr lang="sr-Latn-RS" dirty="0"/>
              <a:t>Y – admitansa</a:t>
            </a:r>
          </a:p>
          <a:p>
            <a:r>
              <a:rPr lang="sr-Latn-RS" dirty="0"/>
              <a:t>Z – impedansa</a:t>
            </a:r>
          </a:p>
          <a:p>
            <a:r>
              <a:rPr lang="sr-Latn-RS" dirty="0"/>
              <a:t>T – vod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C5D9-7DCF-4432-930A-B8C735D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08B-F987-4FA8-906B-63DBF9B7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9DFA-F606-4271-94A1-C5DB95C5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noviGraf( ) – pravi novi graf i vraća ga kao rezultat</a:t>
            </a:r>
          </a:p>
          <a:p>
            <a:r>
              <a:rPr lang="sr-Latn-RS" dirty="0"/>
              <a:t>dodajGranu(graph, Grana(tip, ime, cvor1, cvor2, param)) – u postojeći graf dodaje novi element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tip – TipGrane, uzima vrednosti ranije prikazanih oznaka za elemente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ime – String, ime elementa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cvor1 – Vector of Integer, pozitivan terminal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cvor2 – Vector of Integer, negativan terminal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dirty="0"/>
              <a:t> param – Vector, parametri elementa</a:t>
            </a:r>
          </a:p>
          <a:p>
            <a:r>
              <a:rPr lang="sr-Latn-RS" dirty="0"/>
              <a:t>resiKolo(graph, omega =</a:t>
            </a:r>
            <a:r>
              <a:rPr lang="en-US" dirty="0"/>
              <a:t> ‘w’)</a:t>
            </a:r>
            <a:r>
              <a:rPr lang="sr-Latn-RS" dirty="0"/>
              <a:t> – rešava električno kolo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FAF2D-BF79-418B-B4C8-BA7FAAD8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08B-F987-4FA8-906B-63DBF9B7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9DFA-F606-4271-94A1-C5DB95C5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ispisi</a:t>
            </a:r>
            <a:r>
              <a:rPr lang="en-US" dirty="0"/>
              <a:t>_</a:t>
            </a:r>
            <a:r>
              <a:rPr lang="en-US" dirty="0" err="1"/>
              <a:t>rezultate</a:t>
            </a:r>
            <a:r>
              <a:rPr lang="sr-Latn-RS" dirty="0"/>
              <a:t> (rezultat) – ispisuje napone čvorova i struje</a:t>
            </a:r>
          </a:p>
          <a:p>
            <a:r>
              <a:rPr lang="sr-Latn-RS" dirty="0"/>
              <a:t>ispisi</a:t>
            </a:r>
            <a:r>
              <a:rPr lang="en-US" dirty="0"/>
              <a:t>_</a:t>
            </a:r>
            <a:r>
              <a:rPr lang="en-US" dirty="0" err="1"/>
              <a:t>rezultate</a:t>
            </a:r>
            <a:r>
              <a:rPr lang="sr-Latn-RS" dirty="0"/>
              <a:t>_latex (rezultat) – ispisuje izraze u latex - u</a:t>
            </a:r>
          </a:p>
          <a:p>
            <a:r>
              <a:rPr lang="sr-Latn-RS" dirty="0"/>
              <a:t>ispisi_jednacine ( ) – ispisuje postavljene jednačine</a:t>
            </a:r>
          </a:p>
          <a:p>
            <a:r>
              <a:rPr lang="sr-Latn-RS" dirty="0"/>
              <a:t>ispisi_jednacine_latex ( ) – ispisuje postavljene jednačine u latex - u</a:t>
            </a:r>
          </a:p>
          <a:p>
            <a:r>
              <a:rPr lang="sr-Latn-RS" dirty="0"/>
              <a:t>ispisi</a:t>
            </a:r>
            <a:r>
              <a:rPr lang="en-US" dirty="0"/>
              <a:t>_</a:t>
            </a:r>
            <a:r>
              <a:rPr lang="sr-Latn-RS" dirty="0"/>
              <a:t>specifican_</a:t>
            </a:r>
            <a:r>
              <a:rPr lang="en-US" dirty="0" err="1"/>
              <a:t>rezultat</a:t>
            </a:r>
            <a:r>
              <a:rPr lang="sr-Latn-RS" dirty="0"/>
              <a:t> (rezultat, </a:t>
            </a:r>
            <a:r>
              <a:rPr lang="en-US" dirty="0"/>
              <a:t>“</a:t>
            </a:r>
            <a:r>
              <a:rPr lang="sr-Latn-RS" dirty="0"/>
              <a:t>x</a:t>
            </a:r>
            <a:r>
              <a:rPr lang="en-US" dirty="0"/>
              <a:t>”</a:t>
            </a:r>
            <a:r>
              <a:rPr lang="sr-Latn-RS" dirty="0"/>
              <a:t>) – ispisuje samo traženu struju ili napon zadat drugim parametrom</a:t>
            </a:r>
          </a:p>
          <a:p>
            <a:r>
              <a:rPr lang="sr-Latn-RS" dirty="0"/>
              <a:t>ispisi</a:t>
            </a:r>
            <a:r>
              <a:rPr lang="en-US" dirty="0"/>
              <a:t>_</a:t>
            </a:r>
            <a:r>
              <a:rPr lang="sr-Latn-RS" dirty="0"/>
              <a:t>specifican_</a:t>
            </a:r>
            <a:r>
              <a:rPr lang="en-US" dirty="0" err="1"/>
              <a:t>rezultat</a:t>
            </a:r>
            <a:r>
              <a:rPr lang="sr-Latn-RS" dirty="0"/>
              <a:t>_latex (rezultat) – ispisuje samo traženu struju ili napon zadat drugim parametrom u latex - u</a:t>
            </a:r>
          </a:p>
          <a:p>
            <a:r>
              <a:rPr lang="sr-Latn-RS" dirty="0"/>
              <a:t>ispisi_specifikacije_kola ( ) – ispisuje broj čvorova, elemente, varijable...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FAF2D-BF79-418B-B4C8-BA7FAAD8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0C9E-4407-4D68-8ACC-E839FC9C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2BE0-12C9-4C07-A0C8-8F1A57D8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include (</a:t>
            </a:r>
            <a:r>
              <a:rPr lang="en-US" dirty="0"/>
              <a:t>“</a:t>
            </a:r>
            <a:r>
              <a:rPr lang="en-US" dirty="0" err="1"/>
              <a:t>JuliaCAP.jl</a:t>
            </a:r>
            <a:r>
              <a:rPr lang="en-US" dirty="0"/>
              <a:t>”)</a:t>
            </a:r>
            <a:r>
              <a:rPr lang="sr-Latn-RS" dirty="0"/>
              <a:t> – učitava se biblioteka u korisnički program</a:t>
            </a:r>
          </a:p>
          <a:p>
            <a:r>
              <a:rPr lang="sr-Latn-RS" dirty="0"/>
              <a:t>using .JuliaCAP </a:t>
            </a:r>
          </a:p>
          <a:p>
            <a:r>
              <a:rPr lang="sr-Latn-RS" dirty="0"/>
              <a:t>graf = noviGraf ( ) – kreiranje novog grafa</a:t>
            </a:r>
          </a:p>
          <a:p>
            <a:r>
              <a:rPr lang="sr-Latn-RS" dirty="0"/>
              <a:t>... – dodavanje elemenata na prethodno prikazan način</a:t>
            </a:r>
          </a:p>
          <a:p>
            <a:r>
              <a:rPr lang="sr-Latn-RS" dirty="0"/>
              <a:t>rezultat = resiKolo (graf; omega = </a:t>
            </a:r>
            <a:r>
              <a:rPr lang="en-US" dirty="0"/>
              <a:t>“</a:t>
            </a:r>
            <a:r>
              <a:rPr lang="sr-Latn-RS" dirty="0"/>
              <a:t>w</a:t>
            </a:r>
            <a:r>
              <a:rPr lang="en-US" dirty="0"/>
              <a:t>”</a:t>
            </a:r>
            <a:r>
              <a:rPr lang="sr-Latn-RS" dirty="0"/>
              <a:t>) – rešavanje kola</a:t>
            </a:r>
          </a:p>
          <a:p>
            <a:r>
              <a:rPr lang="sr-Latn-RS" dirty="0"/>
              <a:t>ispisi</a:t>
            </a:r>
            <a:r>
              <a:rPr lang="en-US" dirty="0"/>
              <a:t>_</a:t>
            </a:r>
            <a:r>
              <a:rPr lang="en-US" dirty="0" err="1"/>
              <a:t>rezultate</a:t>
            </a:r>
            <a:r>
              <a:rPr lang="sr-Latn-RS" dirty="0"/>
              <a:t> (rezultat) – ispis rezultata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C8E14-D4E5-41CF-A28A-1741EC67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– kolo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35011D-CC74-4B94-85BD-4BE48D38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r="45601" b="43893"/>
          <a:stretch/>
        </p:blipFill>
        <p:spPr>
          <a:xfrm>
            <a:off x="1984823" y="1961322"/>
            <a:ext cx="8516923" cy="40757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F7091-0594-4F02-B9BF-EB7F26981A10}"/>
              </a:ext>
            </a:extLst>
          </p:cNvPr>
          <p:cNvSpPr txBox="1"/>
          <p:nvPr/>
        </p:nvSpPr>
        <p:spPr>
          <a:xfrm>
            <a:off x="3228109" y="3814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512A5-4AFB-4C2E-97B9-8A36C40578D0}"/>
              </a:ext>
            </a:extLst>
          </p:cNvPr>
          <p:cNvSpPr txBox="1"/>
          <p:nvPr/>
        </p:nvSpPr>
        <p:spPr>
          <a:xfrm>
            <a:off x="4104251" y="381452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79B38-D1D6-43A1-B607-A185A45FC341}"/>
              </a:ext>
            </a:extLst>
          </p:cNvPr>
          <p:cNvSpPr txBox="1"/>
          <p:nvPr/>
        </p:nvSpPr>
        <p:spPr>
          <a:xfrm>
            <a:off x="5189914" y="381452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A9C76-4110-4169-B471-C866BD947712}"/>
              </a:ext>
            </a:extLst>
          </p:cNvPr>
          <p:cNvSpPr txBox="1"/>
          <p:nvPr/>
        </p:nvSpPr>
        <p:spPr>
          <a:xfrm>
            <a:off x="6108192" y="4183855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DCD1B-3D14-47EB-8029-37C234CB740D}"/>
              </a:ext>
            </a:extLst>
          </p:cNvPr>
          <p:cNvSpPr txBox="1"/>
          <p:nvPr/>
        </p:nvSpPr>
        <p:spPr>
          <a:xfrm>
            <a:off x="7155714" y="4269189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4A9C3-E2F9-4A54-AF1F-FD1D005A10D2}"/>
              </a:ext>
            </a:extLst>
          </p:cNvPr>
          <p:cNvSpPr txBox="1"/>
          <p:nvPr/>
        </p:nvSpPr>
        <p:spPr>
          <a:xfrm>
            <a:off x="2928584" y="2550844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D61C4-45E1-4F61-B08B-5E4274A0C7C2}"/>
              </a:ext>
            </a:extLst>
          </p:cNvPr>
          <p:cNvSpPr txBox="1"/>
          <p:nvPr/>
        </p:nvSpPr>
        <p:spPr>
          <a:xfrm>
            <a:off x="3979718" y="2541710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3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98242-8A6B-4699-BA61-F583A6B9F7BD}"/>
              </a:ext>
            </a:extLst>
          </p:cNvPr>
          <p:cNvSpPr txBox="1"/>
          <p:nvPr/>
        </p:nvSpPr>
        <p:spPr>
          <a:xfrm>
            <a:off x="5151814" y="2546528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18FE6-ECBB-404C-96B5-E9848B7B9ED7}"/>
              </a:ext>
            </a:extLst>
          </p:cNvPr>
          <p:cNvSpPr txBox="1"/>
          <p:nvPr/>
        </p:nvSpPr>
        <p:spPr>
          <a:xfrm>
            <a:off x="7122256" y="257779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4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B87E-0787-4A81-8B49-A92914F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– kod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8418A1-B7CF-4B10-B2A1-25BBC87F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30" y="1868558"/>
            <a:ext cx="9971424" cy="43036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69C5-99F5-4749-8739-CB5241CA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A39DAF8-4DCC-4BC9-96AF-B1B08BCB31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164</TotalTime>
  <Words>619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View</vt:lpstr>
      <vt:lpstr>  JuliaCAP</vt:lpstr>
      <vt:lpstr>Opis</vt:lpstr>
      <vt:lpstr>Podržani elementi</vt:lpstr>
      <vt:lpstr>Podržani elementi (1)</vt:lpstr>
      <vt:lpstr>Metode</vt:lpstr>
      <vt:lpstr>Metode (1)</vt:lpstr>
      <vt:lpstr>Korišćenje</vt:lpstr>
      <vt:lpstr>Primer 1 – kolo</vt:lpstr>
      <vt:lpstr>Primer 1 – kod</vt:lpstr>
      <vt:lpstr>Primer 1 – izlaz</vt:lpstr>
      <vt:lpstr>Primer 1 – rešenje</vt:lpstr>
      <vt:lpstr>Primer 2 – kolo</vt:lpstr>
      <vt:lpstr>Primer 2 – kod</vt:lpstr>
      <vt:lpstr>Primer 2 – izlaz</vt:lpstr>
      <vt:lpstr>Primer 2 – rešenje</vt:lpstr>
      <vt:lpstr>Problemi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JuliaCAP</dc:title>
  <dc:creator>Kristina Rajkovic</dc:creator>
  <cp:lastModifiedBy>Kristina Rajkovic</cp:lastModifiedBy>
  <cp:revision>8</cp:revision>
  <dcterms:created xsi:type="dcterms:W3CDTF">2022-02-15T19:19:32Z</dcterms:created>
  <dcterms:modified xsi:type="dcterms:W3CDTF">2022-02-18T17:39:03Z</dcterms:modified>
</cp:coreProperties>
</file>