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5" autoAdjust="0"/>
    <p:restoredTop sz="82723" autoAdjust="0"/>
  </p:normalViewPr>
  <p:slideViewPr>
    <p:cSldViewPr snapToGrid="0">
      <p:cViewPr varScale="1">
        <p:scale>
          <a:sx n="62" d="100"/>
          <a:sy n="6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CB690-453F-4C54-9FD9-B4719876F28D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88F2E-1014-4402-A594-9057A5CEC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00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88F2E-1014-4402-A594-9057A5CEC0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3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45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00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193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02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7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69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087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4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8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20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14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9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90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5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2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7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53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Secure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8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810" y="282844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填充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074326" y="1493520"/>
            <a:ext cx="9934794" cy="53644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DES</a:t>
            </a:r>
            <a:r>
              <a:rPr lang="zh-CN" altLang="en-US" dirty="0" smtClean="0"/>
              <a:t>要</a:t>
            </a:r>
            <a:r>
              <a:rPr lang="zh-CN" altLang="en-US" dirty="0"/>
              <a:t>将原文进行分组，然后每个分组进行加密，然后组装密文</a:t>
            </a:r>
            <a:endParaRPr lang="en-US" altLang="zh-CN" dirty="0" smtClean="0"/>
          </a:p>
          <a:p>
            <a:r>
              <a:rPr lang="en-US" altLang="zh-CN" dirty="0" err="1" smtClean="0"/>
              <a:t>NoPadding</a:t>
            </a:r>
            <a:r>
              <a:rPr lang="zh-CN" altLang="en-US" dirty="0" smtClean="0"/>
              <a:t>：无填充（所以就需要输入的为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字节的整数倍）</a:t>
            </a:r>
            <a:endParaRPr lang="en-US" altLang="zh-CN" dirty="0" smtClean="0"/>
          </a:p>
          <a:p>
            <a:r>
              <a:rPr lang="en-US" altLang="zh-CN" dirty="0" err="1" smtClean="0"/>
              <a:t>PKCS5Padding</a:t>
            </a:r>
            <a:r>
              <a:rPr lang="zh-CN" altLang="en-US" dirty="0" smtClean="0"/>
              <a:t>：末尾填充的字节</a:t>
            </a:r>
            <a:r>
              <a:rPr lang="zh-CN" altLang="en-US" dirty="0"/>
              <a:t>数目为</a:t>
            </a:r>
            <a:r>
              <a:rPr lang="en-US" altLang="zh-CN" dirty="0"/>
              <a:t>8-(</a:t>
            </a:r>
            <a:r>
              <a:rPr lang="en-US" altLang="zh-CN" dirty="0" err="1"/>
              <a:t>x%8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每个</a:t>
            </a:r>
            <a:r>
              <a:rPr lang="en-US" altLang="zh-CN" dirty="0"/>
              <a:t>padding</a:t>
            </a:r>
            <a:r>
              <a:rPr lang="zh-CN" altLang="en-US" dirty="0"/>
              <a:t>的字节值是</a:t>
            </a:r>
            <a:r>
              <a:rPr lang="en-US" altLang="zh-CN" dirty="0"/>
              <a:t>8-(</a:t>
            </a:r>
            <a:r>
              <a:rPr lang="en-US" altLang="zh-CN" dirty="0" err="1"/>
              <a:t>x%8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，如下：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待加密数据原长度为</a:t>
            </a:r>
            <a:r>
              <a:rPr lang="en-US" altLang="zh-CN" dirty="0"/>
              <a:t>1</a:t>
            </a:r>
            <a:r>
              <a:rPr lang="zh-CN" altLang="en-US" dirty="0" smtClean="0"/>
              <a:t>字节 </a:t>
            </a:r>
            <a:endParaRPr lang="en-US" altLang="zh-CN" dirty="0" smtClean="0"/>
          </a:p>
          <a:p>
            <a:r>
              <a:rPr lang="en-US" altLang="zh-CN" dirty="0" err="1" smtClean="0"/>
              <a:t>0x41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填充</a:t>
            </a:r>
            <a:r>
              <a:rPr lang="zh-CN" altLang="en-US" dirty="0"/>
              <a:t>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0x410x070x070x070x070x070x070x07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待加密数据原长度为</a:t>
            </a:r>
            <a:r>
              <a:rPr lang="en-US" altLang="zh-CN" dirty="0"/>
              <a:t>7</a:t>
            </a:r>
            <a:r>
              <a:rPr lang="zh-CN" altLang="en-US" dirty="0"/>
              <a:t>字节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0x410x410x410x410x410x410x41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填充后</a:t>
            </a:r>
            <a:endParaRPr lang="en-US" altLang="zh-CN" dirty="0" smtClean="0"/>
          </a:p>
          <a:p>
            <a:r>
              <a:rPr lang="en-US" altLang="zh-CN" dirty="0" err="1" smtClean="0"/>
              <a:t>0x410x410x410x410x410x410x410x01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待加密数据原长度为</a:t>
            </a:r>
            <a:r>
              <a:rPr lang="en-US" altLang="zh-CN" dirty="0"/>
              <a:t>8</a:t>
            </a:r>
            <a:r>
              <a:rPr lang="zh-CN" altLang="en-US" dirty="0"/>
              <a:t>字节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0x410x410x410x410x410x410x410x41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填充后</a:t>
            </a:r>
            <a:endParaRPr lang="en-US" altLang="zh-CN" dirty="0" smtClean="0"/>
          </a:p>
          <a:p>
            <a:r>
              <a:rPr lang="en-US" altLang="zh-CN" dirty="0" smtClean="0"/>
              <a:t>0x410x410x410x410x410x410x410x410x080x080x080x080x080x080x080x08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4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810" y="282844"/>
            <a:ext cx="10018713" cy="1752599"/>
          </a:xfrm>
        </p:spPr>
        <p:txBody>
          <a:bodyPr/>
          <a:lstStyle/>
          <a:p>
            <a:r>
              <a:rPr lang="en-US" altLang="zh-CN" dirty="0" err="1" smtClean="0"/>
              <a:t>3DES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Triple DES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05058" y="3733800"/>
            <a:ext cx="120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smtClean="0"/>
              <a:t>word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38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810" y="282844"/>
            <a:ext cx="10018713" cy="1752599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Advanced </a:t>
            </a:r>
            <a:r>
              <a:rPr lang="en-US" altLang="zh-CN" dirty="0" smtClean="0"/>
              <a:t>Encryption </a:t>
            </a:r>
            <a:r>
              <a:rPr lang="en-US" altLang="zh-CN" dirty="0"/>
              <a:t>Standard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72840" y="2834640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密钥长度变长：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192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分组字节变长：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位分组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2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810" y="282844"/>
            <a:ext cx="10018713" cy="1752599"/>
          </a:xfrm>
        </p:spPr>
        <p:txBody>
          <a:bodyPr/>
          <a:lstStyle/>
          <a:p>
            <a:r>
              <a:rPr lang="en-US" altLang="zh-CN" dirty="0" err="1" smtClean="0"/>
              <a:t>RSA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Advanced </a:t>
            </a:r>
            <a:r>
              <a:rPr lang="en-US" altLang="zh-CN" dirty="0" smtClean="0"/>
              <a:t>Encryption </a:t>
            </a:r>
            <a:r>
              <a:rPr lang="en-US" altLang="zh-CN" dirty="0"/>
              <a:t>Standard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72840" y="2834640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密钥长度变长：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192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分组字节变长：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位分组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3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375822" y="1830091"/>
            <a:ext cx="10018713" cy="3124201"/>
          </a:xfrm>
        </p:spPr>
        <p:txBody>
          <a:bodyPr/>
          <a:lstStyle/>
          <a:p>
            <a:r>
              <a:rPr lang="zh-CN" altLang="en-US" dirty="0" smtClean="0"/>
              <a:t>摘要算法（</a:t>
            </a:r>
            <a:r>
              <a:rPr lang="en-US" altLang="zh-CN" dirty="0" smtClean="0"/>
              <a:t>MD</a:t>
            </a:r>
            <a:r>
              <a:rPr lang="zh-CN" altLang="en-US" dirty="0" smtClean="0"/>
              <a:t>系列、</a:t>
            </a:r>
            <a:r>
              <a:rPr lang="en-US" altLang="zh-CN" dirty="0" smtClean="0"/>
              <a:t>SHA</a:t>
            </a:r>
            <a:r>
              <a:rPr lang="zh-CN" altLang="en-US" dirty="0" smtClean="0"/>
              <a:t>系列）</a:t>
            </a:r>
            <a:endParaRPr lang="en-US" altLang="zh-CN" dirty="0" smtClean="0"/>
          </a:p>
          <a:p>
            <a:r>
              <a:rPr lang="zh-CN" altLang="en-US" dirty="0" smtClean="0"/>
              <a:t>对称加密算法（</a:t>
            </a:r>
            <a:r>
              <a:rPr lang="en-US" altLang="zh-CN" dirty="0" smtClean="0"/>
              <a:t>DES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3DES</a:t>
            </a:r>
            <a:r>
              <a:rPr lang="zh-CN" altLang="en-US" dirty="0"/>
              <a:t>、</a:t>
            </a:r>
            <a:r>
              <a:rPr lang="en-US" altLang="zh-CN" dirty="0" smtClean="0"/>
              <a:t>AES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Blowfish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非对称加密算法（</a:t>
            </a:r>
            <a:r>
              <a:rPr lang="en-US" altLang="zh-CN" dirty="0" smtClean="0"/>
              <a:t>RSA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DSA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DH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HTTPS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15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MD5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60" y="2669448"/>
            <a:ext cx="10261764" cy="290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9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SHA1</a:t>
            </a:r>
            <a:br>
              <a:rPr lang="en-US" altLang="zh-CN" dirty="0" smtClean="0"/>
            </a:br>
            <a:r>
              <a:rPr lang="en-US" altLang="zh-CN" dirty="0"/>
              <a:t>Secure Hash </a:t>
            </a:r>
            <a:r>
              <a:rPr lang="en-US" altLang="zh-CN" dirty="0" smtClean="0"/>
              <a:t>Algorithm 1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57" y="3083998"/>
            <a:ext cx="10786820" cy="263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MD5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SHA1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86" y="2024058"/>
            <a:ext cx="6722783" cy="39427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89017" y="2309247"/>
            <a:ext cx="1946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SHA1</a:t>
            </a:r>
            <a:r>
              <a:rPr lang="zh-CN" altLang="en-US" dirty="0" smtClean="0"/>
              <a:t>安全性更高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运行效率更慢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02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810" y="282844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其他</a:t>
            </a:r>
            <a:r>
              <a:rPr lang="en-US" altLang="zh-CN" dirty="0" smtClean="0"/>
              <a:t>SHA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834990" y="2035443"/>
            <a:ext cx="1185742" cy="754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SHA-2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454174" y="3727349"/>
            <a:ext cx="141293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SHA-384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713558" y="3727349"/>
            <a:ext cx="141797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SHA-256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861870" y="3727349"/>
            <a:ext cx="144134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SHA-224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6" idx="2"/>
            <a:endCxn id="8" idx="0"/>
          </p:cNvCxnSpPr>
          <p:nvPr/>
        </p:nvCxnSpPr>
        <p:spPr>
          <a:xfrm flipH="1">
            <a:off x="5422545" y="2789695"/>
            <a:ext cx="1005316" cy="93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7" idx="0"/>
          </p:cNvCxnSpPr>
          <p:nvPr/>
        </p:nvCxnSpPr>
        <p:spPr>
          <a:xfrm>
            <a:off x="7020732" y="2412569"/>
            <a:ext cx="1139907" cy="131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1"/>
            <a:endCxn id="9" idx="0"/>
          </p:cNvCxnSpPr>
          <p:nvPr/>
        </p:nvCxnSpPr>
        <p:spPr>
          <a:xfrm flipH="1">
            <a:off x="2582541" y="2412569"/>
            <a:ext cx="3252449" cy="131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411341" y="5587197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生成摘要的长度各不相同，算法一致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0199562" y="3727349"/>
            <a:ext cx="141293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SHA</a:t>
            </a:r>
            <a:r>
              <a:rPr lang="en-US" altLang="zh-CN" dirty="0" smtClean="0"/>
              <a:t>-</a:t>
            </a:r>
            <a:r>
              <a:rPr lang="en-US" altLang="zh-CN" dirty="0" smtClean="0"/>
              <a:t>….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6" idx="3"/>
            <a:endCxn id="11" idx="0"/>
          </p:cNvCxnSpPr>
          <p:nvPr/>
        </p:nvCxnSpPr>
        <p:spPr>
          <a:xfrm>
            <a:off x="7020732" y="2412569"/>
            <a:ext cx="3885295" cy="131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6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810" y="282844"/>
            <a:ext cx="10018713" cy="1752599"/>
          </a:xfrm>
        </p:spPr>
        <p:txBody>
          <a:bodyPr/>
          <a:lstStyle/>
          <a:p>
            <a:r>
              <a:rPr lang="en-US" altLang="zh-CN" dirty="0" smtClean="0"/>
              <a:t>DES</a:t>
            </a:r>
            <a:br>
              <a:rPr lang="en-US" altLang="zh-CN" dirty="0" smtClean="0"/>
            </a:br>
            <a:r>
              <a:rPr lang="en-US" altLang="zh-CN" dirty="0"/>
              <a:t>Data Encryption Standard</a:t>
            </a:r>
            <a:endParaRPr lang="zh-CN" altLang="en-US" dirty="0"/>
          </a:p>
        </p:txBody>
      </p:sp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314" y="2062598"/>
            <a:ext cx="8286750" cy="28384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7182" y="5361232"/>
            <a:ext cx="7703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密钥长度？</a:t>
            </a:r>
            <a:endParaRPr lang="en-US" altLang="zh-CN" dirty="0" smtClean="0"/>
          </a:p>
          <a:p>
            <a:r>
              <a:rPr lang="zh-CN" altLang="en-US" dirty="0" smtClean="0"/>
              <a:t>工作模式</a:t>
            </a:r>
            <a:r>
              <a:rPr lang="zh-CN" altLang="en-US" dirty="0" smtClean="0"/>
              <a:t>？</a:t>
            </a:r>
            <a:r>
              <a:rPr lang="en-US" altLang="zh-CN" dirty="0"/>
              <a:t>https://</a:t>
            </a:r>
            <a:r>
              <a:rPr lang="en-US" altLang="zh-CN" dirty="0" err="1"/>
              <a:t>blog.csdn.net</a:t>
            </a:r>
            <a:r>
              <a:rPr lang="en-US" altLang="zh-CN" dirty="0"/>
              <a:t>/</a:t>
            </a:r>
            <a:r>
              <a:rPr lang="en-US" altLang="zh-CN" dirty="0" err="1"/>
              <a:t>jerry81333</a:t>
            </a:r>
            <a:r>
              <a:rPr lang="en-US" altLang="zh-CN" dirty="0"/>
              <a:t>/article/details/78336616</a:t>
            </a:r>
            <a:endParaRPr lang="en-US" altLang="zh-CN" dirty="0" smtClean="0"/>
          </a:p>
          <a:p>
            <a:r>
              <a:rPr lang="zh-CN" altLang="en-US" dirty="0" smtClean="0"/>
              <a:t>填充模式？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2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810" y="282844"/>
            <a:ext cx="10018713" cy="1752599"/>
          </a:xfrm>
        </p:spPr>
        <p:txBody>
          <a:bodyPr/>
          <a:lstStyle/>
          <a:p>
            <a:r>
              <a:rPr lang="en-US" altLang="zh-CN" dirty="0" smtClean="0"/>
              <a:t>ECB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309" y="2035443"/>
            <a:ext cx="8143069" cy="419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810" y="282844"/>
            <a:ext cx="10018713" cy="1752599"/>
          </a:xfrm>
        </p:spPr>
        <p:txBody>
          <a:bodyPr/>
          <a:lstStyle/>
          <a:p>
            <a:r>
              <a:rPr lang="en-US" altLang="zh-CN" dirty="0" smtClean="0"/>
              <a:t>CBC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392" y="2035443"/>
            <a:ext cx="9443131" cy="36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2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C8E8C8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微软雅黑（Angi）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8E8C8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1891</TotalTime>
  <Words>228</Words>
  <Application>Microsoft Office PowerPoint</Application>
  <PresentationFormat>宽屏</PresentationFormat>
  <Paragraphs>52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Parallax</vt:lpstr>
      <vt:lpstr>Secure</vt:lpstr>
      <vt:lpstr>PowerPoint 演示文稿</vt:lpstr>
      <vt:lpstr>MD5</vt:lpstr>
      <vt:lpstr>SHA1 Secure Hash Algorithm 1</vt:lpstr>
      <vt:lpstr>MD5比较SHA1</vt:lpstr>
      <vt:lpstr>其他SHA</vt:lpstr>
      <vt:lpstr>DES Data Encryption Standard</vt:lpstr>
      <vt:lpstr>ECB模式</vt:lpstr>
      <vt:lpstr>CBC模式</vt:lpstr>
      <vt:lpstr>填充模式</vt:lpstr>
      <vt:lpstr>3DES Triple DES</vt:lpstr>
      <vt:lpstr>AES Advanced Encryption Standard</vt:lpstr>
      <vt:lpstr>RSA Advanced Encryption Standard</vt:lpstr>
    </vt:vector>
  </TitlesOfParts>
  <Company>AFE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Secure</dc:title>
  <dc:creator>Angi WANG</dc:creator>
  <cp:lastModifiedBy>xu glory</cp:lastModifiedBy>
  <cp:revision>172</cp:revision>
  <dcterms:created xsi:type="dcterms:W3CDTF">2014-01-15T12:35:52Z</dcterms:created>
  <dcterms:modified xsi:type="dcterms:W3CDTF">2018-08-23T16:22:01Z</dcterms:modified>
</cp:coreProperties>
</file>