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3"/>
  </p:handoutMasterIdLst>
  <p:sldIdLst>
    <p:sldId id="363" r:id="rId3"/>
    <p:sldId id="364" r:id="rId4"/>
    <p:sldId id="365" r:id="rId5"/>
    <p:sldId id="256" r:id="rId6"/>
    <p:sldId id="370" r:id="rId8"/>
    <p:sldId id="285" r:id="rId9"/>
    <p:sldId id="359" r:id="rId10"/>
    <p:sldId id="360" r:id="rId11"/>
    <p:sldId id="259" r:id="rId12"/>
  </p:sldIdLst>
  <p:sldSz cx="115189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4" autoAdjust="0"/>
    <p:restoredTop sz="94660"/>
  </p:normalViewPr>
  <p:slideViewPr>
    <p:cSldViewPr snapToGrid="0">
      <p:cViewPr>
        <p:scale>
          <a:sx n="130" d="100"/>
          <a:sy n="130" d="100"/>
        </p:scale>
        <p:origin x="416" y="400"/>
      </p:cViewPr>
      <p:guideLst>
        <p:guide orient="horz" pos="2142"/>
        <p:guide pos="368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回顾：变幻莫测的 this 指向</a:t>
            </a:r>
            <a:endParaRPr lang="zh-CN" altLang="en-US" b="1">
              <a:solidFill>
                <a:srgbClr val="00A0EA"/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355" y="1348105"/>
            <a:ext cx="70383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事件调用环境 谁触发事件，函数里面的this指向的就是谁。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普通函数里面的 this 最终指向的是调用它的对象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函数被多层对象所包含，如果函数被最外层对象调用，this指向的也只是它上一级的对象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构造函数中的this指向的是实例化对象，注意</a:t>
            </a:r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return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algn="l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箭头函数本身是没有this和arguments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</p:txBody>
      </p:sp>
      <p:pic>
        <p:nvPicPr>
          <p:cNvPr id="8" name="图片 7" descr="奖学金领取秘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1905"/>
            <a:ext cx="3427095" cy="6005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回顾：基于防抖和节流的性能优化</a:t>
            </a:r>
            <a:endParaRPr lang="zh-CN" altLang="en-US" b="1">
              <a:solidFill>
                <a:srgbClr val="00A0EA"/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355" y="1348105"/>
            <a:ext cx="70383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就是指触发事件后在 n 秒内函数只能执行一次，如果在 n 秒内又触发了事件，则会重新计算函数执行时间。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就是指连续触发事件但是在一段时间中只执行一次函数。控制函数被触发的频率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</p:txBody>
      </p:sp>
      <p:pic>
        <p:nvPicPr>
          <p:cNvPr id="8" name="图片 7" descr="奖学金领取秘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1905"/>
            <a:ext cx="3427095" cy="6005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rPr>
              <a:t>回顾：数据响应式原理剖析</a:t>
            </a:r>
            <a:endParaRPr lang="zh-CN" altLang="en-US" b="1">
              <a:solidFill>
                <a:srgbClr val="00A0EA"/>
              </a:solidFill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355" y="1348105"/>
            <a:ext cx="703834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Proxy代理与数据劫持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Handler.set()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Handler.get()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Handler... 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vue中的数据响应式实现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获取子元素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匹配内容规则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修改视图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vue中双向绑定实现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监控数据变化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通过自定义事件通知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修改视图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pPr lvl="1"/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</p:txBody>
      </p:sp>
      <p:pic>
        <p:nvPicPr>
          <p:cNvPr id="8" name="图片 7" descr="奖学金领取秘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1905"/>
            <a:ext cx="3427095" cy="6005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2630" y="3568065"/>
            <a:ext cx="418274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F0"/>
                </a:solidFill>
              </a:rPr>
              <a:t>—— </a:t>
            </a:r>
            <a:r>
              <a:rPr lang="zh-CN" altLang="en-US">
                <a:solidFill>
                  <a:srgbClr val="00B0F0"/>
                </a:solidFill>
              </a:rPr>
              <a:t>无忧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 sz="1600">
                <a:solidFill>
                  <a:srgbClr val="00B0F0"/>
                </a:solidFill>
              </a:rPr>
              <a:t>前寺库中国高级前端工程师</a:t>
            </a:r>
            <a:endParaRPr lang="zh-CN" altLang="en-US" sz="1600">
              <a:solidFill>
                <a:srgbClr val="00B0F0"/>
              </a:solidFill>
            </a:endParaRPr>
          </a:p>
          <a:p>
            <a:r>
              <a:rPr lang="en-US" altLang="zh-CN" sz="1600">
                <a:solidFill>
                  <a:srgbClr val="00B0F0"/>
                </a:solidFill>
              </a:rPr>
              <a:t>7</a:t>
            </a:r>
            <a:r>
              <a:rPr lang="zh-CN" altLang="en-US" sz="1600">
                <a:solidFill>
                  <a:srgbClr val="00B0F0"/>
                </a:solidFill>
              </a:rPr>
              <a:t>年一线产品开发经验</a:t>
            </a:r>
            <a:endParaRPr lang="zh-CN" altLang="en-US" sz="1600">
              <a:solidFill>
                <a:srgbClr val="00B0F0"/>
              </a:solidFill>
            </a:endParaRPr>
          </a:p>
          <a:p>
            <a:r>
              <a:rPr lang="zh-CN" altLang="en-US" sz="1600">
                <a:solidFill>
                  <a:srgbClr val="00B0F0"/>
                </a:solidFill>
              </a:rPr>
              <a:t>服务学员</a:t>
            </a:r>
            <a:r>
              <a:rPr lang="en-US" altLang="zh-CN" sz="1600">
                <a:solidFill>
                  <a:srgbClr val="00B0F0"/>
                </a:solidFill>
              </a:rPr>
              <a:t>1000+</a:t>
            </a:r>
            <a:endParaRPr lang="en-US" altLang="zh-CN" sz="1600">
              <a:solidFill>
                <a:srgbClr val="00B0F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7540" y="1541145"/>
            <a:ext cx="8674100" cy="1259840"/>
            <a:chOff x="1004" y="2091"/>
            <a:chExt cx="13660" cy="1984"/>
          </a:xfrm>
        </p:grpSpPr>
        <p:sp>
          <p:nvSpPr>
            <p:cNvPr id="2" name="文本框 1"/>
            <p:cNvSpPr txBox="1"/>
            <p:nvPr/>
          </p:nvSpPr>
          <p:spPr>
            <a:xfrm>
              <a:off x="1004" y="2091"/>
              <a:ext cx="7997" cy="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i="1" dirty="0" smtClean="0">
                  <a:solidFill>
                    <a:schemeClr val="accent2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</a:rPr>
                <a:t>基于Web Component</a:t>
              </a:r>
              <a:r>
                <a:rPr lang="zh-CN" altLang="en-US" sz="3200" b="1" dirty="0" smtClean="0">
                  <a:solidFill>
                    <a:srgbClr val="00A0EA"/>
                  </a:solidFill>
                  <a:latin typeface="+mn-ea"/>
                  <a:cs typeface="+mj-lt"/>
                </a:rPr>
                <a:t> </a:t>
              </a:r>
              <a:endParaRPr lang="zh-CN" altLang="en-US" sz="4000" b="1" dirty="0" smtClean="0">
                <a:solidFill>
                  <a:srgbClr val="00A0EA"/>
                </a:solidFill>
                <a:latin typeface="+mn-ea"/>
                <a:cs typeface="+mj-lt"/>
              </a:endParaRPr>
            </a:p>
            <a:p>
              <a:r>
                <a:rPr lang="zh-CN" altLang="en-US" sz="4400" b="1" dirty="0" smtClean="0">
                  <a:solidFill>
                    <a:srgbClr val="00A0EA"/>
                  </a:solidFill>
                  <a:latin typeface="+mn-ea"/>
                  <a:cs typeface="+mj-lt"/>
                </a:rPr>
                <a:t>的组件化开发</a:t>
              </a:r>
              <a:endParaRPr lang="zh-CN" altLang="en-US" sz="4400" b="1" dirty="0" smtClean="0">
                <a:solidFill>
                  <a:srgbClr val="00A0EA"/>
                </a:solidFill>
                <a:latin typeface="+mn-ea"/>
                <a:cs typeface="+mj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450" y="3298"/>
              <a:ext cx="7214" cy="654"/>
              <a:chOff x="7517" y="3298"/>
              <a:chExt cx="7214" cy="654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7517" y="3298"/>
                <a:ext cx="7215" cy="654"/>
              </a:xfrm>
              <a:custGeom>
                <a:avLst/>
                <a:gdLst>
                  <a:gd name="connsiteX0" fmla="*/ 0 w 7215"/>
                  <a:gd name="connsiteY0" fmla="*/ 0 h 654"/>
                  <a:gd name="connsiteX1" fmla="*/ 6796 w 7215"/>
                  <a:gd name="connsiteY1" fmla="*/ 0 h 654"/>
                  <a:gd name="connsiteX2" fmla="*/ 7215 w 7215"/>
                  <a:gd name="connsiteY2" fmla="*/ 654 h 654"/>
                  <a:gd name="connsiteX3" fmla="*/ 0 w 7215"/>
                  <a:gd name="connsiteY3" fmla="*/ 654 h 654"/>
                  <a:gd name="connsiteX4" fmla="*/ 0 w 7215"/>
                  <a:gd name="connsiteY4" fmla="*/ 0 h 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15" h="654">
                    <a:moveTo>
                      <a:pt x="0" y="0"/>
                    </a:moveTo>
                    <a:lnTo>
                      <a:pt x="6796" y="0"/>
                    </a:lnTo>
                    <a:lnTo>
                      <a:pt x="7215" y="654"/>
                    </a:lnTo>
                    <a:lnTo>
                      <a:pt x="0" y="65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ECF40"/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4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lin scaled="0"/>
                  </a:gra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517" y="3346"/>
                <a:ext cx="65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90</a:t>
                </a:r>
                <a:r>
                  <a:rPr lang="zh-CN" altLang="en-US"/>
                  <a:t>分钟带你告别重复</a:t>
                </a:r>
                <a:r>
                  <a:rPr lang="en-US" altLang="zh-CN"/>
                  <a:t>“</a:t>
                </a:r>
                <a:r>
                  <a:rPr lang="zh-CN" altLang="en-US"/>
                  <a:t>造轮子</a:t>
                </a:r>
                <a:r>
                  <a:rPr lang="en-US" altLang="zh-CN"/>
                  <a:t>”</a:t>
                </a:r>
                <a:endParaRPr lang="en-US" altLang="zh-CN"/>
              </a:p>
            </p:txBody>
          </p:sp>
        </p:grp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/Users/songchenglong/Desktop/组件.png组件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66995" y="421640"/>
            <a:ext cx="6209030" cy="491363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587500" y="346075"/>
            <a:ext cx="5801360" cy="368300"/>
            <a:chOff x="2819" y="545"/>
            <a:chExt cx="9136" cy="580"/>
          </a:xfrm>
        </p:grpSpPr>
        <p:sp>
          <p:nvSpPr>
            <p:cNvPr id="6" name="矩形 5"/>
            <p:cNvSpPr/>
            <p:nvPr/>
          </p:nvSpPr>
          <p:spPr>
            <a:xfrm>
              <a:off x="2891" y="545"/>
              <a:ext cx="9064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组件化开发</a:t>
              </a:r>
              <a:endParaRPr lang="zh-CN" altLang="en-US" b="1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19" y="545"/>
              <a:ext cx="72" cy="52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A0EA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1355" y="1348105"/>
            <a:ext cx="70383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什么是组件化开发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组件化的好处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	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高内聚，可重用，可互换，可组合 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  <a:p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--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怎么做？</a:t>
            </a:r>
            <a:endParaRPr lang="en-US" altLang="zh-CN" sz="2000">
              <a:latin typeface="冬青黑体简体中文" panose="020B0300000000000000" charset="-122"/>
              <a:ea typeface="冬青黑体简体中文" panose="020B0300000000000000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8135" y="360045"/>
            <a:ext cx="5781675" cy="368300"/>
            <a:chOff x="1032" y="663"/>
            <a:chExt cx="9105" cy="580"/>
          </a:xfrm>
        </p:grpSpPr>
        <p:sp>
          <p:nvSpPr>
            <p:cNvPr id="6" name="矩形 5"/>
            <p:cNvSpPr/>
            <p:nvPr/>
          </p:nvSpPr>
          <p:spPr>
            <a:xfrm>
              <a:off x="1073" y="663"/>
              <a:ext cx="9064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1,自定义独立元素</a:t>
              </a:r>
              <a:endParaRPr lang="zh-CN" altLang="en-US" b="1" dirty="0">
                <a:solidFill>
                  <a:srgbClr val="00A0EA"/>
                </a:solidFill>
                <a:latin typeface="Arial" panose="020B0604020202090204"/>
                <a:ea typeface="微软雅黑" panose="020B0503020204020204" charset="-122"/>
                <a:cs typeface="Arial" panose="020B060402020209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32" y="663"/>
              <a:ext cx="72" cy="52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A0EA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1355" y="1348105"/>
            <a:ext cx="7038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class MyComponents extends HTMLElement{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constructor(){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    super();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    console.log(123);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}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}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window.customElements.define('my-components',MyComponents);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endParaRPr lang="zh-CN" altLang="en-US" sz="2000"/>
          </a:p>
        </p:txBody>
      </p:sp>
      <p:pic>
        <p:nvPicPr>
          <p:cNvPr id="8" name="图片 7" descr="奖学金领取秘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835" y="1905"/>
            <a:ext cx="3427095" cy="6005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奖学金领取秘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820" y="-8255"/>
            <a:ext cx="3427095" cy="600583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524635" y="327660"/>
            <a:ext cx="5801360" cy="368300"/>
            <a:chOff x="1073" y="637"/>
            <a:chExt cx="9136" cy="580"/>
          </a:xfrm>
        </p:grpSpPr>
        <p:sp>
          <p:nvSpPr>
            <p:cNvPr id="6" name="矩形 5"/>
            <p:cNvSpPr/>
            <p:nvPr/>
          </p:nvSpPr>
          <p:spPr>
            <a:xfrm>
              <a:off x="1145" y="637"/>
              <a:ext cx="9064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2</a:t>
              </a:r>
              <a:r>
                <a:rPr lang="zh-CN" altLang="en-US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,template 元素</a:t>
              </a:r>
              <a:endParaRPr lang="zh-CN" altLang="en-US" b="1" dirty="0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3" y="663"/>
              <a:ext cx="72" cy="52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A0EA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8340" y="1017905"/>
            <a:ext cx="73964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&lt;template id="userCardTemplate"&gt;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&lt;img src="#" class="image"&gt;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&lt;div class="container"&gt;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&lt;p class="name"&gt;User Name&lt;/p&gt;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&lt;p class="email"&gt;yourmail@hotmail.com&lt;/p&gt;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&lt;button class="button"&gt;confirm&lt;/button&gt;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&lt;/div&gt;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&lt;/template&gt;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class UserCard extends HTMLElement {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constructor() {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super();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var templateElem = document.getElementById('userCardTemplate');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var content = templateElem.content.cloneNode(true);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this.appendChild(content);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}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} 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68145" y="360045"/>
            <a:ext cx="5781675" cy="368300"/>
            <a:chOff x="1037" y="663"/>
            <a:chExt cx="9105" cy="580"/>
          </a:xfrm>
        </p:grpSpPr>
        <p:sp>
          <p:nvSpPr>
            <p:cNvPr id="6" name="矩形 5"/>
            <p:cNvSpPr/>
            <p:nvPr/>
          </p:nvSpPr>
          <p:spPr>
            <a:xfrm>
              <a:off x="1078" y="663"/>
              <a:ext cx="9064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3</a:t>
              </a:r>
              <a:r>
                <a:rPr lang="zh-CN" altLang="en-US" b="1">
                  <a:solidFill>
                    <a:srgbClr val="00A0EA"/>
                  </a:solidFill>
                  <a:latin typeface="冬青黑体简体中文" panose="020B0300000000000000" charset="-122"/>
                  <a:ea typeface="冬青黑体简体中文" panose="020B0300000000000000" charset="-122"/>
                  <a:cs typeface="冬青黑体简体中文" panose="020B0300000000000000" charset="-122"/>
                  <a:sym typeface="+mn-ea"/>
                </a:rPr>
                <a:t>,拓展原有元素</a:t>
              </a:r>
              <a:endParaRPr lang="zh-CN" altLang="en-US" b="1" dirty="0">
                <a:solidFill>
                  <a:srgbClr val="00A0EA"/>
                </a:solidFill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37" y="663"/>
              <a:ext cx="72" cy="52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A0EA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4530" y="1337310"/>
            <a:ext cx="6275705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&lt;img is="my-img" src="" alt=""&gt;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class MyImg extends HTMLImageElement{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constructor(){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    super();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    console.log('这里拓展了img标签');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}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}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window.customElements.define('my-img',MyImg,{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    extends:'img'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 algn="l"/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sym typeface="+mn-ea"/>
              </a:rPr>
              <a:t>});</a:t>
            </a:r>
            <a:endParaRPr lang="zh-CN" altLang="en-US" sz="2000"/>
          </a:p>
        </p:txBody>
      </p:sp>
      <p:pic>
        <p:nvPicPr>
          <p:cNvPr id="2" name="图片 1" descr="奖学金领取秘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835" y="1905"/>
            <a:ext cx="3427095" cy="6005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感谢您的</a:t>
            </a:r>
            <a:r>
              <a:rPr lang="zh-CN" altLang="en-US" sz="4000" dirty="0" smtClean="0">
                <a:solidFill>
                  <a:srgbClr val="00A0E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观看</a:t>
            </a:r>
            <a:endParaRPr lang="zh-CN" altLang="en-US" sz="4000" dirty="0">
              <a:solidFill>
                <a:srgbClr val="00A0E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文字</Application>
  <PresentationFormat>自定义</PresentationFormat>
  <Paragraphs>104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冬青黑体简体中文</vt:lpstr>
      <vt:lpstr>Arial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songchenglong</cp:lastModifiedBy>
  <cp:revision>731</cp:revision>
  <dcterms:created xsi:type="dcterms:W3CDTF">2020-06-05T09:30:53Z</dcterms:created>
  <dcterms:modified xsi:type="dcterms:W3CDTF">2020-06-05T09:30:53Z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