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2" r:id="rId8"/>
    <p:sldId id="263" r:id="rId9"/>
    <p:sldId id="264" r:id="rId10"/>
    <p:sldId id="266" r:id="rId11"/>
    <p:sldId id="26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82" d="100"/>
          <a:sy n="82"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35958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250287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117028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1BBD79-73BD-4FCC-A131-912D061EF751}"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A119BB-CB53-4D13-A1E9-626B81BB36FF}"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rgbClr val="223054"/>
          </a:solidFill>
          <a:ln>
            <a:solidFill>
              <a:srgbClr val="223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1600201" y="5272088"/>
            <a:ext cx="971551" cy="971550"/>
          </a:xfrm>
          <a:prstGeom prst="ellipse">
            <a:avLst/>
          </a:prstGeom>
          <a:solidFill>
            <a:srgbClr val="22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1165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368589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222787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337608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335216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158994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13206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36793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FF59CE4-8001-476D-A83F-025090919DEC}"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389077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9CE4-8001-476D-A83F-025090919DEC}" type="datetimeFigureOut">
              <a:rPr lang="zh-CN" altLang="en-US" smtClean="0"/>
              <a:t>2017/5/27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0E428-C387-4307-9AB3-35DE6DD47256}" type="slidenum">
              <a:rPr lang="zh-CN" altLang="en-US" smtClean="0"/>
              <a:t>‹#›</a:t>
            </a:fld>
            <a:endParaRPr lang="zh-CN" altLang="en-US"/>
          </a:p>
        </p:txBody>
      </p:sp>
    </p:spTree>
    <p:extLst>
      <p:ext uri="{BB962C8B-B14F-4D97-AF65-F5344CB8AC3E}">
        <p14:creationId xmlns:p14="http://schemas.microsoft.com/office/powerpoint/2010/main" val="1829788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38457" y="2038474"/>
            <a:ext cx="1247115" cy="1862048"/>
          </a:xfrm>
          <a:prstGeom prst="rect">
            <a:avLst/>
          </a:prstGeom>
          <a:noFill/>
        </p:spPr>
        <p:txBody>
          <a:bodyPr wrap="square" rtlCol="0">
            <a:spAutoFit/>
          </a:bodyPr>
          <a:lstStyle/>
          <a:p>
            <a:pPr algn="ctr"/>
            <a:r>
              <a:rPr lang="en-US" altLang="zh-CN" sz="11500" b="1" dirty="0">
                <a:solidFill>
                  <a:schemeClr val="bg1"/>
                </a:solidFill>
                <a:effectLst>
                  <a:outerShdw blurRad="50800" dist="38100" dir="2700000" algn="tl" rotWithShape="0">
                    <a:prstClr val="black">
                      <a:alpha val="40000"/>
                    </a:prstClr>
                  </a:outerShdw>
                </a:effectLst>
              </a:rPr>
              <a:t>A</a:t>
            </a:r>
            <a:endParaRPr lang="zh-CN" altLang="en-US" sz="11500" b="1" dirty="0">
              <a:solidFill>
                <a:schemeClr val="bg1"/>
              </a:solidFill>
              <a:effectLst>
                <a:outerShdw blurRad="50800" dist="38100" dir="2700000" algn="tl" rotWithShape="0">
                  <a:prstClr val="black">
                    <a:alpha val="40000"/>
                  </a:prstClr>
                </a:outerShdw>
              </a:effectLst>
            </a:endParaRPr>
          </a:p>
        </p:txBody>
      </p:sp>
      <p:grpSp>
        <p:nvGrpSpPr>
          <p:cNvPr id="11" name="组合 10"/>
          <p:cNvGrpSpPr/>
          <p:nvPr/>
        </p:nvGrpSpPr>
        <p:grpSpPr>
          <a:xfrm rot="2725467">
            <a:off x="3862687" y="656008"/>
            <a:ext cx="4534727" cy="4562113"/>
            <a:chOff x="11063181" y="-389332"/>
            <a:chExt cx="1438119" cy="1446804"/>
          </a:xfrm>
        </p:grpSpPr>
        <p:sp>
          <p:nvSpPr>
            <p:cNvPr id="12" name="矩形 11"/>
            <p:cNvSpPr/>
            <p:nvPr/>
          </p:nvSpPr>
          <p:spPr>
            <a:xfrm>
              <a:off x="11381387" y="246204"/>
              <a:ext cx="492407" cy="49240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1698526" y="-62392"/>
              <a:ext cx="492407" cy="49240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1063181" y="565065"/>
              <a:ext cx="492407"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008893" y="-389332"/>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3300012" y="2009091"/>
            <a:ext cx="769763" cy="1862048"/>
          </a:xfrm>
          <a:prstGeom prst="rect">
            <a:avLst/>
          </a:prstGeom>
        </p:spPr>
        <p:txBody>
          <a:bodyPr wrap="none">
            <a:spAutoFit/>
          </a:bodyPr>
          <a:lstStyle/>
          <a:p>
            <a:r>
              <a:rPr lang="en-US" altLang="zh-CN" sz="11500" b="1" dirty="0">
                <a:solidFill>
                  <a:schemeClr val="bg1"/>
                </a:solidFill>
                <a:effectLst>
                  <a:outerShdw blurRad="50800" dist="38100" dir="2700000" algn="tl" rotWithShape="0">
                    <a:prstClr val="black">
                      <a:alpha val="40000"/>
                    </a:prstClr>
                  </a:outerShdw>
                </a:effectLst>
              </a:rPr>
              <a:t>J</a:t>
            </a:r>
            <a:endParaRPr lang="zh-CN" altLang="en-US" sz="2000" dirty="0"/>
          </a:p>
        </p:txBody>
      </p:sp>
      <p:sp>
        <p:nvSpPr>
          <p:cNvPr id="6" name="矩形 5"/>
          <p:cNvSpPr/>
          <p:nvPr/>
        </p:nvSpPr>
        <p:spPr>
          <a:xfrm>
            <a:off x="4873696" y="2000029"/>
            <a:ext cx="1175322" cy="1862048"/>
          </a:xfrm>
          <a:prstGeom prst="rect">
            <a:avLst/>
          </a:prstGeom>
        </p:spPr>
        <p:txBody>
          <a:bodyPr wrap="none">
            <a:spAutoFit/>
          </a:bodyPr>
          <a:lstStyle/>
          <a:p>
            <a:r>
              <a:rPr lang="en-US" altLang="zh-CN" sz="11500" b="1" dirty="0">
                <a:solidFill>
                  <a:schemeClr val="bg1"/>
                </a:solidFill>
                <a:effectLst>
                  <a:outerShdw blurRad="50800" dist="38100" dir="2700000" algn="tl" rotWithShape="0">
                    <a:prstClr val="black">
                      <a:alpha val="40000"/>
                    </a:prstClr>
                  </a:outerShdw>
                </a:effectLst>
              </a:rPr>
              <a:t>A</a:t>
            </a:r>
            <a:endParaRPr lang="zh-CN" altLang="en-US" sz="2000" dirty="0"/>
          </a:p>
        </p:txBody>
      </p:sp>
      <p:sp>
        <p:nvSpPr>
          <p:cNvPr id="7" name="矩形 6"/>
          <p:cNvSpPr/>
          <p:nvPr/>
        </p:nvSpPr>
        <p:spPr>
          <a:xfrm>
            <a:off x="6218035" y="1994914"/>
            <a:ext cx="1130438" cy="1862048"/>
          </a:xfrm>
          <a:prstGeom prst="rect">
            <a:avLst/>
          </a:prstGeom>
        </p:spPr>
        <p:txBody>
          <a:bodyPr wrap="none">
            <a:spAutoFit/>
          </a:bodyPr>
          <a:lstStyle/>
          <a:p>
            <a:r>
              <a:rPr lang="en-US" altLang="zh-CN" sz="11500" b="1" dirty="0">
                <a:solidFill>
                  <a:schemeClr val="bg1"/>
                </a:solidFill>
                <a:effectLst>
                  <a:outerShdw blurRad="50800" dist="38100" dir="2700000" algn="tl" rotWithShape="0">
                    <a:prstClr val="black">
                      <a:alpha val="40000"/>
                    </a:prstClr>
                  </a:outerShdw>
                </a:effectLst>
              </a:rPr>
              <a:t>V</a:t>
            </a:r>
            <a:endParaRPr lang="zh-CN" altLang="en-US" sz="2000" dirty="0"/>
          </a:p>
        </p:txBody>
      </p:sp>
      <p:grpSp>
        <p:nvGrpSpPr>
          <p:cNvPr id="2" name="组合 1"/>
          <p:cNvGrpSpPr/>
          <p:nvPr/>
        </p:nvGrpSpPr>
        <p:grpSpPr>
          <a:xfrm>
            <a:off x="3185752" y="4503294"/>
            <a:ext cx="6512109" cy="798013"/>
            <a:chOff x="3084253" y="4557670"/>
            <a:chExt cx="6512109" cy="798013"/>
          </a:xfrm>
        </p:grpSpPr>
        <p:sp>
          <p:nvSpPr>
            <p:cNvPr id="4" name="文本框 3"/>
            <p:cNvSpPr txBox="1"/>
            <p:nvPr/>
          </p:nvSpPr>
          <p:spPr>
            <a:xfrm>
              <a:off x="3463688" y="4557670"/>
              <a:ext cx="6132674" cy="646331"/>
            </a:xfrm>
            <a:prstGeom prst="rect">
              <a:avLst/>
            </a:prstGeom>
            <a:noFill/>
          </p:spPr>
          <p:txBody>
            <a:bodyPr wrap="square" rtlCol="0">
              <a:spAutoFit/>
            </a:bodyPr>
            <a:lstStyle/>
            <a:p>
              <a:pPr algn="ctr"/>
              <a:endParaRPr lang="zh-CN" altLang="en-US" sz="3600" b="1" dirty="0">
                <a:solidFill>
                  <a:schemeClr val="bg1"/>
                </a:solidFill>
              </a:endParaRPr>
            </a:p>
          </p:txBody>
        </p:sp>
        <p:grpSp>
          <p:nvGrpSpPr>
            <p:cNvPr id="15" name="组合 14"/>
            <p:cNvGrpSpPr/>
            <p:nvPr/>
          </p:nvGrpSpPr>
          <p:grpSpPr>
            <a:xfrm rot="18938339">
              <a:off x="3084253" y="4592231"/>
              <a:ext cx="758869" cy="763452"/>
              <a:chOff x="11063181" y="-389332"/>
              <a:chExt cx="1438119" cy="1446804"/>
            </a:xfrm>
          </p:grpSpPr>
          <p:sp>
            <p:nvSpPr>
              <p:cNvPr id="16" name="矩形 15"/>
              <p:cNvSpPr/>
              <p:nvPr/>
            </p:nvSpPr>
            <p:spPr>
              <a:xfrm>
                <a:off x="11381387" y="246204"/>
                <a:ext cx="492407" cy="492407"/>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698526" y="-62392"/>
                <a:ext cx="492407" cy="492407"/>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63181" y="565065"/>
                <a:ext cx="492407"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008893" y="-389332"/>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矩形 19"/>
          <p:cNvSpPr/>
          <p:nvPr/>
        </p:nvSpPr>
        <p:spPr>
          <a:xfrm>
            <a:off x="4586818" y="4064419"/>
            <a:ext cx="3262433" cy="769441"/>
          </a:xfrm>
          <a:prstGeom prst="rect">
            <a:avLst/>
          </a:prstGeom>
        </p:spPr>
        <p:txBody>
          <a:bodyPr wrap="none">
            <a:spAutoFit/>
          </a:bodyPr>
          <a:lstStyle/>
          <a:p>
            <a:pPr marL="342900" lvl="0" indent="-342900" algn="ctr" fontAlgn="base">
              <a:lnSpc>
                <a:spcPct val="110000"/>
              </a:lnSpc>
              <a:spcBef>
                <a:spcPct val="0"/>
              </a:spcBef>
              <a:spcAft>
                <a:spcPct val="0"/>
              </a:spcAft>
            </a:pPr>
            <a:r>
              <a:rPr lang="zh-CN" altLang="en-US" sz="4000" kern="0" dirty="0">
                <a:solidFill>
                  <a:schemeClr val="bg1"/>
                </a:solidFill>
                <a:latin typeface="微软雅黑" panose="020B0503020204020204" pitchFamily="34" charset="-122"/>
                <a:ea typeface="微软雅黑" panose="020B0503020204020204" pitchFamily="34" charset="-122"/>
              </a:rPr>
              <a:t>聊天室大作业</a:t>
            </a:r>
            <a:endParaRPr lang="en-US" altLang="zh-CN" sz="4000" kern="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992766" y="5078218"/>
            <a:ext cx="4301412" cy="954107"/>
          </a:xfrm>
          <a:prstGeom prst="rect">
            <a:avLst/>
          </a:prstGeom>
          <a:noFill/>
        </p:spPr>
        <p:txBody>
          <a:bodyPr wrap="square" rtlCol="0">
            <a:spAutoFit/>
          </a:bodyPr>
          <a:lstStyle/>
          <a:p>
            <a:pPr algn="ctr"/>
            <a:r>
              <a:rPr lang="en-US" altLang="zh-CN" sz="2800" dirty="0">
                <a:solidFill>
                  <a:schemeClr val="bg1"/>
                </a:solidFill>
              </a:rPr>
              <a:t>14130130231</a:t>
            </a:r>
          </a:p>
          <a:p>
            <a:pPr algn="ctr"/>
            <a:r>
              <a:rPr lang="zh-CN" altLang="en-US" sz="2800" dirty="0">
                <a:solidFill>
                  <a:schemeClr val="bg1"/>
                </a:solidFill>
              </a:rPr>
              <a:t>吴天成</a:t>
            </a:r>
          </a:p>
        </p:txBody>
      </p:sp>
    </p:spTree>
    <p:extLst>
      <p:ext uri="{BB962C8B-B14F-4D97-AF65-F5344CB8AC3E}">
        <p14:creationId xmlns:p14="http://schemas.microsoft.com/office/powerpoint/2010/main" val="94164530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68270" y="1796492"/>
            <a:ext cx="7434123" cy="2800767"/>
          </a:xfrm>
          <a:prstGeom prst="rect">
            <a:avLst/>
          </a:prstGeom>
          <a:noFill/>
        </p:spPr>
        <p:txBody>
          <a:bodyPr wrap="square" rtlCol="0">
            <a:spAutoFit/>
          </a:bodyPr>
          <a:lstStyle/>
          <a:p>
            <a:r>
              <a:rPr lang="en-US" altLang="zh-CN" sz="8800" b="1" dirty="0">
                <a:solidFill>
                  <a:schemeClr val="bg1"/>
                </a:solidFill>
              </a:rPr>
              <a:t>Part two</a:t>
            </a:r>
          </a:p>
          <a:p>
            <a:r>
              <a:rPr lang="zh-CN" altLang="en-US" sz="8800" b="1" dirty="0">
                <a:solidFill>
                  <a:schemeClr val="bg1"/>
                </a:solidFill>
              </a:rPr>
              <a:t>系统设计</a:t>
            </a:r>
          </a:p>
        </p:txBody>
      </p:sp>
      <p:grpSp>
        <p:nvGrpSpPr>
          <p:cNvPr id="15" name="组合 14"/>
          <p:cNvGrpSpPr/>
          <p:nvPr/>
        </p:nvGrpSpPr>
        <p:grpSpPr>
          <a:xfrm rot="18969064">
            <a:off x="2383855" y="2382737"/>
            <a:ext cx="1908633" cy="1964086"/>
            <a:chOff x="10049748" y="-402452"/>
            <a:chExt cx="2586102" cy="2661243"/>
          </a:xfrm>
        </p:grpSpPr>
        <p:sp>
          <p:nvSpPr>
            <p:cNvPr id="17" name="矩形 16"/>
            <p:cNvSpPr/>
            <p:nvPr/>
          </p:nvSpPr>
          <p:spPr>
            <a:xfrm>
              <a:off x="12143442" y="388887"/>
              <a:ext cx="492408"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978363" y="-148965"/>
              <a:ext cx="492405" cy="49240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630426" y="617623"/>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476619" y="-379930"/>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570990" y="633982"/>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114746" y="604966"/>
              <a:ext cx="492406"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21568511">
              <a:off x="10049748" y="782654"/>
              <a:ext cx="492408" cy="49240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927333" y="-402452"/>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21364025">
              <a:off x="10548287" y="1261954"/>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5288442">
              <a:off x="11065345" y="1766384"/>
              <a:ext cx="492409" cy="4924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303844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2.1 </a:t>
            </a:r>
            <a:r>
              <a:rPr lang="zh-CN" altLang="en-US" sz="3600" dirty="0">
                <a:solidFill>
                  <a:schemeClr val="bg1"/>
                </a:solidFill>
              </a:rPr>
              <a:t>界面层</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3" name="文本框 2"/>
          <p:cNvSpPr txBox="1"/>
          <p:nvPr/>
        </p:nvSpPr>
        <p:spPr>
          <a:xfrm>
            <a:off x="811763" y="1884783"/>
            <a:ext cx="10569623" cy="3785652"/>
          </a:xfrm>
          <a:prstGeom prst="rect">
            <a:avLst/>
          </a:prstGeom>
          <a:noFill/>
        </p:spPr>
        <p:txBody>
          <a:bodyPr wrap="square" rtlCol="0">
            <a:spAutoFit/>
          </a:bodyPr>
          <a:lstStyle/>
          <a:p>
            <a:r>
              <a:rPr lang="en-US" altLang="zh-CN" sz="2400" dirty="0" err="1">
                <a:solidFill>
                  <a:schemeClr val="bg1"/>
                </a:solidFill>
              </a:rPr>
              <a:t>ChatRoom</a:t>
            </a:r>
            <a:r>
              <a:rPr lang="zh-CN" altLang="zh-CN" sz="2400" dirty="0">
                <a:solidFill>
                  <a:schemeClr val="bg1"/>
                </a:solidFill>
              </a:rPr>
              <a:t>的主要界面有：</a:t>
            </a:r>
            <a:endParaRPr lang="en-US" altLang="zh-CN" sz="2400" dirty="0">
              <a:solidFill>
                <a:schemeClr val="bg1"/>
              </a:solidFill>
            </a:endParaRPr>
          </a:p>
          <a:p>
            <a:endParaRPr lang="zh-CN" altLang="zh-CN" sz="2400" dirty="0">
              <a:solidFill>
                <a:schemeClr val="bg1"/>
              </a:solidFill>
            </a:endParaRPr>
          </a:p>
          <a:p>
            <a:pPr algn="ctr"/>
            <a:r>
              <a:rPr lang="zh-CN" altLang="zh-CN" sz="2400" dirty="0">
                <a:solidFill>
                  <a:schemeClr val="bg1"/>
                </a:solidFill>
              </a:rPr>
              <a:t>登陆界面</a:t>
            </a:r>
          </a:p>
          <a:p>
            <a:pPr algn="ctr"/>
            <a:r>
              <a:rPr lang="zh-CN" altLang="zh-CN" sz="2400" dirty="0">
                <a:solidFill>
                  <a:schemeClr val="bg1"/>
                </a:solidFill>
              </a:rPr>
              <a:t>注册界面</a:t>
            </a:r>
          </a:p>
          <a:p>
            <a:pPr algn="ctr"/>
            <a:r>
              <a:rPr lang="zh-CN" altLang="zh-CN" sz="2400" dirty="0">
                <a:solidFill>
                  <a:schemeClr val="bg1"/>
                </a:solidFill>
              </a:rPr>
              <a:t>好友列表界面</a:t>
            </a:r>
          </a:p>
          <a:p>
            <a:pPr algn="ctr"/>
            <a:r>
              <a:rPr lang="zh-CN" altLang="zh-CN" sz="2400" dirty="0">
                <a:solidFill>
                  <a:schemeClr val="bg1"/>
                </a:solidFill>
              </a:rPr>
              <a:t>添加好友界面</a:t>
            </a:r>
          </a:p>
          <a:p>
            <a:pPr algn="ctr"/>
            <a:r>
              <a:rPr lang="zh-CN" altLang="zh-CN" sz="2400" dirty="0">
                <a:solidFill>
                  <a:schemeClr val="bg1"/>
                </a:solidFill>
              </a:rPr>
              <a:t>私聊界面</a:t>
            </a:r>
          </a:p>
          <a:p>
            <a:pPr algn="ctr"/>
            <a:r>
              <a:rPr lang="zh-CN" altLang="zh-CN" sz="2400" dirty="0">
                <a:solidFill>
                  <a:schemeClr val="bg1"/>
                </a:solidFill>
              </a:rPr>
              <a:t>添加群聊界面</a:t>
            </a:r>
          </a:p>
          <a:p>
            <a:pPr algn="ctr"/>
            <a:r>
              <a:rPr lang="zh-CN" altLang="zh-CN" sz="2400" dirty="0">
                <a:solidFill>
                  <a:schemeClr val="bg1"/>
                </a:solidFill>
              </a:rPr>
              <a:t>群聊界面</a:t>
            </a:r>
          </a:p>
          <a:p>
            <a:r>
              <a:rPr lang="en-US" altLang="zh-CN" sz="2400" dirty="0">
                <a:solidFill>
                  <a:schemeClr val="bg1"/>
                </a:solidFill>
              </a:rPr>
              <a:t> </a:t>
            </a:r>
            <a:endParaRPr lang="zh-CN" altLang="en-US" sz="2400" dirty="0">
              <a:solidFill>
                <a:schemeClr val="bg1"/>
              </a:solidFill>
            </a:endParaRPr>
          </a:p>
        </p:txBody>
      </p:sp>
      <p:grpSp>
        <p:nvGrpSpPr>
          <p:cNvPr id="9" name="组合 8"/>
          <p:cNvGrpSpPr/>
          <p:nvPr/>
        </p:nvGrpSpPr>
        <p:grpSpPr>
          <a:xfrm>
            <a:off x="11063181" y="0"/>
            <a:ext cx="1128819" cy="1057472"/>
            <a:chOff x="11063181" y="0"/>
            <a:chExt cx="1128819" cy="1057472"/>
          </a:xfrm>
        </p:grpSpPr>
        <p:sp>
          <p:nvSpPr>
            <p:cNvPr id="10" name="矩形 9"/>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6105154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业务逻辑层</a:t>
            </a:r>
          </a:p>
        </p:txBody>
      </p:sp>
      <p:sp>
        <p:nvSpPr>
          <p:cNvPr id="4" name="文本框 3"/>
          <p:cNvSpPr txBox="1"/>
          <p:nvPr/>
        </p:nvSpPr>
        <p:spPr>
          <a:xfrm>
            <a:off x="4292081" y="1151655"/>
            <a:ext cx="6578081" cy="461665"/>
          </a:xfrm>
          <a:prstGeom prst="rect">
            <a:avLst/>
          </a:prstGeom>
          <a:noFill/>
        </p:spPr>
        <p:txBody>
          <a:bodyPr wrap="square" rtlCol="0">
            <a:spAutoFit/>
          </a:bodyPr>
          <a:lstStyle/>
          <a:p>
            <a:r>
              <a:rPr lang="zh-CN" altLang="en-US" sz="2400" dirty="0">
                <a:solidFill>
                  <a:schemeClr val="bg1"/>
                </a:solidFill>
              </a:rPr>
              <a:t>服务器主线程方法</a:t>
            </a:r>
          </a:p>
        </p:txBody>
      </p:sp>
      <p:graphicFrame>
        <p:nvGraphicFramePr>
          <p:cNvPr id="5" name="表格 4"/>
          <p:cNvGraphicFramePr>
            <a:graphicFrameLocks noGrp="1"/>
          </p:cNvGraphicFramePr>
          <p:nvPr>
            <p:extLst>
              <p:ext uri="{D42A27DB-BD31-4B8C-83A1-F6EECF244321}">
                <p14:modId xmlns:p14="http://schemas.microsoft.com/office/powerpoint/2010/main" val="2607069076"/>
              </p:ext>
            </p:extLst>
          </p:nvPr>
        </p:nvGraphicFramePr>
        <p:xfrm>
          <a:off x="541176" y="1707502"/>
          <a:ext cx="11224726" cy="4926835"/>
        </p:xfrm>
        <a:graphic>
          <a:graphicData uri="http://schemas.openxmlformats.org/drawingml/2006/table">
            <a:tbl>
              <a:tblPr firstRow="1" bandRow="1">
                <a:tableStyleId>{5C22544A-7EE6-4342-B048-85BDC9FD1C3A}</a:tableStyleId>
              </a:tblPr>
              <a:tblGrid>
                <a:gridCol w="3113017">
                  <a:extLst>
                    <a:ext uri="{9D8B030D-6E8A-4147-A177-3AD203B41FA5}">
                      <a16:colId xmlns:a16="http://schemas.microsoft.com/office/drawing/2014/main" val="1535112474"/>
                    </a:ext>
                  </a:extLst>
                </a:gridCol>
                <a:gridCol w="4340357">
                  <a:extLst>
                    <a:ext uri="{9D8B030D-6E8A-4147-A177-3AD203B41FA5}">
                      <a16:colId xmlns:a16="http://schemas.microsoft.com/office/drawing/2014/main" val="2204208789"/>
                    </a:ext>
                  </a:extLst>
                </a:gridCol>
                <a:gridCol w="1885676">
                  <a:extLst>
                    <a:ext uri="{9D8B030D-6E8A-4147-A177-3AD203B41FA5}">
                      <a16:colId xmlns:a16="http://schemas.microsoft.com/office/drawing/2014/main" val="4265624931"/>
                    </a:ext>
                  </a:extLst>
                </a:gridCol>
                <a:gridCol w="1885676">
                  <a:extLst>
                    <a:ext uri="{9D8B030D-6E8A-4147-A177-3AD203B41FA5}">
                      <a16:colId xmlns:a16="http://schemas.microsoft.com/office/drawing/2014/main" val="1434056997"/>
                    </a:ext>
                  </a:extLst>
                </a:gridCol>
              </a:tblGrid>
              <a:tr h="388761">
                <a:tc>
                  <a:txBody>
                    <a:bodyPr/>
                    <a:lstStyle/>
                    <a:p>
                      <a:r>
                        <a:rPr lang="zh-CN" altLang="en-US" dirty="0"/>
                        <a:t>名称</a:t>
                      </a:r>
                    </a:p>
                  </a:txBody>
                  <a:tcPr/>
                </a:tc>
                <a:tc>
                  <a:txBody>
                    <a:bodyPr/>
                    <a:lstStyle/>
                    <a:p>
                      <a:r>
                        <a:rPr lang="zh-CN" altLang="en-US" dirty="0"/>
                        <a:t>描述</a:t>
                      </a:r>
                    </a:p>
                  </a:txBody>
                  <a:tcPr/>
                </a:tc>
                <a:tc>
                  <a:txBody>
                    <a:bodyPr/>
                    <a:lstStyle/>
                    <a:p>
                      <a:r>
                        <a:rPr lang="zh-CN" altLang="en-US" dirty="0"/>
                        <a:t>输入</a:t>
                      </a:r>
                    </a:p>
                  </a:txBody>
                  <a:tcPr/>
                </a:tc>
                <a:tc>
                  <a:txBody>
                    <a:bodyPr/>
                    <a:lstStyle/>
                    <a:p>
                      <a:r>
                        <a:rPr lang="zh-CN" altLang="en-US" dirty="0"/>
                        <a:t>返回</a:t>
                      </a:r>
                    </a:p>
                  </a:txBody>
                  <a:tcPr/>
                </a:tc>
                <a:extLst>
                  <a:ext uri="{0D108BD9-81ED-4DB2-BD59-A6C34878D82A}">
                    <a16:rowId xmlns:a16="http://schemas.microsoft.com/office/drawing/2014/main" val="3767884495"/>
                  </a:ext>
                </a:extLst>
              </a:tr>
              <a:tr h="388761">
                <a:tc>
                  <a:txBody>
                    <a:bodyPr/>
                    <a:lstStyle/>
                    <a:p>
                      <a:r>
                        <a:rPr lang="zh-CN" altLang="en-US" dirty="0"/>
                        <a:t>创建服务器</a:t>
                      </a:r>
                    </a:p>
                  </a:txBody>
                  <a:tcPr/>
                </a:tc>
                <a:tc>
                  <a:txBody>
                    <a:bodyPr/>
                    <a:lstStyle/>
                    <a:p>
                      <a:r>
                        <a:rPr lang="zh-CN" altLang="zh-CN" sz="1800" kern="1200" dirty="0">
                          <a:solidFill>
                            <a:schemeClr val="dk1"/>
                          </a:solidFill>
                          <a:effectLst/>
                          <a:latin typeface="+mn-lt"/>
                          <a:ea typeface="+mn-ea"/>
                          <a:cs typeface="+mn-cs"/>
                        </a:rPr>
                        <a:t>根据指定的</a:t>
                      </a:r>
                      <a:r>
                        <a:rPr lang="en-US" altLang="zh-CN" sz="1800" kern="1200" dirty="0">
                          <a:solidFill>
                            <a:schemeClr val="dk1"/>
                          </a:solidFill>
                          <a:effectLst/>
                          <a:latin typeface="+mn-lt"/>
                          <a:ea typeface="+mn-ea"/>
                          <a:cs typeface="+mn-cs"/>
                        </a:rPr>
                        <a:t>port</a:t>
                      </a:r>
                      <a:r>
                        <a:rPr lang="zh-CN" altLang="zh-CN" sz="1800" kern="1200" dirty="0">
                          <a:solidFill>
                            <a:schemeClr val="dk1"/>
                          </a:solidFill>
                          <a:effectLst/>
                          <a:latin typeface="+mn-lt"/>
                          <a:ea typeface="+mn-ea"/>
                          <a:cs typeface="+mn-cs"/>
                        </a:rPr>
                        <a:t>创建服务器</a:t>
                      </a:r>
                      <a:endParaRPr lang="zh-CN" altLang="en-US" dirty="0"/>
                    </a:p>
                  </a:txBody>
                  <a:tcPr/>
                </a:tc>
                <a:tc>
                  <a:txBody>
                    <a:bodyPr/>
                    <a:lstStyle/>
                    <a:p>
                      <a:r>
                        <a:rPr lang="en-US" altLang="zh-CN" dirty="0"/>
                        <a:t>port</a:t>
                      </a:r>
                      <a:endParaRPr lang="zh-CN" altLang="en-US" dirty="0"/>
                    </a:p>
                  </a:txBody>
                  <a:tcPr/>
                </a:tc>
                <a:tc>
                  <a:txBody>
                    <a:bodyPr/>
                    <a:lstStyle/>
                    <a:p>
                      <a:endParaRPr lang="zh-CN" altLang="en-US" dirty="0"/>
                    </a:p>
                  </a:txBody>
                  <a:tcPr/>
                </a:tc>
                <a:extLst>
                  <a:ext uri="{0D108BD9-81ED-4DB2-BD59-A6C34878D82A}">
                    <a16:rowId xmlns:a16="http://schemas.microsoft.com/office/drawing/2014/main" val="3001703365"/>
                  </a:ext>
                </a:extLst>
              </a:tr>
              <a:tr h="675470">
                <a:tc>
                  <a:txBody>
                    <a:bodyPr/>
                    <a:lstStyle/>
                    <a:p>
                      <a:r>
                        <a:rPr lang="zh-CN" altLang="en-US" dirty="0"/>
                        <a:t>接受</a:t>
                      </a:r>
                      <a:r>
                        <a:rPr lang="en-US" altLang="zh-CN" dirty="0"/>
                        <a:t>Client</a:t>
                      </a:r>
                      <a:endParaRPr lang="zh-CN" altLang="en-US" dirty="0"/>
                    </a:p>
                  </a:txBody>
                  <a:tcPr/>
                </a:tc>
                <a:tc>
                  <a:txBody>
                    <a:bodyPr/>
                    <a:lstStyle/>
                    <a:p>
                      <a:r>
                        <a:rPr lang="zh-CN" altLang="zh-CN" sz="1800" kern="1200" dirty="0">
                          <a:solidFill>
                            <a:schemeClr val="dk1"/>
                          </a:solidFill>
                          <a:effectLst/>
                          <a:latin typeface="+mn-lt"/>
                          <a:ea typeface="+mn-ea"/>
                          <a:cs typeface="+mn-cs"/>
                        </a:rPr>
                        <a:t>循环监听是否有</a:t>
                      </a:r>
                      <a:r>
                        <a:rPr lang="en-US" altLang="zh-CN" sz="1800" kern="1200" dirty="0">
                          <a:solidFill>
                            <a:schemeClr val="dk1"/>
                          </a:solidFill>
                          <a:effectLst/>
                          <a:latin typeface="+mn-lt"/>
                          <a:ea typeface="+mn-ea"/>
                          <a:cs typeface="+mn-cs"/>
                        </a:rPr>
                        <a:t>client</a:t>
                      </a:r>
                      <a:r>
                        <a:rPr lang="zh-CN" altLang="zh-CN" sz="1800" kern="1200" dirty="0">
                          <a:solidFill>
                            <a:schemeClr val="dk1"/>
                          </a:solidFill>
                          <a:effectLst/>
                          <a:latin typeface="+mn-lt"/>
                          <a:ea typeface="+mn-ea"/>
                          <a:cs typeface="+mn-cs"/>
                        </a:rPr>
                        <a:t>接入，若有，则创建单独线程对其进行操作</a:t>
                      </a:r>
                      <a:endParaRPr lang="zh-CN" altLang="en-US" dirty="0"/>
                    </a:p>
                  </a:txBody>
                  <a:tcPr/>
                </a:tc>
                <a:tc>
                  <a:txBody>
                    <a:bodyPr/>
                    <a:lstStyle/>
                    <a:p>
                      <a:r>
                        <a:rPr lang="en-US" altLang="zh-CN" dirty="0"/>
                        <a:t>client</a:t>
                      </a:r>
                      <a:endParaRPr lang="zh-CN" altLang="en-US" dirty="0"/>
                    </a:p>
                  </a:txBody>
                  <a:tcPr/>
                </a:tc>
                <a:tc>
                  <a:txBody>
                    <a:bodyPr/>
                    <a:lstStyle/>
                    <a:p>
                      <a:endParaRPr lang="zh-CN" altLang="en-US"/>
                    </a:p>
                  </a:txBody>
                  <a:tcPr/>
                </a:tc>
                <a:extLst>
                  <a:ext uri="{0D108BD9-81ED-4DB2-BD59-A6C34878D82A}">
                    <a16:rowId xmlns:a16="http://schemas.microsoft.com/office/drawing/2014/main" val="3839539582"/>
                  </a:ext>
                </a:extLst>
              </a:tr>
              <a:tr h="1254443">
                <a:tc>
                  <a:txBody>
                    <a:bodyPr/>
                    <a:lstStyle/>
                    <a:p>
                      <a:r>
                        <a:rPr lang="zh-CN" altLang="en-US" dirty="0"/>
                        <a:t>响应登陆请求</a:t>
                      </a:r>
                      <a:r>
                        <a:rPr lang="en-US" altLang="zh-CN" dirty="0"/>
                        <a:t>&amp;</a:t>
                      </a:r>
                      <a:r>
                        <a:rPr lang="zh-CN" altLang="en-US" dirty="0"/>
                        <a:t>发送好友及群列表</a:t>
                      </a:r>
                    </a:p>
                  </a:txBody>
                  <a:tcPr/>
                </a:tc>
                <a:tc>
                  <a:txBody>
                    <a:bodyPr/>
                    <a:lstStyle/>
                    <a:p>
                      <a:r>
                        <a:rPr lang="zh-CN" altLang="zh-CN" sz="1800" kern="1200" dirty="0">
                          <a:solidFill>
                            <a:schemeClr val="dk1"/>
                          </a:solidFill>
                          <a:effectLst/>
                          <a:latin typeface="+mn-lt"/>
                          <a:ea typeface="+mn-ea"/>
                          <a:cs typeface="+mn-cs"/>
                        </a:rPr>
                        <a:t>响应客户端发送的登陆请求</a:t>
                      </a:r>
                      <a:endParaRPr lang="zh-CN" altLang="en-US" dirty="0"/>
                    </a:p>
                  </a:txBody>
                  <a:tcPr/>
                </a:tc>
                <a:tc>
                  <a:txBody>
                    <a:bodyPr/>
                    <a:lstStyle/>
                    <a:p>
                      <a:r>
                        <a:rPr lang="zh-CN" altLang="zh-CN" sz="1800" kern="1200" dirty="0">
                          <a:solidFill>
                            <a:schemeClr val="dk1"/>
                          </a:solidFill>
                          <a:effectLst/>
                          <a:latin typeface="+mn-lt"/>
                          <a:ea typeface="+mn-ea"/>
                          <a:cs typeface="+mn-cs"/>
                        </a:rPr>
                        <a:t>根据输入流中读取的数据以及通讯协议，读取</a:t>
                      </a:r>
                      <a:r>
                        <a:rPr lang="en-US" altLang="zh-CN" sz="1800" kern="1200" dirty="0" err="1">
                          <a:solidFill>
                            <a:schemeClr val="dk1"/>
                          </a:solidFill>
                          <a:effectLst/>
                          <a:latin typeface="+mn-lt"/>
                          <a:ea typeface="+mn-ea"/>
                          <a:cs typeface="+mn-cs"/>
                        </a:rPr>
                        <a:t>userid</a:t>
                      </a:r>
                      <a:r>
                        <a:rPr lang="zh-CN" altLang="zh-CN" sz="1800" kern="1200" dirty="0">
                          <a:solidFill>
                            <a:schemeClr val="dk1"/>
                          </a:solidFill>
                          <a:effectLst/>
                          <a:latin typeface="+mn-lt"/>
                          <a:ea typeface="+mn-ea"/>
                          <a:cs typeface="+mn-cs"/>
                        </a:rPr>
                        <a:t>和</a:t>
                      </a:r>
                      <a:r>
                        <a:rPr lang="en-US" altLang="zh-CN" sz="1800" kern="1200" dirty="0" err="1">
                          <a:solidFill>
                            <a:schemeClr val="dk1"/>
                          </a:solidFill>
                          <a:effectLst/>
                          <a:latin typeface="+mn-lt"/>
                          <a:ea typeface="+mn-ea"/>
                          <a:cs typeface="+mn-cs"/>
                        </a:rPr>
                        <a:t>pwd</a:t>
                      </a:r>
                      <a:endParaRPr lang="zh-CN" altLang="en-US" dirty="0"/>
                    </a:p>
                  </a:txBody>
                  <a:tcPr/>
                </a:tc>
                <a:tc>
                  <a:txBody>
                    <a:bodyPr/>
                    <a:lstStyle/>
                    <a:p>
                      <a:r>
                        <a:rPr lang="zh-CN" altLang="zh-CN" sz="1800" kern="1200" dirty="0">
                          <a:solidFill>
                            <a:schemeClr val="dk1"/>
                          </a:solidFill>
                          <a:effectLst/>
                          <a:latin typeface="+mn-lt"/>
                          <a:ea typeface="+mn-ea"/>
                          <a:cs typeface="+mn-cs"/>
                        </a:rPr>
                        <a:t>根据通讯协议，向输出流输出回执信息，包含最终匹配结果</a:t>
                      </a:r>
                      <a:endParaRPr lang="zh-CN" altLang="en-US" dirty="0"/>
                    </a:p>
                  </a:txBody>
                  <a:tcPr/>
                </a:tc>
                <a:extLst>
                  <a:ext uri="{0D108BD9-81ED-4DB2-BD59-A6C34878D82A}">
                    <a16:rowId xmlns:a16="http://schemas.microsoft.com/office/drawing/2014/main" val="1663767469"/>
                  </a:ext>
                </a:extLst>
              </a:tr>
              <a:tr h="675470">
                <a:tc>
                  <a:txBody>
                    <a:bodyPr/>
                    <a:lstStyle/>
                    <a:p>
                      <a:r>
                        <a:rPr lang="zh-CN" altLang="en-US" dirty="0"/>
                        <a:t>聊天</a:t>
                      </a:r>
                    </a:p>
                  </a:txBody>
                  <a:tcPr/>
                </a:tc>
                <a:tc>
                  <a:txBody>
                    <a:bodyPr/>
                    <a:lstStyle/>
                    <a:p>
                      <a:r>
                        <a:rPr lang="zh-CN" altLang="zh-CN" sz="1800" kern="1200" dirty="0">
                          <a:solidFill>
                            <a:schemeClr val="dk1"/>
                          </a:solidFill>
                          <a:effectLst/>
                          <a:latin typeface="+mn-lt"/>
                          <a:ea typeface="+mn-ea"/>
                          <a:cs typeface="+mn-cs"/>
                        </a:rPr>
                        <a:t>响应客户端的聊天请求，并将聊天信息发到指定客户端</a:t>
                      </a:r>
                      <a:endParaRPr lang="zh-CN" altLang="en-US" dirty="0"/>
                    </a:p>
                  </a:txBody>
                  <a:tcPr/>
                </a:tc>
                <a:tc>
                  <a:txBody>
                    <a:bodyPr/>
                    <a:lstStyle/>
                    <a:p>
                      <a:r>
                        <a:rPr lang="zh-CN" altLang="en-US" dirty="0"/>
                        <a:t>发送内容及目标</a:t>
                      </a:r>
                      <a:r>
                        <a:rPr lang="en-US" altLang="zh-CN" dirty="0"/>
                        <a:t>id</a:t>
                      </a:r>
                      <a:endParaRPr lang="zh-CN" altLang="en-US" dirty="0"/>
                    </a:p>
                  </a:txBody>
                  <a:tcPr/>
                </a:tc>
                <a:tc>
                  <a:txBody>
                    <a:bodyPr/>
                    <a:lstStyle/>
                    <a:p>
                      <a:endParaRPr lang="zh-CN" altLang="en-US"/>
                    </a:p>
                  </a:txBody>
                  <a:tcPr/>
                </a:tc>
                <a:extLst>
                  <a:ext uri="{0D108BD9-81ED-4DB2-BD59-A6C34878D82A}">
                    <a16:rowId xmlns:a16="http://schemas.microsoft.com/office/drawing/2014/main" val="477388795"/>
                  </a:ext>
                </a:extLst>
              </a:tr>
              <a:tr h="1543930">
                <a:tc>
                  <a:txBody>
                    <a:bodyPr/>
                    <a:lstStyle/>
                    <a:p>
                      <a:r>
                        <a:rPr lang="zh-CN" altLang="en-US" dirty="0"/>
                        <a:t>注册用户</a:t>
                      </a:r>
                    </a:p>
                  </a:txBody>
                  <a:tcPr/>
                </a:tc>
                <a:tc>
                  <a:txBody>
                    <a:bodyPr/>
                    <a:lstStyle/>
                    <a:p>
                      <a:r>
                        <a:rPr lang="zh-CN" altLang="zh-CN" sz="1800" kern="1200" dirty="0">
                          <a:solidFill>
                            <a:schemeClr val="dk1"/>
                          </a:solidFill>
                          <a:effectLst/>
                          <a:latin typeface="+mn-lt"/>
                          <a:ea typeface="+mn-ea"/>
                          <a:cs typeface="+mn-cs"/>
                        </a:rPr>
                        <a:t>响应客户端的注册请求，并利用数据访问层提供接口写入数据库</a:t>
                      </a:r>
                      <a:endParaRPr lang="zh-CN" altLang="en-US" dirty="0"/>
                    </a:p>
                  </a:txBody>
                  <a:tcPr/>
                </a:tc>
                <a:tc>
                  <a:txBody>
                    <a:bodyPr/>
                    <a:lstStyle/>
                    <a:p>
                      <a:r>
                        <a:rPr lang="zh-CN" altLang="zh-CN" sz="1800" kern="1200" dirty="0">
                          <a:solidFill>
                            <a:schemeClr val="dk1"/>
                          </a:solidFill>
                          <a:effectLst/>
                          <a:latin typeface="+mn-lt"/>
                          <a:ea typeface="+mn-ea"/>
                          <a:cs typeface="+mn-cs"/>
                        </a:rPr>
                        <a:t>根据输入流中读取的数据以及通讯协议，获取目注册用户名以及登陆密码</a:t>
                      </a:r>
                      <a:endParaRPr lang="zh-CN" altLang="en-US" dirty="0"/>
                    </a:p>
                  </a:txBody>
                  <a:tcPr/>
                </a:tc>
                <a:tc>
                  <a:txBody>
                    <a:bodyPr/>
                    <a:lstStyle/>
                    <a:p>
                      <a:endParaRPr lang="zh-CN" altLang="en-US" dirty="0"/>
                    </a:p>
                  </a:txBody>
                  <a:tcPr/>
                </a:tc>
                <a:extLst>
                  <a:ext uri="{0D108BD9-81ED-4DB2-BD59-A6C34878D82A}">
                    <a16:rowId xmlns:a16="http://schemas.microsoft.com/office/drawing/2014/main" val="2973519569"/>
                  </a:ext>
                </a:extLst>
              </a:tr>
            </a:tbl>
          </a:graphicData>
        </a:graphic>
      </p:graphicFrame>
      <p:grpSp>
        <p:nvGrpSpPr>
          <p:cNvPr id="12" name="组合 11"/>
          <p:cNvGrpSpPr/>
          <p:nvPr/>
        </p:nvGrpSpPr>
        <p:grpSpPr>
          <a:xfrm>
            <a:off x="11063181" y="0"/>
            <a:ext cx="1128819" cy="1057472"/>
            <a:chOff x="11063181" y="0"/>
            <a:chExt cx="1128819" cy="1057472"/>
          </a:xfrm>
        </p:grpSpPr>
        <p:sp>
          <p:nvSpPr>
            <p:cNvPr id="13" name="矩形 12"/>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900571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4615197"/>
              </p:ext>
            </p:extLst>
          </p:nvPr>
        </p:nvGraphicFramePr>
        <p:xfrm>
          <a:off x="540182" y="2360644"/>
          <a:ext cx="11224726" cy="2631100"/>
        </p:xfrm>
        <a:graphic>
          <a:graphicData uri="http://schemas.openxmlformats.org/drawingml/2006/table">
            <a:tbl>
              <a:tblPr firstRow="1" bandRow="1">
                <a:tableStyleId>{5C22544A-7EE6-4342-B048-85BDC9FD1C3A}</a:tableStyleId>
              </a:tblPr>
              <a:tblGrid>
                <a:gridCol w="3113017">
                  <a:extLst>
                    <a:ext uri="{9D8B030D-6E8A-4147-A177-3AD203B41FA5}">
                      <a16:colId xmlns:a16="http://schemas.microsoft.com/office/drawing/2014/main" val="1535112474"/>
                    </a:ext>
                  </a:extLst>
                </a:gridCol>
                <a:gridCol w="4340357">
                  <a:extLst>
                    <a:ext uri="{9D8B030D-6E8A-4147-A177-3AD203B41FA5}">
                      <a16:colId xmlns:a16="http://schemas.microsoft.com/office/drawing/2014/main" val="2204208789"/>
                    </a:ext>
                  </a:extLst>
                </a:gridCol>
                <a:gridCol w="1885676">
                  <a:extLst>
                    <a:ext uri="{9D8B030D-6E8A-4147-A177-3AD203B41FA5}">
                      <a16:colId xmlns:a16="http://schemas.microsoft.com/office/drawing/2014/main" val="4265624931"/>
                    </a:ext>
                  </a:extLst>
                </a:gridCol>
                <a:gridCol w="1885676">
                  <a:extLst>
                    <a:ext uri="{9D8B030D-6E8A-4147-A177-3AD203B41FA5}">
                      <a16:colId xmlns:a16="http://schemas.microsoft.com/office/drawing/2014/main" val="1434056997"/>
                    </a:ext>
                  </a:extLst>
                </a:gridCol>
              </a:tblGrid>
              <a:tr h="323447">
                <a:tc>
                  <a:txBody>
                    <a:bodyPr/>
                    <a:lstStyle/>
                    <a:p>
                      <a:r>
                        <a:rPr lang="zh-CN" altLang="en-US" dirty="0"/>
                        <a:t>名称</a:t>
                      </a:r>
                    </a:p>
                  </a:txBody>
                  <a:tcPr/>
                </a:tc>
                <a:tc>
                  <a:txBody>
                    <a:bodyPr/>
                    <a:lstStyle/>
                    <a:p>
                      <a:r>
                        <a:rPr lang="zh-CN" altLang="en-US"/>
                        <a:t>描述</a:t>
                      </a:r>
                      <a:endParaRPr lang="zh-CN" altLang="en-US" dirty="0"/>
                    </a:p>
                  </a:txBody>
                  <a:tcPr/>
                </a:tc>
                <a:tc>
                  <a:txBody>
                    <a:bodyPr/>
                    <a:lstStyle/>
                    <a:p>
                      <a:r>
                        <a:rPr lang="zh-CN" altLang="en-US"/>
                        <a:t>输入</a:t>
                      </a:r>
                      <a:endParaRPr lang="zh-CN" altLang="en-US" dirty="0"/>
                    </a:p>
                  </a:txBody>
                  <a:tcPr/>
                </a:tc>
                <a:tc>
                  <a:txBody>
                    <a:bodyPr/>
                    <a:lstStyle/>
                    <a:p>
                      <a:r>
                        <a:rPr lang="zh-CN" altLang="en-US"/>
                        <a:t>返回</a:t>
                      </a:r>
                      <a:endParaRPr lang="zh-CN" altLang="en-US" dirty="0"/>
                    </a:p>
                  </a:txBody>
                  <a:tcPr/>
                </a:tc>
                <a:extLst>
                  <a:ext uri="{0D108BD9-81ED-4DB2-BD59-A6C34878D82A}">
                    <a16:rowId xmlns:a16="http://schemas.microsoft.com/office/drawing/2014/main" val="3767884495"/>
                  </a:ext>
                </a:extLst>
              </a:tr>
              <a:tr h="388761">
                <a:tc>
                  <a:txBody>
                    <a:bodyPr/>
                    <a:lstStyle/>
                    <a:p>
                      <a:r>
                        <a:rPr lang="zh-CN" altLang="en-US" dirty="0"/>
                        <a:t>添加好友</a:t>
                      </a:r>
                    </a:p>
                  </a:txBody>
                  <a:tcPr/>
                </a:tc>
                <a:tc>
                  <a:txBody>
                    <a:bodyPr/>
                    <a:lstStyle/>
                    <a:p>
                      <a:r>
                        <a:rPr lang="zh-CN" altLang="en-US" dirty="0"/>
                        <a:t>响应客户端的添加好友，利用数据访问层提供接口</a:t>
                      </a:r>
                    </a:p>
                  </a:txBody>
                  <a:tcPr/>
                </a:tc>
                <a:tc>
                  <a:txBody>
                    <a:bodyPr/>
                    <a:lstStyle/>
                    <a:p>
                      <a:r>
                        <a:rPr lang="zh-CN" altLang="zh-CN" sz="1800" kern="1200" dirty="0">
                          <a:solidFill>
                            <a:schemeClr val="dk1"/>
                          </a:solidFill>
                          <a:effectLst/>
                          <a:latin typeface="+mn-lt"/>
                          <a:ea typeface="+mn-ea"/>
                          <a:cs typeface="+mn-cs"/>
                        </a:rPr>
                        <a:t>客户端发送的添加好友的</a:t>
                      </a:r>
                      <a:r>
                        <a:rPr lang="en-US" altLang="zh-CN" sz="1800" kern="1200" dirty="0">
                          <a:solidFill>
                            <a:schemeClr val="dk1"/>
                          </a:solidFill>
                          <a:effectLst/>
                          <a:latin typeface="+mn-lt"/>
                          <a:ea typeface="+mn-ea"/>
                          <a:cs typeface="+mn-cs"/>
                        </a:rPr>
                        <a:t>ID</a:t>
                      </a:r>
                      <a:r>
                        <a:rPr lang="zh-CN" altLang="zh-CN" sz="1800" kern="1200" dirty="0">
                          <a:solidFill>
                            <a:schemeClr val="dk1"/>
                          </a:solidFill>
                          <a:effectLst/>
                          <a:latin typeface="+mn-lt"/>
                          <a:ea typeface="+mn-ea"/>
                          <a:cs typeface="+mn-cs"/>
                        </a:rPr>
                        <a:t>号</a:t>
                      </a:r>
                      <a:r>
                        <a:rPr lang="zh-CN" altLang="en-US" sz="1800" kern="1200" dirty="0">
                          <a:solidFill>
                            <a:schemeClr val="dk1"/>
                          </a:solidFill>
                          <a:effectLst/>
                          <a:latin typeface="+mn-lt"/>
                          <a:ea typeface="+mn-ea"/>
                          <a:cs typeface="+mn-cs"/>
                        </a:rPr>
                        <a:t>以及</a:t>
                      </a:r>
                      <a:r>
                        <a:rPr lang="zh-CN" altLang="zh-CN" sz="1800" kern="1200" dirty="0">
                          <a:solidFill>
                            <a:schemeClr val="dk1"/>
                          </a:solidFill>
                          <a:effectLst/>
                          <a:latin typeface="+mn-lt"/>
                          <a:ea typeface="+mn-ea"/>
                          <a:cs typeface="+mn-cs"/>
                        </a:rPr>
                        <a:t>好友列表名称</a:t>
                      </a:r>
                      <a:endParaRPr lang="zh-CN" altLang="en-US" dirty="0"/>
                    </a:p>
                  </a:txBody>
                  <a:tcPr/>
                </a:tc>
                <a:tc>
                  <a:txBody>
                    <a:bodyPr/>
                    <a:lstStyle/>
                    <a:p>
                      <a:r>
                        <a:rPr lang="zh-CN" altLang="zh-CN" sz="1800" kern="1200" dirty="0">
                          <a:solidFill>
                            <a:schemeClr val="dk1"/>
                          </a:solidFill>
                          <a:effectLst/>
                          <a:latin typeface="+mn-lt"/>
                          <a:ea typeface="+mn-ea"/>
                          <a:cs typeface="+mn-cs"/>
                        </a:rPr>
                        <a:t>添加好友的状态</a:t>
                      </a:r>
                      <a:endParaRPr lang="zh-CN" altLang="en-US" dirty="0"/>
                    </a:p>
                  </a:txBody>
                  <a:tcPr/>
                </a:tc>
                <a:extLst>
                  <a:ext uri="{0D108BD9-81ED-4DB2-BD59-A6C34878D82A}">
                    <a16:rowId xmlns:a16="http://schemas.microsoft.com/office/drawing/2014/main" val="3001703365"/>
                  </a:ext>
                </a:extLst>
              </a:tr>
              <a:tr h="675470">
                <a:tc>
                  <a:txBody>
                    <a:bodyPr/>
                    <a:lstStyle/>
                    <a:p>
                      <a:r>
                        <a:rPr lang="zh-CN" altLang="en-US" dirty="0"/>
                        <a:t>添加群</a:t>
                      </a:r>
                    </a:p>
                  </a:txBody>
                  <a:tcPr/>
                </a:tc>
                <a:tc>
                  <a:txBody>
                    <a:bodyPr/>
                    <a:lstStyle/>
                    <a:p>
                      <a:r>
                        <a:rPr lang="zh-CN" altLang="en-US" dirty="0"/>
                        <a:t>响应客户端的添加群，利用数据访问层提供接口</a:t>
                      </a:r>
                    </a:p>
                  </a:txBody>
                  <a:tcPr/>
                </a:tc>
                <a:tc>
                  <a:txBody>
                    <a:bodyPr/>
                    <a:lstStyle/>
                    <a:p>
                      <a:r>
                        <a:rPr lang="zh-CN" altLang="en-US" dirty="0"/>
                        <a:t>客户端发送的添加群</a:t>
                      </a:r>
                      <a:r>
                        <a:rPr lang="en-US" altLang="zh-CN" dirty="0"/>
                        <a:t>ID</a:t>
                      </a:r>
                      <a:r>
                        <a:rPr lang="zh-CN" altLang="en-US" dirty="0"/>
                        <a:t>号</a:t>
                      </a:r>
                    </a:p>
                  </a:txBody>
                  <a:tcPr/>
                </a:tc>
                <a:tc>
                  <a:txBody>
                    <a:bodyPr/>
                    <a:lstStyle/>
                    <a:p>
                      <a:r>
                        <a:rPr lang="zh-CN" altLang="zh-CN" sz="1800" kern="1200" dirty="0">
                          <a:solidFill>
                            <a:schemeClr val="dk1"/>
                          </a:solidFill>
                          <a:effectLst/>
                          <a:latin typeface="+mn-lt"/>
                          <a:ea typeface="+mn-ea"/>
                          <a:cs typeface="+mn-cs"/>
                        </a:rPr>
                        <a:t>添加群后的状态</a:t>
                      </a:r>
                      <a:endParaRPr lang="zh-CN" altLang="en-US" dirty="0"/>
                    </a:p>
                  </a:txBody>
                  <a:tcPr/>
                </a:tc>
                <a:extLst>
                  <a:ext uri="{0D108BD9-81ED-4DB2-BD59-A6C34878D82A}">
                    <a16:rowId xmlns:a16="http://schemas.microsoft.com/office/drawing/2014/main" val="3839539582"/>
                  </a:ext>
                </a:extLst>
              </a:tr>
              <a:tr h="675470">
                <a:tc>
                  <a:txBody>
                    <a:bodyPr/>
                    <a:lstStyle/>
                    <a:p>
                      <a:r>
                        <a:rPr lang="zh-CN" altLang="en-US" dirty="0"/>
                        <a:t>新建群</a:t>
                      </a:r>
                    </a:p>
                  </a:txBody>
                  <a:tcPr/>
                </a:tc>
                <a:tc>
                  <a:txBody>
                    <a:bodyPr/>
                    <a:lstStyle/>
                    <a:p>
                      <a:r>
                        <a:rPr lang="zh-CN" altLang="zh-CN" sz="1800" kern="1200" dirty="0">
                          <a:solidFill>
                            <a:schemeClr val="dk1"/>
                          </a:solidFill>
                          <a:effectLst/>
                          <a:latin typeface="+mn-lt"/>
                          <a:ea typeface="+mn-ea"/>
                          <a:cs typeface="+mn-cs"/>
                        </a:rPr>
                        <a:t>响应客户端的新建群，利用数据访问层提供接口</a:t>
                      </a:r>
                      <a:endParaRPr lang="zh-CN" altLang="en-US" dirty="0"/>
                    </a:p>
                  </a:txBody>
                  <a:tcPr/>
                </a:tc>
                <a:tc>
                  <a:txBody>
                    <a:bodyPr/>
                    <a:lstStyle/>
                    <a:p>
                      <a:r>
                        <a:rPr lang="zh-CN" altLang="zh-CN" sz="1800" kern="1200" dirty="0">
                          <a:solidFill>
                            <a:schemeClr val="dk1"/>
                          </a:solidFill>
                          <a:effectLst/>
                          <a:latin typeface="+mn-lt"/>
                          <a:ea typeface="+mn-ea"/>
                          <a:cs typeface="+mn-cs"/>
                        </a:rPr>
                        <a:t>客户端发送的添加群</a:t>
                      </a:r>
                      <a:r>
                        <a:rPr lang="en-US" altLang="zh-CN" sz="1800" kern="1200" dirty="0">
                          <a:solidFill>
                            <a:schemeClr val="dk1"/>
                          </a:solidFill>
                          <a:effectLst/>
                          <a:latin typeface="+mn-lt"/>
                          <a:ea typeface="+mn-ea"/>
                          <a:cs typeface="+mn-cs"/>
                        </a:rPr>
                        <a:t>ID</a:t>
                      </a:r>
                      <a:r>
                        <a:rPr lang="zh-CN" altLang="zh-CN" sz="1800" kern="1200" dirty="0">
                          <a:solidFill>
                            <a:schemeClr val="dk1"/>
                          </a:solidFill>
                          <a:effectLst/>
                          <a:latin typeface="+mn-lt"/>
                          <a:ea typeface="+mn-ea"/>
                          <a:cs typeface="+mn-cs"/>
                        </a:rPr>
                        <a:t>号</a:t>
                      </a:r>
                      <a:endParaRPr lang="zh-CN" altLang="en-US" dirty="0"/>
                    </a:p>
                  </a:txBody>
                  <a:tcPr/>
                </a:tc>
                <a:tc>
                  <a:txBody>
                    <a:bodyPr/>
                    <a:lstStyle/>
                    <a:p>
                      <a:r>
                        <a:rPr lang="zh-CN" altLang="zh-CN" sz="1800" kern="1200" dirty="0">
                          <a:solidFill>
                            <a:schemeClr val="dk1"/>
                          </a:solidFill>
                          <a:effectLst/>
                          <a:latin typeface="+mn-lt"/>
                          <a:ea typeface="+mn-ea"/>
                          <a:cs typeface="+mn-cs"/>
                        </a:rPr>
                        <a:t>新</a:t>
                      </a:r>
                      <a:r>
                        <a:rPr lang="zh-CN" altLang="en-US" sz="1800" kern="1200" dirty="0">
                          <a:solidFill>
                            <a:schemeClr val="dk1"/>
                          </a:solidFill>
                          <a:effectLst/>
                          <a:latin typeface="+mn-lt"/>
                          <a:ea typeface="+mn-ea"/>
                          <a:cs typeface="+mn-cs"/>
                        </a:rPr>
                        <a:t>建</a:t>
                      </a:r>
                      <a:r>
                        <a:rPr lang="zh-CN" altLang="zh-CN" sz="1800" kern="1200" dirty="0">
                          <a:solidFill>
                            <a:schemeClr val="dk1"/>
                          </a:solidFill>
                          <a:effectLst/>
                          <a:latin typeface="+mn-lt"/>
                          <a:ea typeface="+mn-ea"/>
                          <a:cs typeface="+mn-cs"/>
                        </a:rPr>
                        <a:t>群后的状态</a:t>
                      </a:r>
                      <a:endParaRPr lang="zh-CN" altLang="en-US" dirty="0"/>
                    </a:p>
                  </a:txBody>
                  <a:tcPr/>
                </a:tc>
                <a:extLst>
                  <a:ext uri="{0D108BD9-81ED-4DB2-BD59-A6C34878D82A}">
                    <a16:rowId xmlns:a16="http://schemas.microsoft.com/office/drawing/2014/main" val="1527726497"/>
                  </a:ext>
                </a:extLst>
              </a:tr>
            </a:tbl>
          </a:graphicData>
        </a:graphic>
      </p:graphicFrame>
      <p:sp>
        <p:nvSpPr>
          <p:cNvPr id="10" name="文本框 9"/>
          <p:cNvSpPr txBox="1"/>
          <p:nvPr/>
        </p:nvSpPr>
        <p:spPr>
          <a:xfrm>
            <a:off x="4292081" y="1151655"/>
            <a:ext cx="6578081" cy="461665"/>
          </a:xfrm>
          <a:prstGeom prst="rect">
            <a:avLst/>
          </a:prstGeom>
          <a:noFill/>
        </p:spPr>
        <p:txBody>
          <a:bodyPr wrap="square" rtlCol="0">
            <a:spAutoFit/>
          </a:bodyPr>
          <a:lstStyle/>
          <a:p>
            <a:r>
              <a:rPr lang="zh-CN" altLang="en-US" sz="2400" dirty="0">
                <a:solidFill>
                  <a:schemeClr val="bg1"/>
                </a:solidFill>
              </a:rPr>
              <a:t>服务器主线程方法</a:t>
            </a:r>
          </a:p>
        </p:txBody>
      </p:sp>
      <p:sp>
        <p:nvSpPr>
          <p:cNvPr id="11" name="文本框 10"/>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业务逻辑层</a:t>
            </a:r>
          </a:p>
        </p:txBody>
      </p:sp>
      <p:grpSp>
        <p:nvGrpSpPr>
          <p:cNvPr id="12" name="组合 11"/>
          <p:cNvGrpSpPr/>
          <p:nvPr/>
        </p:nvGrpSpPr>
        <p:grpSpPr>
          <a:xfrm>
            <a:off x="11063181" y="0"/>
            <a:ext cx="1128819" cy="1057472"/>
            <a:chOff x="11063181" y="0"/>
            <a:chExt cx="1128819" cy="1057472"/>
          </a:xfrm>
        </p:grpSpPr>
        <p:sp>
          <p:nvSpPr>
            <p:cNvPr id="13" name="矩形 12"/>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6364832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03306" y="1151654"/>
            <a:ext cx="6578081" cy="461665"/>
          </a:xfrm>
          <a:prstGeom prst="rect">
            <a:avLst/>
          </a:prstGeom>
          <a:noFill/>
        </p:spPr>
        <p:txBody>
          <a:bodyPr wrap="square" rtlCol="0">
            <a:spAutoFit/>
          </a:bodyPr>
          <a:lstStyle/>
          <a:p>
            <a:r>
              <a:rPr lang="zh-CN" altLang="en-US" sz="2400" dirty="0">
                <a:solidFill>
                  <a:schemeClr val="bg1"/>
                </a:solidFill>
              </a:rPr>
              <a:t>客户端方法</a:t>
            </a:r>
          </a:p>
        </p:txBody>
      </p:sp>
      <p:graphicFrame>
        <p:nvGraphicFramePr>
          <p:cNvPr id="5" name="表格 4"/>
          <p:cNvGraphicFramePr>
            <a:graphicFrameLocks noGrp="1"/>
          </p:cNvGraphicFramePr>
          <p:nvPr>
            <p:extLst>
              <p:ext uri="{D42A27DB-BD31-4B8C-83A1-F6EECF244321}">
                <p14:modId xmlns:p14="http://schemas.microsoft.com/office/powerpoint/2010/main" val="996104657"/>
              </p:ext>
            </p:extLst>
          </p:nvPr>
        </p:nvGraphicFramePr>
        <p:xfrm>
          <a:off x="541176" y="1707502"/>
          <a:ext cx="11224726" cy="4413380"/>
        </p:xfrm>
        <a:graphic>
          <a:graphicData uri="http://schemas.openxmlformats.org/drawingml/2006/table">
            <a:tbl>
              <a:tblPr firstRow="1" bandRow="1">
                <a:tableStyleId>{5C22544A-7EE6-4342-B048-85BDC9FD1C3A}</a:tableStyleId>
              </a:tblPr>
              <a:tblGrid>
                <a:gridCol w="3113017">
                  <a:extLst>
                    <a:ext uri="{9D8B030D-6E8A-4147-A177-3AD203B41FA5}">
                      <a16:colId xmlns:a16="http://schemas.microsoft.com/office/drawing/2014/main" val="1535112474"/>
                    </a:ext>
                  </a:extLst>
                </a:gridCol>
                <a:gridCol w="4340357">
                  <a:extLst>
                    <a:ext uri="{9D8B030D-6E8A-4147-A177-3AD203B41FA5}">
                      <a16:colId xmlns:a16="http://schemas.microsoft.com/office/drawing/2014/main" val="2204208789"/>
                    </a:ext>
                  </a:extLst>
                </a:gridCol>
                <a:gridCol w="1885676">
                  <a:extLst>
                    <a:ext uri="{9D8B030D-6E8A-4147-A177-3AD203B41FA5}">
                      <a16:colId xmlns:a16="http://schemas.microsoft.com/office/drawing/2014/main" val="4265624931"/>
                    </a:ext>
                  </a:extLst>
                </a:gridCol>
                <a:gridCol w="1885676">
                  <a:extLst>
                    <a:ext uri="{9D8B030D-6E8A-4147-A177-3AD203B41FA5}">
                      <a16:colId xmlns:a16="http://schemas.microsoft.com/office/drawing/2014/main" val="1434056997"/>
                    </a:ext>
                  </a:extLst>
                </a:gridCol>
              </a:tblGrid>
              <a:tr h="388761">
                <a:tc>
                  <a:txBody>
                    <a:bodyPr/>
                    <a:lstStyle/>
                    <a:p>
                      <a:r>
                        <a:rPr lang="zh-CN" altLang="en-US" dirty="0"/>
                        <a:t>名称</a:t>
                      </a:r>
                    </a:p>
                  </a:txBody>
                  <a:tcPr/>
                </a:tc>
                <a:tc>
                  <a:txBody>
                    <a:bodyPr/>
                    <a:lstStyle/>
                    <a:p>
                      <a:r>
                        <a:rPr lang="zh-CN" altLang="en-US" dirty="0"/>
                        <a:t>描述</a:t>
                      </a:r>
                    </a:p>
                  </a:txBody>
                  <a:tcPr/>
                </a:tc>
                <a:tc>
                  <a:txBody>
                    <a:bodyPr/>
                    <a:lstStyle/>
                    <a:p>
                      <a:r>
                        <a:rPr lang="zh-CN" altLang="en-US" dirty="0"/>
                        <a:t>输入</a:t>
                      </a:r>
                    </a:p>
                  </a:txBody>
                  <a:tcPr/>
                </a:tc>
                <a:tc>
                  <a:txBody>
                    <a:bodyPr/>
                    <a:lstStyle/>
                    <a:p>
                      <a:r>
                        <a:rPr lang="zh-CN" altLang="en-US" dirty="0"/>
                        <a:t>返回</a:t>
                      </a:r>
                    </a:p>
                  </a:txBody>
                  <a:tcPr/>
                </a:tc>
                <a:extLst>
                  <a:ext uri="{0D108BD9-81ED-4DB2-BD59-A6C34878D82A}">
                    <a16:rowId xmlns:a16="http://schemas.microsoft.com/office/drawing/2014/main" val="3767884495"/>
                  </a:ext>
                </a:extLst>
              </a:tr>
              <a:tr h="640080">
                <a:tc>
                  <a:txBody>
                    <a:bodyPr/>
                    <a:lstStyle/>
                    <a:p>
                      <a:r>
                        <a:rPr lang="zh-CN" altLang="en-US" dirty="0"/>
                        <a:t>连接服务器</a:t>
                      </a:r>
                    </a:p>
                  </a:txBody>
                  <a:tcPr/>
                </a:tc>
                <a:tc>
                  <a:txBody>
                    <a:bodyPr/>
                    <a:lstStyle/>
                    <a:p>
                      <a:r>
                        <a:rPr lang="zh-CN" altLang="zh-CN" sz="1800" kern="1200" dirty="0">
                          <a:solidFill>
                            <a:schemeClr val="dk1"/>
                          </a:solidFill>
                          <a:effectLst/>
                          <a:latin typeface="+mn-lt"/>
                          <a:ea typeface="+mn-ea"/>
                          <a:cs typeface="+mn-cs"/>
                        </a:rPr>
                        <a:t>客户端连接服务器，确认服务器可以连接</a:t>
                      </a:r>
                      <a:endParaRPr lang="zh-CN" altLang="en-US" dirty="0"/>
                    </a:p>
                  </a:txBody>
                  <a:tcPr/>
                </a:tc>
                <a:tc>
                  <a:txBody>
                    <a:bodyPr/>
                    <a:lstStyle/>
                    <a:p>
                      <a:pPr algn="ctr">
                        <a:lnSpc>
                          <a:spcPts val="1500"/>
                        </a:lnSpc>
                        <a:spcAft>
                          <a:spcPts val="0"/>
                        </a:spcAft>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读取类中的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ServerIP</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port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nchor="ctr"/>
                </a:tc>
                <a:tc>
                  <a:txBody>
                    <a:bodyPr/>
                    <a:lstStyle/>
                    <a:p>
                      <a:r>
                        <a:rPr lang="zh-CN" altLang="en-US" dirty="0"/>
                        <a:t>能否连接到服务器</a:t>
                      </a:r>
                    </a:p>
                  </a:txBody>
                  <a:tcPr/>
                </a:tc>
                <a:extLst>
                  <a:ext uri="{0D108BD9-81ED-4DB2-BD59-A6C34878D82A}">
                    <a16:rowId xmlns:a16="http://schemas.microsoft.com/office/drawing/2014/main" val="3001703365"/>
                  </a:ext>
                </a:extLst>
              </a:tr>
              <a:tr h="914400">
                <a:tc>
                  <a:txBody>
                    <a:bodyPr/>
                    <a:lstStyle/>
                    <a:p>
                      <a:r>
                        <a:rPr lang="zh-CN" altLang="en-US" dirty="0"/>
                        <a:t>注册</a:t>
                      </a:r>
                    </a:p>
                  </a:txBody>
                  <a:tcPr/>
                </a:tc>
                <a:tc>
                  <a:txBody>
                    <a:bodyPr/>
                    <a:lstStyle/>
                    <a:p>
                      <a:r>
                        <a:rPr lang="zh-CN" altLang="zh-CN" sz="1800" kern="1200" dirty="0">
                          <a:solidFill>
                            <a:schemeClr val="dk1"/>
                          </a:solidFill>
                          <a:effectLst/>
                          <a:latin typeface="+mn-lt"/>
                          <a:ea typeface="+mn-ea"/>
                          <a:cs typeface="+mn-cs"/>
                        </a:rPr>
                        <a:t>将注册请求，打包成消息，发送给服务器</a:t>
                      </a:r>
                      <a:endParaRPr lang="zh-CN" altLang="en-US" dirty="0"/>
                    </a:p>
                  </a:txBody>
                  <a:tcPr/>
                </a:tc>
                <a:tc>
                  <a:txBody>
                    <a:bodyPr/>
                    <a:lstStyle/>
                    <a:p>
                      <a:r>
                        <a:rPr lang="zh-CN" altLang="zh-CN" sz="1800" kern="1200" dirty="0">
                          <a:solidFill>
                            <a:schemeClr val="dk1"/>
                          </a:solidFill>
                          <a:effectLst/>
                          <a:latin typeface="+mn-lt"/>
                          <a:ea typeface="+mn-ea"/>
                          <a:cs typeface="+mn-cs"/>
                        </a:rPr>
                        <a:t>输入用户名和密码</a:t>
                      </a:r>
                      <a:endParaRPr lang="zh-CN" altLang="en-US" dirty="0"/>
                    </a:p>
                  </a:txBody>
                  <a:tcPr/>
                </a:tc>
                <a:tc>
                  <a:txBody>
                    <a:bodyPr/>
                    <a:lstStyle/>
                    <a:p>
                      <a:r>
                        <a:rPr lang="zh-CN" altLang="zh-CN" sz="1800" kern="1200" dirty="0">
                          <a:solidFill>
                            <a:schemeClr val="dk1"/>
                          </a:solidFill>
                          <a:effectLst/>
                          <a:latin typeface="+mn-lt"/>
                          <a:ea typeface="+mn-ea"/>
                          <a:cs typeface="+mn-cs"/>
                        </a:rPr>
                        <a:t>根据服务器返回结果显示</a:t>
                      </a:r>
                      <a:r>
                        <a:rPr lang="en-US" altLang="zh-CN" sz="1800" kern="1200" dirty="0">
                          <a:solidFill>
                            <a:schemeClr val="dk1"/>
                          </a:solidFill>
                          <a:effectLst/>
                          <a:latin typeface="+mn-lt"/>
                          <a:ea typeface="+mn-ea"/>
                          <a:cs typeface="+mn-cs"/>
                        </a:rPr>
                        <a:t>ID</a:t>
                      </a:r>
                      <a:r>
                        <a:rPr lang="zh-CN" altLang="zh-CN" sz="1800" kern="1200" dirty="0">
                          <a:solidFill>
                            <a:schemeClr val="dk1"/>
                          </a:solidFill>
                          <a:effectLst/>
                          <a:latin typeface="+mn-lt"/>
                          <a:ea typeface="+mn-ea"/>
                          <a:cs typeface="+mn-cs"/>
                        </a:rPr>
                        <a:t>号或者显示注册失败</a:t>
                      </a:r>
                      <a:endParaRPr lang="zh-CN" altLang="en-US" dirty="0"/>
                    </a:p>
                  </a:txBody>
                  <a:tcPr/>
                </a:tc>
                <a:extLst>
                  <a:ext uri="{0D108BD9-81ED-4DB2-BD59-A6C34878D82A}">
                    <a16:rowId xmlns:a16="http://schemas.microsoft.com/office/drawing/2014/main" val="3839539582"/>
                  </a:ext>
                </a:extLst>
              </a:tr>
              <a:tr h="939918">
                <a:tc>
                  <a:txBody>
                    <a:bodyPr/>
                    <a:lstStyle/>
                    <a:p>
                      <a:r>
                        <a:rPr lang="zh-CN" altLang="en-US" dirty="0"/>
                        <a:t>登录服务器</a:t>
                      </a:r>
                    </a:p>
                  </a:txBody>
                  <a:tcPr/>
                </a:tc>
                <a:tc>
                  <a:txBody>
                    <a:bodyPr/>
                    <a:lstStyle/>
                    <a:p>
                      <a:r>
                        <a:rPr lang="zh-CN" altLang="zh-CN" sz="1800" kern="1200" dirty="0">
                          <a:solidFill>
                            <a:schemeClr val="dk1"/>
                          </a:solidFill>
                          <a:effectLst/>
                          <a:latin typeface="+mn-lt"/>
                          <a:ea typeface="+mn-ea"/>
                          <a:cs typeface="+mn-cs"/>
                        </a:rPr>
                        <a:t>将</a:t>
                      </a:r>
                      <a:r>
                        <a:rPr lang="en-US" altLang="zh-CN" sz="1800" kern="1200" dirty="0" err="1">
                          <a:solidFill>
                            <a:schemeClr val="dk1"/>
                          </a:solidFill>
                          <a:effectLst/>
                          <a:latin typeface="+mn-lt"/>
                          <a:ea typeface="+mn-ea"/>
                          <a:cs typeface="+mn-cs"/>
                        </a:rPr>
                        <a:t>userid</a:t>
                      </a:r>
                      <a:r>
                        <a:rPr lang="zh-CN" altLang="zh-CN" sz="1800" kern="1200" dirty="0">
                          <a:solidFill>
                            <a:schemeClr val="dk1"/>
                          </a:solidFill>
                          <a:effectLst/>
                          <a:latin typeface="+mn-lt"/>
                          <a:ea typeface="+mn-ea"/>
                          <a:cs typeface="+mn-cs"/>
                        </a:rPr>
                        <a:t>和</a:t>
                      </a:r>
                      <a:r>
                        <a:rPr lang="en-US" altLang="zh-CN" sz="1800" kern="1200" dirty="0">
                          <a:solidFill>
                            <a:schemeClr val="dk1"/>
                          </a:solidFill>
                          <a:effectLst/>
                          <a:latin typeface="+mn-lt"/>
                          <a:ea typeface="+mn-ea"/>
                          <a:cs typeface="+mn-cs"/>
                        </a:rPr>
                        <a:t>password</a:t>
                      </a:r>
                      <a:r>
                        <a:rPr lang="zh-CN" altLang="zh-CN" sz="1800" kern="1200" dirty="0">
                          <a:solidFill>
                            <a:schemeClr val="dk1"/>
                          </a:solidFill>
                          <a:effectLst/>
                          <a:latin typeface="+mn-lt"/>
                          <a:ea typeface="+mn-ea"/>
                          <a:cs typeface="+mn-cs"/>
                        </a:rPr>
                        <a:t>根据通讯协议传输到服务器，并接收服务器回信</a:t>
                      </a:r>
                      <a:endParaRPr lang="zh-CN" altLang="en-US" dirty="0"/>
                    </a:p>
                  </a:txBody>
                  <a:tcPr/>
                </a:tc>
                <a:tc>
                  <a:txBody>
                    <a:bodyPr/>
                    <a:lstStyle/>
                    <a:p>
                      <a:r>
                        <a:rPr lang="zh-CN" altLang="zh-CN" sz="1800" kern="1200" dirty="0">
                          <a:solidFill>
                            <a:schemeClr val="dk1"/>
                          </a:solidFill>
                          <a:effectLst/>
                          <a:latin typeface="+mn-lt"/>
                          <a:ea typeface="+mn-ea"/>
                          <a:cs typeface="+mn-cs"/>
                        </a:rPr>
                        <a:t>用户输入的</a:t>
                      </a:r>
                      <a:r>
                        <a:rPr lang="en-US" altLang="zh-CN" sz="1800" kern="1200" dirty="0" err="1">
                          <a:solidFill>
                            <a:schemeClr val="dk1"/>
                          </a:solidFill>
                          <a:effectLst/>
                          <a:latin typeface="+mn-lt"/>
                          <a:ea typeface="+mn-ea"/>
                          <a:cs typeface="+mn-cs"/>
                        </a:rPr>
                        <a:t>userid</a:t>
                      </a:r>
                      <a:r>
                        <a:rPr lang="zh-CN" altLang="zh-CN" sz="1800" kern="1200" dirty="0">
                          <a:solidFill>
                            <a:schemeClr val="dk1"/>
                          </a:solidFill>
                          <a:effectLst/>
                          <a:latin typeface="+mn-lt"/>
                          <a:ea typeface="+mn-ea"/>
                          <a:cs typeface="+mn-cs"/>
                        </a:rPr>
                        <a:t>和</a:t>
                      </a:r>
                      <a:r>
                        <a:rPr lang="en-US" altLang="zh-CN" sz="1800" kern="1200" dirty="0">
                          <a:solidFill>
                            <a:schemeClr val="dk1"/>
                          </a:solidFill>
                          <a:effectLst/>
                          <a:latin typeface="+mn-lt"/>
                          <a:ea typeface="+mn-ea"/>
                          <a:cs typeface="+mn-cs"/>
                        </a:rPr>
                        <a:t>password</a:t>
                      </a:r>
                      <a:endParaRPr lang="zh-CN" altLang="en-US" dirty="0"/>
                    </a:p>
                  </a:txBody>
                  <a:tcPr/>
                </a:tc>
                <a:tc>
                  <a:txBody>
                    <a:bodyPr/>
                    <a:lstStyle/>
                    <a:p>
                      <a:r>
                        <a:rPr lang="zh-CN" altLang="zh-CN" sz="1800" kern="1200" dirty="0">
                          <a:solidFill>
                            <a:schemeClr val="dk1"/>
                          </a:solidFill>
                          <a:effectLst/>
                          <a:latin typeface="+mn-lt"/>
                          <a:ea typeface="+mn-ea"/>
                          <a:cs typeface="+mn-cs"/>
                        </a:rPr>
                        <a:t>用户名密码是否正确</a:t>
                      </a:r>
                      <a:endParaRPr lang="zh-CN" altLang="en-US" dirty="0"/>
                    </a:p>
                  </a:txBody>
                  <a:tcPr/>
                </a:tc>
                <a:extLst>
                  <a:ext uri="{0D108BD9-81ED-4DB2-BD59-A6C34878D82A}">
                    <a16:rowId xmlns:a16="http://schemas.microsoft.com/office/drawing/2014/main" val="1663767469"/>
                  </a:ext>
                </a:extLst>
              </a:tr>
              <a:tr h="675470">
                <a:tc>
                  <a:txBody>
                    <a:bodyPr/>
                    <a:lstStyle/>
                    <a:p>
                      <a:r>
                        <a:rPr lang="zh-CN" altLang="en-US" dirty="0"/>
                        <a:t>获取好友列表</a:t>
                      </a:r>
                    </a:p>
                  </a:txBody>
                  <a:tcPr/>
                </a:tc>
                <a:tc>
                  <a:txBody>
                    <a:bodyPr/>
                    <a:lstStyle/>
                    <a:p>
                      <a:r>
                        <a:rPr lang="zh-CN" altLang="zh-CN" sz="1800" kern="1200" dirty="0">
                          <a:solidFill>
                            <a:schemeClr val="dk1"/>
                          </a:solidFill>
                          <a:effectLst/>
                          <a:latin typeface="+mn-lt"/>
                          <a:ea typeface="+mn-ea"/>
                          <a:cs typeface="+mn-cs"/>
                        </a:rPr>
                        <a:t>从服务器获取好友列表，并通过给好友列表界面对象</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77388795"/>
                  </a:ext>
                </a:extLst>
              </a:tr>
              <a:tr h="854751">
                <a:tc>
                  <a:txBody>
                    <a:bodyPr/>
                    <a:lstStyle/>
                    <a:p>
                      <a:r>
                        <a:rPr lang="zh-CN" altLang="en-US" dirty="0"/>
                        <a:t>获取群列表</a:t>
                      </a:r>
                    </a:p>
                  </a:txBody>
                  <a:tcPr/>
                </a:tc>
                <a:tc>
                  <a:txBody>
                    <a:bodyPr/>
                    <a:lstStyle/>
                    <a:p>
                      <a:r>
                        <a:rPr lang="zh-CN" altLang="zh-CN" sz="1800" kern="1200" dirty="0">
                          <a:solidFill>
                            <a:schemeClr val="dk1"/>
                          </a:solidFill>
                          <a:effectLst/>
                          <a:latin typeface="+mn-lt"/>
                          <a:ea typeface="+mn-ea"/>
                          <a:cs typeface="+mn-cs"/>
                        </a:rPr>
                        <a:t>从服务器获取群列表，并通过给群列表界面对象</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3519569"/>
                  </a:ext>
                </a:extLst>
              </a:tr>
            </a:tbl>
          </a:graphicData>
        </a:graphic>
      </p:graphicFrame>
      <p:sp>
        <p:nvSpPr>
          <p:cNvPr id="10" name="文本框 9"/>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业务逻辑层</a:t>
            </a:r>
          </a:p>
        </p:txBody>
      </p:sp>
      <p:grpSp>
        <p:nvGrpSpPr>
          <p:cNvPr id="11" name="组合 10"/>
          <p:cNvGrpSpPr/>
          <p:nvPr/>
        </p:nvGrpSpPr>
        <p:grpSpPr>
          <a:xfrm>
            <a:off x="11063181" y="0"/>
            <a:ext cx="1128819" cy="1057472"/>
            <a:chOff x="11063181" y="0"/>
            <a:chExt cx="1128819" cy="1057472"/>
          </a:xfrm>
        </p:grpSpPr>
        <p:sp>
          <p:nvSpPr>
            <p:cNvPr id="12" name="矩形 11"/>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0961641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03306" y="1151654"/>
            <a:ext cx="6578081" cy="461665"/>
          </a:xfrm>
          <a:prstGeom prst="rect">
            <a:avLst/>
          </a:prstGeom>
          <a:noFill/>
        </p:spPr>
        <p:txBody>
          <a:bodyPr wrap="square" rtlCol="0">
            <a:spAutoFit/>
          </a:bodyPr>
          <a:lstStyle/>
          <a:p>
            <a:r>
              <a:rPr lang="zh-CN" altLang="en-US" sz="2400" dirty="0">
                <a:solidFill>
                  <a:schemeClr val="bg1"/>
                </a:solidFill>
              </a:rPr>
              <a:t>客户端方法</a:t>
            </a:r>
          </a:p>
        </p:txBody>
      </p:sp>
      <p:graphicFrame>
        <p:nvGraphicFramePr>
          <p:cNvPr id="5" name="表格 4"/>
          <p:cNvGraphicFramePr>
            <a:graphicFrameLocks noGrp="1"/>
          </p:cNvGraphicFramePr>
          <p:nvPr>
            <p:extLst>
              <p:ext uri="{D42A27DB-BD31-4B8C-83A1-F6EECF244321}">
                <p14:modId xmlns:p14="http://schemas.microsoft.com/office/powerpoint/2010/main" val="3436911187"/>
              </p:ext>
            </p:extLst>
          </p:nvPr>
        </p:nvGraphicFramePr>
        <p:xfrm>
          <a:off x="541176" y="1707502"/>
          <a:ext cx="11224726" cy="4071879"/>
        </p:xfrm>
        <a:graphic>
          <a:graphicData uri="http://schemas.openxmlformats.org/drawingml/2006/table">
            <a:tbl>
              <a:tblPr firstRow="1" bandRow="1">
                <a:tableStyleId>{5C22544A-7EE6-4342-B048-85BDC9FD1C3A}</a:tableStyleId>
              </a:tblPr>
              <a:tblGrid>
                <a:gridCol w="3113017">
                  <a:extLst>
                    <a:ext uri="{9D8B030D-6E8A-4147-A177-3AD203B41FA5}">
                      <a16:colId xmlns:a16="http://schemas.microsoft.com/office/drawing/2014/main" val="1535112474"/>
                    </a:ext>
                  </a:extLst>
                </a:gridCol>
                <a:gridCol w="4340357">
                  <a:extLst>
                    <a:ext uri="{9D8B030D-6E8A-4147-A177-3AD203B41FA5}">
                      <a16:colId xmlns:a16="http://schemas.microsoft.com/office/drawing/2014/main" val="2204208789"/>
                    </a:ext>
                  </a:extLst>
                </a:gridCol>
                <a:gridCol w="1885676">
                  <a:extLst>
                    <a:ext uri="{9D8B030D-6E8A-4147-A177-3AD203B41FA5}">
                      <a16:colId xmlns:a16="http://schemas.microsoft.com/office/drawing/2014/main" val="4265624931"/>
                    </a:ext>
                  </a:extLst>
                </a:gridCol>
                <a:gridCol w="1885676">
                  <a:extLst>
                    <a:ext uri="{9D8B030D-6E8A-4147-A177-3AD203B41FA5}">
                      <a16:colId xmlns:a16="http://schemas.microsoft.com/office/drawing/2014/main" val="1434056997"/>
                    </a:ext>
                  </a:extLst>
                </a:gridCol>
              </a:tblGrid>
              <a:tr h="388761">
                <a:tc>
                  <a:txBody>
                    <a:bodyPr/>
                    <a:lstStyle/>
                    <a:p>
                      <a:r>
                        <a:rPr lang="zh-CN" altLang="en-US" dirty="0"/>
                        <a:t>名称</a:t>
                      </a:r>
                    </a:p>
                  </a:txBody>
                  <a:tcPr/>
                </a:tc>
                <a:tc>
                  <a:txBody>
                    <a:bodyPr/>
                    <a:lstStyle/>
                    <a:p>
                      <a:r>
                        <a:rPr lang="zh-CN" altLang="en-US" dirty="0"/>
                        <a:t>描述</a:t>
                      </a:r>
                    </a:p>
                  </a:txBody>
                  <a:tcPr/>
                </a:tc>
                <a:tc>
                  <a:txBody>
                    <a:bodyPr/>
                    <a:lstStyle/>
                    <a:p>
                      <a:r>
                        <a:rPr lang="zh-CN" altLang="en-US" dirty="0"/>
                        <a:t>输入</a:t>
                      </a:r>
                    </a:p>
                  </a:txBody>
                  <a:tcPr/>
                </a:tc>
                <a:tc>
                  <a:txBody>
                    <a:bodyPr/>
                    <a:lstStyle/>
                    <a:p>
                      <a:r>
                        <a:rPr lang="zh-CN" altLang="en-US" dirty="0"/>
                        <a:t>返回</a:t>
                      </a:r>
                    </a:p>
                  </a:txBody>
                  <a:tcPr/>
                </a:tc>
                <a:extLst>
                  <a:ext uri="{0D108BD9-81ED-4DB2-BD59-A6C34878D82A}">
                    <a16:rowId xmlns:a16="http://schemas.microsoft.com/office/drawing/2014/main" val="3767884495"/>
                  </a:ext>
                </a:extLst>
              </a:tr>
              <a:tr h="640080">
                <a:tc>
                  <a:txBody>
                    <a:bodyPr/>
                    <a:lstStyle/>
                    <a:p>
                      <a:r>
                        <a:rPr lang="zh-CN" altLang="en-US" dirty="0"/>
                        <a:t>一对一聊天</a:t>
                      </a:r>
                    </a:p>
                  </a:txBody>
                  <a:tcPr/>
                </a:tc>
                <a:tc>
                  <a:txBody>
                    <a:bodyPr/>
                    <a:lstStyle/>
                    <a:p>
                      <a:r>
                        <a:rPr lang="zh-CN" altLang="en-US" dirty="0"/>
                        <a:t>在好友列表中点击一个好友，开始一对一聊天，可以发送</a:t>
                      </a:r>
                      <a:r>
                        <a:rPr lang="en-US" altLang="zh-CN" dirty="0"/>
                        <a:t>/</a:t>
                      </a:r>
                      <a:r>
                        <a:rPr lang="zh-CN" altLang="en-US" dirty="0"/>
                        <a:t>接收信息</a:t>
                      </a:r>
                    </a:p>
                  </a:txBody>
                  <a:tcPr/>
                </a:tc>
                <a:tc>
                  <a:txBody>
                    <a:bodyPr/>
                    <a:lstStyle/>
                    <a:p>
                      <a:pPr algn="ctr">
                        <a:lnSpc>
                          <a:spcPts val="1500"/>
                        </a:lnSpc>
                        <a:spcAft>
                          <a:spcPts val="0"/>
                        </a:spcAft>
                      </a:pPr>
                      <a:r>
                        <a:rPr lang="zh-CN" altLang="zh-CN" sz="1800" kern="1200" dirty="0">
                          <a:solidFill>
                            <a:schemeClr val="dk1"/>
                          </a:solidFill>
                          <a:effectLst/>
                          <a:latin typeface="+mn-lt"/>
                          <a:ea typeface="+mn-ea"/>
                          <a:cs typeface="+mn-cs"/>
                        </a:rPr>
                        <a:t>发送的目标</a:t>
                      </a:r>
                      <a:r>
                        <a:rPr lang="en-US" altLang="zh-CN" sz="1800" kern="1200" dirty="0" err="1">
                          <a:solidFill>
                            <a:schemeClr val="dk1"/>
                          </a:solidFill>
                          <a:effectLst/>
                          <a:latin typeface="+mn-lt"/>
                          <a:ea typeface="+mn-ea"/>
                          <a:cs typeface="+mn-cs"/>
                        </a:rPr>
                        <a:t>userid</a:t>
                      </a:r>
                      <a:r>
                        <a:rPr lang="zh-CN" altLang="zh-CN" sz="1800" kern="1200" dirty="0">
                          <a:solidFill>
                            <a:schemeClr val="dk1"/>
                          </a:solidFill>
                          <a:effectLst/>
                          <a:latin typeface="+mn-lt"/>
                          <a:ea typeface="+mn-ea"/>
                          <a:cs typeface="+mn-cs"/>
                        </a:rPr>
                        <a:t>以及发送内容（聊天界面传入）</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nchor="ctr"/>
                </a:tc>
                <a:tc>
                  <a:txBody>
                    <a:bodyPr/>
                    <a:lstStyle/>
                    <a:p>
                      <a:r>
                        <a:rPr lang="zh-CN" altLang="zh-CN" sz="1800" kern="1200" dirty="0">
                          <a:solidFill>
                            <a:schemeClr val="dk1"/>
                          </a:solidFill>
                          <a:effectLst/>
                          <a:latin typeface="+mn-lt"/>
                          <a:ea typeface="+mn-ea"/>
                          <a:cs typeface="+mn-cs"/>
                        </a:rPr>
                        <a:t>聊天内容传给聊天界面对象</a:t>
                      </a:r>
                      <a:endParaRPr lang="zh-CN" altLang="en-US" dirty="0"/>
                    </a:p>
                  </a:txBody>
                  <a:tcPr/>
                </a:tc>
                <a:extLst>
                  <a:ext uri="{0D108BD9-81ED-4DB2-BD59-A6C34878D82A}">
                    <a16:rowId xmlns:a16="http://schemas.microsoft.com/office/drawing/2014/main" val="3001703365"/>
                  </a:ext>
                </a:extLst>
              </a:tr>
              <a:tr h="914400">
                <a:tc>
                  <a:txBody>
                    <a:bodyPr/>
                    <a:lstStyle/>
                    <a:p>
                      <a:r>
                        <a:rPr lang="zh-CN" altLang="en-US" dirty="0"/>
                        <a:t>添加好友</a:t>
                      </a:r>
                    </a:p>
                  </a:txBody>
                  <a:tcPr/>
                </a:tc>
                <a:tc>
                  <a:txBody>
                    <a:bodyPr/>
                    <a:lstStyle/>
                    <a:p>
                      <a:r>
                        <a:rPr lang="zh-CN" altLang="zh-CN" sz="1800" kern="1200" dirty="0">
                          <a:solidFill>
                            <a:schemeClr val="dk1"/>
                          </a:solidFill>
                          <a:effectLst/>
                          <a:latin typeface="+mn-lt"/>
                          <a:ea typeface="+mn-ea"/>
                          <a:cs typeface="+mn-cs"/>
                        </a:rPr>
                        <a:t>将请求打包成消息，发送给服务器，等待服务器返回结果</a:t>
                      </a:r>
                      <a:endParaRPr lang="zh-CN" altLang="en-US" dirty="0"/>
                    </a:p>
                  </a:txBody>
                  <a:tcPr/>
                </a:tc>
                <a:tc>
                  <a:txBody>
                    <a:bodyPr/>
                    <a:lstStyle/>
                    <a:p>
                      <a:r>
                        <a:rPr lang="zh-CN" altLang="zh-CN" sz="1800" kern="1200" dirty="0">
                          <a:solidFill>
                            <a:schemeClr val="dk1"/>
                          </a:solidFill>
                          <a:effectLst/>
                          <a:latin typeface="+mn-lt"/>
                          <a:ea typeface="+mn-ea"/>
                          <a:cs typeface="+mn-cs"/>
                        </a:rPr>
                        <a:t>好友的</a:t>
                      </a:r>
                      <a:r>
                        <a:rPr lang="en-US" altLang="zh-CN" sz="1800" kern="1200" dirty="0">
                          <a:solidFill>
                            <a:schemeClr val="dk1"/>
                          </a:solidFill>
                          <a:effectLst/>
                          <a:latin typeface="+mn-lt"/>
                          <a:ea typeface="+mn-ea"/>
                          <a:cs typeface="+mn-cs"/>
                        </a:rPr>
                        <a:t>ID</a:t>
                      </a:r>
                      <a:r>
                        <a:rPr lang="zh-CN" altLang="zh-CN" sz="1800" kern="1200" dirty="0">
                          <a:solidFill>
                            <a:schemeClr val="dk1"/>
                          </a:solidFill>
                          <a:effectLst/>
                          <a:latin typeface="+mn-lt"/>
                          <a:ea typeface="+mn-ea"/>
                          <a:cs typeface="+mn-cs"/>
                        </a:rPr>
                        <a:t>号和列表名</a:t>
                      </a:r>
                      <a:endParaRPr lang="zh-CN" altLang="en-US" dirty="0"/>
                    </a:p>
                  </a:txBody>
                  <a:tcPr/>
                </a:tc>
                <a:tc>
                  <a:txBody>
                    <a:bodyPr/>
                    <a:lstStyle/>
                    <a:p>
                      <a:r>
                        <a:rPr lang="zh-CN" altLang="zh-CN" sz="1800" kern="1200" dirty="0">
                          <a:solidFill>
                            <a:schemeClr val="dk1"/>
                          </a:solidFill>
                          <a:effectLst/>
                          <a:latin typeface="+mn-lt"/>
                          <a:ea typeface="+mn-ea"/>
                          <a:cs typeface="+mn-cs"/>
                        </a:rPr>
                        <a:t>根据服务器返回结果显示</a:t>
                      </a:r>
                      <a:r>
                        <a:rPr lang="en-US" altLang="zh-CN" sz="1800" kern="1200" dirty="0">
                          <a:solidFill>
                            <a:schemeClr val="dk1"/>
                          </a:solidFill>
                          <a:effectLst/>
                          <a:latin typeface="+mn-lt"/>
                          <a:ea typeface="+mn-ea"/>
                          <a:cs typeface="+mn-cs"/>
                        </a:rPr>
                        <a:t>ID</a:t>
                      </a:r>
                      <a:r>
                        <a:rPr lang="zh-CN" altLang="zh-CN" sz="1800" kern="1200" dirty="0">
                          <a:solidFill>
                            <a:schemeClr val="dk1"/>
                          </a:solidFill>
                          <a:effectLst/>
                          <a:latin typeface="+mn-lt"/>
                          <a:ea typeface="+mn-ea"/>
                          <a:cs typeface="+mn-cs"/>
                        </a:rPr>
                        <a:t>号或者显示注册失败</a:t>
                      </a:r>
                      <a:endParaRPr lang="zh-CN" altLang="en-US" dirty="0"/>
                    </a:p>
                  </a:txBody>
                  <a:tcPr/>
                </a:tc>
                <a:extLst>
                  <a:ext uri="{0D108BD9-81ED-4DB2-BD59-A6C34878D82A}">
                    <a16:rowId xmlns:a16="http://schemas.microsoft.com/office/drawing/2014/main" val="3839539582"/>
                  </a:ext>
                </a:extLst>
              </a:tr>
              <a:tr h="939918">
                <a:tc>
                  <a:txBody>
                    <a:bodyPr/>
                    <a:lstStyle/>
                    <a:p>
                      <a:r>
                        <a:rPr lang="zh-CN" altLang="en-US" dirty="0"/>
                        <a:t>群聊</a:t>
                      </a:r>
                    </a:p>
                  </a:txBody>
                  <a:tcPr/>
                </a:tc>
                <a:tc>
                  <a:txBody>
                    <a:bodyPr/>
                    <a:lstStyle/>
                    <a:p>
                      <a:r>
                        <a:rPr lang="zh-CN" altLang="zh-CN" sz="1800" kern="1200" dirty="0">
                          <a:solidFill>
                            <a:schemeClr val="dk1"/>
                          </a:solidFill>
                          <a:effectLst/>
                          <a:latin typeface="+mn-lt"/>
                          <a:ea typeface="+mn-ea"/>
                          <a:cs typeface="+mn-cs"/>
                        </a:rPr>
                        <a:t>根据通讯协议，向指定群发送信息</a:t>
                      </a:r>
                      <a:endParaRPr lang="zh-CN" altLang="en-US" dirty="0"/>
                    </a:p>
                  </a:txBody>
                  <a:tcPr/>
                </a:tc>
                <a:tc>
                  <a:txBody>
                    <a:bodyPr/>
                    <a:lstStyle/>
                    <a:p>
                      <a:r>
                        <a:rPr lang="zh-CN" altLang="zh-CN" sz="1800" kern="1200" dirty="0">
                          <a:solidFill>
                            <a:schemeClr val="dk1"/>
                          </a:solidFill>
                          <a:effectLst/>
                          <a:latin typeface="+mn-lt"/>
                          <a:ea typeface="+mn-ea"/>
                          <a:cs typeface="+mn-cs"/>
                        </a:rPr>
                        <a:t>发送群的</a:t>
                      </a:r>
                      <a:r>
                        <a:rPr lang="en-US" altLang="zh-CN" sz="1800" kern="1200" dirty="0">
                          <a:solidFill>
                            <a:schemeClr val="dk1"/>
                          </a:solidFill>
                          <a:effectLst/>
                          <a:latin typeface="+mn-lt"/>
                          <a:ea typeface="+mn-ea"/>
                          <a:cs typeface="+mn-cs"/>
                        </a:rPr>
                        <a:t>id</a:t>
                      </a:r>
                      <a:r>
                        <a:rPr lang="zh-CN" altLang="zh-CN" sz="1800" kern="1200" dirty="0">
                          <a:solidFill>
                            <a:schemeClr val="dk1"/>
                          </a:solidFill>
                          <a:effectLst/>
                          <a:latin typeface="+mn-lt"/>
                          <a:ea typeface="+mn-ea"/>
                          <a:cs typeface="+mn-cs"/>
                        </a:rPr>
                        <a:t>以及发送内容（聊天界面传入）</a:t>
                      </a:r>
                      <a:endParaRPr lang="zh-CN" altLang="en-US" dirty="0"/>
                    </a:p>
                  </a:txBody>
                  <a:tcPr/>
                </a:tc>
                <a:tc>
                  <a:txBody>
                    <a:bodyPr/>
                    <a:lstStyle/>
                    <a:p>
                      <a:r>
                        <a:rPr lang="zh-CN" altLang="zh-CN" sz="1800" kern="1200" dirty="0">
                          <a:solidFill>
                            <a:schemeClr val="dk1"/>
                          </a:solidFill>
                          <a:effectLst/>
                          <a:latin typeface="+mn-lt"/>
                          <a:ea typeface="+mn-ea"/>
                          <a:cs typeface="+mn-cs"/>
                        </a:rPr>
                        <a:t>聊天内容传给聊天界面对象</a:t>
                      </a:r>
                      <a:endParaRPr lang="zh-CN" altLang="en-US" dirty="0"/>
                    </a:p>
                  </a:txBody>
                  <a:tcPr/>
                </a:tc>
                <a:extLst>
                  <a:ext uri="{0D108BD9-81ED-4DB2-BD59-A6C34878D82A}">
                    <a16:rowId xmlns:a16="http://schemas.microsoft.com/office/drawing/2014/main" val="1663767469"/>
                  </a:ext>
                </a:extLst>
              </a:tr>
              <a:tr h="675470">
                <a:tc>
                  <a:txBody>
                    <a:bodyPr/>
                    <a:lstStyle/>
                    <a:p>
                      <a:r>
                        <a:rPr lang="zh-CN" altLang="en-US" dirty="0"/>
                        <a:t>添加群</a:t>
                      </a:r>
                      <a:r>
                        <a:rPr lang="en-US" altLang="zh-CN" dirty="0"/>
                        <a:t>/</a:t>
                      </a:r>
                      <a:r>
                        <a:rPr lang="zh-CN" altLang="en-US" dirty="0"/>
                        <a:t>新建群</a:t>
                      </a:r>
                    </a:p>
                  </a:txBody>
                  <a:tcPr/>
                </a:tc>
                <a:tc>
                  <a:txBody>
                    <a:bodyPr/>
                    <a:lstStyle/>
                    <a:p>
                      <a:r>
                        <a:rPr lang="zh-CN" altLang="zh-CN" sz="1800" kern="1200" dirty="0">
                          <a:solidFill>
                            <a:schemeClr val="dk1"/>
                          </a:solidFill>
                          <a:effectLst/>
                          <a:latin typeface="+mn-lt"/>
                          <a:ea typeface="+mn-ea"/>
                          <a:cs typeface="+mn-cs"/>
                        </a:rPr>
                        <a:t>添加群到列表</a:t>
                      </a:r>
                      <a:endParaRPr lang="zh-CN" altLang="en-US" dirty="0"/>
                    </a:p>
                  </a:txBody>
                  <a:tcPr/>
                </a:tc>
                <a:tc>
                  <a:txBody>
                    <a:bodyPr/>
                    <a:lstStyle/>
                    <a:p>
                      <a:r>
                        <a:rPr lang="zh-CN" altLang="zh-CN" sz="1800" kern="1200" dirty="0">
                          <a:solidFill>
                            <a:schemeClr val="dk1"/>
                          </a:solidFill>
                          <a:effectLst/>
                          <a:latin typeface="+mn-lt"/>
                          <a:ea typeface="+mn-ea"/>
                          <a:cs typeface="+mn-cs"/>
                        </a:rPr>
                        <a:t>群的</a:t>
                      </a:r>
                      <a:r>
                        <a:rPr lang="en-US" altLang="zh-CN" sz="1800" kern="1200" dirty="0">
                          <a:solidFill>
                            <a:schemeClr val="dk1"/>
                          </a:solidFill>
                          <a:effectLst/>
                          <a:latin typeface="+mn-lt"/>
                          <a:ea typeface="+mn-ea"/>
                          <a:cs typeface="+mn-cs"/>
                        </a:rPr>
                        <a:t>ID</a:t>
                      </a:r>
                      <a:r>
                        <a:rPr lang="zh-CN" altLang="zh-CN" sz="1800" kern="1200" dirty="0">
                          <a:solidFill>
                            <a:schemeClr val="dk1"/>
                          </a:solidFill>
                          <a:effectLst/>
                          <a:latin typeface="+mn-lt"/>
                          <a:ea typeface="+mn-ea"/>
                          <a:cs typeface="+mn-cs"/>
                        </a:rPr>
                        <a:t>号或新建的群名</a:t>
                      </a:r>
                      <a:endParaRPr lang="zh-CN" altLang="en-US" dirty="0"/>
                    </a:p>
                  </a:txBody>
                  <a:tcPr/>
                </a:tc>
                <a:tc>
                  <a:txBody>
                    <a:bodyPr/>
                    <a:lstStyle/>
                    <a:p>
                      <a:r>
                        <a:rPr lang="zh-CN" altLang="zh-CN" sz="1800" kern="1200" dirty="0">
                          <a:solidFill>
                            <a:schemeClr val="dk1"/>
                          </a:solidFill>
                          <a:effectLst/>
                          <a:latin typeface="+mn-lt"/>
                          <a:ea typeface="+mn-ea"/>
                          <a:cs typeface="+mn-cs"/>
                        </a:rPr>
                        <a:t>根据结果弹出结果消息框，更新群列表</a:t>
                      </a:r>
                      <a:endParaRPr lang="zh-CN" altLang="en-US" dirty="0"/>
                    </a:p>
                  </a:txBody>
                  <a:tcPr/>
                </a:tc>
                <a:extLst>
                  <a:ext uri="{0D108BD9-81ED-4DB2-BD59-A6C34878D82A}">
                    <a16:rowId xmlns:a16="http://schemas.microsoft.com/office/drawing/2014/main" val="477388795"/>
                  </a:ext>
                </a:extLst>
              </a:tr>
            </a:tbl>
          </a:graphicData>
        </a:graphic>
      </p:graphicFrame>
      <p:sp>
        <p:nvSpPr>
          <p:cNvPr id="10" name="文本框 9"/>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业务逻辑层</a:t>
            </a:r>
          </a:p>
        </p:txBody>
      </p:sp>
      <p:grpSp>
        <p:nvGrpSpPr>
          <p:cNvPr id="11" name="组合 10"/>
          <p:cNvGrpSpPr/>
          <p:nvPr/>
        </p:nvGrpSpPr>
        <p:grpSpPr>
          <a:xfrm>
            <a:off x="11063181" y="0"/>
            <a:ext cx="1128819" cy="1057472"/>
            <a:chOff x="11063181" y="0"/>
            <a:chExt cx="1128819" cy="1057472"/>
          </a:xfrm>
        </p:grpSpPr>
        <p:sp>
          <p:nvSpPr>
            <p:cNvPr id="12" name="矩形 11"/>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2655139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2.3 </a:t>
            </a:r>
            <a:r>
              <a:rPr lang="zh-CN" altLang="en-US" sz="3600" dirty="0">
                <a:solidFill>
                  <a:schemeClr val="bg1"/>
                </a:solidFill>
              </a:rPr>
              <a:t>数据访问层</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3" name="文本框 2"/>
          <p:cNvSpPr txBox="1"/>
          <p:nvPr/>
        </p:nvSpPr>
        <p:spPr>
          <a:xfrm>
            <a:off x="373225" y="1304800"/>
            <a:ext cx="10569623" cy="461665"/>
          </a:xfrm>
          <a:prstGeom prst="rect">
            <a:avLst/>
          </a:prstGeom>
          <a:noFill/>
        </p:spPr>
        <p:txBody>
          <a:bodyPr wrap="square" rtlCol="0">
            <a:spAutoFit/>
          </a:bodyPr>
          <a:lstStyle/>
          <a:p>
            <a:r>
              <a:rPr lang="zh-CN" altLang="en-US" sz="2400">
                <a:solidFill>
                  <a:schemeClr val="bg1"/>
                </a:solidFill>
              </a:rPr>
              <a:t>本次数据库选用</a:t>
            </a:r>
            <a:r>
              <a:rPr lang="en-US" altLang="zh-CN" sz="2400">
                <a:solidFill>
                  <a:schemeClr val="bg1"/>
                </a:solidFill>
              </a:rPr>
              <a:t>SQLite</a:t>
            </a:r>
            <a:r>
              <a:rPr lang="zh-CN" altLang="en-US" sz="2400">
                <a:solidFill>
                  <a:schemeClr val="bg1"/>
                </a:solidFill>
              </a:rPr>
              <a:t>数据库，数据库结构如下。</a:t>
            </a:r>
            <a:endParaRPr lang="zh-CN" altLang="en-US" sz="2400" dirty="0">
              <a:solidFill>
                <a:schemeClr val="bg1"/>
              </a:solidFill>
            </a:endParaRP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1844352" y="2099388"/>
            <a:ext cx="7812832" cy="4525348"/>
          </a:xfrm>
          <a:prstGeom prst="rect">
            <a:avLst/>
          </a:prstGeom>
        </p:spPr>
      </p:pic>
      <p:grpSp>
        <p:nvGrpSpPr>
          <p:cNvPr id="10" name="组合 9"/>
          <p:cNvGrpSpPr/>
          <p:nvPr/>
        </p:nvGrpSpPr>
        <p:grpSpPr>
          <a:xfrm>
            <a:off x="11063181" y="0"/>
            <a:ext cx="1128819" cy="1057472"/>
            <a:chOff x="11063181" y="0"/>
            <a:chExt cx="1128819" cy="1057472"/>
          </a:xfrm>
        </p:grpSpPr>
        <p:sp>
          <p:nvSpPr>
            <p:cNvPr id="11" name="矩形 10"/>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2645199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2.4 UI</a:t>
            </a:r>
            <a:r>
              <a:rPr lang="zh-CN" altLang="en-US" sz="3600" dirty="0">
                <a:solidFill>
                  <a:schemeClr val="bg1"/>
                </a:solidFill>
              </a:rPr>
              <a:t>设计</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3" name="文本框 2"/>
          <p:cNvSpPr txBox="1"/>
          <p:nvPr/>
        </p:nvSpPr>
        <p:spPr>
          <a:xfrm>
            <a:off x="3459542" y="1212980"/>
            <a:ext cx="5693789" cy="830997"/>
          </a:xfrm>
          <a:prstGeom prst="rect">
            <a:avLst/>
          </a:prstGeom>
          <a:noFill/>
        </p:spPr>
        <p:txBody>
          <a:bodyPr wrap="square" rtlCol="0">
            <a:spAutoFit/>
          </a:bodyPr>
          <a:lstStyle/>
          <a:p>
            <a:r>
              <a:rPr lang="zh-CN" altLang="en-US" sz="2400" dirty="0">
                <a:solidFill>
                  <a:schemeClr val="bg1"/>
                </a:solidFill>
              </a:rPr>
              <a:t>聊天室所有窗口采用</a:t>
            </a:r>
            <a:r>
              <a:rPr lang="en-US" altLang="zh-CN" sz="2400" dirty="0">
                <a:solidFill>
                  <a:schemeClr val="bg1"/>
                </a:solidFill>
              </a:rPr>
              <a:t>Metro UI</a:t>
            </a:r>
            <a:r>
              <a:rPr lang="zh-CN" altLang="en-US" sz="2400" dirty="0">
                <a:solidFill>
                  <a:schemeClr val="bg1"/>
                </a:solidFill>
              </a:rPr>
              <a:t>设计</a:t>
            </a:r>
          </a:p>
          <a:p>
            <a:r>
              <a:rPr lang="en-US" altLang="zh-CN" sz="2400" dirty="0">
                <a:solidFill>
                  <a:schemeClr val="bg1"/>
                </a:solidFill>
              </a:rPr>
              <a:t>Metro UI</a:t>
            </a:r>
            <a:r>
              <a:rPr lang="zh-CN" altLang="en-US" sz="2400" dirty="0">
                <a:solidFill>
                  <a:schemeClr val="bg1"/>
                </a:solidFill>
              </a:rPr>
              <a:t>的特点：强调信息本身</a:t>
            </a:r>
          </a:p>
        </p:txBody>
      </p:sp>
      <p:pic>
        <p:nvPicPr>
          <p:cNvPr id="9" name="图片 8" descr="这里写图片描述"/>
          <p:cNvPicPr/>
          <p:nvPr/>
        </p:nvPicPr>
        <p:blipFill>
          <a:blip r:embed="rId2">
            <a:extLst>
              <a:ext uri="{28A0092B-C50C-407E-A947-70E740481C1C}">
                <a14:useLocalDpi xmlns:a14="http://schemas.microsoft.com/office/drawing/2010/main" val="0"/>
              </a:ext>
            </a:extLst>
          </a:blip>
          <a:srcRect/>
          <a:stretch>
            <a:fillRect/>
          </a:stretch>
        </p:blipFill>
        <p:spPr bwMode="auto">
          <a:xfrm>
            <a:off x="2837671" y="2441385"/>
            <a:ext cx="6213021" cy="4045509"/>
          </a:xfrm>
          <a:prstGeom prst="rect">
            <a:avLst/>
          </a:prstGeom>
          <a:noFill/>
          <a:ln>
            <a:noFill/>
          </a:ln>
        </p:spPr>
      </p:pic>
      <p:grpSp>
        <p:nvGrpSpPr>
          <p:cNvPr id="11" name="组合 10"/>
          <p:cNvGrpSpPr/>
          <p:nvPr/>
        </p:nvGrpSpPr>
        <p:grpSpPr>
          <a:xfrm>
            <a:off x="11063181" y="0"/>
            <a:ext cx="1128819" cy="1057472"/>
            <a:chOff x="11063181" y="0"/>
            <a:chExt cx="1128819" cy="1057472"/>
          </a:xfrm>
        </p:grpSpPr>
        <p:sp>
          <p:nvSpPr>
            <p:cNvPr id="12" name="矩形 11"/>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5174420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2.4 UI</a:t>
            </a:r>
            <a:r>
              <a:rPr lang="zh-CN" altLang="en-US" sz="3600" dirty="0">
                <a:solidFill>
                  <a:schemeClr val="bg1"/>
                </a:solidFill>
              </a:rPr>
              <a:t>设计</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3" name="文本框 2"/>
          <p:cNvSpPr txBox="1"/>
          <p:nvPr/>
        </p:nvSpPr>
        <p:spPr>
          <a:xfrm>
            <a:off x="765110" y="1288304"/>
            <a:ext cx="8136294" cy="461665"/>
          </a:xfrm>
          <a:prstGeom prst="rect">
            <a:avLst/>
          </a:prstGeom>
          <a:noFill/>
        </p:spPr>
        <p:txBody>
          <a:bodyPr wrap="square" rtlCol="0">
            <a:spAutoFit/>
          </a:bodyPr>
          <a:lstStyle/>
          <a:p>
            <a:pPr lvl="0"/>
            <a:r>
              <a:rPr lang="zh-CN" altLang="zh-CN" sz="2400" dirty="0">
                <a:solidFill>
                  <a:schemeClr val="bg1"/>
                </a:solidFill>
              </a:rPr>
              <a:t>窗体设置无边框以及拖动选项</a:t>
            </a:r>
            <a:endParaRPr lang="zh-CN" altLang="en-US" sz="2400" dirty="0">
              <a:solidFill>
                <a:schemeClr val="bg1"/>
              </a:solidFill>
            </a:endParaRPr>
          </a:p>
        </p:txBody>
      </p:sp>
      <p:sp>
        <p:nvSpPr>
          <p:cNvPr id="4" name="文本框 3"/>
          <p:cNvSpPr txBox="1"/>
          <p:nvPr/>
        </p:nvSpPr>
        <p:spPr>
          <a:xfrm>
            <a:off x="1502228" y="2062065"/>
            <a:ext cx="8453535" cy="923330"/>
          </a:xfrm>
          <a:prstGeom prst="rect">
            <a:avLst/>
          </a:prstGeom>
          <a:noFill/>
        </p:spPr>
        <p:txBody>
          <a:bodyPr wrap="square" rtlCol="0">
            <a:spAutoFit/>
          </a:bodyPr>
          <a:lstStyle/>
          <a:p>
            <a:r>
              <a:rPr lang="zh-CN" altLang="zh-CN" dirty="0">
                <a:solidFill>
                  <a:schemeClr val="bg1"/>
                </a:solidFill>
              </a:rPr>
              <a:t>为了彻底改变</a:t>
            </a:r>
            <a:r>
              <a:rPr lang="en-US" altLang="zh-CN" dirty="0">
                <a:solidFill>
                  <a:schemeClr val="bg1"/>
                </a:solidFill>
              </a:rPr>
              <a:t>Swing</a:t>
            </a:r>
            <a:r>
              <a:rPr lang="zh-CN" altLang="zh-CN" dirty="0">
                <a:solidFill>
                  <a:schemeClr val="bg1"/>
                </a:solidFill>
              </a:rPr>
              <a:t>的风格，实现</a:t>
            </a:r>
            <a:r>
              <a:rPr lang="en-US" altLang="zh-CN" dirty="0">
                <a:solidFill>
                  <a:schemeClr val="bg1"/>
                </a:solidFill>
              </a:rPr>
              <a:t>Metro UI</a:t>
            </a:r>
            <a:r>
              <a:rPr lang="zh-CN" altLang="zh-CN" dirty="0">
                <a:solidFill>
                  <a:schemeClr val="bg1"/>
                </a:solidFill>
              </a:rPr>
              <a:t>的界面，将原有的边框以及按钮重写是必不可少的。</a:t>
            </a:r>
            <a:endParaRPr lang="en-US" altLang="zh-CN" dirty="0">
              <a:solidFill>
                <a:schemeClr val="bg1"/>
              </a:solidFill>
            </a:endParaRPr>
          </a:p>
          <a:p>
            <a:endParaRPr lang="zh-CN" altLang="zh-CN" dirty="0">
              <a:solidFill>
                <a:schemeClr val="bg1"/>
              </a:solidFill>
            </a:endParaRPr>
          </a:p>
        </p:txBody>
      </p:sp>
      <p:sp>
        <p:nvSpPr>
          <p:cNvPr id="7" name="文本框 6"/>
          <p:cNvSpPr txBox="1"/>
          <p:nvPr/>
        </p:nvSpPr>
        <p:spPr>
          <a:xfrm>
            <a:off x="765110" y="3544783"/>
            <a:ext cx="5197151" cy="738664"/>
          </a:xfrm>
          <a:prstGeom prst="rect">
            <a:avLst/>
          </a:prstGeom>
          <a:noFill/>
        </p:spPr>
        <p:txBody>
          <a:bodyPr wrap="square" rtlCol="0">
            <a:spAutoFit/>
          </a:bodyPr>
          <a:lstStyle/>
          <a:p>
            <a:pPr lvl="0"/>
            <a:r>
              <a:rPr lang="zh-CN" altLang="zh-CN" sz="2400" dirty="0">
                <a:solidFill>
                  <a:schemeClr val="bg1"/>
                </a:solidFill>
              </a:rPr>
              <a:t>关闭、缩小、选择按钮的重写</a:t>
            </a:r>
            <a:endParaRPr lang="en-US" altLang="zh-CN" sz="2400" dirty="0">
              <a:solidFill>
                <a:schemeClr val="bg1"/>
              </a:solidFill>
            </a:endParaRPr>
          </a:p>
          <a:p>
            <a:pPr lvl="0"/>
            <a:endParaRPr lang="zh-CN" altLang="zh-CN" dirty="0">
              <a:solidFill>
                <a:schemeClr val="bg1"/>
              </a:solidFill>
            </a:endParaRPr>
          </a:p>
        </p:txBody>
      </p:sp>
      <p:sp>
        <p:nvSpPr>
          <p:cNvPr id="8" name="文本框 7"/>
          <p:cNvSpPr txBox="1"/>
          <p:nvPr/>
        </p:nvSpPr>
        <p:spPr>
          <a:xfrm>
            <a:off x="1502228" y="4525347"/>
            <a:ext cx="10053360" cy="923330"/>
          </a:xfrm>
          <a:prstGeom prst="rect">
            <a:avLst/>
          </a:prstGeom>
          <a:noFill/>
        </p:spPr>
        <p:txBody>
          <a:bodyPr wrap="square" rtlCol="0">
            <a:spAutoFit/>
          </a:bodyPr>
          <a:lstStyle/>
          <a:p>
            <a:r>
              <a:rPr lang="zh-CN" altLang="zh-CN" dirty="0">
                <a:solidFill>
                  <a:schemeClr val="bg1"/>
                </a:solidFill>
              </a:rPr>
              <a:t>因为选择了无边框，则原来的关闭以及缩小按钮都已经不能使用了，于是可以继承</a:t>
            </a:r>
            <a:r>
              <a:rPr lang="en-US" altLang="zh-CN" dirty="0" err="1">
                <a:solidFill>
                  <a:schemeClr val="bg1"/>
                </a:solidFill>
              </a:rPr>
              <a:t>JButton</a:t>
            </a:r>
            <a:r>
              <a:rPr lang="zh-CN" altLang="zh-CN" dirty="0">
                <a:solidFill>
                  <a:schemeClr val="bg1"/>
                </a:solidFill>
              </a:rPr>
              <a:t>，自己重写一个关闭，缩小按钮。同时为了配合</a:t>
            </a:r>
            <a:r>
              <a:rPr lang="en-US" altLang="zh-CN" dirty="0">
                <a:solidFill>
                  <a:schemeClr val="bg1"/>
                </a:solidFill>
              </a:rPr>
              <a:t>Metro UI</a:t>
            </a:r>
            <a:r>
              <a:rPr lang="zh-CN" altLang="zh-CN" dirty="0">
                <a:solidFill>
                  <a:schemeClr val="bg1"/>
                </a:solidFill>
              </a:rPr>
              <a:t>，选择按钮也需要重写注意实现鼠标移进、移出、按下的颜色改变（可以添加其他效果）。</a:t>
            </a: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7218751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72542" y="1851376"/>
            <a:ext cx="7691297" cy="2800767"/>
          </a:xfrm>
          <a:prstGeom prst="rect">
            <a:avLst/>
          </a:prstGeom>
          <a:noFill/>
        </p:spPr>
        <p:txBody>
          <a:bodyPr wrap="square" rtlCol="0">
            <a:spAutoFit/>
          </a:bodyPr>
          <a:lstStyle/>
          <a:p>
            <a:r>
              <a:rPr lang="en-US" altLang="zh-CN" sz="8800" b="1" dirty="0">
                <a:solidFill>
                  <a:schemeClr val="bg1"/>
                </a:solidFill>
              </a:rPr>
              <a:t>Part three</a:t>
            </a:r>
          </a:p>
          <a:p>
            <a:r>
              <a:rPr lang="zh-CN" altLang="en-US" sz="8800" b="1" dirty="0">
                <a:solidFill>
                  <a:schemeClr val="bg1"/>
                </a:solidFill>
              </a:rPr>
              <a:t>页面展示</a:t>
            </a:r>
          </a:p>
        </p:txBody>
      </p:sp>
      <p:grpSp>
        <p:nvGrpSpPr>
          <p:cNvPr id="7" name="组合 6"/>
          <p:cNvGrpSpPr/>
          <p:nvPr/>
        </p:nvGrpSpPr>
        <p:grpSpPr>
          <a:xfrm rot="19068014">
            <a:off x="1831855" y="2432805"/>
            <a:ext cx="1840629" cy="1912981"/>
            <a:chOff x="10141891" y="-451997"/>
            <a:chExt cx="2493959" cy="2591997"/>
          </a:xfrm>
        </p:grpSpPr>
        <p:sp>
          <p:nvSpPr>
            <p:cNvPr id="8" name="矩形 7"/>
            <p:cNvSpPr/>
            <p:nvPr/>
          </p:nvSpPr>
          <p:spPr>
            <a:xfrm>
              <a:off x="12143442" y="388887"/>
              <a:ext cx="492408"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矩形 8"/>
            <p:cNvSpPr/>
            <p:nvPr/>
          </p:nvSpPr>
          <p:spPr>
            <a:xfrm>
              <a:off x="12007114" y="-122103"/>
              <a:ext cx="492405"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矩形 9"/>
            <p:cNvSpPr/>
            <p:nvPr/>
          </p:nvSpPr>
          <p:spPr>
            <a:xfrm>
              <a:off x="11630426" y="617623"/>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矩形 10"/>
            <p:cNvSpPr/>
            <p:nvPr/>
          </p:nvSpPr>
          <p:spPr>
            <a:xfrm>
              <a:off x="11463057" y="-451997"/>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p:nvSpPr>
          <p:spPr>
            <a:xfrm>
              <a:off x="11150505" y="1093940"/>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矩形 12"/>
            <p:cNvSpPr/>
            <p:nvPr/>
          </p:nvSpPr>
          <p:spPr>
            <a:xfrm>
              <a:off x="11112108" y="517651"/>
              <a:ext cx="492406"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13"/>
            <p:cNvSpPr/>
            <p:nvPr/>
          </p:nvSpPr>
          <p:spPr>
            <a:xfrm>
              <a:off x="10141891" y="949004"/>
              <a:ext cx="492408" cy="492407"/>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矩形 17"/>
            <p:cNvSpPr/>
            <p:nvPr/>
          </p:nvSpPr>
          <p:spPr>
            <a:xfrm>
              <a:off x="10493726" y="1431448"/>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矩形 18"/>
            <p:cNvSpPr/>
            <p:nvPr/>
          </p:nvSpPr>
          <p:spPr>
            <a:xfrm>
              <a:off x="10975727" y="1647593"/>
              <a:ext cx="492408"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extLst>
      <p:ext uri="{BB962C8B-B14F-4D97-AF65-F5344CB8AC3E}">
        <p14:creationId xmlns:p14="http://schemas.microsoft.com/office/powerpoint/2010/main" val="10870310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8834" y="303419"/>
            <a:ext cx="10865796" cy="1231106"/>
          </a:xfrm>
          <a:prstGeom prst="rect">
            <a:avLst/>
          </a:prstGeom>
          <a:noFill/>
        </p:spPr>
        <p:txBody>
          <a:bodyPr wrap="square" rtlCol="0">
            <a:spAutoFit/>
          </a:bodyPr>
          <a:lstStyle/>
          <a:p>
            <a:r>
              <a:rPr lang="zh-CN" altLang="zh-CN" sz="3200" b="1" dirty="0">
                <a:solidFill>
                  <a:schemeClr val="bg1"/>
                </a:solidFill>
              </a:rPr>
              <a:t>简要描述</a:t>
            </a:r>
            <a:endParaRPr lang="en-US" altLang="zh-CN" sz="3200" b="1" dirty="0">
              <a:solidFill>
                <a:schemeClr val="bg1"/>
              </a:solidFill>
            </a:endParaRPr>
          </a:p>
          <a:p>
            <a:endParaRPr lang="zh-CN" altLang="zh-CN" b="1" dirty="0">
              <a:solidFill>
                <a:schemeClr val="bg1"/>
              </a:solidFill>
            </a:endParaRPr>
          </a:p>
          <a:p>
            <a:pPr algn="ctr"/>
            <a:r>
              <a:rPr lang="zh-CN" altLang="zh-CN" sz="2400" dirty="0">
                <a:solidFill>
                  <a:schemeClr val="bg1"/>
                </a:solidFill>
              </a:rPr>
              <a:t>用</a:t>
            </a:r>
            <a:r>
              <a:rPr lang="en-US" altLang="zh-CN" sz="2400" dirty="0">
                <a:solidFill>
                  <a:schemeClr val="bg1"/>
                </a:solidFill>
              </a:rPr>
              <a:t>Java</a:t>
            </a:r>
            <a:r>
              <a:rPr lang="zh-CN" altLang="zh-CN" sz="2400" dirty="0">
                <a:solidFill>
                  <a:schemeClr val="bg1"/>
                </a:solidFill>
              </a:rPr>
              <a:t>实现的客户端</a:t>
            </a:r>
            <a:r>
              <a:rPr lang="en-US" altLang="zh-CN" sz="2400" dirty="0">
                <a:solidFill>
                  <a:schemeClr val="bg1"/>
                </a:solidFill>
              </a:rPr>
              <a:t>/</a:t>
            </a:r>
            <a:r>
              <a:rPr lang="zh-CN" altLang="zh-CN" sz="2400" dirty="0">
                <a:solidFill>
                  <a:schemeClr val="bg1"/>
                </a:solidFill>
              </a:rPr>
              <a:t>服务器聊天室</a:t>
            </a:r>
          </a:p>
        </p:txBody>
      </p:sp>
      <p:sp>
        <p:nvSpPr>
          <p:cNvPr id="5" name="文本框 4"/>
          <p:cNvSpPr txBox="1"/>
          <p:nvPr/>
        </p:nvSpPr>
        <p:spPr>
          <a:xfrm>
            <a:off x="262647" y="1796172"/>
            <a:ext cx="11001983" cy="3662541"/>
          </a:xfrm>
          <a:prstGeom prst="rect">
            <a:avLst/>
          </a:prstGeom>
          <a:noFill/>
        </p:spPr>
        <p:txBody>
          <a:bodyPr wrap="square" rtlCol="0">
            <a:spAutoFit/>
          </a:bodyPr>
          <a:lstStyle/>
          <a:p>
            <a:r>
              <a:rPr lang="zh-CN" altLang="zh-CN" sz="3200" b="1" dirty="0">
                <a:solidFill>
                  <a:schemeClr val="bg1"/>
                </a:solidFill>
              </a:rPr>
              <a:t>系统需求分析</a:t>
            </a:r>
            <a:endParaRPr lang="en-US" altLang="zh-CN" sz="3200" b="1" dirty="0">
              <a:solidFill>
                <a:schemeClr val="bg1"/>
              </a:solidFill>
            </a:endParaRPr>
          </a:p>
          <a:p>
            <a:endParaRPr lang="en-US" altLang="zh-CN" sz="3200" b="1" dirty="0">
              <a:solidFill>
                <a:schemeClr val="bg1"/>
              </a:solidFill>
            </a:endParaRPr>
          </a:p>
          <a:p>
            <a:r>
              <a:rPr lang="zh-CN" altLang="zh-CN" sz="2400" dirty="0">
                <a:solidFill>
                  <a:schemeClr val="bg1"/>
                </a:solidFill>
              </a:rPr>
              <a:t>软件主要功能如下：</a:t>
            </a:r>
          </a:p>
          <a:p>
            <a:pPr lvl="2"/>
            <a:r>
              <a:rPr lang="zh-CN" altLang="zh-CN" sz="2400" dirty="0">
                <a:solidFill>
                  <a:schemeClr val="bg1"/>
                </a:solidFill>
              </a:rPr>
              <a:t>用户注册</a:t>
            </a:r>
            <a:r>
              <a:rPr lang="zh-CN" altLang="en-US" sz="2400" dirty="0">
                <a:solidFill>
                  <a:schemeClr val="bg1"/>
                </a:solidFill>
              </a:rPr>
              <a:t>、</a:t>
            </a:r>
            <a:r>
              <a:rPr lang="zh-CN" altLang="zh-CN" sz="2400" dirty="0">
                <a:solidFill>
                  <a:schemeClr val="bg1"/>
                </a:solidFill>
              </a:rPr>
              <a:t>登陆</a:t>
            </a:r>
          </a:p>
          <a:p>
            <a:pPr lvl="2"/>
            <a:r>
              <a:rPr lang="zh-CN" altLang="zh-CN" sz="2400" dirty="0">
                <a:solidFill>
                  <a:schemeClr val="bg1"/>
                </a:solidFill>
              </a:rPr>
              <a:t>多个客户同时聊天</a:t>
            </a:r>
          </a:p>
          <a:p>
            <a:pPr lvl="2"/>
            <a:r>
              <a:rPr lang="zh-CN" altLang="zh-CN" sz="2400" dirty="0">
                <a:solidFill>
                  <a:schemeClr val="bg1"/>
                </a:solidFill>
              </a:rPr>
              <a:t>不能重复登陆</a:t>
            </a:r>
          </a:p>
          <a:p>
            <a:pPr lvl="2"/>
            <a:r>
              <a:rPr lang="zh-CN" altLang="zh-CN" sz="2400" dirty="0">
                <a:solidFill>
                  <a:schemeClr val="bg1"/>
                </a:solidFill>
              </a:rPr>
              <a:t>每个人能够看到当前聊天室的情况，有多少人，都有哪些人在聊天</a:t>
            </a:r>
          </a:p>
          <a:p>
            <a:pPr lvl="2"/>
            <a:r>
              <a:rPr lang="zh-CN" altLang="zh-CN" sz="2400" dirty="0">
                <a:solidFill>
                  <a:schemeClr val="bg1"/>
                </a:solidFill>
              </a:rPr>
              <a:t>多个聊天室</a:t>
            </a:r>
          </a:p>
          <a:p>
            <a:pPr lvl="2"/>
            <a:r>
              <a:rPr lang="zh-CN" altLang="zh-CN" sz="2400" dirty="0">
                <a:solidFill>
                  <a:schemeClr val="bg1"/>
                </a:solidFill>
              </a:rPr>
              <a:t>能够私聊</a:t>
            </a:r>
            <a:endParaRPr lang="en-US" altLang="zh-CN" sz="2400" dirty="0">
              <a:solidFill>
                <a:schemeClr val="bg1"/>
              </a:solidFill>
            </a:endParaRPr>
          </a:p>
        </p:txBody>
      </p:sp>
      <p:sp>
        <p:nvSpPr>
          <p:cNvPr id="7" name="文本框 6"/>
          <p:cNvSpPr txBox="1"/>
          <p:nvPr/>
        </p:nvSpPr>
        <p:spPr>
          <a:xfrm>
            <a:off x="1559257" y="5913621"/>
            <a:ext cx="9503924" cy="523220"/>
          </a:xfrm>
          <a:prstGeom prst="rect">
            <a:avLst/>
          </a:prstGeom>
          <a:noFill/>
        </p:spPr>
        <p:txBody>
          <a:bodyPr wrap="square" rtlCol="0">
            <a:spAutoFit/>
          </a:bodyPr>
          <a:lstStyle/>
          <a:p>
            <a:r>
              <a:rPr lang="en-US" altLang="zh-CN" sz="2800" dirty="0">
                <a:solidFill>
                  <a:schemeClr val="bg1"/>
                </a:solidFill>
              </a:rPr>
              <a:t>PPT</a:t>
            </a:r>
            <a:r>
              <a:rPr lang="zh-CN" altLang="en-US" sz="2800" dirty="0">
                <a:solidFill>
                  <a:schemeClr val="bg1"/>
                </a:solidFill>
              </a:rPr>
              <a:t>不涉及具体的代码实现细节，只作系统设计及</a:t>
            </a:r>
            <a:r>
              <a:rPr lang="en-US" altLang="zh-CN" sz="2800" dirty="0">
                <a:solidFill>
                  <a:schemeClr val="bg1"/>
                </a:solidFill>
              </a:rPr>
              <a:t>UI</a:t>
            </a:r>
            <a:r>
              <a:rPr lang="zh-CN" altLang="en-US" sz="2800" dirty="0">
                <a:solidFill>
                  <a:schemeClr val="bg1"/>
                </a:solidFill>
              </a:rPr>
              <a:t>展示</a:t>
            </a:r>
            <a:endParaRPr lang="en-US" altLang="zh-CN" sz="2800" dirty="0">
              <a:solidFill>
                <a:schemeClr val="bg1"/>
              </a:solidFill>
            </a:endParaRPr>
          </a:p>
        </p:txBody>
      </p:sp>
      <p:grpSp>
        <p:nvGrpSpPr>
          <p:cNvPr id="20" name="组合 19"/>
          <p:cNvGrpSpPr/>
          <p:nvPr/>
        </p:nvGrpSpPr>
        <p:grpSpPr>
          <a:xfrm>
            <a:off x="11063181" y="0"/>
            <a:ext cx="1128819" cy="1057472"/>
            <a:chOff x="11063181" y="0"/>
            <a:chExt cx="1128819" cy="1057472"/>
          </a:xfrm>
        </p:grpSpPr>
        <p:sp>
          <p:nvSpPr>
            <p:cNvPr id="21" name="矩形 20"/>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3108662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3.1 </a:t>
            </a:r>
            <a:r>
              <a:rPr lang="en-US" altLang="zh-CN" sz="3600" dirty="0" err="1">
                <a:solidFill>
                  <a:schemeClr val="bg1"/>
                </a:solidFill>
              </a:rPr>
              <a:t>LoginUI</a:t>
            </a:r>
            <a:endParaRPr lang="zh-CN" altLang="en-US" sz="3600" dirty="0">
              <a:solidFill>
                <a:schemeClr val="bg1"/>
              </a:solidFill>
            </a:endParaRP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8" name="文本框 7"/>
          <p:cNvSpPr txBox="1"/>
          <p:nvPr/>
        </p:nvSpPr>
        <p:spPr>
          <a:xfrm>
            <a:off x="9858638" y="6237614"/>
            <a:ext cx="2409085" cy="461665"/>
          </a:xfrm>
          <a:prstGeom prst="rect">
            <a:avLst/>
          </a:prstGeom>
          <a:noFill/>
        </p:spPr>
        <p:txBody>
          <a:bodyPr wrap="square" rtlCol="0">
            <a:spAutoFit/>
          </a:bodyPr>
          <a:lstStyle/>
          <a:p>
            <a:r>
              <a:rPr lang="en-US" altLang="zh-CN" sz="2400" dirty="0">
                <a:solidFill>
                  <a:schemeClr val="bg1"/>
                </a:solidFill>
              </a:rPr>
              <a:t>Friend List UI</a:t>
            </a:r>
            <a:endParaRPr lang="zh-CN" altLang="zh-CN"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1673156" y="826639"/>
            <a:ext cx="8258784" cy="5358800"/>
          </a:xfrm>
          <a:prstGeom prst="rect">
            <a:avLst/>
          </a:prstGeom>
        </p:spPr>
      </p:pic>
    </p:spTree>
    <p:extLst>
      <p:ext uri="{BB962C8B-B14F-4D97-AF65-F5344CB8AC3E}">
        <p14:creationId xmlns:p14="http://schemas.microsoft.com/office/powerpoint/2010/main" val="165592305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3442996" cy="646331"/>
          </a:xfrm>
          <a:prstGeom prst="rect">
            <a:avLst/>
          </a:prstGeom>
          <a:noFill/>
        </p:spPr>
        <p:txBody>
          <a:bodyPr wrap="square" rtlCol="0">
            <a:spAutoFit/>
          </a:bodyPr>
          <a:lstStyle/>
          <a:p>
            <a:r>
              <a:rPr lang="en-US" altLang="zh-CN" sz="3600" dirty="0">
                <a:solidFill>
                  <a:schemeClr val="bg1"/>
                </a:solidFill>
              </a:rPr>
              <a:t>3.2 Friend List UI</a:t>
            </a:r>
            <a:endParaRPr lang="zh-CN" altLang="en-US" sz="3600" dirty="0">
              <a:solidFill>
                <a:schemeClr val="bg1"/>
              </a:solidFill>
            </a:endParaRP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8" name="文本框 7"/>
          <p:cNvSpPr txBox="1"/>
          <p:nvPr/>
        </p:nvSpPr>
        <p:spPr>
          <a:xfrm>
            <a:off x="10423047" y="6291323"/>
            <a:ext cx="2409085" cy="461665"/>
          </a:xfrm>
          <a:prstGeom prst="rect">
            <a:avLst/>
          </a:prstGeom>
          <a:noFill/>
        </p:spPr>
        <p:txBody>
          <a:bodyPr wrap="square" rtlCol="0">
            <a:spAutoFit/>
          </a:bodyPr>
          <a:lstStyle/>
          <a:p>
            <a:r>
              <a:rPr lang="en-US" altLang="zh-CN" sz="2400" dirty="0">
                <a:solidFill>
                  <a:schemeClr val="bg1"/>
                </a:solidFill>
              </a:rPr>
              <a:t>Login UI</a:t>
            </a:r>
            <a:endParaRPr lang="zh-CN" altLang="zh-CN"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a:xfrm>
            <a:off x="1607369" y="826639"/>
            <a:ext cx="8376386" cy="5583550"/>
          </a:xfrm>
          <a:prstGeom prst="rect">
            <a:avLst/>
          </a:prstGeom>
        </p:spPr>
      </p:pic>
    </p:spTree>
    <p:extLst>
      <p:ext uri="{BB962C8B-B14F-4D97-AF65-F5344CB8AC3E}">
        <p14:creationId xmlns:p14="http://schemas.microsoft.com/office/powerpoint/2010/main" val="168451141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5523722" cy="646331"/>
          </a:xfrm>
          <a:prstGeom prst="rect">
            <a:avLst/>
          </a:prstGeom>
          <a:noFill/>
        </p:spPr>
        <p:txBody>
          <a:bodyPr wrap="square" rtlCol="0">
            <a:spAutoFit/>
          </a:bodyPr>
          <a:lstStyle/>
          <a:p>
            <a:r>
              <a:rPr lang="en-US" altLang="zh-CN" sz="3600" dirty="0">
                <a:solidFill>
                  <a:schemeClr val="bg1"/>
                </a:solidFill>
              </a:rPr>
              <a:t>3.3 Add &amp; User Register UI</a:t>
            </a:r>
            <a:endParaRPr lang="zh-CN" altLang="en-US" sz="3600" dirty="0">
              <a:solidFill>
                <a:schemeClr val="bg1"/>
              </a:solidFill>
            </a:endParaRP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8" name="文本框 7"/>
          <p:cNvSpPr txBox="1"/>
          <p:nvPr/>
        </p:nvSpPr>
        <p:spPr>
          <a:xfrm>
            <a:off x="8780106" y="6321590"/>
            <a:ext cx="3913816" cy="461665"/>
          </a:xfrm>
          <a:prstGeom prst="rect">
            <a:avLst/>
          </a:prstGeom>
          <a:noFill/>
        </p:spPr>
        <p:txBody>
          <a:bodyPr wrap="square" rtlCol="0">
            <a:spAutoFit/>
          </a:bodyPr>
          <a:lstStyle/>
          <a:p>
            <a:r>
              <a:rPr lang="en-US" altLang="zh-CN" sz="2400" dirty="0">
                <a:solidFill>
                  <a:schemeClr val="bg1"/>
                </a:solidFill>
              </a:rPr>
              <a:t>Add &amp; User Register UI</a:t>
            </a:r>
            <a:endParaRPr lang="zh-CN" altLang="zh-CN"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p:nvPr/>
        </p:nvPicPr>
        <p:blipFill>
          <a:blip r:embed="rId2" cstate="print">
            <a:extLst>
              <a:ext uri="{28A0092B-C50C-407E-A947-70E740481C1C}">
                <a14:useLocalDpi xmlns:a14="http://schemas.microsoft.com/office/drawing/2010/main" val="0"/>
              </a:ext>
            </a:extLst>
          </a:blip>
          <a:stretch>
            <a:fillRect/>
          </a:stretch>
        </p:blipFill>
        <p:spPr>
          <a:xfrm>
            <a:off x="1399592" y="836724"/>
            <a:ext cx="8844456" cy="5386754"/>
          </a:xfrm>
          <a:prstGeom prst="rect">
            <a:avLst/>
          </a:prstGeom>
        </p:spPr>
      </p:pic>
    </p:spTree>
    <p:extLst>
      <p:ext uri="{BB962C8B-B14F-4D97-AF65-F5344CB8AC3E}">
        <p14:creationId xmlns:p14="http://schemas.microsoft.com/office/powerpoint/2010/main" val="8216705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45428" cy="646331"/>
          </a:xfrm>
          <a:prstGeom prst="rect">
            <a:avLst/>
          </a:prstGeom>
          <a:noFill/>
        </p:spPr>
        <p:txBody>
          <a:bodyPr wrap="square" rtlCol="0">
            <a:spAutoFit/>
          </a:bodyPr>
          <a:lstStyle/>
          <a:p>
            <a:r>
              <a:rPr lang="en-US" altLang="zh-CN" sz="3600" dirty="0">
                <a:solidFill>
                  <a:schemeClr val="bg1"/>
                </a:solidFill>
              </a:rPr>
              <a:t>3.4 Chat Dialog UI</a:t>
            </a:r>
            <a:endParaRPr lang="zh-CN" altLang="en-US" sz="3600" dirty="0">
              <a:solidFill>
                <a:schemeClr val="bg1"/>
              </a:solidFill>
            </a:endParaRP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sp>
        <p:nvSpPr>
          <p:cNvPr id="8" name="文本框 7"/>
          <p:cNvSpPr txBox="1"/>
          <p:nvPr/>
        </p:nvSpPr>
        <p:spPr>
          <a:xfrm>
            <a:off x="9858638" y="6237614"/>
            <a:ext cx="2409085" cy="461665"/>
          </a:xfrm>
          <a:prstGeom prst="rect">
            <a:avLst/>
          </a:prstGeom>
          <a:noFill/>
        </p:spPr>
        <p:txBody>
          <a:bodyPr wrap="square" rtlCol="0">
            <a:spAutoFit/>
          </a:bodyPr>
          <a:lstStyle/>
          <a:p>
            <a:r>
              <a:rPr lang="en-US" altLang="zh-CN" sz="2400" dirty="0">
                <a:solidFill>
                  <a:schemeClr val="bg1"/>
                </a:solidFill>
              </a:rPr>
              <a:t>Chat Dialog UI</a:t>
            </a:r>
            <a:endParaRPr lang="zh-CN" altLang="zh-CN"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p:nvPr/>
        </p:nvPicPr>
        <p:blipFill>
          <a:blip r:embed="rId2" cstate="print">
            <a:extLst>
              <a:ext uri="{28A0092B-C50C-407E-A947-70E740481C1C}">
                <a14:useLocalDpi xmlns:a14="http://schemas.microsoft.com/office/drawing/2010/main" val="0"/>
              </a:ext>
            </a:extLst>
          </a:blip>
          <a:stretch>
            <a:fillRect/>
          </a:stretch>
        </p:blipFill>
        <p:spPr>
          <a:xfrm>
            <a:off x="1399592" y="1032892"/>
            <a:ext cx="8801878" cy="5204722"/>
          </a:xfrm>
          <a:prstGeom prst="rect">
            <a:avLst/>
          </a:prstGeom>
        </p:spPr>
      </p:pic>
    </p:spTree>
    <p:extLst>
      <p:ext uri="{BB962C8B-B14F-4D97-AF65-F5344CB8AC3E}">
        <p14:creationId xmlns:p14="http://schemas.microsoft.com/office/powerpoint/2010/main" val="135820347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33771" y="1915323"/>
            <a:ext cx="5821680" cy="2800767"/>
          </a:xfrm>
          <a:prstGeom prst="rect">
            <a:avLst/>
          </a:prstGeom>
          <a:noFill/>
        </p:spPr>
        <p:txBody>
          <a:bodyPr wrap="square" rtlCol="0">
            <a:spAutoFit/>
          </a:bodyPr>
          <a:lstStyle/>
          <a:p>
            <a:r>
              <a:rPr lang="en-US" altLang="zh-CN" sz="8800" b="1" dirty="0">
                <a:solidFill>
                  <a:schemeClr val="bg1"/>
                </a:solidFill>
              </a:rPr>
              <a:t>Part four</a:t>
            </a:r>
          </a:p>
          <a:p>
            <a:r>
              <a:rPr lang="zh-CN" altLang="en-US" sz="8800" b="1" dirty="0">
                <a:solidFill>
                  <a:schemeClr val="bg1"/>
                </a:solidFill>
              </a:rPr>
              <a:t>问题及心得</a:t>
            </a:r>
          </a:p>
        </p:txBody>
      </p:sp>
      <p:grpSp>
        <p:nvGrpSpPr>
          <p:cNvPr id="17" name="组合 16"/>
          <p:cNvGrpSpPr/>
          <p:nvPr/>
        </p:nvGrpSpPr>
        <p:grpSpPr>
          <a:xfrm rot="19068014">
            <a:off x="1948136" y="2536105"/>
            <a:ext cx="1642380" cy="1627979"/>
            <a:chOff x="10347882" y="-30989"/>
            <a:chExt cx="2225341" cy="2205837"/>
          </a:xfrm>
        </p:grpSpPr>
        <p:sp>
          <p:nvSpPr>
            <p:cNvPr id="18" name="矩形 17"/>
            <p:cNvSpPr/>
            <p:nvPr/>
          </p:nvSpPr>
          <p:spPr>
            <a:xfrm rot="2531986">
              <a:off x="12080816" y="125864"/>
              <a:ext cx="492407" cy="49240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24046">
              <a:off x="10635390" y="924815"/>
              <a:ext cx="492406" cy="4924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20566418">
              <a:off x="12021416" y="-30989"/>
              <a:ext cx="492407" cy="4924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2531986">
              <a:off x="11750446" y="500619"/>
              <a:ext cx="492407" cy="4924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rot="2531986">
              <a:off x="11372901" y="906597"/>
              <a:ext cx="492407" cy="49240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zh-CN" altLang="en-US" dirty="0"/>
            </a:p>
          </p:txBody>
        </p:sp>
        <p:sp>
          <p:nvSpPr>
            <p:cNvPr id="33" name="矩形 32"/>
            <p:cNvSpPr/>
            <p:nvPr/>
          </p:nvSpPr>
          <p:spPr>
            <a:xfrm rot="2531986">
              <a:off x="10997580" y="1287862"/>
              <a:ext cx="492407" cy="49240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2531986">
              <a:off x="10667681" y="1682440"/>
              <a:ext cx="492407" cy="4924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2531986">
              <a:off x="11410773" y="1624448"/>
              <a:ext cx="492405" cy="49240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531986">
              <a:off x="11015251" y="1264071"/>
              <a:ext cx="492405" cy="49240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rot="20566418">
              <a:off x="11550229" y="105779"/>
              <a:ext cx="492408" cy="4924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rot="20566418">
              <a:off x="11037639" y="259414"/>
              <a:ext cx="492408" cy="49240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20566418">
              <a:off x="10566684" y="398155"/>
              <a:ext cx="492408" cy="4924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21550213">
              <a:off x="10347882" y="587258"/>
              <a:ext cx="492407" cy="4924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5129758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45428" cy="646331"/>
          </a:xfrm>
          <a:prstGeom prst="rect">
            <a:avLst/>
          </a:prstGeom>
          <a:noFill/>
        </p:spPr>
        <p:txBody>
          <a:bodyPr wrap="square" rtlCol="0">
            <a:spAutoFit/>
          </a:bodyPr>
          <a:lstStyle/>
          <a:p>
            <a:r>
              <a:rPr lang="en-US" altLang="zh-CN" sz="3600" dirty="0">
                <a:solidFill>
                  <a:schemeClr val="bg1"/>
                </a:solidFill>
              </a:rPr>
              <a:t>4.1 </a:t>
            </a:r>
            <a:r>
              <a:rPr lang="zh-CN" altLang="en-US" sz="3600" dirty="0">
                <a:solidFill>
                  <a:schemeClr val="bg1"/>
                </a:solidFill>
              </a:rPr>
              <a:t>遇到的问题</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47666" y="1301787"/>
            <a:ext cx="4590661" cy="954107"/>
          </a:xfrm>
          <a:prstGeom prst="rect">
            <a:avLst/>
          </a:prstGeom>
          <a:noFill/>
        </p:spPr>
        <p:txBody>
          <a:bodyPr wrap="square" rtlCol="0">
            <a:spAutoFit/>
          </a:bodyPr>
          <a:lstStyle/>
          <a:p>
            <a:r>
              <a:rPr lang="en-US" altLang="zh-CN" sz="2800" b="1" dirty="0">
                <a:solidFill>
                  <a:schemeClr val="bg1"/>
                </a:solidFill>
              </a:rPr>
              <a:t>4.1.1 </a:t>
            </a:r>
            <a:r>
              <a:rPr lang="zh-CN" altLang="en-US" sz="2800" b="1" dirty="0">
                <a:solidFill>
                  <a:schemeClr val="bg1"/>
                </a:solidFill>
              </a:rPr>
              <a:t>好友</a:t>
            </a:r>
            <a:r>
              <a:rPr lang="zh-CN" altLang="zh-CN" sz="2800" b="1" dirty="0">
                <a:solidFill>
                  <a:schemeClr val="bg1"/>
                </a:solidFill>
              </a:rPr>
              <a:t>列表的实现</a:t>
            </a:r>
            <a:endParaRPr lang="zh-CN" altLang="zh-CN" sz="2800" dirty="0">
              <a:solidFill>
                <a:schemeClr val="bg1"/>
              </a:solidFill>
            </a:endParaRPr>
          </a:p>
          <a:p>
            <a:endParaRPr lang="zh-CN" altLang="en-US" sz="2800" dirty="0">
              <a:solidFill>
                <a:schemeClr val="bg1"/>
              </a:solidFill>
            </a:endParaRPr>
          </a:p>
        </p:txBody>
      </p:sp>
      <p:sp>
        <p:nvSpPr>
          <p:cNvPr id="4" name="文本框 3"/>
          <p:cNvSpPr txBox="1"/>
          <p:nvPr/>
        </p:nvSpPr>
        <p:spPr>
          <a:xfrm>
            <a:off x="1707503" y="2360646"/>
            <a:ext cx="8795842" cy="2677656"/>
          </a:xfrm>
          <a:prstGeom prst="rect">
            <a:avLst/>
          </a:prstGeom>
          <a:noFill/>
        </p:spPr>
        <p:txBody>
          <a:bodyPr wrap="square" rtlCol="0">
            <a:spAutoFit/>
          </a:bodyPr>
          <a:lstStyle/>
          <a:p>
            <a:r>
              <a:rPr lang="en-US" altLang="zh-CN" sz="2400" dirty="0">
                <a:solidFill>
                  <a:schemeClr val="bg1"/>
                </a:solidFill>
              </a:rPr>
              <a:t>  </a:t>
            </a:r>
            <a:r>
              <a:rPr lang="zh-CN" altLang="zh-CN" sz="2400" dirty="0">
                <a:solidFill>
                  <a:schemeClr val="bg1"/>
                </a:solidFill>
              </a:rPr>
              <a:t>要实现好友列表，第一个想到的就是树状结构。但是要实现相对漂亮的</a:t>
            </a:r>
            <a:r>
              <a:rPr lang="en-US" altLang="zh-CN" sz="2400" dirty="0">
                <a:solidFill>
                  <a:schemeClr val="bg1"/>
                </a:solidFill>
              </a:rPr>
              <a:t>UI</a:t>
            </a:r>
            <a:r>
              <a:rPr lang="zh-CN" altLang="zh-CN" sz="2400" dirty="0">
                <a:solidFill>
                  <a:schemeClr val="bg1"/>
                </a:solidFill>
              </a:rPr>
              <a:t>，利用树状结果不太好实现。</a:t>
            </a:r>
          </a:p>
          <a:p>
            <a:r>
              <a:rPr lang="en-US" altLang="zh-CN" sz="2400" dirty="0">
                <a:solidFill>
                  <a:schemeClr val="bg1"/>
                </a:solidFill>
              </a:rPr>
              <a:t>  </a:t>
            </a:r>
            <a:r>
              <a:rPr lang="zh-CN" altLang="zh-CN" sz="2400" dirty="0">
                <a:solidFill>
                  <a:schemeClr val="bg1"/>
                </a:solidFill>
              </a:rPr>
              <a:t>经过多次尝试，最终确定用</a:t>
            </a:r>
            <a:r>
              <a:rPr lang="en-US" altLang="zh-CN" sz="2400" dirty="0" err="1">
                <a:solidFill>
                  <a:schemeClr val="bg1"/>
                </a:solidFill>
              </a:rPr>
              <a:t>JScrollPane</a:t>
            </a:r>
            <a:r>
              <a:rPr lang="zh-CN" altLang="zh-CN" sz="2400" dirty="0">
                <a:solidFill>
                  <a:schemeClr val="bg1"/>
                </a:solidFill>
              </a:rPr>
              <a:t>来完成这个可能需要拖动的好友列表。但是利用</a:t>
            </a:r>
            <a:r>
              <a:rPr lang="en-US" altLang="zh-CN" sz="2400" dirty="0" err="1">
                <a:solidFill>
                  <a:schemeClr val="bg1"/>
                </a:solidFill>
              </a:rPr>
              <a:t>JScrollPane</a:t>
            </a:r>
            <a:r>
              <a:rPr lang="zh-CN" altLang="zh-CN" sz="2400" dirty="0">
                <a:solidFill>
                  <a:schemeClr val="bg1"/>
                </a:solidFill>
              </a:rPr>
              <a:t>后，不宜布局，若利用</a:t>
            </a:r>
            <a:r>
              <a:rPr lang="en-US" altLang="zh-CN" sz="2400" dirty="0" err="1">
                <a:solidFill>
                  <a:schemeClr val="bg1"/>
                </a:solidFill>
              </a:rPr>
              <a:t>JPanel</a:t>
            </a:r>
            <a:r>
              <a:rPr lang="zh-CN" altLang="zh-CN" sz="2400" dirty="0">
                <a:solidFill>
                  <a:schemeClr val="bg1"/>
                </a:solidFill>
              </a:rPr>
              <a:t>来制作好友，其大小不好固定。最终重写滚动条，具体实现见代码。好友列表的表示最终使用了二维数组</a:t>
            </a:r>
          </a:p>
          <a:p>
            <a:endParaRPr lang="zh-CN" altLang="en-US" sz="2400" dirty="0">
              <a:solidFill>
                <a:schemeClr val="bg1"/>
              </a:solidFill>
            </a:endParaRPr>
          </a:p>
        </p:txBody>
      </p:sp>
    </p:spTree>
    <p:extLst>
      <p:ext uri="{BB962C8B-B14F-4D97-AF65-F5344CB8AC3E}">
        <p14:creationId xmlns:p14="http://schemas.microsoft.com/office/powerpoint/2010/main" val="157322103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45428" cy="646331"/>
          </a:xfrm>
          <a:prstGeom prst="rect">
            <a:avLst/>
          </a:prstGeom>
          <a:noFill/>
        </p:spPr>
        <p:txBody>
          <a:bodyPr wrap="square" rtlCol="0">
            <a:spAutoFit/>
          </a:bodyPr>
          <a:lstStyle/>
          <a:p>
            <a:r>
              <a:rPr lang="en-US" altLang="zh-CN" sz="3600" dirty="0">
                <a:solidFill>
                  <a:schemeClr val="bg1"/>
                </a:solidFill>
              </a:rPr>
              <a:t>4.1 </a:t>
            </a:r>
            <a:r>
              <a:rPr lang="zh-CN" altLang="en-US" sz="3600" dirty="0">
                <a:solidFill>
                  <a:schemeClr val="bg1"/>
                </a:solidFill>
              </a:rPr>
              <a:t>遇到的问题</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47666" y="1301787"/>
            <a:ext cx="4590661" cy="954107"/>
          </a:xfrm>
          <a:prstGeom prst="rect">
            <a:avLst/>
          </a:prstGeom>
          <a:noFill/>
        </p:spPr>
        <p:txBody>
          <a:bodyPr wrap="square" rtlCol="0">
            <a:spAutoFit/>
          </a:bodyPr>
          <a:lstStyle/>
          <a:p>
            <a:r>
              <a:rPr lang="en-US" altLang="zh-CN" sz="2800" b="1" dirty="0">
                <a:solidFill>
                  <a:schemeClr val="bg1"/>
                </a:solidFill>
              </a:rPr>
              <a:t>4.1.2 UI</a:t>
            </a:r>
            <a:r>
              <a:rPr lang="zh-CN" altLang="en-US" sz="2800" b="1" dirty="0">
                <a:solidFill>
                  <a:schemeClr val="bg1"/>
                </a:solidFill>
              </a:rPr>
              <a:t>的重写</a:t>
            </a:r>
            <a:endParaRPr lang="zh-CN" altLang="zh-CN" sz="2800" dirty="0">
              <a:solidFill>
                <a:schemeClr val="bg1"/>
              </a:solidFill>
            </a:endParaRPr>
          </a:p>
          <a:p>
            <a:endParaRPr lang="zh-CN" altLang="en-US" sz="2800" dirty="0">
              <a:solidFill>
                <a:schemeClr val="bg1"/>
              </a:solidFill>
            </a:endParaRPr>
          </a:p>
        </p:txBody>
      </p:sp>
      <p:sp>
        <p:nvSpPr>
          <p:cNvPr id="4" name="文本框 3"/>
          <p:cNvSpPr txBox="1"/>
          <p:nvPr/>
        </p:nvSpPr>
        <p:spPr>
          <a:xfrm>
            <a:off x="1707503" y="2360646"/>
            <a:ext cx="8795842" cy="3785652"/>
          </a:xfrm>
          <a:prstGeom prst="rect">
            <a:avLst/>
          </a:prstGeom>
          <a:noFill/>
        </p:spPr>
        <p:txBody>
          <a:bodyPr wrap="square" rtlCol="0">
            <a:spAutoFit/>
          </a:bodyPr>
          <a:lstStyle/>
          <a:p>
            <a:r>
              <a:rPr lang="zh-CN" altLang="en-US" sz="2400" dirty="0">
                <a:solidFill>
                  <a:schemeClr val="bg1"/>
                </a:solidFill>
              </a:rPr>
              <a:t>  因为选择了无边框所以要自己写窗口拖动和关闭、缩小、选择按钮。</a:t>
            </a:r>
          </a:p>
          <a:p>
            <a:r>
              <a:rPr lang="zh-CN" altLang="en-US" sz="2400" dirty="0">
                <a:solidFill>
                  <a:schemeClr val="bg1"/>
                </a:solidFill>
              </a:rPr>
              <a:t>  但是在重写关闭按钮时遇到了问题。</a:t>
            </a:r>
            <a:r>
              <a:rPr lang="en-US" altLang="zh-CN" sz="2400" dirty="0">
                <a:solidFill>
                  <a:schemeClr val="bg1"/>
                </a:solidFill>
              </a:rPr>
              <a:t>Java</a:t>
            </a:r>
            <a:r>
              <a:rPr lang="zh-CN" altLang="en-US" sz="2400" dirty="0">
                <a:solidFill>
                  <a:schemeClr val="bg1"/>
                </a:solidFill>
              </a:rPr>
              <a:t>中默认继承</a:t>
            </a:r>
            <a:r>
              <a:rPr lang="en-US" altLang="zh-CN" sz="2400" dirty="0" err="1">
                <a:solidFill>
                  <a:schemeClr val="bg1"/>
                </a:solidFill>
              </a:rPr>
              <a:t>JButton</a:t>
            </a:r>
            <a:r>
              <a:rPr lang="zh-CN" altLang="en-US" sz="2400" dirty="0">
                <a:solidFill>
                  <a:schemeClr val="bg1"/>
                </a:solidFill>
              </a:rPr>
              <a:t>的按钮在按压（</a:t>
            </a:r>
            <a:r>
              <a:rPr lang="en-US" altLang="zh-CN" sz="2400" dirty="0">
                <a:solidFill>
                  <a:schemeClr val="bg1"/>
                </a:solidFill>
              </a:rPr>
              <a:t>Pressed</a:t>
            </a:r>
            <a:r>
              <a:rPr lang="zh-CN" altLang="en-US" sz="2400" dirty="0">
                <a:solidFill>
                  <a:schemeClr val="bg1"/>
                </a:solidFill>
              </a:rPr>
              <a:t>）状态下的背景色都是灰白的，但是关闭窗体的按钮在按压状态下应该是浅红，所以刚开始在按钮的事件监听器中添加了在按钮被按压时触发的事件。该事件使按钮背景色变为浅红。但是这个方法并不奏效。通过查阅资料后，发现该方法需要重写</a:t>
            </a:r>
            <a:r>
              <a:rPr lang="en-US" altLang="zh-CN" sz="2400" dirty="0" err="1">
                <a:solidFill>
                  <a:schemeClr val="bg1"/>
                </a:solidFill>
              </a:rPr>
              <a:t>ButtonUI</a:t>
            </a:r>
            <a:r>
              <a:rPr lang="zh-CN" altLang="en-US" sz="2400" dirty="0">
                <a:solidFill>
                  <a:schemeClr val="bg1"/>
                </a:solidFill>
              </a:rPr>
              <a:t>中的</a:t>
            </a:r>
            <a:r>
              <a:rPr lang="en-US" altLang="zh-CN" sz="2400" dirty="0" err="1">
                <a:solidFill>
                  <a:schemeClr val="bg1"/>
                </a:solidFill>
              </a:rPr>
              <a:t>paintButtonPressed</a:t>
            </a:r>
            <a:r>
              <a:rPr lang="en-US" altLang="zh-CN" sz="2400" dirty="0">
                <a:solidFill>
                  <a:schemeClr val="bg1"/>
                </a:solidFill>
              </a:rPr>
              <a:t> </a:t>
            </a:r>
            <a:r>
              <a:rPr lang="zh-CN" altLang="en-US" sz="2400" dirty="0">
                <a:solidFill>
                  <a:schemeClr val="bg1"/>
                </a:solidFill>
              </a:rPr>
              <a:t>方法，再使关闭按钮使用这个自定义的</a:t>
            </a:r>
            <a:r>
              <a:rPr lang="en-US" altLang="zh-CN" sz="2400" dirty="0" err="1">
                <a:solidFill>
                  <a:schemeClr val="bg1"/>
                </a:solidFill>
              </a:rPr>
              <a:t>ButtonUI</a:t>
            </a:r>
            <a:r>
              <a:rPr lang="zh-CN" altLang="en-US" sz="2400" dirty="0">
                <a:solidFill>
                  <a:schemeClr val="bg1"/>
                </a:solidFill>
              </a:rPr>
              <a:t>类。最终可以达到想要的效果。</a:t>
            </a:r>
          </a:p>
          <a:p>
            <a:endParaRPr lang="zh-CN" altLang="en-US" sz="2400" dirty="0">
              <a:solidFill>
                <a:schemeClr val="bg1"/>
              </a:solidFill>
            </a:endParaRPr>
          </a:p>
        </p:txBody>
      </p:sp>
    </p:spTree>
    <p:extLst>
      <p:ext uri="{BB962C8B-B14F-4D97-AF65-F5344CB8AC3E}">
        <p14:creationId xmlns:p14="http://schemas.microsoft.com/office/powerpoint/2010/main" val="372812445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45428" cy="646331"/>
          </a:xfrm>
          <a:prstGeom prst="rect">
            <a:avLst/>
          </a:prstGeom>
          <a:noFill/>
        </p:spPr>
        <p:txBody>
          <a:bodyPr wrap="square" rtlCol="0">
            <a:spAutoFit/>
          </a:bodyPr>
          <a:lstStyle/>
          <a:p>
            <a:r>
              <a:rPr lang="en-US" altLang="zh-CN" sz="3600" dirty="0">
                <a:solidFill>
                  <a:schemeClr val="bg1"/>
                </a:solidFill>
              </a:rPr>
              <a:t>4.1 </a:t>
            </a:r>
            <a:r>
              <a:rPr lang="zh-CN" altLang="en-US" sz="3600" dirty="0">
                <a:solidFill>
                  <a:schemeClr val="bg1"/>
                </a:solidFill>
              </a:rPr>
              <a:t>遇到的问题</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47666" y="1301787"/>
            <a:ext cx="5131836" cy="954107"/>
          </a:xfrm>
          <a:prstGeom prst="rect">
            <a:avLst/>
          </a:prstGeom>
          <a:noFill/>
        </p:spPr>
        <p:txBody>
          <a:bodyPr wrap="square" rtlCol="0">
            <a:spAutoFit/>
          </a:bodyPr>
          <a:lstStyle/>
          <a:p>
            <a:r>
              <a:rPr lang="en-US" altLang="zh-CN" sz="2800" b="1" dirty="0">
                <a:solidFill>
                  <a:schemeClr val="bg1"/>
                </a:solidFill>
              </a:rPr>
              <a:t>4.1.2 </a:t>
            </a:r>
            <a:r>
              <a:rPr lang="zh-CN" altLang="en-US" sz="2800" b="1" dirty="0">
                <a:solidFill>
                  <a:schemeClr val="bg1"/>
                </a:solidFill>
              </a:rPr>
              <a:t>聊天窗口重复打开问题</a:t>
            </a:r>
            <a:endParaRPr lang="zh-CN" altLang="zh-CN" sz="2800" dirty="0">
              <a:solidFill>
                <a:schemeClr val="bg1"/>
              </a:solidFill>
            </a:endParaRPr>
          </a:p>
          <a:p>
            <a:endParaRPr lang="zh-CN" altLang="en-US" sz="2800" dirty="0">
              <a:solidFill>
                <a:schemeClr val="bg1"/>
              </a:solidFill>
            </a:endParaRPr>
          </a:p>
        </p:txBody>
      </p:sp>
      <p:sp>
        <p:nvSpPr>
          <p:cNvPr id="4" name="文本框 3"/>
          <p:cNvSpPr txBox="1"/>
          <p:nvPr/>
        </p:nvSpPr>
        <p:spPr>
          <a:xfrm>
            <a:off x="1726164" y="2742109"/>
            <a:ext cx="8795842" cy="830997"/>
          </a:xfrm>
          <a:prstGeom prst="rect">
            <a:avLst/>
          </a:prstGeom>
          <a:noFill/>
        </p:spPr>
        <p:txBody>
          <a:bodyPr wrap="square" rtlCol="0">
            <a:spAutoFit/>
          </a:bodyPr>
          <a:lstStyle/>
          <a:p>
            <a:r>
              <a:rPr lang="zh-CN" altLang="en-US" sz="2400" dirty="0">
                <a:solidFill>
                  <a:schemeClr val="bg1"/>
                </a:solidFill>
              </a:rPr>
              <a:t>最开始不知道如何判断聊天窗口是否重复打开，最后通过在本地建立一个</a:t>
            </a:r>
            <a:r>
              <a:rPr lang="en-US" altLang="zh-CN" sz="2400" dirty="0">
                <a:solidFill>
                  <a:schemeClr val="bg1"/>
                </a:solidFill>
              </a:rPr>
              <a:t>Map</a:t>
            </a:r>
            <a:r>
              <a:rPr lang="zh-CN" altLang="en-US" sz="2400" dirty="0">
                <a:solidFill>
                  <a:schemeClr val="bg1"/>
                </a:solidFill>
              </a:rPr>
              <a:t>来存储打开的聊天窗口</a:t>
            </a:r>
          </a:p>
        </p:txBody>
      </p:sp>
    </p:spTree>
    <p:extLst>
      <p:ext uri="{BB962C8B-B14F-4D97-AF65-F5344CB8AC3E}">
        <p14:creationId xmlns:p14="http://schemas.microsoft.com/office/powerpoint/2010/main" val="307663192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45428" cy="646331"/>
          </a:xfrm>
          <a:prstGeom prst="rect">
            <a:avLst/>
          </a:prstGeom>
          <a:noFill/>
        </p:spPr>
        <p:txBody>
          <a:bodyPr wrap="square" rtlCol="0">
            <a:spAutoFit/>
          </a:bodyPr>
          <a:lstStyle/>
          <a:p>
            <a:r>
              <a:rPr lang="en-US" altLang="zh-CN" sz="3600" dirty="0">
                <a:solidFill>
                  <a:schemeClr val="bg1"/>
                </a:solidFill>
              </a:rPr>
              <a:t>4.1 </a:t>
            </a:r>
            <a:r>
              <a:rPr lang="zh-CN" altLang="en-US" sz="3600" dirty="0">
                <a:solidFill>
                  <a:schemeClr val="bg1"/>
                </a:solidFill>
              </a:rPr>
              <a:t>遇到的问题</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47666" y="1301787"/>
            <a:ext cx="4590661" cy="954107"/>
          </a:xfrm>
          <a:prstGeom prst="rect">
            <a:avLst/>
          </a:prstGeom>
          <a:noFill/>
        </p:spPr>
        <p:txBody>
          <a:bodyPr wrap="square" rtlCol="0">
            <a:spAutoFit/>
          </a:bodyPr>
          <a:lstStyle/>
          <a:p>
            <a:r>
              <a:rPr lang="en-US" altLang="zh-CN" sz="2800" b="1" dirty="0">
                <a:solidFill>
                  <a:schemeClr val="bg1"/>
                </a:solidFill>
              </a:rPr>
              <a:t>4.1.4 </a:t>
            </a:r>
            <a:r>
              <a:rPr lang="zh-CN" altLang="en-US" sz="2800" b="1" dirty="0">
                <a:solidFill>
                  <a:schemeClr val="bg1"/>
                </a:solidFill>
              </a:rPr>
              <a:t>其他逻辑及异常问题</a:t>
            </a:r>
            <a:endParaRPr lang="zh-CN" altLang="zh-CN" sz="2800" dirty="0">
              <a:solidFill>
                <a:schemeClr val="bg1"/>
              </a:solidFill>
            </a:endParaRPr>
          </a:p>
          <a:p>
            <a:endParaRPr lang="zh-CN" altLang="en-US" sz="2800" dirty="0">
              <a:solidFill>
                <a:schemeClr val="bg1"/>
              </a:solidFill>
            </a:endParaRPr>
          </a:p>
        </p:txBody>
      </p:sp>
      <p:sp>
        <p:nvSpPr>
          <p:cNvPr id="4" name="文本框 3"/>
          <p:cNvSpPr txBox="1"/>
          <p:nvPr/>
        </p:nvSpPr>
        <p:spPr>
          <a:xfrm>
            <a:off x="1707503" y="2360646"/>
            <a:ext cx="8795842" cy="2677656"/>
          </a:xfrm>
          <a:prstGeom prst="rect">
            <a:avLst/>
          </a:prstGeom>
          <a:noFill/>
        </p:spPr>
        <p:txBody>
          <a:bodyPr wrap="square" rtlCol="0">
            <a:spAutoFit/>
          </a:bodyPr>
          <a:lstStyle/>
          <a:p>
            <a:r>
              <a:rPr lang="zh-CN" altLang="en-US" sz="2400" dirty="0">
                <a:solidFill>
                  <a:schemeClr val="bg1"/>
                </a:solidFill>
              </a:rPr>
              <a:t>  在编写程序问题时还出现过许多逻辑及异常错误。其中排错最久的一条为在客户端登录后每次接收好友列表时客户端异常崩溃的错误，仔细看了很多遍代码感觉逻辑没有错。最终发现是在发送预先存在数据库里的好友列表的名称时，发送的中文名称的字节长超过了所限定的长度导致抛出异常使程序终止，但我在写这个异常的时候只是用</a:t>
            </a:r>
            <a:r>
              <a:rPr lang="en-US" altLang="zh-CN" sz="2400" dirty="0">
                <a:solidFill>
                  <a:schemeClr val="bg1"/>
                </a:solidFill>
              </a:rPr>
              <a:t>throws</a:t>
            </a:r>
            <a:r>
              <a:rPr lang="zh-CN" altLang="en-US" sz="2400" dirty="0">
                <a:solidFill>
                  <a:schemeClr val="bg1"/>
                </a:solidFill>
              </a:rPr>
              <a:t>抛出而没有用</a:t>
            </a:r>
            <a:r>
              <a:rPr lang="en-US" altLang="zh-CN" sz="2400" dirty="0">
                <a:solidFill>
                  <a:schemeClr val="bg1"/>
                </a:solidFill>
              </a:rPr>
              <a:t>try/catch</a:t>
            </a:r>
            <a:r>
              <a:rPr lang="zh-CN" altLang="en-US" sz="2400" dirty="0">
                <a:solidFill>
                  <a:schemeClr val="bg1"/>
                </a:solidFill>
              </a:rPr>
              <a:t>，所以使我在排错耗费的很多时间。</a:t>
            </a:r>
          </a:p>
        </p:txBody>
      </p:sp>
    </p:spTree>
    <p:extLst>
      <p:ext uri="{BB962C8B-B14F-4D97-AF65-F5344CB8AC3E}">
        <p14:creationId xmlns:p14="http://schemas.microsoft.com/office/powerpoint/2010/main" val="60066709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45428" cy="646331"/>
          </a:xfrm>
          <a:prstGeom prst="rect">
            <a:avLst/>
          </a:prstGeom>
          <a:noFill/>
        </p:spPr>
        <p:txBody>
          <a:bodyPr wrap="square" rtlCol="0">
            <a:spAutoFit/>
          </a:bodyPr>
          <a:lstStyle/>
          <a:p>
            <a:r>
              <a:rPr lang="en-US" altLang="zh-CN" sz="3600" dirty="0">
                <a:solidFill>
                  <a:schemeClr val="bg1"/>
                </a:solidFill>
              </a:rPr>
              <a:t>4.2 </a:t>
            </a:r>
            <a:r>
              <a:rPr lang="zh-CN" altLang="en-US" sz="3600" dirty="0">
                <a:solidFill>
                  <a:schemeClr val="bg1"/>
                </a:solidFill>
              </a:rPr>
              <a:t>心得体会</a:t>
            </a:r>
          </a:p>
        </p:txBody>
      </p:sp>
      <p:sp>
        <p:nvSpPr>
          <p:cNvPr id="2" name="文本框 1"/>
          <p:cNvSpPr txBox="1"/>
          <p:nvPr/>
        </p:nvSpPr>
        <p:spPr>
          <a:xfrm>
            <a:off x="177282" y="826639"/>
            <a:ext cx="2444620" cy="461665"/>
          </a:xfrm>
          <a:prstGeom prst="rect">
            <a:avLst/>
          </a:prstGeom>
          <a:noFill/>
        </p:spPr>
        <p:txBody>
          <a:bodyPr wrap="square" rtlCol="0">
            <a:spAutoFit/>
          </a:bodyPr>
          <a:lstStyle/>
          <a:p>
            <a:endParaRPr lang="zh-CN" altLang="en-US" sz="2400" dirty="0">
              <a:solidFill>
                <a:schemeClr val="bg1"/>
              </a:solidFill>
            </a:endParaRP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86409" y="952435"/>
            <a:ext cx="9367934" cy="2246769"/>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在重写</a:t>
            </a:r>
            <a:r>
              <a:rPr lang="en-US" altLang="zh-CN" sz="2800" dirty="0" err="1">
                <a:solidFill>
                  <a:schemeClr val="bg1"/>
                </a:solidFill>
              </a:rPr>
              <a:t>ButtonUI</a:t>
            </a:r>
            <a:r>
              <a:rPr lang="zh-CN" altLang="en-US" sz="2800" dirty="0">
                <a:solidFill>
                  <a:schemeClr val="bg1"/>
                </a:solidFill>
              </a:rPr>
              <a:t>时来改变</a:t>
            </a:r>
            <a:r>
              <a:rPr lang="en-US" altLang="zh-CN" sz="2800" dirty="0">
                <a:solidFill>
                  <a:schemeClr val="bg1"/>
                </a:solidFill>
              </a:rPr>
              <a:t>Button</a:t>
            </a:r>
            <a:r>
              <a:rPr lang="zh-CN" altLang="en-US" sz="2800" dirty="0">
                <a:solidFill>
                  <a:schemeClr val="bg1"/>
                </a:solidFill>
              </a:rPr>
              <a:t>默认按压状态下的颜色时，查阅了很多问答资料也没有找到自己想要的结果。最后只好去查阅</a:t>
            </a:r>
            <a:r>
              <a:rPr lang="en-US" altLang="zh-CN" sz="2800" dirty="0">
                <a:solidFill>
                  <a:schemeClr val="bg1"/>
                </a:solidFill>
              </a:rPr>
              <a:t>Java</a:t>
            </a:r>
            <a:r>
              <a:rPr lang="zh-CN" altLang="en-US" sz="2800" dirty="0">
                <a:solidFill>
                  <a:schemeClr val="bg1"/>
                </a:solidFill>
              </a:rPr>
              <a:t>的</a:t>
            </a:r>
            <a:r>
              <a:rPr lang="en-US" altLang="zh-CN" sz="2800" dirty="0">
                <a:solidFill>
                  <a:schemeClr val="bg1"/>
                </a:solidFill>
              </a:rPr>
              <a:t>API</a:t>
            </a:r>
            <a:r>
              <a:rPr lang="zh-CN" altLang="en-US" sz="2800" dirty="0">
                <a:solidFill>
                  <a:schemeClr val="bg1"/>
                </a:solidFill>
              </a:rPr>
              <a:t>，并发现应该重写</a:t>
            </a:r>
            <a:r>
              <a:rPr lang="en-US" altLang="zh-CN" sz="2800" dirty="0" err="1">
                <a:solidFill>
                  <a:schemeClr val="bg1"/>
                </a:solidFill>
              </a:rPr>
              <a:t>paintButtonPressed</a:t>
            </a:r>
            <a:r>
              <a:rPr lang="zh-CN" altLang="en-US" sz="2800" dirty="0">
                <a:solidFill>
                  <a:schemeClr val="bg1"/>
                </a:solidFill>
              </a:rPr>
              <a:t>的方法。让我意识到了阅读</a:t>
            </a:r>
            <a:r>
              <a:rPr lang="en-US" altLang="zh-CN" sz="2800" dirty="0">
                <a:solidFill>
                  <a:schemeClr val="bg1"/>
                </a:solidFill>
              </a:rPr>
              <a:t>Java API</a:t>
            </a:r>
            <a:r>
              <a:rPr lang="zh-CN" altLang="en-US" sz="2800" dirty="0">
                <a:solidFill>
                  <a:schemeClr val="bg1"/>
                </a:solidFill>
              </a:rPr>
              <a:t>的重要性。</a:t>
            </a:r>
          </a:p>
          <a:p>
            <a:endParaRPr lang="zh-CN" altLang="en-US" sz="2800" dirty="0">
              <a:solidFill>
                <a:schemeClr val="bg1"/>
              </a:solidFill>
            </a:endParaRPr>
          </a:p>
        </p:txBody>
      </p:sp>
      <p:sp>
        <p:nvSpPr>
          <p:cNvPr id="4" name="文本框 3"/>
          <p:cNvSpPr txBox="1"/>
          <p:nvPr/>
        </p:nvSpPr>
        <p:spPr>
          <a:xfrm>
            <a:off x="886409" y="3199204"/>
            <a:ext cx="8795842" cy="1569660"/>
          </a:xfrm>
          <a:prstGeom prst="rect">
            <a:avLst/>
          </a:prstGeom>
          <a:noFill/>
        </p:spPr>
        <p:txBody>
          <a:bodyPr wrap="square" rtlCol="0">
            <a:spAutoFit/>
          </a:bodyPr>
          <a:lstStyle/>
          <a:p>
            <a:r>
              <a:rPr lang="en-US" altLang="zh-CN" sz="2400" dirty="0">
                <a:solidFill>
                  <a:schemeClr val="bg1"/>
                </a:solidFill>
              </a:rPr>
              <a:t>2.</a:t>
            </a:r>
            <a:r>
              <a:rPr lang="zh-CN" altLang="en-US" sz="2400" dirty="0">
                <a:solidFill>
                  <a:schemeClr val="bg1"/>
                </a:solidFill>
              </a:rPr>
              <a:t>在之前学习异常处理时，老师总是一带而过，这也让我有些不理解如</a:t>
            </a:r>
            <a:r>
              <a:rPr lang="en-US" altLang="zh-CN" sz="2400" dirty="0">
                <a:solidFill>
                  <a:schemeClr val="bg1"/>
                </a:solidFill>
              </a:rPr>
              <a:t>try/catch</a:t>
            </a:r>
            <a:r>
              <a:rPr lang="zh-CN" altLang="en-US" sz="2400" dirty="0">
                <a:solidFill>
                  <a:schemeClr val="bg1"/>
                </a:solidFill>
              </a:rPr>
              <a:t>在一个程序中的作用。通过遇到在上文提到的最后一个问题即抛出异常使程序终止，我有些理解了</a:t>
            </a:r>
            <a:r>
              <a:rPr lang="en-US" altLang="zh-CN" sz="2400" dirty="0">
                <a:solidFill>
                  <a:schemeClr val="bg1"/>
                </a:solidFill>
              </a:rPr>
              <a:t>try/catch</a:t>
            </a:r>
            <a:r>
              <a:rPr lang="zh-CN" altLang="en-US" sz="2400" dirty="0">
                <a:solidFill>
                  <a:schemeClr val="bg1"/>
                </a:solidFill>
              </a:rPr>
              <a:t>对于程序健全性的重要性以及在排错时的便利性。</a:t>
            </a:r>
          </a:p>
        </p:txBody>
      </p:sp>
      <p:sp>
        <p:nvSpPr>
          <p:cNvPr id="5" name="文本框 4"/>
          <p:cNvSpPr txBox="1"/>
          <p:nvPr/>
        </p:nvSpPr>
        <p:spPr>
          <a:xfrm>
            <a:off x="886409" y="5110104"/>
            <a:ext cx="7679094" cy="1200329"/>
          </a:xfrm>
          <a:prstGeom prst="rect">
            <a:avLst/>
          </a:prstGeom>
          <a:noFill/>
        </p:spPr>
        <p:txBody>
          <a:bodyPr wrap="square" rtlCol="0">
            <a:spAutoFit/>
          </a:bodyPr>
          <a:lstStyle/>
          <a:p>
            <a:r>
              <a:rPr lang="en-US" altLang="zh-CN" sz="2400" dirty="0">
                <a:solidFill>
                  <a:schemeClr val="bg1"/>
                </a:solidFill>
              </a:rPr>
              <a:t>3.</a:t>
            </a:r>
            <a:r>
              <a:rPr lang="zh-CN" altLang="en-US" sz="2400" dirty="0">
                <a:solidFill>
                  <a:schemeClr val="bg1"/>
                </a:solidFill>
              </a:rPr>
              <a:t>通过自己亲身去重写</a:t>
            </a:r>
            <a:r>
              <a:rPr lang="en-US" altLang="zh-CN" sz="2400" dirty="0">
                <a:solidFill>
                  <a:schemeClr val="bg1"/>
                </a:solidFill>
              </a:rPr>
              <a:t>UI</a:t>
            </a:r>
            <a:r>
              <a:rPr lang="zh-CN" altLang="en-US" sz="2400" dirty="0">
                <a:solidFill>
                  <a:schemeClr val="bg1"/>
                </a:solidFill>
              </a:rPr>
              <a:t>以及功能，明白了自己与平常使用的软件的用户友好度以及功能上的差距。</a:t>
            </a:r>
          </a:p>
          <a:p>
            <a:endParaRPr lang="zh-CN" altLang="en-US" sz="2400" dirty="0"/>
          </a:p>
        </p:txBody>
      </p:sp>
    </p:spTree>
    <p:extLst>
      <p:ext uri="{BB962C8B-B14F-4D97-AF65-F5344CB8AC3E}">
        <p14:creationId xmlns:p14="http://schemas.microsoft.com/office/powerpoint/2010/main" val="427202703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8969064">
            <a:off x="1194020" y="2480030"/>
            <a:ext cx="1424079" cy="1432678"/>
            <a:chOff x="11063181" y="-389332"/>
            <a:chExt cx="1438119" cy="1446804"/>
          </a:xfrm>
        </p:grpSpPr>
        <p:sp>
          <p:nvSpPr>
            <p:cNvPr id="3" name="矩形 2"/>
            <p:cNvSpPr/>
            <p:nvPr/>
          </p:nvSpPr>
          <p:spPr>
            <a:xfrm>
              <a:off x="11381387" y="246204"/>
              <a:ext cx="492407"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1698526" y="-62392"/>
              <a:ext cx="492407" cy="492407"/>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063181" y="565065"/>
              <a:ext cx="492407"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008893" y="-389332"/>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rot="18969064">
            <a:off x="3783446" y="2261439"/>
            <a:ext cx="1908633" cy="1964086"/>
            <a:chOff x="10049748" y="-402452"/>
            <a:chExt cx="2586102" cy="2661243"/>
          </a:xfrm>
        </p:grpSpPr>
        <p:sp>
          <p:nvSpPr>
            <p:cNvPr id="8" name="矩形 7"/>
            <p:cNvSpPr/>
            <p:nvPr/>
          </p:nvSpPr>
          <p:spPr>
            <a:xfrm>
              <a:off x="12143442" y="388887"/>
              <a:ext cx="492408"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978363" y="-148965"/>
              <a:ext cx="492405" cy="49240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630426" y="617623"/>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476619" y="-379930"/>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70990" y="633982"/>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114746" y="604966"/>
              <a:ext cx="492406"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1568511">
              <a:off x="10049748" y="782654"/>
              <a:ext cx="492408" cy="49240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927333" y="-402452"/>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1364025">
              <a:off x="10548287" y="1261954"/>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5288442">
              <a:off x="11065345" y="1766384"/>
              <a:ext cx="492409" cy="4924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19068014">
            <a:off x="6312672" y="2192253"/>
            <a:ext cx="1840629" cy="1912981"/>
            <a:chOff x="10141891" y="-451997"/>
            <a:chExt cx="2493959" cy="2591997"/>
          </a:xfrm>
        </p:grpSpPr>
        <p:sp>
          <p:nvSpPr>
            <p:cNvPr id="19" name="矩形 18"/>
            <p:cNvSpPr/>
            <p:nvPr/>
          </p:nvSpPr>
          <p:spPr>
            <a:xfrm>
              <a:off x="12143442" y="388887"/>
              <a:ext cx="492408"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矩形 19"/>
            <p:cNvSpPr/>
            <p:nvPr/>
          </p:nvSpPr>
          <p:spPr>
            <a:xfrm>
              <a:off x="12007114" y="-122103"/>
              <a:ext cx="492405"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矩形 20"/>
            <p:cNvSpPr/>
            <p:nvPr/>
          </p:nvSpPr>
          <p:spPr>
            <a:xfrm>
              <a:off x="11630426" y="617623"/>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矩形 21"/>
            <p:cNvSpPr/>
            <p:nvPr/>
          </p:nvSpPr>
          <p:spPr>
            <a:xfrm>
              <a:off x="11463057" y="-451997"/>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矩形 22"/>
            <p:cNvSpPr/>
            <p:nvPr/>
          </p:nvSpPr>
          <p:spPr>
            <a:xfrm>
              <a:off x="11150505" y="1093940"/>
              <a:ext cx="492406"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矩形 23"/>
            <p:cNvSpPr/>
            <p:nvPr/>
          </p:nvSpPr>
          <p:spPr>
            <a:xfrm>
              <a:off x="11112108" y="517651"/>
              <a:ext cx="492406"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矩形 24"/>
            <p:cNvSpPr/>
            <p:nvPr/>
          </p:nvSpPr>
          <p:spPr>
            <a:xfrm>
              <a:off x="10141891" y="949004"/>
              <a:ext cx="492408"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矩形 25"/>
            <p:cNvSpPr/>
            <p:nvPr/>
          </p:nvSpPr>
          <p:spPr>
            <a:xfrm>
              <a:off x="10493726" y="1431448"/>
              <a:ext cx="492408"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矩形 26"/>
            <p:cNvSpPr/>
            <p:nvPr/>
          </p:nvSpPr>
          <p:spPr>
            <a:xfrm>
              <a:off x="10975727" y="1647593"/>
              <a:ext cx="492408"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8" name="组合 27"/>
          <p:cNvGrpSpPr/>
          <p:nvPr/>
        </p:nvGrpSpPr>
        <p:grpSpPr>
          <a:xfrm rot="19068014">
            <a:off x="9320374" y="2442799"/>
            <a:ext cx="1642380" cy="1627979"/>
            <a:chOff x="10347882" y="-30989"/>
            <a:chExt cx="2225341" cy="2205837"/>
          </a:xfrm>
        </p:grpSpPr>
        <p:sp>
          <p:nvSpPr>
            <p:cNvPr id="29" name="矩形 28"/>
            <p:cNvSpPr/>
            <p:nvPr/>
          </p:nvSpPr>
          <p:spPr>
            <a:xfrm rot="2531986">
              <a:off x="12080816" y="125864"/>
              <a:ext cx="492407" cy="49240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2724046">
              <a:off x="10635390" y="924815"/>
              <a:ext cx="492406" cy="4924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20566418">
              <a:off x="12021416" y="-30989"/>
              <a:ext cx="492407" cy="4924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2531986">
              <a:off x="11750446" y="500619"/>
              <a:ext cx="492407" cy="4924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rot="2531986">
              <a:off x="11372901" y="906597"/>
              <a:ext cx="492407" cy="49240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zh-CN" altLang="en-US" dirty="0"/>
            </a:p>
          </p:txBody>
        </p:sp>
        <p:sp>
          <p:nvSpPr>
            <p:cNvPr id="34" name="矩形 33"/>
            <p:cNvSpPr/>
            <p:nvPr/>
          </p:nvSpPr>
          <p:spPr>
            <a:xfrm rot="2531986">
              <a:off x="10997580" y="1287862"/>
              <a:ext cx="492407" cy="49240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2531986">
              <a:off x="10667681" y="1682440"/>
              <a:ext cx="492407" cy="49240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2531986">
              <a:off x="11410773" y="1624448"/>
              <a:ext cx="492405" cy="49240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rot="2531986">
              <a:off x="11015251" y="1264071"/>
              <a:ext cx="492405" cy="49240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rot="20566418">
              <a:off x="11550229" y="105779"/>
              <a:ext cx="492408" cy="4924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20566418">
              <a:off x="11037639" y="259414"/>
              <a:ext cx="492408" cy="49240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20566418">
              <a:off x="10566684" y="398155"/>
              <a:ext cx="492408" cy="49240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21550213">
              <a:off x="10347882" y="587258"/>
              <a:ext cx="492407" cy="4924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1063181" y="0"/>
            <a:ext cx="1128819" cy="1057472"/>
            <a:chOff x="11063181" y="0"/>
            <a:chExt cx="1128819" cy="1057472"/>
          </a:xfrm>
        </p:grpSpPr>
        <p:sp>
          <p:nvSpPr>
            <p:cNvPr id="43" name="矩形 42"/>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791205" y="4795613"/>
            <a:ext cx="2939787" cy="1323439"/>
          </a:xfrm>
          <a:prstGeom prst="rect">
            <a:avLst/>
          </a:prstGeom>
          <a:noFill/>
        </p:spPr>
        <p:txBody>
          <a:bodyPr wrap="square" rtlCol="0">
            <a:spAutoFit/>
          </a:bodyPr>
          <a:lstStyle/>
          <a:p>
            <a:r>
              <a:rPr lang="en-US" altLang="zh-CN" sz="4000" dirty="0">
                <a:solidFill>
                  <a:schemeClr val="bg1"/>
                </a:solidFill>
              </a:rPr>
              <a:t>Part one</a:t>
            </a:r>
          </a:p>
          <a:p>
            <a:r>
              <a:rPr lang="zh-CN" altLang="en-US" sz="4000" dirty="0">
                <a:solidFill>
                  <a:schemeClr val="bg1"/>
                </a:solidFill>
              </a:rPr>
              <a:t>基本技术</a:t>
            </a:r>
          </a:p>
        </p:txBody>
      </p:sp>
      <p:sp>
        <p:nvSpPr>
          <p:cNvPr id="47" name="文本框 46"/>
          <p:cNvSpPr txBox="1"/>
          <p:nvPr/>
        </p:nvSpPr>
        <p:spPr>
          <a:xfrm>
            <a:off x="3495081" y="4795613"/>
            <a:ext cx="2939787" cy="1323439"/>
          </a:xfrm>
          <a:prstGeom prst="rect">
            <a:avLst/>
          </a:prstGeom>
          <a:noFill/>
        </p:spPr>
        <p:txBody>
          <a:bodyPr wrap="square" rtlCol="0">
            <a:spAutoFit/>
          </a:bodyPr>
          <a:lstStyle/>
          <a:p>
            <a:r>
              <a:rPr lang="en-US" altLang="zh-CN" sz="4000" dirty="0">
                <a:solidFill>
                  <a:schemeClr val="bg1"/>
                </a:solidFill>
              </a:rPr>
              <a:t>Part two</a:t>
            </a:r>
          </a:p>
          <a:p>
            <a:r>
              <a:rPr lang="zh-CN" altLang="en-US" sz="4000" dirty="0">
                <a:solidFill>
                  <a:schemeClr val="bg1"/>
                </a:solidFill>
              </a:rPr>
              <a:t>系统设计</a:t>
            </a:r>
          </a:p>
        </p:txBody>
      </p:sp>
      <p:sp>
        <p:nvSpPr>
          <p:cNvPr id="48" name="文本框 47"/>
          <p:cNvSpPr txBox="1"/>
          <p:nvPr/>
        </p:nvSpPr>
        <p:spPr>
          <a:xfrm>
            <a:off x="6198957" y="4795613"/>
            <a:ext cx="2939787" cy="1323439"/>
          </a:xfrm>
          <a:prstGeom prst="rect">
            <a:avLst/>
          </a:prstGeom>
          <a:noFill/>
        </p:spPr>
        <p:txBody>
          <a:bodyPr wrap="square" rtlCol="0">
            <a:spAutoFit/>
          </a:bodyPr>
          <a:lstStyle/>
          <a:p>
            <a:r>
              <a:rPr lang="en-US" altLang="zh-CN" sz="4000" dirty="0">
                <a:solidFill>
                  <a:schemeClr val="bg1"/>
                </a:solidFill>
              </a:rPr>
              <a:t>Part three</a:t>
            </a:r>
          </a:p>
          <a:p>
            <a:r>
              <a:rPr lang="zh-CN" altLang="en-US" sz="4000" dirty="0">
                <a:solidFill>
                  <a:schemeClr val="bg1"/>
                </a:solidFill>
              </a:rPr>
              <a:t>页面展示</a:t>
            </a:r>
          </a:p>
        </p:txBody>
      </p:sp>
      <p:sp>
        <p:nvSpPr>
          <p:cNvPr id="49" name="文本框 48"/>
          <p:cNvSpPr txBox="1"/>
          <p:nvPr/>
        </p:nvSpPr>
        <p:spPr>
          <a:xfrm>
            <a:off x="9128801" y="4795613"/>
            <a:ext cx="2939787" cy="1323439"/>
          </a:xfrm>
          <a:prstGeom prst="rect">
            <a:avLst/>
          </a:prstGeom>
          <a:noFill/>
        </p:spPr>
        <p:txBody>
          <a:bodyPr wrap="square" rtlCol="0">
            <a:spAutoFit/>
          </a:bodyPr>
          <a:lstStyle/>
          <a:p>
            <a:r>
              <a:rPr lang="en-US" altLang="zh-CN" sz="4000" dirty="0">
                <a:solidFill>
                  <a:schemeClr val="bg1"/>
                </a:solidFill>
              </a:rPr>
              <a:t>Part four</a:t>
            </a:r>
          </a:p>
          <a:p>
            <a:r>
              <a:rPr lang="zh-CN" altLang="en-US" sz="4000" dirty="0">
                <a:solidFill>
                  <a:schemeClr val="bg1"/>
                </a:solidFill>
              </a:rPr>
              <a:t>问题及心得</a:t>
            </a:r>
          </a:p>
        </p:txBody>
      </p:sp>
      <p:sp>
        <p:nvSpPr>
          <p:cNvPr id="50" name="任意多边形 49"/>
          <p:cNvSpPr/>
          <p:nvPr/>
        </p:nvSpPr>
        <p:spPr>
          <a:xfrm>
            <a:off x="914400" y="4693920"/>
            <a:ext cx="10439400" cy="0"/>
          </a:xfrm>
          <a:custGeom>
            <a:avLst/>
            <a:gdLst>
              <a:gd name="connsiteX0" fmla="*/ 0 w 10439400"/>
              <a:gd name="connsiteY0" fmla="*/ 0 h 0"/>
              <a:gd name="connsiteX1" fmla="*/ 10439400 w 10439400"/>
              <a:gd name="connsiteY1" fmla="*/ 0 h 0"/>
            </a:gdLst>
            <a:ahLst/>
            <a:cxnLst>
              <a:cxn ang="0">
                <a:pos x="connsiteX0" y="connsiteY0"/>
              </a:cxn>
              <a:cxn ang="0">
                <a:pos x="connsiteX1" y="connsiteY1"/>
              </a:cxn>
            </a:cxnLst>
            <a:rect l="l" t="t" r="r" b="b"/>
            <a:pathLst>
              <a:path w="10439400">
                <a:moveTo>
                  <a:pt x="0" y="0"/>
                </a:moveTo>
                <a:lnTo>
                  <a:pt x="10439400" y="0"/>
                </a:lnTo>
              </a:path>
            </a:pathLst>
          </a:custGeom>
          <a:noFill/>
          <a:ln w="57150">
            <a:gradFill flip="none" rotWithShape="1">
              <a:gsLst>
                <a:gs pos="0">
                  <a:schemeClr val="accent6"/>
                </a:gs>
                <a:gs pos="37000">
                  <a:schemeClr val="accent3"/>
                </a:gs>
                <a:gs pos="66000">
                  <a:schemeClr val="tx2">
                    <a:lumMod val="60000"/>
                    <a:lumOff val="40000"/>
                  </a:schemeClr>
                </a:gs>
                <a:gs pos="99000">
                  <a:schemeClr val="accent1">
                    <a:lumMod val="30000"/>
                    <a:lumOff val="70000"/>
                  </a:schemeClr>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66724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05606" y="1668354"/>
            <a:ext cx="7705584" cy="2800767"/>
          </a:xfrm>
          <a:prstGeom prst="rect">
            <a:avLst/>
          </a:prstGeom>
          <a:noFill/>
        </p:spPr>
        <p:txBody>
          <a:bodyPr wrap="square" rtlCol="0">
            <a:spAutoFit/>
          </a:bodyPr>
          <a:lstStyle/>
          <a:p>
            <a:pPr algn="ctr"/>
            <a:r>
              <a:rPr lang="en-US" altLang="zh-CN" sz="8800" b="1" dirty="0">
                <a:solidFill>
                  <a:schemeClr val="bg1"/>
                </a:solidFill>
              </a:rPr>
              <a:t>Part one</a:t>
            </a:r>
          </a:p>
          <a:p>
            <a:pPr algn="ctr"/>
            <a:r>
              <a:rPr lang="zh-CN" altLang="en-US" sz="8800" b="1" dirty="0">
                <a:solidFill>
                  <a:schemeClr val="bg1"/>
                </a:solidFill>
              </a:rPr>
              <a:t>基本技术</a:t>
            </a:r>
          </a:p>
        </p:txBody>
      </p:sp>
      <p:grpSp>
        <p:nvGrpSpPr>
          <p:cNvPr id="12" name="组合 11"/>
          <p:cNvGrpSpPr/>
          <p:nvPr/>
        </p:nvGrpSpPr>
        <p:grpSpPr>
          <a:xfrm rot="18969064">
            <a:off x="2313694" y="2440628"/>
            <a:ext cx="1424079" cy="1432678"/>
            <a:chOff x="11063181" y="-389332"/>
            <a:chExt cx="1438119" cy="1446804"/>
          </a:xfrm>
        </p:grpSpPr>
        <p:sp>
          <p:nvSpPr>
            <p:cNvPr id="13" name="矩形 12"/>
            <p:cNvSpPr/>
            <p:nvPr/>
          </p:nvSpPr>
          <p:spPr>
            <a:xfrm>
              <a:off x="11381387" y="246204"/>
              <a:ext cx="492407" cy="49240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1698526" y="-62392"/>
              <a:ext cx="492407" cy="492407"/>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063181" y="565065"/>
              <a:ext cx="492407" cy="4924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008893" y="-389332"/>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852023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a:blip r:embed="rId2"/>
          <a:stretch>
            <a:fillRect/>
          </a:stretch>
        </p:blipFill>
        <p:spPr>
          <a:xfrm>
            <a:off x="573716" y="1959428"/>
            <a:ext cx="6093124" cy="3111729"/>
          </a:xfrm>
          <a:prstGeom prst="rect">
            <a:avLst/>
          </a:prstGeom>
        </p:spPr>
      </p:pic>
      <p:sp>
        <p:nvSpPr>
          <p:cNvPr id="56" name="文本框 55"/>
          <p:cNvSpPr txBox="1"/>
          <p:nvPr/>
        </p:nvSpPr>
        <p:spPr>
          <a:xfrm>
            <a:off x="7403465" y="1268962"/>
            <a:ext cx="4152123" cy="4247317"/>
          </a:xfrm>
          <a:prstGeom prst="rect">
            <a:avLst/>
          </a:prstGeom>
          <a:noFill/>
        </p:spPr>
        <p:txBody>
          <a:bodyPr wrap="square" rtlCol="0">
            <a:spAutoFit/>
          </a:bodyPr>
          <a:lstStyle/>
          <a:p>
            <a:r>
              <a:rPr lang="zh-CN" altLang="en-US" dirty="0">
                <a:solidFill>
                  <a:schemeClr val="bg1"/>
                </a:solidFill>
              </a:rPr>
              <a:t>☉</a:t>
            </a:r>
            <a:r>
              <a:rPr lang="zh-CN" altLang="zh-CN" dirty="0">
                <a:solidFill>
                  <a:schemeClr val="bg1"/>
                </a:solidFill>
              </a:rPr>
              <a:t>在</a:t>
            </a:r>
            <a:r>
              <a:rPr lang="en-US" altLang="zh-CN" dirty="0">
                <a:solidFill>
                  <a:schemeClr val="bg1"/>
                </a:solidFill>
              </a:rPr>
              <a:t>Internet</a:t>
            </a:r>
            <a:r>
              <a:rPr lang="zh-CN" altLang="zh-CN" dirty="0">
                <a:solidFill>
                  <a:schemeClr val="bg1"/>
                </a:solidFill>
              </a:rPr>
              <a:t>上的主机一般运行了多个服务软件，同时提供几种服务。每种服务都打开一个</a:t>
            </a:r>
            <a:r>
              <a:rPr lang="en-US" altLang="zh-CN" dirty="0">
                <a:solidFill>
                  <a:schemeClr val="bg1"/>
                </a:solidFill>
              </a:rPr>
              <a:t>Socket</a:t>
            </a:r>
            <a:r>
              <a:rPr lang="zh-CN" altLang="zh-CN" dirty="0">
                <a:solidFill>
                  <a:schemeClr val="bg1"/>
                </a:solidFill>
              </a:rPr>
              <a:t>，并绑定到一个端口上，不同的端口对应于不同的服务。</a:t>
            </a:r>
          </a:p>
          <a:p>
            <a:r>
              <a:rPr lang="zh-CN" altLang="en-US" dirty="0">
                <a:solidFill>
                  <a:schemeClr val="bg1"/>
                </a:solidFill>
              </a:rPr>
              <a:t>☉</a:t>
            </a:r>
            <a:r>
              <a:rPr lang="zh-CN" altLang="zh-CN" dirty="0">
                <a:solidFill>
                  <a:schemeClr val="bg1"/>
                </a:solidFill>
              </a:rPr>
              <a:t>网络上的两个程序通过一个双向的通信连接实现数据的交换，这个连接的一端称为一个</a:t>
            </a:r>
            <a:r>
              <a:rPr lang="en-US" altLang="zh-CN" dirty="0">
                <a:solidFill>
                  <a:schemeClr val="bg1"/>
                </a:solidFill>
              </a:rPr>
              <a:t>Socket</a:t>
            </a:r>
            <a:r>
              <a:rPr lang="zh-CN" altLang="zh-CN" dirty="0">
                <a:solidFill>
                  <a:schemeClr val="bg1"/>
                </a:solidFill>
              </a:rPr>
              <a:t>。建立了一个</a:t>
            </a:r>
            <a:r>
              <a:rPr lang="en-US" altLang="zh-CN" dirty="0">
                <a:solidFill>
                  <a:schemeClr val="bg1"/>
                </a:solidFill>
              </a:rPr>
              <a:t>Socket</a:t>
            </a:r>
            <a:r>
              <a:rPr lang="zh-CN" altLang="zh-CN" dirty="0">
                <a:solidFill>
                  <a:schemeClr val="bg1"/>
                </a:solidFill>
              </a:rPr>
              <a:t>后，从这个</a:t>
            </a:r>
            <a:r>
              <a:rPr lang="en-US" altLang="zh-CN" dirty="0">
                <a:solidFill>
                  <a:schemeClr val="bg1"/>
                </a:solidFill>
              </a:rPr>
              <a:t>Socket</a:t>
            </a:r>
            <a:r>
              <a:rPr lang="zh-CN" altLang="zh-CN" dirty="0">
                <a:solidFill>
                  <a:schemeClr val="bg1"/>
                </a:solidFill>
              </a:rPr>
              <a:t>中读取</a:t>
            </a:r>
            <a:r>
              <a:rPr lang="en-US" altLang="zh-CN" dirty="0">
                <a:solidFill>
                  <a:schemeClr val="bg1"/>
                </a:solidFill>
              </a:rPr>
              <a:t>I/O</a:t>
            </a:r>
            <a:r>
              <a:rPr lang="zh-CN" altLang="zh-CN" dirty="0">
                <a:solidFill>
                  <a:schemeClr val="bg1"/>
                </a:solidFill>
              </a:rPr>
              <a:t>流，就可以实现两个程序的通讯。 </a:t>
            </a:r>
          </a:p>
          <a:p>
            <a:r>
              <a:rPr lang="zh-CN" altLang="en-US" dirty="0">
                <a:solidFill>
                  <a:schemeClr val="bg1"/>
                </a:solidFill>
              </a:rPr>
              <a:t>☉</a:t>
            </a:r>
            <a:r>
              <a:rPr lang="zh-CN" altLang="zh-CN" dirty="0">
                <a:solidFill>
                  <a:schemeClr val="bg1"/>
                </a:solidFill>
              </a:rPr>
              <a:t>而服务器需要与多个客户端进行双向的通讯连接，并非单一的连接。于是可以通过每接收到一个</a:t>
            </a:r>
            <a:r>
              <a:rPr lang="en-US" altLang="zh-CN" dirty="0">
                <a:solidFill>
                  <a:schemeClr val="bg1"/>
                </a:solidFill>
              </a:rPr>
              <a:t>Client</a:t>
            </a:r>
            <a:r>
              <a:rPr lang="zh-CN" altLang="zh-CN" dirty="0">
                <a:solidFill>
                  <a:schemeClr val="bg1"/>
                </a:solidFill>
              </a:rPr>
              <a:t>后就开一个单独的进程，来完成与该</a:t>
            </a:r>
            <a:r>
              <a:rPr lang="en-US" altLang="zh-CN" dirty="0">
                <a:solidFill>
                  <a:schemeClr val="bg1"/>
                </a:solidFill>
              </a:rPr>
              <a:t>Client</a:t>
            </a:r>
            <a:r>
              <a:rPr lang="zh-CN" altLang="zh-CN" dirty="0">
                <a:solidFill>
                  <a:schemeClr val="bg1"/>
                </a:solidFill>
              </a:rPr>
              <a:t>的通讯步骤。这样就可以同时接受多个</a:t>
            </a:r>
            <a:r>
              <a:rPr lang="en-US" altLang="zh-CN" dirty="0">
                <a:solidFill>
                  <a:schemeClr val="bg1"/>
                </a:solidFill>
              </a:rPr>
              <a:t>Client</a:t>
            </a:r>
            <a:r>
              <a:rPr lang="zh-CN" altLang="zh-CN" dirty="0">
                <a:solidFill>
                  <a:schemeClr val="bg1"/>
                </a:solidFill>
              </a:rPr>
              <a:t>，从而实</a:t>
            </a:r>
            <a:r>
              <a:rPr lang="zh-CN" altLang="en-US" dirty="0">
                <a:solidFill>
                  <a:schemeClr val="bg1"/>
                </a:solidFill>
              </a:rPr>
              <a:t>现服务器的功能</a:t>
            </a:r>
          </a:p>
        </p:txBody>
      </p:sp>
      <p:sp>
        <p:nvSpPr>
          <p:cNvPr id="57" name="文本框 56"/>
          <p:cNvSpPr txBox="1"/>
          <p:nvPr/>
        </p:nvSpPr>
        <p:spPr>
          <a:xfrm>
            <a:off x="177281" y="169241"/>
            <a:ext cx="7226183" cy="646331"/>
          </a:xfrm>
          <a:prstGeom prst="rect">
            <a:avLst/>
          </a:prstGeom>
          <a:noFill/>
        </p:spPr>
        <p:txBody>
          <a:bodyPr wrap="square" rtlCol="0">
            <a:spAutoFit/>
          </a:bodyPr>
          <a:lstStyle/>
          <a:p>
            <a:r>
              <a:rPr lang="en-US" altLang="zh-CN" sz="3600" dirty="0">
                <a:solidFill>
                  <a:schemeClr val="bg1"/>
                </a:solidFill>
              </a:rPr>
              <a:t>1.1 Socket </a:t>
            </a:r>
            <a:r>
              <a:rPr lang="zh-CN" altLang="en-US" sz="3600" dirty="0">
                <a:solidFill>
                  <a:schemeClr val="bg1"/>
                </a:solidFill>
              </a:rPr>
              <a:t>与 </a:t>
            </a:r>
            <a:r>
              <a:rPr lang="en-US" altLang="zh-CN" sz="3600" dirty="0" err="1">
                <a:solidFill>
                  <a:schemeClr val="bg1"/>
                </a:solidFill>
              </a:rPr>
              <a:t>ServerSocket</a:t>
            </a:r>
            <a:endParaRPr lang="zh-CN" altLang="en-US" sz="3600" dirty="0">
              <a:solidFill>
                <a:schemeClr val="bg1"/>
              </a:solidFill>
            </a:endParaRPr>
          </a:p>
        </p:txBody>
      </p:sp>
      <p:grpSp>
        <p:nvGrpSpPr>
          <p:cNvPr id="58" name="组合 57"/>
          <p:cNvGrpSpPr/>
          <p:nvPr/>
        </p:nvGrpSpPr>
        <p:grpSpPr>
          <a:xfrm>
            <a:off x="11063181" y="0"/>
            <a:ext cx="1128819" cy="1057472"/>
            <a:chOff x="11063181" y="0"/>
            <a:chExt cx="1128819" cy="1057472"/>
          </a:xfrm>
        </p:grpSpPr>
        <p:sp>
          <p:nvSpPr>
            <p:cNvPr id="59" name="矩形 58"/>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398037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73420" cy="646331"/>
          </a:xfrm>
          <a:prstGeom prst="rect">
            <a:avLst/>
          </a:prstGeom>
          <a:noFill/>
        </p:spPr>
        <p:txBody>
          <a:bodyPr wrap="square" rtlCol="0">
            <a:spAutoFit/>
          </a:bodyPr>
          <a:lstStyle/>
          <a:p>
            <a:r>
              <a:rPr lang="en-US" altLang="zh-CN" sz="3600" dirty="0">
                <a:solidFill>
                  <a:schemeClr val="bg1"/>
                </a:solidFill>
              </a:rPr>
              <a:t>1.2 </a:t>
            </a:r>
            <a:r>
              <a:rPr lang="zh-CN" altLang="en-US" sz="3600" dirty="0">
                <a:solidFill>
                  <a:schemeClr val="bg1"/>
                </a:solidFill>
              </a:rPr>
              <a:t>通讯协议设计</a:t>
            </a: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3113928" y="2995737"/>
            <a:ext cx="5273675" cy="1799590"/>
          </a:xfrm>
          <a:prstGeom prst="rect">
            <a:avLst/>
          </a:prstGeom>
        </p:spPr>
      </p:pic>
      <p:sp>
        <p:nvSpPr>
          <p:cNvPr id="2" name="文本框 1"/>
          <p:cNvSpPr txBox="1"/>
          <p:nvPr/>
        </p:nvSpPr>
        <p:spPr>
          <a:xfrm>
            <a:off x="1110342" y="1240971"/>
            <a:ext cx="5253135" cy="1569660"/>
          </a:xfrm>
          <a:prstGeom prst="rect">
            <a:avLst/>
          </a:prstGeom>
          <a:noFill/>
        </p:spPr>
        <p:txBody>
          <a:bodyPr wrap="square" rtlCol="0">
            <a:spAutoFit/>
          </a:bodyPr>
          <a:lstStyle/>
          <a:p>
            <a:r>
              <a:rPr lang="zh-CN" altLang="en-US" sz="2400" dirty="0">
                <a:solidFill>
                  <a:schemeClr val="bg1"/>
                </a:solidFill>
              </a:rPr>
              <a:t>在客户端与服务器间，必须定义这两个应用程序将如何通信。客户和服务器进行通信所必须遵守的规则就是协议</a:t>
            </a:r>
          </a:p>
        </p:txBody>
      </p:sp>
      <p:sp>
        <p:nvSpPr>
          <p:cNvPr id="3" name="文本框 2"/>
          <p:cNvSpPr txBox="1"/>
          <p:nvPr/>
        </p:nvSpPr>
        <p:spPr>
          <a:xfrm>
            <a:off x="2102495" y="5150498"/>
            <a:ext cx="7296539" cy="1200329"/>
          </a:xfrm>
          <a:prstGeom prst="rect">
            <a:avLst/>
          </a:prstGeom>
          <a:noFill/>
        </p:spPr>
        <p:txBody>
          <a:bodyPr wrap="square" rtlCol="0">
            <a:spAutoFit/>
          </a:bodyPr>
          <a:lstStyle/>
          <a:p>
            <a:r>
              <a:rPr lang="en-US" altLang="zh-CN" sz="2400" dirty="0" err="1">
                <a:solidFill>
                  <a:schemeClr val="bg1"/>
                </a:solidFill>
              </a:rPr>
              <a:t>MsgHead</a:t>
            </a:r>
            <a:r>
              <a:rPr lang="zh-CN" altLang="zh-CN" sz="2400" dirty="0">
                <a:solidFill>
                  <a:schemeClr val="bg1"/>
                </a:solidFill>
              </a:rPr>
              <a:t>类是所用类的抽象父类，其中在私聊时</a:t>
            </a:r>
            <a:r>
              <a:rPr lang="en-US" altLang="zh-CN" sz="2400" dirty="0">
                <a:solidFill>
                  <a:schemeClr val="bg1"/>
                </a:solidFill>
              </a:rPr>
              <a:t>destination</a:t>
            </a:r>
            <a:r>
              <a:rPr lang="zh-CN" altLang="zh-CN" sz="2400" dirty="0">
                <a:solidFill>
                  <a:schemeClr val="bg1"/>
                </a:solidFill>
              </a:rPr>
              <a:t>为私聊目标</a:t>
            </a:r>
            <a:r>
              <a:rPr lang="en-US" altLang="zh-CN" sz="2400" dirty="0">
                <a:solidFill>
                  <a:schemeClr val="bg1"/>
                </a:solidFill>
              </a:rPr>
              <a:t>id</a:t>
            </a:r>
            <a:r>
              <a:rPr lang="zh-CN" altLang="zh-CN" sz="2400" dirty="0">
                <a:solidFill>
                  <a:schemeClr val="bg1"/>
                </a:solidFill>
              </a:rPr>
              <a:t>，在群聊时</a:t>
            </a:r>
            <a:r>
              <a:rPr lang="en-US" altLang="zh-CN" sz="2400" dirty="0">
                <a:solidFill>
                  <a:schemeClr val="bg1"/>
                </a:solidFill>
              </a:rPr>
              <a:t>destination</a:t>
            </a:r>
            <a:r>
              <a:rPr lang="zh-CN" altLang="zh-CN" sz="2400" dirty="0">
                <a:solidFill>
                  <a:schemeClr val="bg1"/>
                </a:solidFill>
              </a:rPr>
              <a:t>为群聊</a:t>
            </a:r>
            <a:r>
              <a:rPr lang="en-US" altLang="zh-CN" sz="2400" dirty="0">
                <a:solidFill>
                  <a:schemeClr val="bg1"/>
                </a:solidFill>
              </a:rPr>
              <a:t>id</a:t>
            </a:r>
            <a:r>
              <a:rPr lang="zh-CN" altLang="zh-CN" sz="2400" dirty="0">
                <a:solidFill>
                  <a:schemeClr val="bg1"/>
                </a:solidFill>
              </a:rPr>
              <a:t>号。</a:t>
            </a:r>
            <a:endParaRPr lang="zh-CN" altLang="en-US" sz="2400" dirty="0">
              <a:solidFill>
                <a:schemeClr val="bg1"/>
              </a:solidFill>
            </a:endParaRPr>
          </a:p>
        </p:txBody>
      </p:sp>
      <p:grpSp>
        <p:nvGrpSpPr>
          <p:cNvPr id="10" name="组合 9"/>
          <p:cNvGrpSpPr/>
          <p:nvPr/>
        </p:nvGrpSpPr>
        <p:grpSpPr>
          <a:xfrm>
            <a:off x="11063181" y="0"/>
            <a:ext cx="1128819" cy="1057472"/>
            <a:chOff x="11063181" y="0"/>
            <a:chExt cx="1128819" cy="1057472"/>
          </a:xfrm>
        </p:grpSpPr>
        <p:sp>
          <p:nvSpPr>
            <p:cNvPr id="11" name="矩形 10"/>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690490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73420" cy="646331"/>
          </a:xfrm>
          <a:prstGeom prst="rect">
            <a:avLst/>
          </a:prstGeom>
          <a:noFill/>
        </p:spPr>
        <p:txBody>
          <a:bodyPr wrap="square" rtlCol="0">
            <a:spAutoFit/>
          </a:bodyPr>
          <a:lstStyle/>
          <a:p>
            <a:r>
              <a:rPr lang="en-US" altLang="zh-CN" sz="3600" dirty="0">
                <a:solidFill>
                  <a:schemeClr val="bg1"/>
                </a:solidFill>
              </a:rPr>
              <a:t>1.2 </a:t>
            </a:r>
            <a:r>
              <a:rPr lang="zh-CN" altLang="en-US" sz="3600" dirty="0">
                <a:solidFill>
                  <a:schemeClr val="bg1"/>
                </a:solidFill>
              </a:rPr>
              <a:t>通讯协议设计</a:t>
            </a:r>
          </a:p>
        </p:txBody>
      </p:sp>
      <p:sp>
        <p:nvSpPr>
          <p:cNvPr id="4" name="文本框 3"/>
          <p:cNvSpPr txBox="1"/>
          <p:nvPr/>
        </p:nvSpPr>
        <p:spPr>
          <a:xfrm>
            <a:off x="970383" y="1380931"/>
            <a:ext cx="5477070" cy="830997"/>
          </a:xfrm>
          <a:prstGeom prst="rect">
            <a:avLst/>
          </a:prstGeom>
          <a:noFill/>
        </p:spPr>
        <p:txBody>
          <a:bodyPr wrap="square" rtlCol="0">
            <a:spAutoFit/>
          </a:bodyPr>
          <a:lstStyle/>
          <a:p>
            <a:r>
              <a:rPr lang="en-US" altLang="zh-CN" sz="2400" dirty="0" err="1">
                <a:solidFill>
                  <a:schemeClr val="bg1"/>
                </a:solidFill>
              </a:rPr>
              <a:t>MsgHead</a:t>
            </a:r>
            <a:r>
              <a:rPr lang="zh-CN" altLang="zh-CN" sz="2400" dirty="0">
                <a:solidFill>
                  <a:schemeClr val="bg1"/>
                </a:solidFill>
              </a:rPr>
              <a:t>的具体变量的字节长度</a:t>
            </a:r>
          </a:p>
          <a:p>
            <a:endParaRPr lang="zh-CN" altLang="en-US" sz="24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346258886"/>
              </p:ext>
            </p:extLst>
          </p:nvPr>
        </p:nvGraphicFramePr>
        <p:xfrm>
          <a:off x="1570970" y="2211928"/>
          <a:ext cx="8515421" cy="3097765"/>
        </p:xfrm>
        <a:graphic>
          <a:graphicData uri="http://schemas.openxmlformats.org/drawingml/2006/table">
            <a:tbl>
              <a:tblPr firstRow="1" firstCol="1" bandRow="1">
                <a:tableStyleId>{5C22544A-7EE6-4342-B048-85BDC9FD1C3A}</a:tableStyleId>
              </a:tblPr>
              <a:tblGrid>
                <a:gridCol w="2367640">
                  <a:extLst>
                    <a:ext uri="{9D8B030D-6E8A-4147-A177-3AD203B41FA5}">
                      <a16:colId xmlns:a16="http://schemas.microsoft.com/office/drawing/2014/main" val="24621294"/>
                    </a:ext>
                  </a:extLst>
                </a:gridCol>
                <a:gridCol w="2654477">
                  <a:extLst>
                    <a:ext uri="{9D8B030D-6E8A-4147-A177-3AD203B41FA5}">
                      <a16:colId xmlns:a16="http://schemas.microsoft.com/office/drawing/2014/main" val="1486470442"/>
                    </a:ext>
                  </a:extLst>
                </a:gridCol>
                <a:gridCol w="3493304">
                  <a:extLst>
                    <a:ext uri="{9D8B030D-6E8A-4147-A177-3AD203B41FA5}">
                      <a16:colId xmlns:a16="http://schemas.microsoft.com/office/drawing/2014/main" val="2057685133"/>
                    </a:ext>
                  </a:extLst>
                </a:gridCol>
              </a:tblGrid>
              <a:tr h="619553">
                <a:tc>
                  <a:txBody>
                    <a:bodyPr/>
                    <a:lstStyle/>
                    <a:p>
                      <a:pPr algn="ctr">
                        <a:lnSpc>
                          <a:spcPts val="1500"/>
                        </a:lnSpc>
                        <a:spcAft>
                          <a:spcPts val="0"/>
                        </a:spcAft>
                      </a:pPr>
                      <a:r>
                        <a:rPr lang="en-US" sz="1050" kern="100">
                          <a:effectLst/>
                        </a:rPr>
                        <a:t>MsgHead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a:effectLst/>
                        </a:rPr>
                        <a:t>消息头（</a:t>
                      </a:r>
                      <a:r>
                        <a:rPr lang="en-US" sz="1050" kern="100">
                          <a:effectLst/>
                        </a:rPr>
                        <a:t>13</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a:effectLst/>
                        </a:rPr>
                        <a:t>消息体</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3152657513"/>
                  </a:ext>
                </a:extLst>
              </a:tr>
              <a:tr h="619553">
                <a:tc>
                  <a:txBody>
                    <a:bodyPr/>
                    <a:lstStyle/>
                    <a:p>
                      <a:pPr algn="ctr">
                        <a:lnSpc>
                          <a:spcPts val="1500"/>
                        </a:lnSpc>
                        <a:spcAft>
                          <a:spcPts val="0"/>
                        </a:spcAft>
                      </a:pPr>
                      <a:r>
                        <a:rPr lang="en-US" sz="1050" kern="100">
                          <a:effectLst/>
                        </a:rPr>
                        <a:t>int totalLen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a:effectLst/>
                        </a:rPr>
                        <a:t>消息总长度（</a:t>
                      </a:r>
                      <a:r>
                        <a:rPr lang="en-US" sz="1050" kern="100">
                          <a:effectLst/>
                        </a:rPr>
                        <a:t>4</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endParaRPr lang="zh-CN" sz="1050" kern="100">
                        <a:effectLst/>
                        <a:latin typeface="等线" panose="02010600030101010101" pitchFamily="2" charset="-122"/>
                        <a:ea typeface="等线" panose="02010600030101010101" pitchFamily="2" charset="-122"/>
                      </a:endParaRPr>
                    </a:p>
                  </a:txBody>
                  <a:tcPr marL="76200" marR="76200" marT="76200" marB="76200"/>
                </a:tc>
                <a:extLst>
                  <a:ext uri="{0D108BD9-81ED-4DB2-BD59-A6C34878D82A}">
                    <a16:rowId xmlns:a16="http://schemas.microsoft.com/office/drawing/2014/main" val="3382596841"/>
                  </a:ext>
                </a:extLst>
              </a:tr>
              <a:tr h="619553">
                <a:tc>
                  <a:txBody>
                    <a:bodyPr/>
                    <a:lstStyle/>
                    <a:p>
                      <a:pPr algn="ctr">
                        <a:lnSpc>
                          <a:spcPts val="1500"/>
                        </a:lnSpc>
                        <a:spcAft>
                          <a:spcPts val="0"/>
                        </a:spcAft>
                      </a:pPr>
                      <a:r>
                        <a:rPr lang="en-US" sz="1050" kern="100">
                          <a:effectLst/>
                        </a:rPr>
                        <a:t>byte type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a:effectLst/>
                        </a:rPr>
                        <a:t>消息类型（</a:t>
                      </a:r>
                      <a:r>
                        <a:rPr lang="en-US" sz="1050" kern="100">
                          <a:effectLst/>
                        </a:rPr>
                        <a:t>1</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endParaRPr lang="zh-CN" sz="1050" kern="100">
                        <a:effectLst/>
                        <a:latin typeface="等线" panose="02010600030101010101" pitchFamily="2" charset="-122"/>
                        <a:ea typeface="等线" panose="02010600030101010101" pitchFamily="2" charset="-122"/>
                      </a:endParaRPr>
                    </a:p>
                  </a:txBody>
                  <a:tcPr marL="76200" marR="76200" marT="76200" marB="76200"/>
                </a:tc>
                <a:extLst>
                  <a:ext uri="{0D108BD9-81ED-4DB2-BD59-A6C34878D82A}">
                    <a16:rowId xmlns:a16="http://schemas.microsoft.com/office/drawing/2014/main" val="2211630577"/>
                  </a:ext>
                </a:extLst>
              </a:tr>
              <a:tr h="619553">
                <a:tc>
                  <a:txBody>
                    <a:bodyPr/>
                    <a:lstStyle/>
                    <a:p>
                      <a:pPr algn="ctr">
                        <a:lnSpc>
                          <a:spcPts val="1500"/>
                        </a:lnSpc>
                        <a:spcAft>
                          <a:spcPts val="0"/>
                        </a:spcAft>
                      </a:pPr>
                      <a:r>
                        <a:rPr lang="en-US" sz="1050" kern="100">
                          <a:effectLst/>
                        </a:rPr>
                        <a:t>int destination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a:effectLst/>
                        </a:rPr>
                        <a:t>目标</a:t>
                      </a:r>
                      <a:r>
                        <a:rPr lang="en-US" sz="1050" kern="100">
                          <a:effectLst/>
                        </a:rPr>
                        <a:t>ID</a:t>
                      </a:r>
                      <a:r>
                        <a:rPr lang="zh-CN" sz="1050" kern="100">
                          <a:effectLst/>
                        </a:rPr>
                        <a:t>号（</a:t>
                      </a:r>
                      <a:r>
                        <a:rPr lang="en-US" sz="1050" kern="100">
                          <a:effectLst/>
                        </a:rPr>
                        <a:t>4</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a:effectLst/>
                        </a:rPr>
                        <a:t>服务器的</a:t>
                      </a:r>
                      <a:r>
                        <a:rPr lang="en-US" sz="1050" kern="100">
                          <a:effectLst/>
                        </a:rPr>
                        <a:t>ID</a:t>
                      </a:r>
                      <a:r>
                        <a:rPr lang="zh-CN" sz="1050" kern="100">
                          <a:effectLst/>
                        </a:rPr>
                        <a:t>号：</a:t>
                      </a:r>
                      <a:r>
                        <a:rPr lang="en-US" sz="1050" kern="100">
                          <a:effectLst/>
                        </a:rPr>
                        <a:t>2000000000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1621418027"/>
                  </a:ext>
                </a:extLst>
              </a:tr>
              <a:tr h="619553">
                <a:tc>
                  <a:txBody>
                    <a:bodyPr/>
                    <a:lstStyle/>
                    <a:p>
                      <a:pPr algn="ctr">
                        <a:lnSpc>
                          <a:spcPts val="1500"/>
                        </a:lnSpc>
                        <a:spcAft>
                          <a:spcPts val="0"/>
                        </a:spcAft>
                      </a:pPr>
                      <a:r>
                        <a:rPr lang="en-US" sz="1050" kern="100">
                          <a:effectLst/>
                        </a:rPr>
                        <a:t>int source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a:effectLst/>
                        </a:rPr>
                        <a:t>发送用户</a:t>
                      </a:r>
                      <a:r>
                        <a:rPr lang="en-US" sz="1050" kern="100">
                          <a:effectLst/>
                        </a:rPr>
                        <a:t>ID</a:t>
                      </a:r>
                      <a:r>
                        <a:rPr lang="zh-CN" sz="1050" kern="100">
                          <a:effectLst/>
                        </a:rPr>
                        <a:t>号（</a:t>
                      </a:r>
                      <a:r>
                        <a:rPr lang="en-US" sz="1050" kern="100">
                          <a:effectLst/>
                        </a:rPr>
                        <a:t>4</a:t>
                      </a:r>
                      <a:r>
                        <a:rPr lang="zh-CN"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tc>
                  <a:txBody>
                    <a:bodyPr/>
                    <a:lstStyle/>
                    <a:p>
                      <a:pPr algn="ctr">
                        <a:lnSpc>
                          <a:spcPts val="1500"/>
                        </a:lnSpc>
                        <a:spcAft>
                          <a:spcPts val="0"/>
                        </a:spcAft>
                      </a:pPr>
                      <a:r>
                        <a:rPr lang="zh-CN" sz="1050" kern="100" dirty="0">
                          <a:effectLst/>
                        </a:rPr>
                        <a:t>登录发送</a:t>
                      </a:r>
                      <a:r>
                        <a:rPr lang="en-US" sz="1050" kern="100" dirty="0">
                          <a:effectLst/>
                        </a:rPr>
                        <a:t>ID</a:t>
                      </a:r>
                      <a:r>
                        <a:rPr lang="zh-CN" sz="1050" kern="100" dirty="0">
                          <a:effectLst/>
                        </a:rPr>
                        <a:t>号：</a:t>
                      </a:r>
                      <a:r>
                        <a:rPr lang="en-US" sz="1050" kern="100" dirty="0">
                          <a:effectLst/>
                        </a:rPr>
                        <a:t>2000000001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76200" marR="76200" marT="76200" marB="76200"/>
                </a:tc>
                <a:extLst>
                  <a:ext uri="{0D108BD9-81ED-4DB2-BD59-A6C34878D82A}">
                    <a16:rowId xmlns:a16="http://schemas.microsoft.com/office/drawing/2014/main" val="2144896458"/>
                  </a:ext>
                </a:extLst>
              </a:tr>
            </a:tbl>
          </a:graphicData>
        </a:graphic>
      </p:graphicFrame>
      <p:sp>
        <p:nvSpPr>
          <p:cNvPr id="8" name="文本框 7"/>
          <p:cNvSpPr txBox="1"/>
          <p:nvPr/>
        </p:nvSpPr>
        <p:spPr>
          <a:xfrm>
            <a:off x="3701300" y="5533053"/>
            <a:ext cx="4254759" cy="461665"/>
          </a:xfrm>
          <a:prstGeom prst="rect">
            <a:avLst/>
          </a:prstGeom>
          <a:noFill/>
        </p:spPr>
        <p:txBody>
          <a:bodyPr wrap="square" rtlCol="0">
            <a:spAutoFit/>
          </a:bodyPr>
          <a:lstStyle/>
          <a:p>
            <a:r>
              <a:rPr lang="en-US" altLang="zh-CN" sz="2400" dirty="0" err="1">
                <a:solidFill>
                  <a:schemeClr val="bg1"/>
                </a:solidFill>
              </a:rPr>
              <a:t>MsgHead</a:t>
            </a:r>
            <a:r>
              <a:rPr lang="zh-CN" altLang="zh-CN" sz="2400" dirty="0">
                <a:solidFill>
                  <a:schemeClr val="bg1"/>
                </a:solidFill>
              </a:rPr>
              <a:t>总长度为</a:t>
            </a:r>
            <a:r>
              <a:rPr lang="en-US" altLang="zh-CN" sz="2400" dirty="0">
                <a:solidFill>
                  <a:schemeClr val="bg1"/>
                </a:solidFill>
              </a:rPr>
              <a:t>13</a:t>
            </a:r>
            <a:r>
              <a:rPr lang="zh-CN" altLang="zh-CN" sz="2400" dirty="0">
                <a:solidFill>
                  <a:schemeClr val="bg1"/>
                </a:solidFill>
              </a:rPr>
              <a:t>字节</a:t>
            </a:r>
          </a:p>
        </p:txBody>
      </p:sp>
      <p:grpSp>
        <p:nvGrpSpPr>
          <p:cNvPr id="14" name="组合 13"/>
          <p:cNvGrpSpPr/>
          <p:nvPr/>
        </p:nvGrpSpPr>
        <p:grpSpPr>
          <a:xfrm>
            <a:off x="11063181" y="0"/>
            <a:ext cx="1128819" cy="1057472"/>
            <a:chOff x="11063181" y="0"/>
            <a:chExt cx="1128819" cy="1057472"/>
          </a:xfrm>
        </p:grpSpPr>
        <p:sp>
          <p:nvSpPr>
            <p:cNvPr id="15" name="矩形 14"/>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925272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73420" cy="646331"/>
          </a:xfrm>
          <a:prstGeom prst="rect">
            <a:avLst/>
          </a:prstGeom>
          <a:noFill/>
        </p:spPr>
        <p:txBody>
          <a:bodyPr wrap="square" rtlCol="0">
            <a:spAutoFit/>
          </a:bodyPr>
          <a:lstStyle/>
          <a:p>
            <a:r>
              <a:rPr lang="en-US" altLang="zh-CN" sz="3600" dirty="0">
                <a:solidFill>
                  <a:schemeClr val="bg1"/>
                </a:solidFill>
              </a:rPr>
              <a:t>1.2 </a:t>
            </a:r>
            <a:r>
              <a:rPr lang="zh-CN" altLang="en-US" sz="3600" dirty="0">
                <a:solidFill>
                  <a:schemeClr val="bg1"/>
                </a:solidFill>
              </a:rPr>
              <a:t>通讯协议设计</a:t>
            </a:r>
          </a:p>
        </p:txBody>
      </p:sp>
      <p:sp>
        <p:nvSpPr>
          <p:cNvPr id="7" name="Rectangle 1"/>
          <p:cNvSpPr>
            <a:spLocks noChangeArrowheads="1"/>
          </p:cNvSpPr>
          <p:nvPr/>
        </p:nvSpPr>
        <p:spPr bwMode="auto">
          <a:xfrm>
            <a:off x="324137" y="811268"/>
            <a:ext cx="49552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400" b="0" i="0" u="none" strike="noStrike" cap="none" normalizeH="0" baseline="0" dirty="0">
                <a:ln>
                  <a:noFill/>
                </a:ln>
                <a:solidFill>
                  <a:schemeClr val="bg1"/>
                </a:solidFill>
                <a:effectLst/>
                <a:latin typeface="Calibri" panose="020F0502020204030204" pitchFamily="34" charset="0"/>
                <a:ea typeface="宋体" panose="02010600030101010101" pitchFamily="2" charset="-122"/>
                <a:cs typeface="Calibri" panose="020F0502020204030204" pitchFamily="34" charset="0"/>
              </a:rPr>
            </a:br>
            <a:r>
              <a:rPr kumimoji="0" lang="zh-CN" altLang="zh-CN" sz="24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alibri" panose="020F0502020204030204" pitchFamily="34" charset="0"/>
              </a:rPr>
              <a:t>所有继承与</a:t>
            </a:r>
            <a:r>
              <a:rPr kumimoji="0" lang="en-US" altLang="zh-CN" sz="2400" b="0" i="0" u="none" strike="noStrike" cap="none" normalizeH="0" baseline="0" dirty="0" err="1">
                <a:ln>
                  <a:noFill/>
                </a:ln>
                <a:solidFill>
                  <a:schemeClr val="bg1"/>
                </a:solidFill>
                <a:effectLst/>
                <a:latin typeface="宋体" panose="02010600030101010101" pitchFamily="2" charset="-122"/>
                <a:ea typeface="宋体" panose="02010600030101010101" pitchFamily="2" charset="-122"/>
                <a:cs typeface="Calibri" panose="020F0502020204030204" pitchFamily="34" charset="0"/>
              </a:rPr>
              <a:t>MsgHead</a:t>
            </a:r>
            <a:r>
              <a:rPr kumimoji="0" lang="zh-CN" altLang="en-US" sz="24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alibri" panose="020F0502020204030204" pitchFamily="34" charset="0"/>
              </a:rPr>
              <a:t>的子类如下所示</a:t>
            </a:r>
            <a:endParaRPr kumimoji="0" lang="zh-CN" altLang="en-US" sz="2400" b="0" i="0" u="none" strike="noStrike" cap="none" normalizeH="0" baseline="0" dirty="0">
              <a:ln>
                <a:noFill/>
              </a:ln>
              <a:solidFill>
                <a:schemeClr val="bg1"/>
              </a:solidFill>
              <a:effectLst/>
              <a:latin typeface="Arial" panose="020B0604020202020204" pitchFamily="34" charset="0"/>
            </a:endParaRPr>
          </a:p>
        </p:txBody>
      </p:sp>
      <p:pic>
        <p:nvPicPr>
          <p:cNvPr id="13" name="图片 12"/>
          <p:cNvPicPr/>
          <p:nvPr/>
        </p:nvPicPr>
        <p:blipFill>
          <a:blip r:embed="rId2">
            <a:extLst>
              <a:ext uri="{28A0092B-C50C-407E-A947-70E740481C1C}">
                <a14:useLocalDpi xmlns:a14="http://schemas.microsoft.com/office/drawing/2010/main" val="0"/>
              </a:ext>
            </a:extLst>
          </a:blip>
          <a:stretch>
            <a:fillRect/>
          </a:stretch>
        </p:blipFill>
        <p:spPr>
          <a:xfrm>
            <a:off x="755780" y="2006084"/>
            <a:ext cx="3937518" cy="4208104"/>
          </a:xfrm>
          <a:prstGeom prst="rect">
            <a:avLst/>
          </a:prstGeom>
        </p:spPr>
      </p:pic>
      <p:sp>
        <p:nvSpPr>
          <p:cNvPr id="9" name="文本框 8"/>
          <p:cNvSpPr txBox="1"/>
          <p:nvPr/>
        </p:nvSpPr>
        <p:spPr>
          <a:xfrm>
            <a:off x="6167535" y="2127379"/>
            <a:ext cx="4728660" cy="3046988"/>
          </a:xfrm>
          <a:prstGeom prst="rect">
            <a:avLst/>
          </a:prstGeom>
          <a:noFill/>
        </p:spPr>
        <p:txBody>
          <a:bodyPr wrap="square" rtlCol="0">
            <a:spAutoFit/>
          </a:bodyPr>
          <a:lstStyle/>
          <a:p>
            <a:r>
              <a:rPr lang="zh-CN" altLang="zh-CN" sz="2400" dirty="0">
                <a:solidFill>
                  <a:schemeClr val="bg1"/>
                </a:solidFill>
              </a:rPr>
              <a:t>其中</a:t>
            </a:r>
            <a:r>
              <a:rPr lang="en-US" altLang="zh-CN" sz="2400" dirty="0" err="1">
                <a:solidFill>
                  <a:schemeClr val="bg1"/>
                </a:solidFill>
              </a:rPr>
              <a:t>MsgParser</a:t>
            </a:r>
            <a:r>
              <a:rPr lang="zh-CN" altLang="zh-CN" sz="2400" dirty="0">
                <a:solidFill>
                  <a:schemeClr val="bg1"/>
                </a:solidFill>
              </a:rPr>
              <a:t>和</a:t>
            </a:r>
            <a:r>
              <a:rPr lang="en-US" altLang="zh-CN" sz="2400" dirty="0" err="1">
                <a:solidFill>
                  <a:schemeClr val="bg1"/>
                </a:solidFill>
              </a:rPr>
              <a:t>MsgHeadWritter</a:t>
            </a:r>
            <a:r>
              <a:rPr lang="zh-CN" altLang="zh-CN" sz="2400" dirty="0">
                <a:solidFill>
                  <a:schemeClr val="bg1"/>
                </a:solidFill>
              </a:rPr>
              <a:t>并不是继承于</a:t>
            </a:r>
            <a:r>
              <a:rPr lang="en-US" altLang="zh-CN" sz="2400" dirty="0" err="1">
                <a:solidFill>
                  <a:schemeClr val="bg1"/>
                </a:solidFill>
              </a:rPr>
              <a:t>MsgHead</a:t>
            </a:r>
            <a:r>
              <a:rPr lang="zh-CN" altLang="zh-CN" sz="2400" dirty="0">
                <a:solidFill>
                  <a:schemeClr val="bg1"/>
                </a:solidFill>
              </a:rPr>
              <a:t>。</a:t>
            </a:r>
          </a:p>
          <a:p>
            <a:r>
              <a:rPr lang="en-US" altLang="zh-CN" sz="2400" dirty="0">
                <a:solidFill>
                  <a:schemeClr val="bg1"/>
                </a:solidFill>
              </a:rPr>
              <a:t> </a:t>
            </a:r>
            <a:endParaRPr lang="zh-CN" altLang="zh-CN" sz="2400" dirty="0">
              <a:solidFill>
                <a:schemeClr val="bg1"/>
              </a:solidFill>
            </a:endParaRPr>
          </a:p>
          <a:p>
            <a:r>
              <a:rPr lang="en-US" altLang="zh-CN" sz="2400" dirty="0" err="1">
                <a:solidFill>
                  <a:schemeClr val="bg1"/>
                </a:solidFill>
              </a:rPr>
              <a:t>MsgParser</a:t>
            </a:r>
            <a:r>
              <a:rPr lang="zh-CN" altLang="zh-CN" sz="2400" dirty="0">
                <a:solidFill>
                  <a:schemeClr val="bg1"/>
                </a:solidFill>
              </a:rPr>
              <a:t>用于解析不同消息体，需传入一个</a:t>
            </a:r>
            <a:r>
              <a:rPr lang="en-US" altLang="zh-CN" sz="2400" dirty="0" err="1">
                <a:solidFill>
                  <a:schemeClr val="bg1"/>
                </a:solidFill>
              </a:rPr>
              <a:t>MsgHead</a:t>
            </a:r>
            <a:r>
              <a:rPr lang="zh-CN" altLang="zh-CN" sz="2400" dirty="0">
                <a:solidFill>
                  <a:schemeClr val="bg1"/>
                </a:solidFill>
              </a:rPr>
              <a:t>类。</a:t>
            </a:r>
          </a:p>
          <a:p>
            <a:r>
              <a:rPr lang="en-US" altLang="zh-CN" sz="2400" dirty="0" err="1">
                <a:solidFill>
                  <a:schemeClr val="bg1"/>
                </a:solidFill>
              </a:rPr>
              <a:t>MsgHeadWritter</a:t>
            </a:r>
            <a:r>
              <a:rPr lang="zh-CN" altLang="zh-CN" sz="2400" dirty="0">
                <a:solidFill>
                  <a:schemeClr val="bg1"/>
                </a:solidFill>
              </a:rPr>
              <a:t>根据不同需要封装不同的消息体并返回这个消息体。</a:t>
            </a:r>
          </a:p>
        </p:txBody>
      </p:sp>
      <p:grpSp>
        <p:nvGrpSpPr>
          <p:cNvPr id="15" name="组合 14"/>
          <p:cNvGrpSpPr/>
          <p:nvPr/>
        </p:nvGrpSpPr>
        <p:grpSpPr>
          <a:xfrm>
            <a:off x="11063181" y="0"/>
            <a:ext cx="1128819" cy="1057472"/>
            <a:chOff x="11063181" y="0"/>
            <a:chExt cx="1128819" cy="1057472"/>
          </a:xfrm>
        </p:grpSpPr>
        <p:sp>
          <p:nvSpPr>
            <p:cNvPr id="16" name="矩形 15"/>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394447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282" y="169241"/>
            <a:ext cx="4273420" cy="646331"/>
          </a:xfrm>
          <a:prstGeom prst="rect">
            <a:avLst/>
          </a:prstGeom>
          <a:noFill/>
        </p:spPr>
        <p:txBody>
          <a:bodyPr wrap="square" rtlCol="0">
            <a:spAutoFit/>
          </a:bodyPr>
          <a:lstStyle/>
          <a:p>
            <a:r>
              <a:rPr lang="en-US" altLang="zh-CN" sz="3600" dirty="0">
                <a:solidFill>
                  <a:schemeClr val="bg1"/>
                </a:solidFill>
              </a:rPr>
              <a:t>1.2 </a:t>
            </a:r>
            <a:r>
              <a:rPr lang="zh-CN" altLang="en-US" sz="3600" dirty="0">
                <a:solidFill>
                  <a:schemeClr val="bg1"/>
                </a:solidFill>
              </a:rPr>
              <a:t>通讯协议设计</a:t>
            </a:r>
          </a:p>
        </p:txBody>
      </p:sp>
      <p:sp>
        <p:nvSpPr>
          <p:cNvPr id="7" name="Rectangle 1"/>
          <p:cNvSpPr>
            <a:spLocks noChangeArrowheads="1"/>
          </p:cNvSpPr>
          <p:nvPr/>
        </p:nvSpPr>
        <p:spPr bwMode="auto">
          <a:xfrm>
            <a:off x="2862064" y="981818"/>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zh-CN" altLang="zh-CN" sz="2400" dirty="0">
                <a:solidFill>
                  <a:schemeClr val="bg1"/>
                </a:solidFill>
              </a:rPr>
              <a:t>发送一次信息的完整流程如下图所示</a:t>
            </a:r>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a:xfrm>
            <a:off x="1726162" y="1609729"/>
            <a:ext cx="7974564" cy="3853544"/>
          </a:xfrm>
          <a:prstGeom prst="rect">
            <a:avLst/>
          </a:prstGeom>
        </p:spPr>
      </p:pic>
      <p:sp>
        <p:nvSpPr>
          <p:cNvPr id="2" name="文本框 1"/>
          <p:cNvSpPr txBox="1"/>
          <p:nvPr/>
        </p:nvSpPr>
        <p:spPr>
          <a:xfrm>
            <a:off x="1082351" y="5657671"/>
            <a:ext cx="9209314" cy="1200329"/>
          </a:xfrm>
          <a:prstGeom prst="rect">
            <a:avLst/>
          </a:prstGeom>
          <a:noFill/>
        </p:spPr>
        <p:txBody>
          <a:bodyPr wrap="square" rtlCol="0">
            <a:spAutoFit/>
          </a:bodyPr>
          <a:lstStyle/>
          <a:p>
            <a:r>
              <a:rPr lang="zh-CN" altLang="en-US" sz="2400" dirty="0">
                <a:solidFill>
                  <a:schemeClr val="bg1"/>
                </a:solidFill>
              </a:rPr>
              <a:t>当点击发送按钮后会触发事件调用</a:t>
            </a:r>
            <a:r>
              <a:rPr lang="en-US" altLang="zh-CN" sz="2400" dirty="0" err="1">
                <a:solidFill>
                  <a:schemeClr val="bg1"/>
                </a:solidFill>
              </a:rPr>
              <a:t>PrivateHandler.SendMessage</a:t>
            </a:r>
            <a:r>
              <a:rPr lang="zh-CN" altLang="en-US" sz="2400" dirty="0">
                <a:solidFill>
                  <a:schemeClr val="bg1"/>
                </a:solidFill>
              </a:rPr>
              <a:t>方法，将消息封装成</a:t>
            </a:r>
            <a:r>
              <a:rPr lang="en-US" altLang="zh-CN" sz="2400" dirty="0" err="1">
                <a:solidFill>
                  <a:schemeClr val="bg1"/>
                </a:solidFill>
              </a:rPr>
              <a:t>MsgChatText</a:t>
            </a:r>
            <a:r>
              <a:rPr lang="zh-CN" altLang="en-US" sz="2400" dirty="0">
                <a:solidFill>
                  <a:schemeClr val="bg1"/>
                </a:solidFill>
              </a:rPr>
              <a:t>类并将该类写入</a:t>
            </a:r>
            <a:r>
              <a:rPr lang="en-US" altLang="zh-CN" sz="2400" dirty="0" err="1">
                <a:solidFill>
                  <a:schemeClr val="bg1"/>
                </a:solidFill>
              </a:rPr>
              <a:t>outputStream</a:t>
            </a:r>
            <a:r>
              <a:rPr lang="zh-CN" altLang="en-US" sz="2400" dirty="0">
                <a:solidFill>
                  <a:schemeClr val="bg1"/>
                </a:solidFill>
              </a:rPr>
              <a:t>使服务器接收。</a:t>
            </a:r>
          </a:p>
        </p:txBody>
      </p:sp>
      <p:grpSp>
        <p:nvGrpSpPr>
          <p:cNvPr id="12" name="组合 11"/>
          <p:cNvGrpSpPr/>
          <p:nvPr/>
        </p:nvGrpSpPr>
        <p:grpSpPr>
          <a:xfrm>
            <a:off x="11063181" y="0"/>
            <a:ext cx="1128819" cy="1057472"/>
            <a:chOff x="11063181" y="0"/>
            <a:chExt cx="1128819" cy="1057472"/>
          </a:xfrm>
        </p:grpSpPr>
        <p:sp>
          <p:nvSpPr>
            <p:cNvPr id="14" name="矩形 13"/>
            <p:cNvSpPr/>
            <p:nvPr/>
          </p:nvSpPr>
          <p:spPr>
            <a:xfrm>
              <a:off x="11381387" y="246204"/>
              <a:ext cx="492407" cy="492407"/>
            </a:xfrm>
            <a:prstGeom prst="rect">
              <a:avLst/>
            </a:prstGeom>
            <a:noFill/>
            <a:ln w="38100">
              <a:solidFill>
                <a:srgbClr val="DA2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699593" y="0"/>
              <a:ext cx="492407" cy="492407"/>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063181" y="565065"/>
              <a:ext cx="492407" cy="49240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72327747"/>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1719</Words>
  <Application>Microsoft Office PowerPoint</Application>
  <PresentationFormat>宽屏</PresentationFormat>
  <Paragraphs>199</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吴天成</dc:creator>
  <cp:lastModifiedBy>吴天成</cp:lastModifiedBy>
  <cp:revision>11</cp:revision>
  <dcterms:created xsi:type="dcterms:W3CDTF">2017-05-26T18:25:20Z</dcterms:created>
  <dcterms:modified xsi:type="dcterms:W3CDTF">2017-05-26T19:44:43Z</dcterms:modified>
</cp:coreProperties>
</file>