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57" r:id="rId3"/>
    <p:sldId id="266" r:id="rId4"/>
    <p:sldId id="264" r:id="rId5"/>
    <p:sldId id="265" r:id="rId6"/>
    <p:sldId id="285" r:id="rId7"/>
    <p:sldId id="286" r:id="rId8"/>
    <p:sldId id="268" r:id="rId9"/>
    <p:sldId id="269" r:id="rId10"/>
    <p:sldId id="270" r:id="rId11"/>
    <p:sldId id="279" r:id="rId12"/>
    <p:sldId id="288" r:id="rId13"/>
    <p:sldId id="295" r:id="rId14"/>
    <p:sldId id="284" r:id="rId15"/>
    <p:sldId id="280" r:id="rId16"/>
    <p:sldId id="272" r:id="rId17"/>
    <p:sldId id="281" r:id="rId18"/>
    <p:sldId id="293" r:id="rId19"/>
    <p:sldId id="294" r:id="rId20"/>
    <p:sldId id="289" r:id="rId21"/>
    <p:sldId id="283" r:id="rId22"/>
    <p:sldId id="282" r:id="rId23"/>
    <p:sldId id="291" r:id="rId24"/>
    <p:sldId id="292" r:id="rId25"/>
    <p:sldId id="278" r:id="rId26"/>
    <p:sldId id="290" r:id="rId27"/>
    <p:sldId id="274" r:id="rId28"/>
    <p:sldId id="258" r:id="rId29"/>
    <p:sldId id="26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173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3554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cs.helsinki.fi/u/mluukkai/tirak2010/B-tre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5071"/>
            <a:ext cx="10907735" cy="799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Выпускная квалификационная работа</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lang="ru-RU" dirty="0"/>
              <a:t>2019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435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4127568"/>
            <a:ext cx="21506374" cy="8646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sym typeface="Arial Narrow"/>
              </a:rPr>
              <a:t>Разработать расширение для </a:t>
            </a:r>
            <a:r>
              <a:rPr lang="en-US" sz="4400" dirty="0">
                <a:solidFill>
                  <a:srgbClr val="253957"/>
                </a:solidFill>
                <a:sym typeface="Arial Narrow"/>
              </a:rPr>
              <a:t>SQLite</a:t>
            </a:r>
            <a:r>
              <a:rPr lang="ru-RU" sz="4400" dirty="0">
                <a:solidFill>
                  <a:srgbClr val="253957"/>
                </a:solidFill>
                <a:sym typeface="Arial Narrow"/>
              </a:rPr>
              <a:t>, позволяющее использовать в качестве индекса в данной СУБД модификации </a:t>
            </a:r>
            <a:r>
              <a:rPr lang="en-US" sz="4400" dirty="0">
                <a:solidFill>
                  <a:srgbClr val="253957"/>
                </a:solidFill>
                <a:sym typeface="Arial Narrow"/>
              </a:rPr>
              <a:t>B</a:t>
            </a:r>
            <a:r>
              <a:rPr lang="ru-RU" sz="4400" dirty="0">
                <a:solidFill>
                  <a:srgbClr val="253957"/>
                </a:solidFill>
                <a:sym typeface="Arial Narrow"/>
              </a:rPr>
              <a:t>-дерева: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и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a:t>
            </a:r>
            <a:endParaRPr lang="ru-RU"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Задачи работы</a:t>
            </a:r>
            <a:endParaRPr lang="ru-RU" sz="44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400" dirty="0" err="1">
                <a:solidFill>
                  <a:srgbClr val="253957"/>
                </a:solidFill>
                <a:latin typeface="+mn-lt"/>
                <a:ea typeface="+mn-ea"/>
                <a:cs typeface="+mn-cs"/>
              </a:rPr>
              <a:t>SQLite</a:t>
            </a:r>
            <a:r>
              <a:rPr lang="ru-RU" sz="4400" dirty="0">
                <a:solidFill>
                  <a:srgbClr val="253957"/>
                </a:solidFill>
                <a:latin typeface="+mn-lt"/>
                <a:ea typeface="+mn-ea"/>
                <a:cs typeface="+mn-cs"/>
              </a:rPr>
              <a:t>, реализовать собственно расширение для </a:t>
            </a:r>
            <a:r>
              <a:rPr lang="en-US" sz="4400" dirty="0">
                <a:solidFill>
                  <a:srgbClr val="253957"/>
                </a:solidFill>
                <a:latin typeface="+mn-lt"/>
                <a:ea typeface="+mn-ea"/>
                <a:cs typeface="+mn-cs"/>
              </a:rPr>
              <a:t>SQLite</a:t>
            </a:r>
            <a:endParaRPr lang="ru-RU"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в расширении функциональность для вывода графического представления используемого дерева и основной информации о нём</a:t>
            </a:r>
            <a:endParaRPr lang="en-US"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алгоритм выбора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техническую документацию в соответствии с ЕСПД</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734109F1-EBF7-442F-A045-E98774F1E7EF}"/>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3133709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выбора индексирующей структуры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322806"/>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Выбирает из модификаций </a:t>
            </a:r>
            <a:r>
              <a:rPr lang="en-US" sz="4400" dirty="0"/>
              <a:t>B</a:t>
            </a:r>
            <a:r>
              <a:rPr lang="ru-RU" sz="4400" dirty="0"/>
              <a:t>-дерева (B</a:t>
            </a:r>
            <a:r>
              <a:rPr lang="ru-RU" sz="4400" baseline="30000" dirty="0"/>
              <a:t>+</a:t>
            </a:r>
            <a:r>
              <a:rPr lang="ru-RU" sz="4400" dirty="0"/>
              <a:t>-дерева, B</a:t>
            </a:r>
            <a:r>
              <a:rPr lang="ru-RU" sz="4400" baseline="30000" dirty="0"/>
              <a:t>*</a:t>
            </a:r>
            <a:r>
              <a:rPr lang="ru-RU" sz="4400" dirty="0"/>
              <a:t>-дерева и B</a:t>
            </a:r>
            <a:r>
              <a:rPr lang="ru-RU" sz="4400" baseline="30000" dirty="0"/>
              <a:t>*+</a:t>
            </a:r>
            <a:r>
              <a:rPr lang="ru-RU" sz="4400" dirty="0"/>
              <a:t>-дерева)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Запускается при каждой операции с таблицей, созданной с использованием разработанного в рамках настоящей работы расширения – поиске строки в таблице, вставке строки в таблицу, обновлении строки в таблице, удалении строки из таблицы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Производит </a:t>
            </a:r>
            <a:r>
              <a:rPr lang="ru-RU" sz="4400" dirty="0" err="1"/>
              <a:t>перестраивание</a:t>
            </a:r>
            <a:r>
              <a:rPr lang="ru-RU" sz="4400" dirty="0"/>
              <a:t> индексирующей структуры данных только на каждой 1000-й операции и только для первых 10000 операций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Выбор индексирующей структуры данных зависит от соотношений количеств операций разных типов (поиск, вставка, удаление) с деревом</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B-дерево и его модификации, используемые в программном продукте, разработанном в рамках настоящей работы, имеют порядок 750</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По умолчанию в расширении при создании таблицы используется </a:t>
            </a:r>
            <a:r>
              <a:rPr lang="en-US" sz="4400" dirty="0"/>
              <a:t>B</a:t>
            </a:r>
            <a:r>
              <a:rPr lang="en-US" sz="4400" baseline="30000" dirty="0"/>
              <a:t>+</a:t>
            </a:r>
            <a:r>
              <a:rPr lang="ru-RU" sz="4400" dirty="0"/>
              <a:t>-дерево</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8484C60-3005-4920-A1C3-F0BBCDF23B86}"/>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5539765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82627" y="4857209"/>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3600" dirty="0"/>
              <a:t>1.	Если текущее общее количество операций с деревом равно 0, или больше 10000, или не кратно 1000, то выйти из алгоритма, иначе перейти к шагу 2.</a:t>
            </a:r>
          </a:p>
          <a:p>
            <a:pPr algn="l">
              <a:spcBef>
                <a:spcPts val="2800"/>
              </a:spcBef>
              <a:buSzPct val="100000"/>
              <a:defRPr sz="2800">
                <a:solidFill>
                  <a:srgbClr val="253957"/>
                </a:solidFill>
                <a:latin typeface="+mn-lt"/>
                <a:ea typeface="+mn-ea"/>
                <a:cs typeface="+mn-cs"/>
                <a:sym typeface="Arial Narrow"/>
              </a:defRPr>
            </a:pPr>
            <a:r>
              <a:rPr lang="ru-RU" sz="3600" dirty="0"/>
              <a:t>2.	Если текущее количество операций с изменением данных в дереве (вставок ключей в дерево, удалений ключей из дерева) составляет менее 10 % от текущего общего количества операций с деревом, то выйти из алгоритма, иначе перейти к шагу 3.</a:t>
            </a:r>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r>
              <a:rPr lang="ru-RU" sz="3600" dirty="0"/>
              <a:t>3.	Если текущее количество операций вставки в дерево составляет более 73,97 % от текущего количества операций с изменением данных в дереве, то выбрать в качестве индексирующей структуры данных B</a:t>
            </a:r>
            <a:r>
              <a:rPr lang="ru-RU" sz="3600" baseline="30000" dirty="0"/>
              <a:t>*</a:t>
            </a:r>
            <a:r>
              <a:rPr lang="ru-RU" sz="3600" dirty="0"/>
              <a:t>-дерево и перейти к шагу 5, иначе перейти к шагу 4.</a:t>
            </a:r>
          </a:p>
          <a:p>
            <a:pPr algn="l">
              <a:spcBef>
                <a:spcPts val="2800"/>
              </a:spcBef>
              <a:buSzPct val="100000"/>
              <a:defRPr sz="2800">
                <a:solidFill>
                  <a:srgbClr val="253957"/>
                </a:solidFill>
                <a:latin typeface="+mn-lt"/>
                <a:ea typeface="+mn-ea"/>
                <a:cs typeface="+mn-cs"/>
                <a:sym typeface="Arial Narrow"/>
              </a:defRPr>
            </a:pPr>
            <a:r>
              <a:rPr lang="ru-RU" sz="3600" dirty="0"/>
              <a:t>4.	Выбрать в качестве индексирующей структуры данных B</a:t>
            </a:r>
            <a:r>
              <a:rPr lang="ru-RU" sz="3600" baseline="30000" dirty="0"/>
              <a:t>*+</a:t>
            </a:r>
            <a:r>
              <a:rPr lang="ru-RU" sz="3600" dirty="0"/>
              <a:t>-дерево и перейти к шагу 5.</a:t>
            </a:r>
          </a:p>
          <a:p>
            <a:pPr algn="l">
              <a:spcBef>
                <a:spcPts val="2800"/>
              </a:spcBef>
              <a:buSzPct val="100000"/>
              <a:defRPr sz="2800">
                <a:solidFill>
                  <a:srgbClr val="253957"/>
                </a:solidFill>
                <a:latin typeface="+mn-lt"/>
                <a:ea typeface="+mn-ea"/>
                <a:cs typeface="+mn-cs"/>
                <a:sym typeface="Arial Narrow"/>
              </a:defRPr>
            </a:pPr>
            <a:r>
              <a:rPr lang="ru-RU" sz="3600" dirty="0"/>
              <a:t>5.	Если в шагах 3 – 4 была выбрана новая индексирующая структура данных, то перестроить имеющуюся индексирующую структуру данных на выбранную в шагах 3 – 4, сохранив все имеющиеся в ней данные.</a:t>
            </a: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12584957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13</a:t>
            </a:fld>
            <a:endParaRPr lang="ru-RU"/>
          </a:p>
        </p:txBody>
      </p:sp>
      <p:pic>
        <p:nvPicPr>
          <p:cNvPr id="4" name="Рисунок 3">
            <a:extLst>
              <a:ext uri="{FF2B5EF4-FFF2-40B4-BE49-F238E27FC236}">
                <a16:creationId xmlns:a16="http://schemas.microsoft.com/office/drawing/2014/main" id="{C4B03CC7-B75E-4E67-975D-FC1449F4B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299004117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Строение ключа в дереве</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14</a:t>
            </a:fld>
            <a:endParaRPr lang="ru-RU"/>
          </a:p>
        </p:txBody>
      </p:sp>
      <p:sp>
        <p:nvSpPr>
          <p:cNvPr id="3" name="Прямоугольник 2">
            <a:extLst>
              <a:ext uri="{FF2B5EF4-FFF2-40B4-BE49-F238E27FC236}">
                <a16:creationId xmlns:a16="http://schemas.microsoft.com/office/drawing/2014/main" id="{5ACF0130-3B72-43B2-BC99-B5386977A5BA}"/>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9" name="Прямоугольник 8">
            <a:extLst>
              <a:ext uri="{FF2B5EF4-FFF2-40B4-BE49-F238E27FC236}">
                <a16:creationId xmlns:a16="http://schemas.microsoft.com/office/drawing/2014/main" id="{AEF21D71-E90F-4D35-AC52-F4600EB29E4E}"/>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0" name="Прямоугольник 9">
            <a:extLst>
              <a:ext uri="{FF2B5EF4-FFF2-40B4-BE49-F238E27FC236}">
                <a16:creationId xmlns:a16="http://schemas.microsoft.com/office/drawing/2014/main" id="{D3C80275-3FBB-4DF0-975D-EA860AAE008D}"/>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D6EC6878-4326-402F-B94F-E757E7E0F23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DC217BCB-E529-4140-8B9F-76E2F1DF32AD}"/>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12DCD918-0D1D-4C5A-A9F9-1CBB4AC69FEF}"/>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14A14135-2999-493C-AF38-438A3686EDC1}"/>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E1F95709-3402-4E08-9D26-1EAF8F4241AD}"/>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A927FB9A-177B-48E5-8CE3-849732C3ED5E}"/>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5FE67D62-DF8D-4EC4-BB16-AB26B0E33B55}"/>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8363F20F-F651-4F3A-AA5C-C20E001D0992}"/>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F4DA3724-067D-4633-8636-28171E5793FE}"/>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1CD90A51-C9DE-4FE9-8367-495538C1149E}"/>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F7C752AA-9349-49B3-960A-2DCC9710775D}"/>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0A30CBAE-1A8A-4DAD-A868-4E3311014FCB}"/>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1719390-E8D8-409D-862F-676517956A91}"/>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47DF7672-5D10-4EBB-8C65-940090349D59}"/>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1AAB5A01-9271-4DBE-B5CD-9CECFCBC6CB3}"/>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8C2CEAD3-7496-4B09-882B-44A8E3163401}"/>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BE13A93D-1160-4E37-BB48-287915DC9E7C}"/>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CC163FEA-CA7E-4B30-9F6F-38C5F0AD8B40}"/>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1E89C49D-8FE8-40DC-9316-43E67CE62B1F}"/>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A50303FB-BD7C-41D7-B74C-93BE56111B70}"/>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C1D7B196-0362-47D2-B9C6-C07C4AEDEC54}"/>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4" name="Левая фигурная скобка 3">
            <a:extLst>
              <a:ext uri="{FF2B5EF4-FFF2-40B4-BE49-F238E27FC236}">
                <a16:creationId xmlns:a16="http://schemas.microsoft.com/office/drawing/2014/main" id="{DBEFEAD2-B6A7-4D73-A6E3-AEEA96AC3EC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3" name="Левая фигурная скобка 32">
            <a:extLst>
              <a:ext uri="{FF2B5EF4-FFF2-40B4-BE49-F238E27FC236}">
                <a16:creationId xmlns:a16="http://schemas.microsoft.com/office/drawing/2014/main" id="{3C76AA7F-828C-4843-BB01-DC6B0DD37570}"/>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5" name="TextBox 4">
            <a:extLst>
              <a:ext uri="{FF2B5EF4-FFF2-40B4-BE49-F238E27FC236}">
                <a16:creationId xmlns:a16="http://schemas.microsoft.com/office/drawing/2014/main" id="{0D0B8194-6D07-46E0-8295-152D823927AE}"/>
              </a:ext>
            </a:extLst>
          </p:cNvPr>
          <p:cNvSpPr txBox="1"/>
          <p:nvPr/>
        </p:nvSpPr>
        <p:spPr>
          <a:xfrm>
            <a:off x="4378459" y="11044582"/>
            <a:ext cx="821058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chemeClr val="accent1"/>
                </a:solidFill>
              </a:rPr>
              <a:t>значение первичного ключа</a:t>
            </a:r>
            <a:endParaRPr kumimoji="0" lang="ru-RU" sz="5000" b="0" i="0" u="none" strike="noStrike" cap="none" spc="0" normalizeH="0" baseline="0" dirty="0">
              <a:ln>
                <a:noFill/>
              </a:ln>
              <a:solidFill>
                <a:schemeClr val="accent1"/>
              </a:solidFill>
              <a:effectLst/>
              <a:uFillTx/>
              <a:sym typeface="Helvetica Light"/>
            </a:endParaRPr>
          </a:p>
        </p:txBody>
      </p:sp>
      <p:sp>
        <p:nvSpPr>
          <p:cNvPr id="35" name="TextBox 34">
            <a:extLst>
              <a:ext uri="{FF2B5EF4-FFF2-40B4-BE49-F238E27FC236}">
                <a16:creationId xmlns:a16="http://schemas.microsoft.com/office/drawing/2014/main" id="{52B398D1-B81B-45F4-B0F1-881049E60A26}"/>
              </a:ext>
            </a:extLst>
          </p:cNvPr>
          <p:cNvSpPr txBox="1"/>
          <p:nvPr/>
        </p:nvSpPr>
        <p:spPr>
          <a:xfrm>
            <a:off x="15548554" y="11024997"/>
            <a:ext cx="419986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a:t>
            </a:r>
            <a:r>
              <a:rPr lang="ru-RU" dirty="0">
                <a:solidFill>
                  <a:srgbClr val="FF0000"/>
                </a:solidFill>
              </a:rPr>
              <a:t>байт</a:t>
            </a:r>
            <a:r>
              <a:rPr lang="en-US" dirty="0">
                <a:solidFill>
                  <a:srgbClr val="FF0000"/>
                </a:solidFill>
              </a:rPr>
              <a:t>)</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8530281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2563052-BB09-4E85-86DE-8FAF9DA0168F}"/>
              </a:ext>
            </a:extLst>
          </p:cNvPr>
          <p:cNvSpPr>
            <a:spLocks noGrp="1"/>
          </p:cNvSpPr>
          <p:nvPr>
            <p:ph type="sldNum" sz="quarter" idx="2"/>
          </p:nvPr>
        </p:nvSpPr>
        <p:spPr/>
        <p:txBody>
          <a:bodyPr/>
          <a:lstStyle/>
          <a:p>
            <a:fld id="{86CB4B4D-7CA3-9044-876B-883B54F8677D}" type="slidenum">
              <a:rPr lang="ru-RU" smtClean="0"/>
              <a:t>15</a:t>
            </a:fld>
            <a:endParaRPr lang="ru-RU"/>
          </a:p>
        </p:txBody>
      </p:sp>
      <p:pic>
        <p:nvPicPr>
          <p:cNvPr id="5" name="Рисунок 4" descr="Изображение выглядит как текст, карта&#10;&#10;Автоматически созданное описание">
            <a:extLst>
              <a:ext uri="{FF2B5EF4-FFF2-40B4-BE49-F238E27FC236}">
                <a16:creationId xmlns:a16="http://schemas.microsoft.com/office/drawing/2014/main" id="{9D4C7BB3-8AA7-49CB-9514-08DEC3E06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4369" y="2686445"/>
            <a:ext cx="8879632" cy="11029556"/>
          </a:xfrm>
          <a:prstGeom prst="rect">
            <a:avLst/>
          </a:prstGeom>
        </p:spPr>
      </p:pic>
    </p:spTree>
    <p:extLst>
      <p:ext uri="{BB962C8B-B14F-4D97-AF65-F5344CB8AC3E}">
        <p14:creationId xmlns:p14="http://schemas.microsoft.com/office/powerpoint/2010/main" val="972489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16</a:t>
            </a:fld>
            <a:endParaRPr lang="ru-RU"/>
          </a:p>
        </p:txBody>
      </p:sp>
      <p:pic>
        <p:nvPicPr>
          <p:cNvPr id="15" name="Рисунок 14">
            <a:extLst>
              <a:ext uri="{FF2B5EF4-FFF2-40B4-BE49-F238E27FC236}">
                <a16:creationId xmlns:a16="http://schemas.microsoft.com/office/drawing/2014/main" id="{84247C48-257B-49D2-8E43-42C9BED4EA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1026" name="Picture 2" descr="https://daveismyname.blog/assets/images/blog/tutorials/python/Python_logo.png">
            <a:extLst>
              <a:ext uri="{FF2B5EF4-FFF2-40B4-BE49-F238E27FC236}">
                <a16:creationId xmlns:a16="http://schemas.microsoft.com/office/drawing/2014/main" id="{2AE92591-0738-408C-9C44-CFB1036E0D5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469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87074"/>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API на C реализовано с использованием конструкции </a:t>
            </a:r>
            <a:r>
              <a:rPr lang="ru-RU" sz="4800" i="1" dirty="0" err="1"/>
              <a:t>extern</a:t>
            </a:r>
            <a:r>
              <a:rPr lang="ru-RU" sz="4800" i="1" dirty="0"/>
              <a:t> “C” { …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Расширение для </a:t>
            </a:r>
            <a:r>
              <a:rPr lang="ru-RU" sz="4800" dirty="0" err="1"/>
              <a:t>SQLite</a:t>
            </a:r>
            <a:r>
              <a:rPr lang="ru-RU" sz="4800" dirty="0"/>
              <a:t> регистрирует в СУБД модуль виртуальной таблицы с названием </a:t>
            </a:r>
            <a:r>
              <a:rPr lang="ru-RU" sz="4800" i="1" dirty="0" err="1"/>
              <a:t>btrees_mods</a:t>
            </a:r>
            <a:r>
              <a:rPr lang="ru-RU" sz="4800" dirty="0"/>
              <a:t>, который «перехватывает» все обращения к виртуальным таблицам, созданным с использованием этого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Виртуальная таблица – любая таблица, созданная с использованием подобного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Также в СУБД при помощи расширения регистрируются функции </a:t>
            </a:r>
            <a:r>
              <a:rPr lang="en-US" sz="4800" i="1" dirty="0" err="1"/>
              <a:t>btreesModsVisualize</a:t>
            </a:r>
            <a:r>
              <a:rPr lang="ru-RU" sz="4800" dirty="0"/>
              <a:t>, </a:t>
            </a:r>
            <a:r>
              <a:rPr lang="en-US" sz="4800" i="1" dirty="0" err="1"/>
              <a:t>btreesModsGetTreeOrder</a:t>
            </a:r>
            <a:r>
              <a:rPr lang="ru-RU" sz="4800" dirty="0"/>
              <a:t>, </a:t>
            </a:r>
            <a:r>
              <a:rPr lang="en-US" sz="4800" i="1" dirty="0" err="1"/>
              <a:t>btreesModsGetTreeType</a:t>
            </a:r>
            <a:endParaRPr lang="ru-RU" sz="4800" i="1"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13893433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18</a:t>
            </a:fld>
            <a:endParaRPr lang="ru-RU"/>
          </a:p>
        </p:txBody>
      </p:sp>
      <p:graphicFrame>
        <p:nvGraphicFramePr>
          <p:cNvPr id="8" name="Таблица 7">
            <a:extLst>
              <a:ext uri="{FF2B5EF4-FFF2-40B4-BE49-F238E27FC236}">
                <a16:creationId xmlns:a16="http://schemas.microsoft.com/office/drawing/2014/main" id="{5E050728-4CC2-4CC9-BC01-A184845AD2A6}"/>
              </a:ext>
            </a:extLst>
          </p:cNvPr>
          <p:cNvGraphicFramePr>
            <a:graphicFrameLocks noGrp="1"/>
          </p:cNvGraphicFramePr>
          <p:nvPr>
            <p:extLst>
              <p:ext uri="{D42A27DB-BD31-4B8C-83A1-F6EECF244321}">
                <p14:modId xmlns:p14="http://schemas.microsoft.com/office/powerpoint/2010/main" val="4107397699"/>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Создаёт новую таблицу</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Выполняет вставку, обновление или удаление строки из таблицы.</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Ищет строку в таблице.</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22254455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19</a:t>
            </a:fld>
            <a:endParaRPr lang="ru-RU"/>
          </a:p>
        </p:txBody>
      </p:sp>
      <p:graphicFrame>
        <p:nvGraphicFramePr>
          <p:cNvPr id="8" name="Таблица 7">
            <a:extLst>
              <a:ext uri="{FF2B5EF4-FFF2-40B4-BE49-F238E27FC236}">
                <a16:creationId xmlns:a16="http://schemas.microsoft.com/office/drawing/2014/main" id="{9CD54594-5C5E-463B-BDAC-B9F5AC2F99FB}"/>
              </a:ext>
            </a:extLst>
          </p:cNvPr>
          <p:cNvGraphicFramePr>
            <a:graphicFrameLocks noGrp="1"/>
          </p:cNvGraphicFramePr>
          <p:nvPr>
            <p:extLst>
              <p:ext uri="{D42A27DB-BD31-4B8C-83A1-F6EECF244321}">
                <p14:modId xmlns:p14="http://schemas.microsoft.com/office/powerpoint/2010/main" val="3015834508"/>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графическое представление индексирующей структуры (дерева) таблицы в </a:t>
                      </a:r>
                      <a:r>
                        <a:rPr lang="en-US" sz="4800" spc="-5" dirty="0">
                          <a:effectLst/>
                        </a:rPr>
                        <a:t>DOT</a:t>
                      </a:r>
                      <a:r>
                        <a:rPr lang="ru-RU" sz="4800" spc="-5" dirty="0">
                          <a:effectLst/>
                        </a:rPr>
                        <a:t>-файл для </a:t>
                      </a:r>
                      <a:r>
                        <a:rPr lang="en-US" sz="4800" spc="-5" dirty="0" err="1">
                          <a:effectLst/>
                        </a:rPr>
                        <a:t>GraphViz</a:t>
                      </a:r>
                      <a:r>
                        <a:rPr lang="ru-RU" sz="4800" spc="-5" dirty="0">
                          <a:effectLst/>
                        </a:rPr>
                        <a:t>.</a:t>
                      </a: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порядок дерева, используемого как индексирующая структура таблицы.</a:t>
                      </a: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тип дерева </a:t>
                      </a:r>
                      <a:r>
                        <a:rPr lang="en-US" sz="4800" spc="-5" dirty="0">
                          <a:effectLst/>
                        </a:rPr>
                        <a:t>(1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a:t>
                      </a:r>
                      <a:r>
                        <a:rPr lang="ru-RU" sz="4800" spc="-5" dirty="0">
                          <a:effectLst/>
                        </a:rPr>
                        <a:t>,</a:t>
                      </a:r>
                      <a:r>
                        <a:rPr lang="en-US" sz="4800" spc="-5" dirty="0">
                          <a:effectLst/>
                        </a:rPr>
                        <a:t> </a:t>
                      </a:r>
                      <a:r>
                        <a:rPr lang="ru-RU" sz="4800" spc="-5" dirty="0">
                          <a:effectLst/>
                        </a:rPr>
                        <a:t>используемого как индексирующая структура таблицы.</a:t>
                      </a: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11193122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D165093-89EE-464F-BF85-A3F1FCD1D051}"/>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Схема программы</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20</a:t>
            </a:fld>
            <a:endParaRPr lang="ru-RU" dirty="0"/>
          </a:p>
        </p:txBody>
      </p:sp>
      <p:sp>
        <p:nvSpPr>
          <p:cNvPr id="5" name="TextBox 4">
            <a:extLst>
              <a:ext uri="{FF2B5EF4-FFF2-40B4-BE49-F238E27FC236}">
                <a16:creationId xmlns:a16="http://schemas.microsoft.com/office/drawing/2014/main" id="{2B232ED1-3B38-4B1A-8376-AE08B6508FF5}"/>
              </a:ext>
            </a:extLst>
          </p:cNvPr>
          <p:cNvSpPr txBox="1"/>
          <p:nvPr/>
        </p:nvSpPr>
        <p:spPr>
          <a:xfrm>
            <a:off x="1226606" y="7722096"/>
            <a:ext cx="7013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Расширение для </a:t>
            </a:r>
            <a:r>
              <a:rPr lang="en-US" dirty="0"/>
              <a:t>SQLite</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47C10330-2A78-4ECA-829E-A015F724D7CE}"/>
              </a:ext>
            </a:extLst>
          </p:cNvPr>
          <p:cNvSpPr txBox="1"/>
          <p:nvPr/>
        </p:nvSpPr>
        <p:spPr>
          <a:xfrm>
            <a:off x="10591930" y="6731102"/>
            <a:ext cx="42928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r>
              <a:rPr kumimoji="0" lang="en-US" sz="5000" b="0" i="0" u="none" strike="noStrike" cap="none" spc="0" normalizeH="0" baseline="0" dirty="0">
                <a:ln>
                  <a:noFill/>
                </a:ln>
                <a:solidFill>
                  <a:srgbClr val="000000"/>
                </a:solidFill>
                <a:effectLst/>
                <a:uFillTx/>
                <a:latin typeface="+mj-lt"/>
                <a:ea typeface="+mj-ea"/>
                <a:cs typeface="+mj-cs"/>
                <a:sym typeface="Helvetica Light"/>
              </a:rPr>
              <a:t> C API</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7" name="TextBox 16">
            <a:extLst>
              <a:ext uri="{FF2B5EF4-FFF2-40B4-BE49-F238E27FC236}">
                <a16:creationId xmlns:a16="http://schemas.microsoft.com/office/drawing/2014/main" id="{D7AEC661-C048-4D0D-B8C2-8AF461FA097F}"/>
              </a:ext>
            </a:extLst>
          </p:cNvPr>
          <p:cNvSpPr txBox="1"/>
          <p:nvPr/>
        </p:nvSpPr>
        <p:spPr>
          <a:xfrm>
            <a:off x="8290820" y="9089903"/>
            <a:ext cx="8895063"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t>C API</a:t>
            </a:r>
            <a:r>
              <a:rPr lang="ru-RU" dirty="0"/>
              <a:t> для библиотеки</a:t>
            </a:r>
            <a:br>
              <a:rPr lang="ru-RU" dirty="0"/>
            </a:br>
            <a:r>
              <a:rPr lang="en-US" dirty="0"/>
              <a:t>B</a:t>
            </a:r>
            <a:r>
              <a:rPr lang="ru-RU" dirty="0"/>
              <a:t>-деревьев и их модификаций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6" name="Прямоугольник 5">
            <a:extLst>
              <a:ext uri="{FF2B5EF4-FFF2-40B4-BE49-F238E27FC236}">
                <a16:creationId xmlns:a16="http://schemas.microsoft.com/office/drawing/2014/main" id="{091838A0-9361-4CBE-80A7-7C76BB1A4C51}"/>
              </a:ext>
            </a:extLst>
          </p:cNvPr>
          <p:cNvSpPr/>
          <p:nvPr/>
        </p:nvSpPr>
        <p:spPr>
          <a:xfrm>
            <a:off x="12192000" y="11854654"/>
            <a:ext cx="12192000" cy="1631216"/>
          </a:xfrm>
          <a:prstGeom prst="rect">
            <a:avLst/>
          </a:prstGeom>
        </p:spPr>
        <p:txBody>
          <a:bodyPr>
            <a:spAutoFit/>
          </a:bodyPr>
          <a:lstStyle/>
          <a:p>
            <a:r>
              <a:rPr lang="ru-RU" dirty="0"/>
              <a:t>Библиотека</a:t>
            </a:r>
            <a:br>
              <a:rPr lang="ru-RU" dirty="0"/>
            </a:br>
            <a:r>
              <a:rPr lang="en-US" dirty="0"/>
              <a:t>B</a:t>
            </a:r>
            <a:r>
              <a:rPr lang="ru-RU" dirty="0"/>
              <a:t>-деревьев и их модификаций</a:t>
            </a:r>
          </a:p>
        </p:txBody>
      </p:sp>
      <p:cxnSp>
        <p:nvCxnSpPr>
          <p:cNvPr id="18" name="Прямая со стрелкой 17">
            <a:extLst>
              <a:ext uri="{FF2B5EF4-FFF2-40B4-BE49-F238E27FC236}">
                <a16:creationId xmlns:a16="http://schemas.microsoft.com/office/drawing/2014/main" id="{4FE7453D-5FA1-459D-96AE-756835911F69}"/>
              </a:ext>
            </a:extLst>
          </p:cNvPr>
          <p:cNvCxnSpPr/>
          <p:nvPr/>
        </p:nvCxnSpPr>
        <p:spPr>
          <a:xfrm flipV="1">
            <a:off x="8290820" y="7187957"/>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Прямая со стрелкой 22">
            <a:extLst>
              <a:ext uri="{FF2B5EF4-FFF2-40B4-BE49-F238E27FC236}">
                <a16:creationId xmlns:a16="http://schemas.microsoft.com/office/drawing/2014/main" id="{A7D8B17D-4521-445A-ACB0-08BA1460E047}"/>
              </a:ext>
            </a:extLst>
          </p:cNvPr>
          <p:cNvCxnSpPr>
            <a:cxnSpLocks/>
          </p:cNvCxnSpPr>
          <p:nvPr/>
        </p:nvCxnSpPr>
        <p:spPr>
          <a:xfrm>
            <a:off x="8290820" y="8582783"/>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Прямая со стрелкой 25">
            <a:extLst>
              <a:ext uri="{FF2B5EF4-FFF2-40B4-BE49-F238E27FC236}">
                <a16:creationId xmlns:a16="http://schemas.microsoft.com/office/drawing/2014/main" id="{18650F13-5CBB-45A8-B237-636E16C4F029}"/>
              </a:ext>
            </a:extLst>
          </p:cNvPr>
          <p:cNvCxnSpPr>
            <a:cxnSpLocks/>
          </p:cNvCxnSpPr>
          <p:nvPr/>
        </p:nvCxnSpPr>
        <p:spPr>
          <a:xfrm>
            <a:off x="16099389" y="10850547"/>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Прямоугольник 23">
            <a:extLst>
              <a:ext uri="{FF2B5EF4-FFF2-40B4-BE49-F238E27FC236}">
                <a16:creationId xmlns:a16="http://schemas.microsoft.com/office/drawing/2014/main" id="{01AF7289-9F6E-4EE4-A325-A242266038B0}"/>
              </a:ext>
            </a:extLst>
          </p:cNvPr>
          <p:cNvSpPr/>
          <p:nvPr/>
        </p:nvSpPr>
        <p:spPr>
          <a:xfrm>
            <a:off x="1158626" y="7636373"/>
            <a:ext cx="17298070" cy="3614089"/>
          </a:xfrm>
          <a:prstGeom prst="rect">
            <a:avLst/>
          </a:prstGeom>
          <a:noFill/>
          <a:ln w="76200" cap="flat">
            <a:solidFill>
              <a:schemeClr val="tx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TextBox 24">
            <a:extLst>
              <a:ext uri="{FF2B5EF4-FFF2-40B4-BE49-F238E27FC236}">
                <a16:creationId xmlns:a16="http://schemas.microsoft.com/office/drawing/2014/main" id="{AABAD23E-217E-40DA-B0F4-E9A3A1DBC6EA}"/>
              </a:ext>
            </a:extLst>
          </p:cNvPr>
          <p:cNvSpPr txBox="1"/>
          <p:nvPr/>
        </p:nvSpPr>
        <p:spPr>
          <a:xfrm>
            <a:off x="18744728" y="9060789"/>
            <a:ext cx="131125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1" i="0" u="none" strike="noStrike" cap="none" spc="0" normalizeH="0" baseline="0" dirty="0">
                <a:ln>
                  <a:noFill/>
                </a:ln>
                <a:solidFill>
                  <a:srgbClr val="000000"/>
                </a:solidFill>
                <a:effectLst/>
                <a:uFillTx/>
                <a:latin typeface="+mj-lt"/>
                <a:ea typeface="+mj-ea"/>
                <a:cs typeface="+mj-cs"/>
                <a:sym typeface="Helvetica Light"/>
              </a:rPr>
              <a:t>ВКР</a:t>
            </a:r>
          </a:p>
        </p:txBody>
      </p:sp>
      <p:sp>
        <p:nvSpPr>
          <p:cNvPr id="31" name="TextBox 30">
            <a:extLst>
              <a:ext uri="{FF2B5EF4-FFF2-40B4-BE49-F238E27FC236}">
                <a16:creationId xmlns:a16="http://schemas.microsoft.com/office/drawing/2014/main" id="{88EFCA53-7CC0-4004-B1D0-71D70EAFFACD}"/>
              </a:ext>
            </a:extLst>
          </p:cNvPr>
          <p:cNvSpPr txBox="1"/>
          <p:nvPr/>
        </p:nvSpPr>
        <p:spPr>
          <a:xfrm>
            <a:off x="17183111" y="4820718"/>
            <a:ext cx="25471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p>
        </p:txBody>
      </p:sp>
      <p:cxnSp>
        <p:nvCxnSpPr>
          <p:cNvPr id="32" name="Прямая со стрелкой 31">
            <a:extLst>
              <a:ext uri="{FF2B5EF4-FFF2-40B4-BE49-F238E27FC236}">
                <a16:creationId xmlns:a16="http://schemas.microsoft.com/office/drawing/2014/main" id="{75BDC2ED-4E31-4244-AFE9-DBB81E1115D1}"/>
              </a:ext>
            </a:extLst>
          </p:cNvPr>
          <p:cNvCxnSpPr/>
          <p:nvPr/>
        </p:nvCxnSpPr>
        <p:spPr>
          <a:xfrm flipV="1">
            <a:off x="14469648" y="5663521"/>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95529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 использования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4D52983-3309-4A31-BBF1-677EDDF5865D}"/>
              </a:ext>
            </a:extLst>
          </p:cNvPr>
          <p:cNvSpPr>
            <a:spLocks noGrp="1"/>
          </p:cNvSpPr>
          <p:nvPr>
            <p:ph type="sldNum" sz="quarter" idx="2"/>
          </p:nvPr>
        </p:nvSpPr>
        <p:spPr/>
        <p:txBody>
          <a:bodyPr/>
          <a:lstStyle/>
          <a:p>
            <a:fld id="{86CB4B4D-7CA3-9044-876B-883B54F8677D}" type="slidenum">
              <a:rPr lang="ru-RU" smtClean="0"/>
              <a:t>21</a:t>
            </a:fld>
            <a:endParaRPr lang="ru-RU"/>
          </a:p>
        </p:txBody>
      </p:sp>
      <p:pic>
        <p:nvPicPr>
          <p:cNvPr id="9" name="Рисунок 8">
            <a:extLst>
              <a:ext uri="{FF2B5EF4-FFF2-40B4-BE49-F238E27FC236}">
                <a16:creationId xmlns:a16="http://schemas.microsoft.com/office/drawing/2014/main" id="{121DBC5A-FB62-46F7-BB59-0908B99EA0CA}"/>
              </a:ext>
            </a:extLst>
          </p:cNvPr>
          <p:cNvPicPr/>
          <p:nvPr/>
        </p:nvPicPr>
        <p:blipFill>
          <a:blip r:embed="rId3"/>
          <a:stretch>
            <a:fillRect/>
          </a:stretch>
        </p:blipFill>
        <p:spPr>
          <a:xfrm>
            <a:off x="5621399" y="4536302"/>
            <a:ext cx="13123341" cy="8237334"/>
          </a:xfrm>
          <a:prstGeom prst="rect">
            <a:avLst/>
          </a:prstGeom>
        </p:spPr>
      </p:pic>
    </p:spTree>
    <p:extLst>
      <p:ext uri="{BB962C8B-B14F-4D97-AF65-F5344CB8AC3E}">
        <p14:creationId xmlns:p14="http://schemas.microsoft.com/office/powerpoint/2010/main" val="3319617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22</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2155516258"/>
              </p:ext>
            </p:extLst>
          </p:nvPr>
        </p:nvGraphicFramePr>
        <p:xfrm>
          <a:off x="1452723" y="5238774"/>
          <a:ext cx="21478554" cy="784173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4000" b="1" dirty="0"/>
                        <a:t>Операция с таблицей</a:t>
                      </a:r>
                    </a:p>
                  </a:txBody>
                  <a:tcPr/>
                </a:tc>
                <a:tc>
                  <a:txBody>
                    <a:bodyPr/>
                    <a:lstStyle/>
                    <a:p>
                      <a:r>
                        <a:rPr lang="ru-RU" sz="4000" b="1" dirty="0"/>
                        <a:t>Общее время выполнения (</a:t>
                      </a:r>
                      <a:r>
                        <a:rPr lang="ru-RU" sz="4000" b="1" dirty="0" err="1"/>
                        <a:t>мс</a:t>
                      </a:r>
                      <a:r>
                        <a:rPr lang="ru-RU" sz="4000" b="1" dirty="0"/>
                        <a:t>)</a:t>
                      </a:r>
                    </a:p>
                  </a:txBody>
                  <a:tcPr/>
                </a:tc>
                <a:tc>
                  <a:txBody>
                    <a:bodyPr/>
                    <a:lstStyle/>
                    <a:p>
                      <a:r>
                        <a:rPr lang="ru-RU" sz="4000" b="1" dirty="0"/>
                        <a:t>Среднее время выполнения на одну строку (</a:t>
                      </a:r>
                      <a:r>
                        <a:rPr lang="ru-RU" sz="4000" b="1" dirty="0" err="1"/>
                        <a:t>мс</a:t>
                      </a:r>
                      <a:r>
                        <a:rPr lang="ru-RU" sz="4000" b="1" dirty="0"/>
                        <a:t>)</a:t>
                      </a:r>
                    </a:p>
                  </a:txBody>
                  <a:tcPr/>
                </a:tc>
                <a:extLst>
                  <a:ext uri="{0D108BD9-81ED-4DB2-BD59-A6C34878D82A}">
                    <a16:rowId xmlns:a16="http://schemas.microsoft.com/office/drawing/2014/main" val="232961276"/>
                  </a:ext>
                </a:extLst>
              </a:tr>
              <a:tr h="922170">
                <a:tc>
                  <a:txBody>
                    <a:bodyPr/>
                    <a:lstStyle/>
                    <a:p>
                      <a:r>
                        <a:rPr lang="ru-RU" sz="4000" dirty="0"/>
                        <a:t>Создание таблицы</a:t>
                      </a:r>
                    </a:p>
                  </a:txBody>
                  <a:tcPr/>
                </a:tc>
                <a:tc>
                  <a:txBody>
                    <a:bodyPr/>
                    <a:lstStyle/>
                    <a:p>
                      <a:r>
                        <a:rPr lang="en-US" sz="4000" dirty="0"/>
                        <a:t>20</a:t>
                      </a:r>
                      <a:endParaRPr lang="ru-RU" sz="4000" dirty="0"/>
                    </a:p>
                  </a:txBody>
                  <a:tcPr/>
                </a:tc>
                <a:tc>
                  <a:txBody>
                    <a:bodyPr/>
                    <a:lstStyle/>
                    <a:p>
                      <a:r>
                        <a:rPr lang="ru-RU" sz="4000" dirty="0"/>
                        <a:t>-</a:t>
                      </a:r>
                    </a:p>
                  </a:txBody>
                  <a:tcPr/>
                </a:tc>
                <a:extLst>
                  <a:ext uri="{0D108BD9-81ED-4DB2-BD59-A6C34878D82A}">
                    <a16:rowId xmlns:a16="http://schemas.microsoft.com/office/drawing/2014/main" val="279952936"/>
                  </a:ext>
                </a:extLst>
              </a:tr>
              <a:tr h="922170">
                <a:tc>
                  <a:txBody>
                    <a:bodyPr/>
                    <a:lstStyle/>
                    <a:p>
                      <a:r>
                        <a:rPr lang="ru-RU" sz="4000" dirty="0"/>
                        <a:t>Вставка первых 500 строк</a:t>
                      </a:r>
                    </a:p>
                  </a:txBody>
                  <a:tcPr/>
                </a:tc>
                <a:tc>
                  <a:txBody>
                    <a:bodyPr/>
                    <a:lstStyle/>
                    <a:p>
                      <a:r>
                        <a:rPr lang="en-US" sz="4000" dirty="0"/>
                        <a:t>10301</a:t>
                      </a:r>
                      <a:endParaRPr lang="ru-RU" sz="4000" dirty="0"/>
                    </a:p>
                  </a:txBody>
                  <a:tcPr/>
                </a:tc>
                <a:tc>
                  <a:txBody>
                    <a:bodyPr/>
                    <a:lstStyle/>
                    <a:p>
                      <a:r>
                        <a:rPr lang="en-US" sz="4000" dirty="0"/>
                        <a:t>20</a:t>
                      </a:r>
                      <a:r>
                        <a:rPr lang="ru-RU" sz="4000" dirty="0"/>
                        <a:t>,6</a:t>
                      </a:r>
                    </a:p>
                  </a:txBody>
                  <a:tcPr/>
                </a:tc>
                <a:extLst>
                  <a:ext uri="{0D108BD9-81ED-4DB2-BD59-A6C34878D82A}">
                    <a16:rowId xmlns:a16="http://schemas.microsoft.com/office/drawing/2014/main" val="3379643581"/>
                  </a:ext>
                </a:extLst>
              </a:tr>
              <a:tr h="922170">
                <a:tc>
                  <a:txBody>
                    <a:bodyPr/>
                    <a:lstStyle/>
                    <a:p>
                      <a:r>
                        <a:rPr lang="ru-RU" sz="4000" dirty="0"/>
                        <a:t>Вставка последующих 500 строк</a:t>
                      </a:r>
                    </a:p>
                  </a:txBody>
                  <a:tcPr/>
                </a:tc>
                <a:tc>
                  <a:txBody>
                    <a:bodyPr/>
                    <a:lstStyle/>
                    <a:p>
                      <a:r>
                        <a:rPr lang="ru-RU" sz="4000" dirty="0"/>
                        <a:t>10322</a:t>
                      </a:r>
                    </a:p>
                  </a:txBody>
                  <a:tcPr/>
                </a:tc>
                <a:tc>
                  <a:txBody>
                    <a:bodyPr/>
                    <a:lstStyle/>
                    <a:p>
                      <a:r>
                        <a:rPr lang="ru-RU" sz="4000" dirty="0"/>
                        <a:t>20,6</a:t>
                      </a:r>
                    </a:p>
                  </a:txBody>
                  <a:tcPr/>
                </a:tc>
                <a:extLst>
                  <a:ext uri="{0D108BD9-81ED-4DB2-BD59-A6C34878D82A}">
                    <a16:rowId xmlns:a16="http://schemas.microsoft.com/office/drawing/2014/main" val="2049753636"/>
                  </a:ext>
                </a:extLst>
              </a:tr>
              <a:tr h="922170">
                <a:tc>
                  <a:txBody>
                    <a:bodyPr/>
                    <a:lstStyle/>
                    <a:p>
                      <a:r>
                        <a:rPr lang="ru-RU" sz="4000" dirty="0"/>
                        <a:t>Вставка 1001-й строки (включая </a:t>
                      </a:r>
                      <a:r>
                        <a:rPr lang="ru-RU" sz="4000" dirty="0" err="1"/>
                        <a:t>перестраивание</a:t>
                      </a:r>
                      <a:r>
                        <a:rPr lang="ru-RU" sz="4000" dirty="0"/>
                        <a:t> </a:t>
                      </a:r>
                      <a:r>
                        <a:rPr lang="en-US" sz="4000" dirty="0"/>
                        <a:t>B</a:t>
                      </a:r>
                      <a:r>
                        <a:rPr lang="ru-RU" sz="4000" baseline="30000" dirty="0"/>
                        <a:t>+</a:t>
                      </a:r>
                      <a:r>
                        <a:rPr lang="ru-RU" sz="4000" dirty="0"/>
                        <a:t>-дерева в </a:t>
                      </a:r>
                      <a:r>
                        <a:rPr lang="en-US" sz="4000" dirty="0"/>
                        <a:t>B</a:t>
                      </a:r>
                      <a:r>
                        <a:rPr lang="en-US" sz="4000" baseline="30000" dirty="0"/>
                        <a:t>*</a:t>
                      </a:r>
                      <a:r>
                        <a:rPr lang="ru-RU" sz="4000" baseline="0" dirty="0"/>
                        <a:t>-дерево)</a:t>
                      </a:r>
                      <a:endParaRPr lang="ru-RU" sz="4000" dirty="0"/>
                    </a:p>
                  </a:txBody>
                  <a:tcPr/>
                </a:tc>
                <a:tc>
                  <a:txBody>
                    <a:bodyPr/>
                    <a:lstStyle/>
                    <a:p>
                      <a:r>
                        <a:rPr lang="ru-RU" sz="4000" dirty="0"/>
                        <a:t>40</a:t>
                      </a:r>
                    </a:p>
                  </a:txBody>
                  <a:tcPr/>
                </a:tc>
                <a:tc>
                  <a:txBody>
                    <a:bodyPr/>
                    <a:lstStyle/>
                    <a:p>
                      <a:r>
                        <a:rPr lang="ru-RU" sz="4000" dirty="0"/>
                        <a:t>40</a:t>
                      </a:r>
                    </a:p>
                  </a:txBody>
                  <a:tcPr/>
                </a:tc>
                <a:extLst>
                  <a:ext uri="{0D108BD9-81ED-4DB2-BD59-A6C34878D82A}">
                    <a16:rowId xmlns:a16="http://schemas.microsoft.com/office/drawing/2014/main" val="357992125"/>
                  </a:ext>
                </a:extLst>
              </a:tr>
              <a:tr h="922170">
                <a:tc>
                  <a:txBody>
                    <a:bodyPr/>
                    <a:lstStyle/>
                    <a:p>
                      <a:r>
                        <a:rPr lang="ru-RU" sz="4000" dirty="0"/>
                        <a:t>Вставка последующих 499 строк</a:t>
                      </a:r>
                    </a:p>
                  </a:txBody>
                  <a:tcPr/>
                </a:tc>
                <a:tc>
                  <a:txBody>
                    <a:bodyPr/>
                    <a:lstStyle/>
                    <a:p>
                      <a:r>
                        <a:rPr lang="ru-RU" sz="4000" dirty="0"/>
                        <a:t>9386</a:t>
                      </a:r>
                    </a:p>
                  </a:txBody>
                  <a:tcPr/>
                </a:tc>
                <a:tc>
                  <a:txBody>
                    <a:bodyPr/>
                    <a:lstStyle/>
                    <a:p>
                      <a:r>
                        <a:rPr lang="ru-RU" sz="4000" dirty="0"/>
                        <a:t>18,8</a:t>
                      </a:r>
                    </a:p>
                  </a:txBody>
                  <a:tcPr/>
                </a:tc>
                <a:extLst>
                  <a:ext uri="{0D108BD9-81ED-4DB2-BD59-A6C34878D82A}">
                    <a16:rowId xmlns:a16="http://schemas.microsoft.com/office/drawing/2014/main" val="495666357"/>
                  </a:ext>
                </a:extLst>
              </a:tr>
              <a:tr h="922170">
                <a:tc>
                  <a:txBody>
                    <a:bodyPr/>
                    <a:lstStyle/>
                    <a:p>
                      <a:r>
                        <a:rPr lang="ru-RU" sz="4000" dirty="0"/>
                        <a:t>Вставка последних 500 строк</a:t>
                      </a:r>
                    </a:p>
                  </a:txBody>
                  <a:tcPr/>
                </a:tc>
                <a:tc>
                  <a:txBody>
                    <a:bodyPr/>
                    <a:lstStyle/>
                    <a:p>
                      <a:r>
                        <a:rPr lang="ru-RU" sz="4000" dirty="0"/>
                        <a:t>9032</a:t>
                      </a:r>
                    </a:p>
                  </a:txBody>
                  <a:tcPr/>
                </a:tc>
                <a:tc>
                  <a:txBody>
                    <a:bodyPr/>
                    <a:lstStyle/>
                    <a:p>
                      <a:r>
                        <a:rPr lang="ru-RU" sz="4000" dirty="0"/>
                        <a:t>18,1</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110362073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23</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3586515317"/>
              </p:ext>
            </p:extLst>
          </p:nvPr>
        </p:nvGraphicFramePr>
        <p:xfrm>
          <a:off x="1452723" y="5238774"/>
          <a:ext cx="21478554" cy="819972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3400" b="1" dirty="0"/>
                        <a:t>Операция с таблицей</a:t>
                      </a:r>
                    </a:p>
                  </a:txBody>
                  <a:tcPr/>
                </a:tc>
                <a:tc>
                  <a:txBody>
                    <a:bodyPr/>
                    <a:lstStyle/>
                    <a:p>
                      <a:r>
                        <a:rPr lang="ru-RU" sz="3400" b="1" dirty="0"/>
                        <a:t>Общее время выполнения (</a:t>
                      </a:r>
                      <a:r>
                        <a:rPr lang="ru-RU" sz="3400" b="1" dirty="0" err="1"/>
                        <a:t>мс</a:t>
                      </a:r>
                      <a:r>
                        <a:rPr lang="ru-RU" sz="3400" b="1" dirty="0"/>
                        <a:t>)</a:t>
                      </a:r>
                    </a:p>
                  </a:txBody>
                  <a:tcPr/>
                </a:tc>
                <a:tc>
                  <a:txBody>
                    <a:bodyPr/>
                    <a:lstStyle/>
                    <a:p>
                      <a:r>
                        <a:rPr lang="ru-RU" sz="3400" b="1" dirty="0"/>
                        <a:t>Среднее время выполнения на одну строку (</a:t>
                      </a:r>
                      <a:r>
                        <a:rPr lang="ru-RU" sz="3400" b="1" dirty="0" err="1"/>
                        <a:t>мс</a:t>
                      </a:r>
                      <a:r>
                        <a:rPr lang="ru-RU" sz="3400" b="1" dirty="0"/>
                        <a:t>)</a:t>
                      </a:r>
                    </a:p>
                  </a:txBody>
                  <a:tcPr/>
                </a:tc>
                <a:extLst>
                  <a:ext uri="{0D108BD9-81ED-4DB2-BD59-A6C34878D82A}">
                    <a16:rowId xmlns:a16="http://schemas.microsoft.com/office/drawing/2014/main" val="232961276"/>
                  </a:ext>
                </a:extLst>
              </a:tr>
              <a:tr h="922170">
                <a:tc>
                  <a:txBody>
                    <a:bodyPr/>
                    <a:lstStyle/>
                    <a:p>
                      <a:r>
                        <a:rPr lang="ru-RU" sz="3400" dirty="0"/>
                        <a:t>Удаление первых 500 строк</a:t>
                      </a:r>
                    </a:p>
                  </a:txBody>
                  <a:tcPr/>
                </a:tc>
                <a:tc>
                  <a:txBody>
                    <a:bodyPr/>
                    <a:lstStyle/>
                    <a:p>
                      <a:r>
                        <a:rPr lang="ru-RU" sz="3400" dirty="0"/>
                        <a:t>11558</a:t>
                      </a:r>
                    </a:p>
                  </a:txBody>
                  <a:tcPr/>
                </a:tc>
                <a:tc>
                  <a:txBody>
                    <a:bodyPr/>
                    <a:lstStyle/>
                    <a:p>
                      <a:r>
                        <a:rPr lang="ru-RU" sz="3400" dirty="0"/>
                        <a:t>23,1</a:t>
                      </a:r>
                    </a:p>
                  </a:txBody>
                  <a:tcPr/>
                </a:tc>
                <a:extLst>
                  <a:ext uri="{0D108BD9-81ED-4DB2-BD59-A6C34878D82A}">
                    <a16:rowId xmlns:a16="http://schemas.microsoft.com/office/drawing/2014/main" val="279952936"/>
                  </a:ext>
                </a:extLst>
              </a:tr>
              <a:tr h="461085">
                <a:tc>
                  <a:txBody>
                    <a:bodyPr/>
                    <a:lstStyle/>
                    <a:p>
                      <a:r>
                        <a:rPr lang="ru-RU" sz="3400" dirty="0"/>
                        <a:t>Удаление последующих 500 строк</a:t>
                      </a:r>
                    </a:p>
                  </a:txBody>
                  <a:tcPr/>
                </a:tc>
                <a:tc>
                  <a:txBody>
                    <a:bodyPr/>
                    <a:lstStyle/>
                    <a:p>
                      <a:r>
                        <a:rPr lang="ru-RU" sz="3400" dirty="0"/>
                        <a:t>10708</a:t>
                      </a:r>
                    </a:p>
                  </a:txBody>
                  <a:tcPr/>
                </a:tc>
                <a:tc>
                  <a:txBody>
                    <a:bodyPr/>
                    <a:lstStyle/>
                    <a:p>
                      <a:r>
                        <a:rPr lang="ru-RU" sz="3400" dirty="0"/>
                        <a:t>21,4</a:t>
                      </a:r>
                    </a:p>
                  </a:txBody>
                  <a:tcPr/>
                </a:tc>
                <a:extLst>
                  <a:ext uri="{0D108BD9-81ED-4DB2-BD59-A6C34878D82A}">
                    <a16:rowId xmlns:a16="http://schemas.microsoft.com/office/drawing/2014/main" val="3379643581"/>
                  </a:ext>
                </a:extLst>
              </a:tr>
              <a:tr h="461085">
                <a:tc>
                  <a:txBody>
                    <a:bodyPr/>
                    <a:lstStyle/>
                    <a:p>
                      <a:r>
                        <a:rPr lang="ru-RU" sz="3400" dirty="0"/>
                        <a:t>Удаление 1001-й строки (включая </a:t>
                      </a:r>
                      <a:r>
                        <a:rPr lang="ru-RU" sz="3400" dirty="0" err="1"/>
                        <a:t>перестраивание</a:t>
                      </a:r>
                      <a:r>
                        <a:rPr lang="ru-RU" sz="3400" dirty="0"/>
                        <a:t> </a:t>
                      </a:r>
                      <a:r>
                        <a:rPr lang="en-US" sz="3400" dirty="0"/>
                        <a:t>B</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62</a:t>
                      </a:r>
                    </a:p>
                  </a:txBody>
                  <a:tcPr/>
                </a:tc>
                <a:tc>
                  <a:txBody>
                    <a:bodyPr/>
                    <a:lstStyle/>
                    <a:p>
                      <a:r>
                        <a:rPr lang="ru-RU" sz="3400" dirty="0"/>
                        <a:t>62</a:t>
                      </a:r>
                    </a:p>
                  </a:txBody>
                  <a:tcPr/>
                </a:tc>
                <a:extLst>
                  <a:ext uri="{0D108BD9-81ED-4DB2-BD59-A6C34878D82A}">
                    <a16:rowId xmlns:a16="http://schemas.microsoft.com/office/drawing/2014/main" val="1394279614"/>
                  </a:ext>
                </a:extLst>
              </a:tr>
              <a:tr h="922170">
                <a:tc>
                  <a:txBody>
                    <a:bodyPr/>
                    <a:lstStyle/>
                    <a:p>
                      <a:r>
                        <a:rPr lang="ru-RU" sz="3400" dirty="0"/>
                        <a:t>Удаление последующих 499 строк</a:t>
                      </a:r>
                    </a:p>
                  </a:txBody>
                  <a:tcPr/>
                </a:tc>
                <a:tc>
                  <a:txBody>
                    <a:bodyPr/>
                    <a:lstStyle/>
                    <a:p>
                      <a:r>
                        <a:rPr lang="ru-RU" sz="3400" dirty="0"/>
                        <a:t>9418</a:t>
                      </a:r>
                    </a:p>
                  </a:txBody>
                  <a:tcPr/>
                </a:tc>
                <a:tc>
                  <a:txBody>
                    <a:bodyPr/>
                    <a:lstStyle/>
                    <a:p>
                      <a:r>
                        <a:rPr lang="ru-RU" sz="3400" dirty="0"/>
                        <a:t>18,9</a:t>
                      </a:r>
                    </a:p>
                  </a:txBody>
                  <a:tcPr/>
                </a:tc>
                <a:extLst>
                  <a:ext uri="{0D108BD9-81ED-4DB2-BD59-A6C34878D82A}">
                    <a16:rowId xmlns:a16="http://schemas.microsoft.com/office/drawing/2014/main" val="2049753636"/>
                  </a:ext>
                </a:extLst>
              </a:tr>
              <a:tr h="922170">
                <a:tc>
                  <a:txBody>
                    <a:bodyPr/>
                    <a:lstStyle/>
                    <a:p>
                      <a:r>
                        <a:rPr lang="ru-RU" sz="3400" dirty="0"/>
                        <a:t>Удаление последних 500 строк</a:t>
                      </a:r>
                    </a:p>
                  </a:txBody>
                  <a:tcPr/>
                </a:tc>
                <a:tc>
                  <a:txBody>
                    <a:bodyPr/>
                    <a:lstStyle/>
                    <a:p>
                      <a:r>
                        <a:rPr lang="ru-RU" sz="3400" dirty="0"/>
                        <a:t>8863</a:t>
                      </a:r>
                    </a:p>
                  </a:txBody>
                  <a:tcPr/>
                </a:tc>
                <a:tc>
                  <a:txBody>
                    <a:bodyPr/>
                    <a:lstStyle/>
                    <a:p>
                      <a:r>
                        <a:rPr lang="ru-RU" sz="3400" dirty="0"/>
                        <a:t>17,7</a:t>
                      </a:r>
                    </a:p>
                  </a:txBody>
                  <a:tcPr/>
                </a:tc>
                <a:extLst>
                  <a:ext uri="{0D108BD9-81ED-4DB2-BD59-A6C34878D82A}">
                    <a16:rowId xmlns:a16="http://schemas.microsoft.com/office/drawing/2014/main" val="357992125"/>
                  </a:ext>
                </a:extLst>
              </a:tr>
              <a:tr h="922170">
                <a:tc>
                  <a:txBody>
                    <a:bodyPr/>
                    <a:lstStyle/>
                    <a:p>
                      <a:r>
                        <a:rPr lang="ru-RU" sz="3400" dirty="0"/>
                        <a:t>Вставка 1000 строк</a:t>
                      </a:r>
                    </a:p>
                  </a:txBody>
                  <a:tcPr/>
                </a:tc>
                <a:tc>
                  <a:txBody>
                    <a:bodyPr/>
                    <a:lstStyle/>
                    <a:p>
                      <a:r>
                        <a:rPr lang="ru-RU" sz="3400" dirty="0"/>
                        <a:t>18890</a:t>
                      </a:r>
                    </a:p>
                  </a:txBody>
                  <a:tcPr/>
                </a:tc>
                <a:tc>
                  <a:txBody>
                    <a:bodyPr/>
                    <a:lstStyle/>
                    <a:p>
                      <a:r>
                        <a:rPr lang="ru-RU" sz="3400" dirty="0"/>
                        <a:t>18,9</a:t>
                      </a:r>
                    </a:p>
                  </a:txBody>
                  <a:tcPr/>
                </a:tc>
                <a:extLst>
                  <a:ext uri="{0D108BD9-81ED-4DB2-BD59-A6C34878D82A}">
                    <a16:rowId xmlns:a16="http://schemas.microsoft.com/office/drawing/2014/main" val="495666357"/>
                  </a:ext>
                </a:extLst>
              </a:tr>
              <a:tr h="922170">
                <a:tc>
                  <a:txBody>
                    <a:bodyPr/>
                    <a:lstStyle/>
                    <a:p>
                      <a:r>
                        <a:rPr lang="ru-RU" sz="3400" dirty="0"/>
                        <a:t>Вставка последующих 5000 строк (включая </a:t>
                      </a:r>
                      <a:r>
                        <a:rPr lang="ru-RU" sz="3400" dirty="0" err="1"/>
                        <a:t>перестраивание</a:t>
                      </a:r>
                      <a:r>
                        <a:rPr lang="ru-RU" sz="3400" dirty="0"/>
                        <a:t> </a:t>
                      </a:r>
                      <a:r>
                        <a:rPr lang="en-US" sz="3400" dirty="0"/>
                        <a:t>B</a:t>
                      </a:r>
                      <a:r>
                        <a:rPr lang="ru-RU" sz="3400" baseline="30000" dirty="0"/>
                        <a:t>*</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92395</a:t>
                      </a:r>
                    </a:p>
                  </a:txBody>
                  <a:tcPr/>
                </a:tc>
                <a:tc>
                  <a:txBody>
                    <a:bodyPr/>
                    <a:lstStyle/>
                    <a:p>
                      <a:r>
                        <a:rPr lang="ru-RU" sz="3400" dirty="0"/>
                        <a:t>18,5</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37560511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2147463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Эксперимент по сравнению вычислительной сложности операций на деревьях разных типов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6480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вставка новых элементов в рамках данного эксперимента выполняется быстрее, чем на B</a:t>
            </a:r>
            <a:r>
              <a:rPr lang="ru-RU" sz="4800" baseline="30000" dirty="0">
                <a:solidFill>
                  <a:srgbClr val="253957"/>
                </a:solidFill>
                <a:sym typeface="Arial Narrow"/>
              </a:rPr>
              <a:t>+</a:t>
            </a:r>
            <a:r>
              <a:rPr lang="ru-RU" sz="4800" dirty="0">
                <a:solidFill>
                  <a:srgbClr val="253957"/>
                </a:solidFill>
                <a:sym typeface="Arial Narrow"/>
              </a:rPr>
              <a:t>-дереве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удаление в рамках данного эксперимента выполняется быстрее, чем на B</a:t>
            </a:r>
            <a:r>
              <a:rPr lang="ru-RU" sz="4800" baseline="30000" dirty="0">
                <a:solidFill>
                  <a:srgbClr val="253957"/>
                </a:solidFill>
                <a:sym typeface="Arial Narrow"/>
              </a:rPr>
              <a:t>*</a:t>
            </a:r>
            <a:r>
              <a:rPr lang="ru-RU" sz="4800" dirty="0">
                <a:solidFill>
                  <a:srgbClr val="253957"/>
                </a:solidFill>
                <a:sym typeface="Arial Narrow"/>
              </a:rPr>
              <a:t>-дереве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Выигрыш в скорости вставки у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-дерева перед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-деревом в рамках данного эксперимента незначителен</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Поиск строки в таблице занял, в среднем, 1 </a:t>
            </a:r>
            <a:r>
              <a:rPr lang="ru-RU" sz="4800" dirty="0" err="1">
                <a:solidFill>
                  <a:srgbClr val="253957"/>
                </a:solidFill>
                <a:latin typeface="+mn-lt"/>
                <a:ea typeface="+mn-ea"/>
                <a:cs typeface="+mn-cs"/>
                <a:sym typeface="Arial Narrow"/>
              </a:rPr>
              <a:t>мс</a:t>
            </a:r>
            <a:r>
              <a:rPr lang="ru-RU" sz="4800" dirty="0">
                <a:solidFill>
                  <a:srgbClr val="253957"/>
                </a:solidFill>
                <a:latin typeface="+mn-lt"/>
                <a:ea typeface="+mn-ea"/>
                <a:cs typeface="+mn-cs"/>
                <a:sym typeface="Arial Narrow"/>
              </a:rPr>
              <a:t>, на всех типах деревьев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41050052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020725"/>
            <a:ext cx="21506374" cy="6480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Реализовано API на C для имеющейся C++-библиотеки алгоритмов над сильно ветвящимися деревьями</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Разработано расширение для </a:t>
            </a:r>
            <a:r>
              <a:rPr lang="en-US" sz="4800" dirty="0">
                <a:solidFill>
                  <a:srgbClr val="253957"/>
                </a:solidFill>
                <a:latin typeface="+mn-lt"/>
                <a:ea typeface="+mn-ea"/>
                <a:cs typeface="+mn-cs"/>
                <a:sym typeface="Arial Narrow"/>
              </a:rPr>
              <a:t>SQLite</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расширении реализована функциональность для вывода графического представления используемого дерева и основной информации о нём</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 и реализован алгоритм выбора структуры данных в качестве индекса</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Разработана техническая документация в соответствии с ЕСПД</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b="1" dirty="0">
                <a:solidFill>
                  <a:srgbClr val="253957"/>
                </a:solidFill>
                <a:sym typeface="Arial Narrow"/>
              </a:rPr>
              <a:t>Таким образом, все поставленные задачи выполнены</a:t>
            </a:r>
          </a:p>
          <a:p>
            <a:pPr algn="l" defTabSz="1978025">
              <a:defRPr sz="2800">
                <a:solidFill>
                  <a:srgbClr val="253957"/>
                </a:solidFill>
                <a:latin typeface="+mn-lt"/>
                <a:ea typeface="+mn-ea"/>
                <a:cs typeface="+mn-cs"/>
                <a:sym typeface="Arial Narrow"/>
              </a:defRPr>
            </a:pPr>
            <a:endParaRPr lang="ru-RU" sz="48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25927125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Апробация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Студенческой конференции ФКН </a:t>
            </a:r>
            <a:r>
              <a:rPr lang="en-US" sz="4800" dirty="0"/>
              <a:t>CoCoS’2019</a:t>
            </a:r>
            <a:r>
              <a:rPr lang="ru-RU" sz="4800" dirty="0"/>
              <a:t> в исследовательском треке</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Международной конференции </a:t>
            </a:r>
            <a:r>
              <a:rPr lang="en-US" sz="4800" dirty="0" err="1"/>
              <a:t>SYRCoSE</a:t>
            </a:r>
            <a:r>
              <a:rPr lang="en-US" sz="4800" dirty="0"/>
              <a:t> 2019</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Статья по работе принята к публикации в Трудах ИСП РАН (</a:t>
            </a:r>
            <a:r>
              <a:rPr lang="en-US" sz="4800" dirty="0"/>
              <a:t>Proceedings of ISP RAS</a:t>
            </a:r>
            <a:r>
              <a:rPr lang="ru-RU" sz="4800" dirty="0"/>
              <a:t>) – № 1952 в Перечне ВАК</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391181323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494752"/>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3894508"/>
            <a:ext cx="21506374" cy="7067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Результаты работы могут быть использованы разработчиками и исследователями, для сравнения параметров эффективности модификаций </a:t>
            </a:r>
            <a:r>
              <a:rPr lang="en-US" sz="4800" dirty="0"/>
              <a:t>B</a:t>
            </a:r>
            <a:r>
              <a:rPr lang="ru-RU" sz="4800" dirty="0"/>
              <a:t>-дерева и использования модификаций B-дерева в качестве индексирующих структур данных в </a:t>
            </a:r>
            <a:r>
              <a:rPr lang="ru-RU" sz="4800" dirty="0" err="1"/>
              <a:t>SQLite</a:t>
            </a:r>
            <a:r>
              <a:rPr lang="ru-RU" sz="4800" dirty="0"/>
              <a:t>, в том числе, в учебных и научных целях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Направления дальнейших разработок:</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&lt;, &lt;=, &gt;, &gt;=</a:t>
            </a:r>
            <a:r>
              <a:rPr lang="ru-RU" sz="4800" dirty="0"/>
              <a:t> при поиске строк по первичному ключу</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Поддержка </a:t>
            </a:r>
            <a:r>
              <a:rPr lang="ru-RU" sz="4800" dirty="0" err="1"/>
              <a:t>транзакционности</a:t>
            </a:r>
            <a:endParaRPr lang="ru-RU" sz="48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Поддержка команд с </a:t>
            </a:r>
            <a:r>
              <a:rPr lang="en-US" sz="4800" dirty="0"/>
              <a:t>JOIN</a:t>
            </a:r>
            <a:endParaRPr lang="ru-RU" sz="48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Разработка плагина для одного из </a:t>
            </a:r>
            <a:r>
              <a:rPr lang="ru-RU" sz="4800" dirty="0" err="1"/>
              <a:t>SQLite</a:t>
            </a:r>
            <a:r>
              <a:rPr lang="ru-RU" sz="4800" dirty="0"/>
              <a:t>-менеджеров с графическим пользовательским интерфейсом, для более удобной работы с B-деревьями и их модификациями</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Доработки </a:t>
            </a:r>
            <a:r>
              <a:rPr lang="en-US" sz="4800" dirty="0"/>
              <a:t>C++</a:t>
            </a:r>
            <a:r>
              <a:rPr lang="ru-RU" sz="4800" dirty="0"/>
              <a:t>-библиотеки сильно ветвящихся деревьев, для снижения сложности операций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45702D2-EFD5-4BD8-A68C-E408101D6BE2}"/>
              </a:ext>
            </a:extLst>
          </p:cNvPr>
          <p:cNvSpPr>
            <a:spLocks noGrp="1"/>
          </p:cNvSpPr>
          <p:nvPr>
            <p:ph type="sldNum" sz="quarter" idx="2"/>
          </p:nvPr>
        </p:nvSpPr>
        <p:spPr/>
        <p:txBody>
          <a:bodyPr/>
          <a:lstStyle/>
          <a:p>
            <a:fld id="{86CB4B4D-7CA3-9044-876B-883B54F8677D}" type="slidenum">
              <a:rPr lang="ru-RU" smtClean="0"/>
              <a:t>27</a:t>
            </a:fld>
            <a:endParaRPr lang="ru-RU"/>
          </a:p>
        </p:txBody>
      </p:sp>
    </p:spTree>
    <p:extLst>
      <p:ext uri="{BB962C8B-B14F-4D97-AF65-F5344CB8AC3E}">
        <p14:creationId xmlns:p14="http://schemas.microsoft.com/office/powerpoint/2010/main" val="31658589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8270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ru-RU" sz="4000" dirty="0"/>
              <a:t>1</a:t>
            </a:r>
            <a:r>
              <a:rPr lang="en-US" sz="4000" dirty="0"/>
              <a:t>. Comer D. The Ubiquitous B-Tree // ACM Computing Surveys. – 1979. – June (vol. 11, no. 2). – P. 121 – 137.</a:t>
            </a:r>
            <a:endParaRPr lang="ru-RU" sz="4000" dirty="0"/>
          </a:p>
          <a:p>
            <a:pPr algn="l">
              <a:spcBef>
                <a:spcPts val="2800"/>
              </a:spcBef>
              <a:defRPr sz="2800">
                <a:solidFill>
                  <a:srgbClr val="253957"/>
                </a:solidFill>
                <a:latin typeface="+mn-lt"/>
                <a:ea typeface="+mn-ea"/>
                <a:cs typeface="+mn-cs"/>
                <a:sym typeface="Arial Narrow"/>
              </a:defRPr>
            </a:pPr>
            <a:r>
              <a:rPr lang="en-US" sz="4000" dirty="0"/>
              <a:t>2. </a:t>
            </a:r>
            <a:r>
              <a:rPr lang="en-US" sz="4000" dirty="0" err="1"/>
              <a:t>Pollari-Malmi</a:t>
            </a:r>
            <a:r>
              <a:rPr lang="en-US" sz="4000" dirty="0"/>
              <a:t> K. B+-trees // [</a:t>
            </a:r>
            <a:r>
              <a:rPr lang="ru-RU" sz="4000" dirty="0"/>
              <a:t>Электронный ресурс]: </a:t>
            </a:r>
            <a:r>
              <a:rPr lang="en-US" sz="4000" dirty="0"/>
              <a:t>Computer Science | University of Helsinki. </a:t>
            </a:r>
            <a:r>
              <a:rPr lang="ru-RU" sz="4000" dirty="0"/>
              <a:t>Режим доступа:  </a:t>
            </a:r>
            <a:r>
              <a:rPr lang="en-US" sz="4000" dirty="0">
                <a:hlinkClick r:id="rId2"/>
              </a:rPr>
              <a:t>https://www.cs.helsinki.fi/u/mluukkai/tirak2010/B-tree.pdf</a:t>
            </a:r>
            <a:r>
              <a:rPr lang="en-US" sz="4000" dirty="0"/>
              <a:t>, </a:t>
            </a:r>
            <a:r>
              <a:rPr lang="ru-RU" sz="4000" dirty="0"/>
              <a:t>свободный. (дата обращения: 07.12.2017).</a:t>
            </a:r>
            <a:endParaRPr lang="en-US" sz="4000" dirty="0"/>
          </a:p>
          <a:p>
            <a:pPr algn="l">
              <a:spcBef>
                <a:spcPts val="2800"/>
              </a:spcBef>
              <a:defRPr sz="2800">
                <a:solidFill>
                  <a:srgbClr val="253957"/>
                </a:solidFill>
                <a:latin typeface="+mn-lt"/>
                <a:ea typeface="+mn-ea"/>
                <a:cs typeface="+mn-cs"/>
                <a:sym typeface="Arial Narrow"/>
              </a:defRPr>
            </a:pPr>
            <a:r>
              <a:rPr lang="en-US" sz="4000" dirty="0"/>
              <a:t>3</a:t>
            </a:r>
            <a:r>
              <a:rPr lang="ru-RU" sz="4000" dirty="0"/>
              <a:t>. </a:t>
            </a:r>
            <a:r>
              <a:rPr lang="en-US" sz="4000" dirty="0"/>
              <a:t>Run-Time Loadable Extensions // [</a:t>
            </a:r>
            <a:r>
              <a:rPr lang="ru-RU" sz="4000" dirty="0"/>
              <a:t>Электронный ресурс</a:t>
            </a:r>
            <a:r>
              <a:rPr lang="en-US" sz="4000" dirty="0"/>
              <a:t>]: SQLite.</a:t>
            </a:r>
            <a:r>
              <a:rPr lang="ru-RU" sz="4000" dirty="0"/>
              <a:t> Режим доступа: </a:t>
            </a:r>
            <a:r>
              <a:rPr lang="en-US" sz="4000" dirty="0">
                <a:hlinkClick r:id="rId3"/>
              </a:rPr>
              <a:t>https://www.sqlite.org/loadext.html</a:t>
            </a:r>
            <a:r>
              <a:rPr lang="ru-RU" sz="40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4000" dirty="0">
                <a:sym typeface="Arial Narrow"/>
              </a:rPr>
              <a:t>4</a:t>
            </a:r>
            <a:r>
              <a:rPr lang="ru-RU" sz="4000" dirty="0">
                <a:sym typeface="Arial Narrow"/>
              </a:rPr>
              <a:t>. </a:t>
            </a:r>
            <a:r>
              <a:rPr lang="ru-RU" sz="4000" dirty="0" err="1">
                <a:sym typeface="Arial Narrow"/>
              </a:rPr>
              <a:t>Кормен</a:t>
            </a:r>
            <a:r>
              <a:rPr lang="ru-RU" sz="4000" dirty="0">
                <a:sym typeface="Arial Narrow"/>
              </a:rPr>
              <a:t> Т. Алгоритмы: построение и анализ. 3-е изд. / Т. </a:t>
            </a:r>
            <a:r>
              <a:rPr lang="ru-RU" sz="4000" dirty="0" err="1">
                <a:sym typeface="Arial Narrow"/>
              </a:rPr>
              <a:t>Кормен</a:t>
            </a:r>
            <a:r>
              <a:rPr lang="ru-RU" sz="4000" dirty="0">
                <a:sym typeface="Arial Narrow"/>
              </a:rPr>
              <a:t>, Ч. </a:t>
            </a:r>
            <a:r>
              <a:rPr lang="ru-RU" sz="4000" dirty="0" err="1">
                <a:sym typeface="Arial Narrow"/>
              </a:rPr>
              <a:t>Лейзерсон</a:t>
            </a:r>
            <a:r>
              <a:rPr lang="ru-RU" sz="4000" dirty="0">
                <a:sym typeface="Arial Narrow"/>
              </a:rPr>
              <a:t>, Р. </a:t>
            </a:r>
            <a:r>
              <a:rPr lang="ru-RU" sz="4000" dirty="0" err="1">
                <a:sym typeface="Arial Narrow"/>
              </a:rPr>
              <a:t>Ривест</a:t>
            </a:r>
            <a:r>
              <a:rPr lang="ru-RU" sz="4000" dirty="0">
                <a:sym typeface="Arial Narrow"/>
              </a:rPr>
              <a:t>, К. Штайн. — М.: ИД «Вильямс». — 2013. — 1324 с.</a:t>
            </a:r>
            <a:endParaRPr lang="en-US" sz="4000" dirty="0">
              <a:sym typeface="Arial Narrow"/>
            </a:endParaRPr>
          </a:p>
          <a:p>
            <a:pPr algn="l">
              <a:spcBef>
                <a:spcPts val="2800"/>
              </a:spcBef>
              <a:defRPr sz="2800">
                <a:solidFill>
                  <a:srgbClr val="253957"/>
                </a:solidFill>
                <a:latin typeface="+mn-lt"/>
                <a:ea typeface="+mn-ea"/>
                <a:cs typeface="+mn-cs"/>
                <a:sym typeface="Arial Narrow"/>
              </a:defRPr>
            </a:pPr>
            <a:r>
              <a:rPr lang="en-US" sz="4000" dirty="0"/>
              <a:t>5</a:t>
            </a:r>
            <a:r>
              <a:rPr lang="ru-RU" sz="4000" dirty="0"/>
              <a:t>.	Ригин А.М. Исследование эффективности сильно ветвящихся деревьев в задаче индексирования </a:t>
            </a:r>
            <a:r>
              <a:rPr lang="ru-RU" sz="4000" dirty="0">
                <a:solidFill>
                  <a:srgbClr val="253957"/>
                </a:solidFill>
                <a:latin typeface="+mn-lt"/>
                <a:ea typeface="+mn-ea"/>
                <a:cs typeface="+mn-cs"/>
              </a:rPr>
              <a:t>структурированных данных : Курсовая работа / Ригин Антон Михайлович; НИУ ВШЭ. – М., 2018. – 37 с.</a:t>
            </a:r>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C784F1DE-CFFB-4373-ABC0-6F59AE6EDC71}"/>
              </a:ext>
            </a:extLst>
          </p:cNvPr>
          <p:cNvSpPr>
            <a:spLocks noGrp="1"/>
          </p:cNvSpPr>
          <p:nvPr>
            <p:ph type="sldNum" sz="quarter" idx="2"/>
          </p:nvPr>
        </p:nvSpPr>
        <p:spPr/>
        <p:txBody>
          <a:bodyPr/>
          <a:lstStyle/>
          <a:p>
            <a:fld id="{86CB4B4D-7CA3-9044-876B-883B54F8677D}" type="slidenum">
              <a:rPr lang="ru-RU" smtClean="0"/>
              <a:t>28</a:t>
            </a:fld>
            <a:endParaRPr lang="ru-RU"/>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
        <p:nvSpPr>
          <p:cNvPr id="2" name="Номер слайда 1">
            <a:extLst>
              <a:ext uri="{FF2B5EF4-FFF2-40B4-BE49-F238E27FC236}">
                <a16:creationId xmlns:a16="http://schemas.microsoft.com/office/drawing/2014/main" id="{91E3D8AC-331C-4985-A848-C7CC2B47BD31}"/>
              </a:ext>
            </a:extLst>
          </p:cNvPr>
          <p:cNvSpPr>
            <a:spLocks noGrp="1"/>
          </p:cNvSpPr>
          <p:nvPr>
            <p:ph type="sldNum" sz="quarter" idx="2"/>
          </p:nvPr>
        </p:nvSpPr>
        <p:spPr/>
        <p:txBody>
          <a:bodyPr/>
          <a:lstStyle/>
          <a:p>
            <a:fld id="{86CB4B4D-7CA3-9044-876B-883B54F8677D}" type="slidenum">
              <a:rPr lang="ru-RU" smtClean="0"/>
              <a:t>3</a:t>
            </a:fld>
            <a:endParaRPr lang="ru-RU"/>
          </a:p>
        </p:txBody>
      </p:sp>
      <p:sp>
        <p:nvSpPr>
          <p:cNvPr id="24" name="TextBox 23">
            <a:extLst>
              <a:ext uri="{FF2B5EF4-FFF2-40B4-BE49-F238E27FC236}">
                <a16:creationId xmlns:a16="http://schemas.microsoft.com/office/drawing/2014/main" id="{FE50C8E3-DA89-41C1-8DC5-8E8C8D91626F}"/>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может содержать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a:t>
                </a:r>
                <a:r>
                  <a:rPr lang="ru-RU" sz="4000" dirty="0" err="1"/>
                  <a:t>нелистовой</a:t>
                </a:r>
                <a:r>
                  <a:rPr lang="ru-RU" sz="4000" dirty="0"/>
                  <a:t>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[4]</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[4]</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dirty="0"/>
                  <a:t> </a:t>
                </a:r>
                <a:r>
                  <a:rPr lang="ru-RU" sz="4000" dirty="0"/>
                  <a:t>– модификация B-дерева. В B</a:t>
                </a:r>
                <a:r>
                  <a:rPr lang="ru-RU" sz="4000" baseline="30000" dirty="0"/>
                  <a:t>+</a:t>
                </a:r>
                <a:r>
                  <a:rPr lang="ru-RU" sz="4000" dirty="0"/>
                  <a:t>-дереве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a:t>
                </a:r>
                <a:r>
                  <a:rPr lang="ru-RU" sz="4000" baseline="30000" dirty="0"/>
                  <a:t>+</a:t>
                </a:r>
                <a:r>
                  <a:rPr lang="ru-RU" sz="4000" dirty="0"/>
                  <a:t>-дереве содержат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m:t>
                    </m:r>
                    <m:r>
                      <a:rPr lang="ru-RU" sz="4000" i="1" dirty="0" smtClean="0">
                        <a:latin typeface="Cambria Math" panose="02040503050406030204" pitchFamily="18" charset="0"/>
                      </a:rPr>
                      <m:t>𝑛</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ключей, где 𝑡 – порядок дерева, ограничения для внутренних узлов такие же, как и в B-дереве.</a:t>
                </a:r>
                <a:r>
                  <a:rPr lang="en-US" sz="4000" dirty="0"/>
                  <a:t> [1]</a:t>
                </a:r>
                <a:r>
                  <a:rPr lang="ru-RU" sz="4000" dirty="0"/>
                  <a:t> </a:t>
                </a:r>
                <a:r>
                  <a:rPr lang="en-US" sz="4000" dirty="0"/>
                  <a:t>[2]</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 </a:t>
                </a:r>
                <a:r>
                  <a:rPr lang="ru-RU" sz="4000" dirty="0"/>
                  <a:t>– модификация B-дерева. Каждый узел заполняется не менее, чем на 2/3, а не 1/2.</a:t>
                </a:r>
                <a:r>
                  <a:rPr lang="en-US" sz="4000" dirty="0"/>
                  <a:t> [1]</a:t>
                </a:r>
                <a:r>
                  <a:rPr lang="ru-RU" sz="4000" dirty="0"/>
                  <a:t>.</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b="1" dirty="0"/>
                  <a:t> </a:t>
                </a:r>
                <a:r>
                  <a:rPr lang="en-US" sz="4000" dirty="0"/>
                  <a:t>– </a:t>
                </a:r>
                <a:r>
                  <a:rPr lang="ru-RU" sz="4000" dirty="0"/>
                  <a:t>модификация B-дерева, </a:t>
                </a:r>
                <a:r>
                  <a:rPr lang="ru-RU" sz="4000" b="1" dirty="0"/>
                  <a:t>разработанная в рамках выполнения курсовой работы за 3 курс</a:t>
                </a:r>
                <a:r>
                  <a:rPr lang="en-US" sz="4000" b="1" dirty="0"/>
                  <a:t> [5]</a:t>
                </a:r>
                <a:r>
                  <a:rPr lang="ru-RU" sz="4000" dirty="0"/>
                  <a:t>. Представляет собой совмещение B</a:t>
                </a:r>
                <a:r>
                  <a:rPr lang="ru-RU" sz="4000" baseline="30000" dirty="0"/>
                  <a:t>+</a:t>
                </a:r>
                <a:r>
                  <a:rPr lang="ru-RU" sz="4000" dirty="0"/>
                  <a:t>-дерева и B</a:t>
                </a:r>
                <a:r>
                  <a:rPr lang="ru-RU" sz="4000" baseline="30000" dirty="0"/>
                  <a:t>*</a:t>
                </a:r>
                <a:r>
                  <a:rPr lang="ru-RU" sz="4000" dirty="0"/>
                  <a:t>-дерева: вершины заполняются не менее, чем на 2</a:t>
                </a:r>
                <a:r>
                  <a:rPr lang="en-US" sz="4000" dirty="0"/>
                  <a:t>/</a:t>
                </a:r>
                <a:r>
                  <a:rPr lang="ru-RU" sz="4000" dirty="0"/>
                  <a:t>3, как в B</a:t>
                </a:r>
                <a:r>
                  <a:rPr lang="ru-RU" sz="4000" baseline="30000" dirty="0"/>
                  <a:t>*</a:t>
                </a:r>
                <a:r>
                  <a:rPr lang="ru-RU" sz="4000" dirty="0"/>
                  <a:t>-дереве, при этом, как в B</a:t>
                </a:r>
                <a:r>
                  <a:rPr lang="ru-RU" sz="4000" baseline="30000" dirty="0"/>
                  <a:t>+</a:t>
                </a:r>
                <a:r>
                  <a:rPr lang="ru-RU" sz="4000" dirty="0"/>
                  <a:t>-дереве, реальные данные хранятся только в листьях, в остальных вершинах находятся лишь ключи-маршрутизаторы</a:t>
                </a:r>
                <a:r>
                  <a:rPr lang="ru-RU" sz="4400" dirty="0"/>
                  <a:t>.</a:t>
                </a:r>
                <a:endParaRPr sz="4400" dirty="0"/>
              </a:p>
            </p:txBody>
          </p:sp>
        </mc:Choice>
        <mc:Fallback xmlns="">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1020" t="-1224" r="-82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368759"/>
            <a:ext cx="11366417" cy="3283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800" dirty="0">
                <a:solidFill>
                  <a:srgbClr val="253957"/>
                </a:solidFill>
                <a:latin typeface="+mn-lt"/>
                <a:ea typeface="+mn-ea"/>
                <a:cs typeface="+mn-cs"/>
              </a:rPr>
              <a:t>[1] Comer D. The Ubiquitous B-Tree </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[2] Kerttu Pollari-Malmi. B+-trees: </a:t>
            </a:r>
            <a:r>
              <a:rPr lang="fi-FI" sz="2800" dirty="0">
                <a:solidFill>
                  <a:srgbClr val="253957"/>
                </a:solidFill>
                <a:latin typeface="+mn-lt"/>
                <a:ea typeface="+mn-ea"/>
                <a:cs typeface="+mn-cs"/>
                <a:hlinkClick r:id="rId4"/>
              </a:rPr>
              <a:t>https://www.cs.helsinki.fi/u/mluukkai/tirak2010/B-tree.pdf</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 </a:t>
            </a:r>
            <a:endParaRPr lang="fi-FI" sz="2800" dirty="0">
              <a:solidFill>
                <a:srgbClr val="253957"/>
              </a:solidFill>
              <a:latin typeface="+mn-lt"/>
              <a:ea typeface="+mn-ea"/>
              <a:cs typeface="+mn-cs"/>
            </a:endParaRP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6</a:t>
            </a:fld>
            <a:endParaRPr lang="ru-RU"/>
          </a:p>
        </p:txBody>
      </p:sp>
      <p:pic>
        <p:nvPicPr>
          <p:cNvPr id="11" name="Рисунок 10">
            <a:extLst>
              <a:ext uri="{FF2B5EF4-FFF2-40B4-BE49-F238E27FC236}">
                <a16:creationId xmlns:a16="http://schemas.microsoft.com/office/drawing/2014/main" id="{70D4D823-7388-47AE-B904-2136038118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0737" y="4382628"/>
            <a:ext cx="12142079" cy="8094719"/>
          </a:xfrm>
          <a:prstGeom prst="rect">
            <a:avLst/>
          </a:prstGeom>
          <a:noFill/>
          <a:ln>
            <a:noFill/>
          </a:ln>
        </p:spPr>
      </p:pic>
      <p:pic>
        <p:nvPicPr>
          <p:cNvPr id="13" name="Рисунок 12">
            <a:extLst>
              <a:ext uri="{FF2B5EF4-FFF2-40B4-BE49-F238E27FC236}">
                <a16:creationId xmlns:a16="http://schemas.microsoft.com/office/drawing/2014/main" id="{2248609A-683C-4E2C-8319-8E8A4DE9AD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1419" y="4382628"/>
            <a:ext cx="12142079" cy="8089552"/>
          </a:xfrm>
          <a:prstGeom prst="rect">
            <a:avLst/>
          </a:prstGeom>
          <a:noFill/>
          <a:ln>
            <a:noFill/>
          </a:ln>
        </p:spPr>
      </p:pic>
      <p:sp>
        <p:nvSpPr>
          <p:cNvPr id="14" name="TextBox 13">
            <a:extLst>
              <a:ext uri="{FF2B5EF4-FFF2-40B4-BE49-F238E27FC236}">
                <a16:creationId xmlns:a16="http://schemas.microsoft.com/office/drawing/2014/main" id="{6853F402-110C-43D8-92B6-FF01C2F583C4}"/>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9436530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7</a:t>
            </a:fld>
            <a:endParaRPr lang="ru-RU"/>
          </a:p>
        </p:txBody>
      </p:sp>
      <p:pic>
        <p:nvPicPr>
          <p:cNvPr id="9" name="Рисунок 8">
            <a:extLst>
              <a:ext uri="{FF2B5EF4-FFF2-40B4-BE49-F238E27FC236}">
                <a16:creationId xmlns:a16="http://schemas.microsoft.com/office/drawing/2014/main" id="{C8C883D8-7F3B-43FF-B21A-BA580F1DE2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9272" y="4289001"/>
            <a:ext cx="13105456" cy="8731007"/>
          </a:xfrm>
          <a:prstGeom prst="rect">
            <a:avLst/>
          </a:prstGeom>
          <a:noFill/>
          <a:ln>
            <a:noFill/>
          </a:ln>
        </p:spPr>
      </p:pic>
      <p:sp>
        <p:nvSpPr>
          <p:cNvPr id="10" name="TextBox 9">
            <a:extLst>
              <a:ext uri="{FF2B5EF4-FFF2-40B4-BE49-F238E27FC236}">
                <a16:creationId xmlns:a16="http://schemas.microsoft.com/office/drawing/2014/main" id="{F3EE9529-CF2F-4916-8AD9-B6D11F043E98}"/>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2199629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[3]</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en-US" sz="3200" dirty="0">
                <a:solidFill>
                  <a:srgbClr val="253957"/>
                </a:solidFill>
                <a:latin typeface="+mn-lt"/>
                <a:ea typeface="+mn-ea"/>
                <a:cs typeface="+mn-cs"/>
              </a:rPr>
              <a:t>3</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42AB3D8F-7558-4C98-9AAD-2207E0905F5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11600004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783195"/>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935064"/>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обрабатываемых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5A3AEA5-08E6-4247-9F01-56F6CE3D711B}"/>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4228040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645</TotalTime>
  <Words>1994</Words>
  <Application>Microsoft Office PowerPoint</Application>
  <PresentationFormat>Произвольный</PresentationFormat>
  <Paragraphs>249</Paragraphs>
  <Slides>29</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96</cp:revision>
  <dcterms:modified xsi:type="dcterms:W3CDTF">2019-05-19T22:02:36Z</dcterms:modified>
</cp:coreProperties>
</file>