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6" r:id="rId4"/>
    <p:sldId id="264" r:id="rId5"/>
    <p:sldId id="265" r:id="rId6"/>
    <p:sldId id="268" r:id="rId7"/>
    <p:sldId id="269" r:id="rId8"/>
    <p:sldId id="270" r:id="rId9"/>
    <p:sldId id="275" r:id="rId10"/>
    <p:sldId id="276" r:id="rId11"/>
    <p:sldId id="271" r:id="rId12"/>
    <p:sldId id="272" r:id="rId13"/>
    <p:sldId id="274" r:id="rId14"/>
    <p:sldId id="258" r:id="rId15"/>
    <p:sldId id="263"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816" y="4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ecst.csuchico.edu/~mjstapleton/courses/Fall2007CSCI311/ProgTwo_Bstar.htm" TargetMode="External"/><Relationship Id="rId2" Type="http://schemas.openxmlformats.org/officeDocument/2006/relationships/hyperlink" Target="https://xlinux.nist.gov/dads/HTML/bstartree.html"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sqlite.org/loadext.html" TargetMode="External"/><Relationship Id="rId4" Type="http://schemas.openxmlformats.org/officeDocument/2006/relationships/hyperlink" Target="https://www.cs.helsinki.fi/u/mluukkai/tirak2010/B-tree.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www.cs.helsinki.fi/u/mluukkai/tirak2010/B-tree.pdf" TargetMode="External"/><Relationship Id="rId4" Type="http://schemas.openxmlformats.org/officeDocument/2006/relationships/hyperlink" Target="https://xlinux.nist.gov/dads/HTML/bstartree.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961179"/>
            <a:ext cx="10907735" cy="7992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800" dirty="0"/>
              <a:t>Компонент-расширение РСУБД </a:t>
            </a:r>
            <a:r>
              <a:rPr lang="ru-RU" sz="4800" dirty="0" err="1"/>
              <a:t>SQLite</a:t>
            </a:r>
            <a:r>
              <a:rPr lang="ru-RU" sz="48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r>
              <a:rPr lang="en-US" sz="4000" dirty="0"/>
              <a:t>SQLite RDBMS Extension for Data Indexing Using B-tree Modifications</a:t>
            </a:r>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Тема выпускной квалификационной работы</a:t>
            </a:r>
          </a:p>
          <a:p>
            <a:endParaRPr lang="ru-RU" sz="3600" dirty="0"/>
          </a:p>
          <a:p>
            <a:r>
              <a:rPr lang="ru-RU" sz="3600" dirty="0"/>
              <a:t>Исполнитель: Ригин А.М., студент группы БПИ153</a:t>
            </a:r>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en-US" dirty="0"/>
              <a:t>8</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5" name="Рисунок 4">
            <a:extLst>
              <a:ext uri="{FF2B5EF4-FFF2-40B4-BE49-F238E27FC236}">
                <a16:creationId xmlns:a16="http://schemas.microsoft.com/office/drawing/2014/main" id="{A1CE8D76-0FD8-4162-B760-69CFF1E966F3}"/>
              </a:ext>
            </a:extLst>
          </p:cNvPr>
          <p:cNvPicPr>
            <a:picLocks noChangeAspect="1"/>
          </p:cNvPicPr>
          <p:nvPr/>
        </p:nvPicPr>
        <p:blipFill>
          <a:blip r:embed="rId3"/>
          <a:stretch>
            <a:fillRect/>
          </a:stretch>
        </p:blipFill>
        <p:spPr>
          <a:xfrm>
            <a:off x="760453" y="2864427"/>
            <a:ext cx="22863094" cy="9903266"/>
          </a:xfrm>
          <a:prstGeom prst="rect">
            <a:avLst/>
          </a:prstGeom>
        </p:spPr>
      </p:pic>
      <p:sp>
        <p:nvSpPr>
          <p:cNvPr id="7" name="Очень крутой заголовок…">
            <a:extLst>
              <a:ext uri="{FF2B5EF4-FFF2-40B4-BE49-F238E27FC236}">
                <a16:creationId xmlns:a16="http://schemas.microsoft.com/office/drawing/2014/main" id="{F0ABBF66-ECE1-468D-92AC-89D948BC44F6}"/>
              </a:ext>
            </a:extLst>
          </p:cNvPr>
          <p:cNvSpPr txBox="1"/>
          <p:nvPr/>
        </p:nvSpPr>
        <p:spPr>
          <a:xfrm>
            <a:off x="3302024" y="586180"/>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Календарный план</a:t>
            </a:r>
          </a:p>
        </p:txBody>
      </p:sp>
    </p:spTree>
    <p:extLst>
      <p:ext uri="{BB962C8B-B14F-4D97-AF65-F5344CB8AC3E}">
        <p14:creationId xmlns:p14="http://schemas.microsoft.com/office/powerpoint/2010/main" val="31431678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Методы и технологии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Реализация межъязыкового адаптера для организации взаимодействия между компонентами на </a:t>
            </a:r>
            <a:r>
              <a:rPr lang="en-US" sz="6000" dirty="0"/>
              <a:t>C</a:t>
            </a:r>
            <a:r>
              <a:rPr lang="ru-RU" sz="6000" dirty="0"/>
              <a:t> и </a:t>
            </a:r>
            <a:r>
              <a:rPr lang="en-US" sz="6000" dirty="0"/>
              <a:t>C++</a:t>
            </a:r>
            <a:endParaRPr lang="ru-RU" sz="60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Описанные в документации </a:t>
            </a:r>
            <a:r>
              <a:rPr lang="en-US" sz="6000" dirty="0"/>
              <a:t>SQLite</a:t>
            </a:r>
            <a:r>
              <a:rPr lang="ru-RU" sz="6000" dirty="0"/>
              <a:t> способы подключения расширений к данной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Визуализация </a:t>
            </a:r>
            <a:r>
              <a:rPr lang="en-US" sz="6000" dirty="0"/>
              <a:t>B</a:t>
            </a:r>
            <a:r>
              <a:rPr lang="ru-RU" sz="6000" dirty="0"/>
              <a:t>-деревьев и их модификаций</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15644935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Методы и технологии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938" y="10113761"/>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5" name="Рисунок 4">
            <a:extLst>
              <a:ext uri="{FF2B5EF4-FFF2-40B4-BE49-F238E27FC236}">
                <a16:creationId xmlns:a16="http://schemas.microsoft.com/office/drawing/2014/main" id="{9A49D205-59C8-47EE-831A-DD5836386F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08094" y="10113761"/>
            <a:ext cx="3473150" cy="3478938"/>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spTree>
    <p:extLst>
      <p:ext uri="{BB962C8B-B14F-4D97-AF65-F5344CB8AC3E}">
        <p14:creationId xmlns:p14="http://schemas.microsoft.com/office/powerpoint/2010/main" val="12987469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Ожидаемые результаты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СУБД </a:t>
            </a:r>
            <a:r>
              <a:rPr lang="en-US" sz="6000" dirty="0"/>
              <a:t>SQLite</a:t>
            </a:r>
            <a:r>
              <a:rPr lang="ru-RU" sz="6000" dirty="0"/>
              <a:t>, позволяющее использовать в качестве индекса модификации </a:t>
            </a:r>
            <a:r>
              <a:rPr lang="en-US" sz="6000" dirty="0"/>
              <a:t>B</a:t>
            </a:r>
            <a:r>
              <a:rPr lang="ru-RU" sz="6000" dirty="0"/>
              <a:t>-дерева: </a:t>
            </a:r>
            <a:r>
              <a:rPr lang="en-US" sz="6000" dirty="0"/>
              <a:t>B</a:t>
            </a:r>
            <a:r>
              <a:rPr lang="en-US" sz="6000" baseline="30000" dirty="0"/>
              <a:t>+</a:t>
            </a:r>
            <a:r>
              <a:rPr lang="ru-RU" sz="6000" dirty="0"/>
              <a:t>-дерево, </a:t>
            </a:r>
            <a:r>
              <a:rPr lang="en-US" sz="6000" dirty="0"/>
              <a:t>B</a:t>
            </a:r>
            <a:r>
              <a:rPr lang="en-US" sz="6000" baseline="30000" dirty="0"/>
              <a:t>*</a:t>
            </a:r>
            <a:r>
              <a:rPr lang="ru-RU" sz="6000" dirty="0"/>
              <a:t>-дерево и </a:t>
            </a:r>
            <a:r>
              <a:rPr lang="en-US" sz="6000" dirty="0"/>
              <a:t>B</a:t>
            </a:r>
            <a:r>
              <a:rPr lang="en-US" sz="6000" baseline="30000" dirty="0"/>
              <a:t>*+</a:t>
            </a:r>
            <a:r>
              <a:rPr lang="ru-RU" sz="6000" dirty="0"/>
              <a:t>-дерево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6000" dirty="0"/>
              <a:t>Разработанное расширение для </a:t>
            </a:r>
            <a:r>
              <a:rPr lang="en-US" sz="6000" dirty="0"/>
              <a:t>SQLite</a:t>
            </a:r>
            <a:r>
              <a:rPr lang="ru-RU" sz="6000" dirty="0"/>
              <a:t>-менеджера </a:t>
            </a:r>
            <a:r>
              <a:rPr lang="ru-RU" sz="6000" dirty="0">
                <a:solidFill>
                  <a:srgbClr val="253957"/>
                </a:solidFill>
                <a:sym typeface="Arial Narrow"/>
              </a:rPr>
              <a:t>для визуализации </a:t>
            </a:r>
            <a:r>
              <a:rPr lang="en-US" sz="6000" dirty="0">
                <a:solidFill>
                  <a:srgbClr val="253957"/>
                </a:solidFill>
                <a:sym typeface="Arial Narrow"/>
              </a:rPr>
              <a:t>B</a:t>
            </a:r>
            <a:r>
              <a:rPr lang="ru-RU" sz="6000" dirty="0">
                <a:solidFill>
                  <a:srgbClr val="253957"/>
                </a:solidFill>
                <a:sym typeface="Arial Narrow"/>
              </a:rPr>
              <a:t>-деревьев и их модификаций, а также рассчитанных для них метрик</a:t>
            </a:r>
            <a:endParaRPr lang="ru-RU"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3165858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7878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600" dirty="0"/>
              <a:t>1.</a:t>
            </a:r>
            <a:r>
              <a:rPr lang="ru-RU" sz="3600" dirty="0"/>
              <a:t> </a:t>
            </a:r>
            <a:r>
              <a:rPr lang="en-US" sz="3600" dirty="0"/>
              <a:t>B*-tree [</a:t>
            </a:r>
            <a:r>
              <a:rPr lang="ru-RU" sz="3600" dirty="0"/>
              <a:t>Электронный ресурс] // </a:t>
            </a:r>
            <a:r>
              <a:rPr lang="en-US" sz="3600" dirty="0"/>
              <a:t>NIST Dictionary of Algorithms and Data Structures. </a:t>
            </a:r>
            <a:r>
              <a:rPr lang="ru-RU" sz="3600" dirty="0"/>
              <a:t>Режим доступа:  </a:t>
            </a:r>
            <a:r>
              <a:rPr lang="en-US" sz="3600" dirty="0">
                <a:hlinkClick r:id="rId2"/>
              </a:rPr>
              <a:t>https://xlinux.nist.gov/dads/HTML/bstartree.html</a:t>
            </a:r>
            <a:r>
              <a:rPr lang="en-US" sz="3600" dirty="0"/>
              <a:t>, </a:t>
            </a:r>
            <a:r>
              <a:rPr lang="ru-RU" sz="3600" dirty="0"/>
              <a:t>свободный. (дата обращения: 23.12.2017)</a:t>
            </a:r>
          </a:p>
          <a:p>
            <a:pPr algn="l">
              <a:spcBef>
                <a:spcPts val="2800"/>
              </a:spcBef>
              <a:defRPr sz="2800">
                <a:solidFill>
                  <a:srgbClr val="253957"/>
                </a:solidFill>
                <a:latin typeface="+mn-lt"/>
                <a:ea typeface="+mn-ea"/>
                <a:cs typeface="+mn-cs"/>
                <a:sym typeface="Arial Narrow"/>
              </a:defRPr>
            </a:pPr>
            <a:r>
              <a:rPr lang="ru-RU" sz="3600" dirty="0"/>
              <a:t>2. </a:t>
            </a:r>
            <a:r>
              <a:rPr lang="en-US" sz="3600" dirty="0"/>
              <a:t>B-Star Trees [</a:t>
            </a:r>
            <a:r>
              <a:rPr lang="ru-RU" sz="3600" dirty="0"/>
              <a:t>Электронный ресурс] // </a:t>
            </a:r>
            <a:r>
              <a:rPr lang="en-US" sz="3600" dirty="0"/>
              <a:t>College of Engineering, Computer Science &amp; Construction Management, Chico, California State University. </a:t>
            </a:r>
            <a:r>
              <a:rPr lang="ru-RU" sz="3600" dirty="0"/>
              <a:t>Режим доступа: </a:t>
            </a:r>
            <a:r>
              <a:rPr lang="en-US" sz="3600" dirty="0">
                <a:hlinkClick r:id="rId3"/>
              </a:rPr>
              <a:t>http://www.ecst.csuchico.edu/~mjstapleton/courses/Fall2007CSCI311/ProgTwo_Bstar.htm</a:t>
            </a:r>
            <a:r>
              <a:rPr lang="en-US" sz="3600" dirty="0"/>
              <a:t>, </a:t>
            </a:r>
            <a:r>
              <a:rPr lang="ru-RU" sz="3600" dirty="0"/>
              <a:t>свободный. (дата обращения: 15.01.2018)</a:t>
            </a:r>
          </a:p>
          <a:p>
            <a:pPr algn="l">
              <a:spcBef>
                <a:spcPts val="2800"/>
              </a:spcBef>
              <a:defRPr sz="2800">
                <a:solidFill>
                  <a:srgbClr val="253957"/>
                </a:solidFill>
                <a:latin typeface="+mn-lt"/>
                <a:ea typeface="+mn-ea"/>
                <a:cs typeface="+mn-cs"/>
                <a:sym typeface="Arial Narrow"/>
              </a:defRPr>
            </a:pPr>
            <a:endParaRPr lang="ru-RU" sz="3600" dirty="0"/>
          </a:p>
          <a:p>
            <a:pPr algn="l">
              <a:spcBef>
                <a:spcPts val="2800"/>
              </a:spcBef>
              <a:defRPr sz="2800">
                <a:solidFill>
                  <a:srgbClr val="253957"/>
                </a:solidFill>
                <a:latin typeface="+mn-lt"/>
                <a:ea typeface="+mn-ea"/>
                <a:cs typeface="+mn-cs"/>
                <a:sym typeface="Arial Narrow"/>
              </a:defRPr>
            </a:pPr>
            <a:endParaRPr lang="ru-RU" sz="3600" dirty="0"/>
          </a:p>
          <a:p>
            <a:pPr algn="l">
              <a:spcBef>
                <a:spcPts val="2800"/>
              </a:spcBef>
              <a:defRPr sz="2800">
                <a:solidFill>
                  <a:srgbClr val="253957"/>
                </a:solidFill>
                <a:latin typeface="+mn-lt"/>
                <a:ea typeface="+mn-ea"/>
                <a:cs typeface="+mn-cs"/>
                <a:sym typeface="Arial Narrow"/>
              </a:defRPr>
            </a:pPr>
            <a:r>
              <a:rPr lang="ru-RU" sz="3600" dirty="0"/>
              <a:t>3. </a:t>
            </a:r>
            <a:r>
              <a:rPr lang="en-US" sz="3600" dirty="0" err="1"/>
              <a:t>Kerttu</a:t>
            </a:r>
            <a:r>
              <a:rPr lang="en-US" sz="3600" dirty="0"/>
              <a:t> </a:t>
            </a:r>
            <a:r>
              <a:rPr lang="en-US" sz="3600" dirty="0" err="1"/>
              <a:t>Pollari-Malmi</a:t>
            </a:r>
            <a:r>
              <a:rPr lang="en-US" sz="3600" dirty="0"/>
              <a:t>. B+-trees // [</a:t>
            </a:r>
            <a:r>
              <a:rPr lang="ru-RU" sz="3600" dirty="0"/>
              <a:t>Электронный ресурс]: </a:t>
            </a:r>
            <a:r>
              <a:rPr lang="en-US" sz="3600" dirty="0"/>
              <a:t>Computer Science | University of Helsinki. </a:t>
            </a:r>
            <a:r>
              <a:rPr lang="ru-RU" sz="3600" dirty="0"/>
              <a:t>Режим доступа:  </a:t>
            </a:r>
            <a:r>
              <a:rPr lang="en-US" sz="3600" dirty="0">
                <a:hlinkClick r:id="rId4"/>
              </a:rPr>
              <a:t>https://www.cs.helsinki.fi/u/mluukkai/tirak2010/B-tree.pdf</a:t>
            </a:r>
            <a:r>
              <a:rPr lang="en-US" sz="3600" dirty="0"/>
              <a:t>, </a:t>
            </a:r>
            <a:r>
              <a:rPr lang="ru-RU" sz="3600" dirty="0"/>
              <a:t>свободный. (дата обращения: 07.12.2017)</a:t>
            </a:r>
          </a:p>
          <a:p>
            <a:pPr algn="l">
              <a:spcBef>
                <a:spcPts val="2800"/>
              </a:spcBef>
              <a:defRPr sz="2800">
                <a:solidFill>
                  <a:srgbClr val="253957"/>
                </a:solidFill>
                <a:latin typeface="+mn-lt"/>
                <a:ea typeface="+mn-ea"/>
                <a:cs typeface="+mn-cs"/>
                <a:sym typeface="Arial Narrow"/>
              </a:defRPr>
            </a:pPr>
            <a:r>
              <a:rPr lang="ru-RU" sz="3600" dirty="0"/>
              <a:t>4. </a:t>
            </a:r>
            <a:r>
              <a:rPr lang="en-US" sz="3600" dirty="0"/>
              <a:t>Run-Time Loadable Extensions [</a:t>
            </a:r>
            <a:r>
              <a:rPr lang="ru-RU" sz="3600" dirty="0"/>
              <a:t>Электронный ресурс</a:t>
            </a:r>
            <a:r>
              <a:rPr lang="en-US" sz="3600" dirty="0"/>
              <a:t>]</a:t>
            </a:r>
            <a:r>
              <a:rPr lang="ru-RU" sz="3600" dirty="0"/>
              <a:t> </a:t>
            </a:r>
            <a:r>
              <a:rPr lang="en-US" sz="3600" dirty="0"/>
              <a:t>// SQLite.</a:t>
            </a:r>
            <a:r>
              <a:rPr lang="ru-RU" sz="3600" dirty="0"/>
              <a:t> Режим доступа: </a:t>
            </a:r>
            <a:r>
              <a:rPr lang="en-US" sz="3600" dirty="0">
                <a:hlinkClick r:id="rId5"/>
              </a:rPr>
              <a:t>https://www.sqlite.org/loadext.html</a:t>
            </a:r>
            <a:r>
              <a:rPr lang="ru-RU" sz="36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3600" dirty="0"/>
              <a:t>5</a:t>
            </a:r>
            <a:r>
              <a:rPr lang="ru-RU" sz="3600" dirty="0"/>
              <a:t>. </a:t>
            </a:r>
            <a:r>
              <a:rPr lang="ru-RU" sz="3600" dirty="0">
                <a:sym typeface="Arial Narrow"/>
              </a:rPr>
              <a:t>Д. Кнут. Искусство программирования. Том 3. 2-е изд. – М.: ИД «Вильямс». – 2017. – 824 с.</a:t>
            </a:r>
          </a:p>
          <a:p>
            <a:pPr algn="l">
              <a:spcBef>
                <a:spcPts val="2800"/>
              </a:spcBef>
              <a:defRPr sz="2800">
                <a:solidFill>
                  <a:srgbClr val="253957"/>
                </a:solidFill>
                <a:latin typeface="+mn-lt"/>
                <a:ea typeface="+mn-ea"/>
                <a:cs typeface="+mn-cs"/>
                <a:sym typeface="Arial Narrow"/>
              </a:defRPr>
            </a:pPr>
            <a:r>
              <a:rPr lang="en-US" sz="3600" dirty="0">
                <a:sym typeface="Arial Narrow"/>
              </a:rPr>
              <a:t>6</a:t>
            </a:r>
            <a:r>
              <a:rPr lang="ru-RU" sz="3600" dirty="0">
                <a:sym typeface="Arial Narrow"/>
              </a:rPr>
              <a:t>. Т. </a:t>
            </a:r>
            <a:r>
              <a:rPr lang="ru-RU" sz="3600" dirty="0" err="1">
                <a:sym typeface="Arial Narrow"/>
              </a:rPr>
              <a:t>Кормен</a:t>
            </a:r>
            <a:r>
              <a:rPr lang="ru-RU" sz="3600" dirty="0">
                <a:sym typeface="Arial Narrow"/>
              </a:rPr>
              <a:t>. Алгоритмы: построение и анализ. 3-е изд. / Т. </a:t>
            </a:r>
            <a:r>
              <a:rPr lang="ru-RU" sz="3600" dirty="0" err="1">
                <a:sym typeface="Arial Narrow"/>
              </a:rPr>
              <a:t>Кормен</a:t>
            </a:r>
            <a:r>
              <a:rPr lang="ru-RU" sz="3600" dirty="0">
                <a:sym typeface="Arial Narrow"/>
              </a:rPr>
              <a:t>, Ч. </a:t>
            </a:r>
            <a:r>
              <a:rPr lang="ru-RU" sz="3600" dirty="0" err="1">
                <a:sym typeface="Arial Narrow"/>
              </a:rPr>
              <a:t>Лейзерсон</a:t>
            </a:r>
            <a:r>
              <a:rPr lang="ru-RU" sz="3600" dirty="0">
                <a:sym typeface="Arial Narrow"/>
              </a:rPr>
              <a:t>, Р. </a:t>
            </a:r>
            <a:r>
              <a:rPr lang="ru-RU" sz="3600" dirty="0" err="1">
                <a:sym typeface="Arial Narrow"/>
              </a:rPr>
              <a:t>Ривест</a:t>
            </a:r>
            <a:r>
              <a:rPr lang="ru-RU" sz="3600" dirty="0">
                <a:sym typeface="Arial Narrow"/>
              </a:rPr>
              <a:t>, К. Штайн. — М.: ИД «Вильямс». — 2013. — 1324 с.</a:t>
            </a:r>
            <a:endParaRPr lang="ru-RU" sz="3600" dirty="0"/>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6">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Сильно ветвящиеся деревья: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Эмпирическая оценка сложности основных операций и объёма занимаемой памяти</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Индексы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err="1"/>
              <a:t>SQLite</a:t>
            </a:r>
            <a:r>
              <a:rPr lang="ru-RU" sz="4800" dirty="0"/>
              <a:t> – встраиваемая реляционная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Использование сильно ветвящихся деревьев в качестве индекса в </a:t>
            </a:r>
            <a:r>
              <a:rPr lang="ru-RU" sz="4800" dirty="0" err="1"/>
              <a:t>SQLite</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Tree>
    <p:extLst>
      <p:ext uri="{BB962C8B-B14F-4D97-AF65-F5344CB8AC3E}">
        <p14:creationId xmlns:p14="http://schemas.microsoft.com/office/powerpoint/2010/main" val="13589840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содержит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[6]</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[6]</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[6]</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[6]</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mc:Choice xmlns:a14="http://schemas.microsoft.com/office/drawing/2010/main"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dirty="0"/>
                  <a:t> </a:t>
                </a:r>
                <a:r>
                  <a:rPr lang="ru-RU" sz="3200" dirty="0"/>
                  <a:t>– модификация B-дерева. В B+-дереве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B+-дереве содержат </a:t>
                </a:r>
                <a14:m>
                  <m:oMath xmlns:m="http://schemas.openxmlformats.org/officeDocument/2006/math">
                    <m:r>
                      <a:rPr lang="ru-RU" sz="3200" i="1" dirty="0" smtClean="0">
                        <a:latin typeface="Cambria Math" panose="02040503050406030204" pitchFamily="18" charset="0"/>
                      </a:rPr>
                      <m:t>𝑡</m:t>
                    </m:r>
                    <m:r>
                      <a:rPr lang="ru-RU" sz="3200" i="1" dirty="0" smtClean="0">
                        <a:latin typeface="Cambria Math" panose="02040503050406030204" pitchFamily="18" charset="0"/>
                      </a:rPr>
                      <m:t>≤</m:t>
                    </m:r>
                    <m:r>
                      <a:rPr lang="ru-RU" sz="3200" i="1" dirty="0" smtClean="0">
                        <a:latin typeface="Cambria Math" panose="02040503050406030204" pitchFamily="18" charset="0"/>
                      </a:rPr>
                      <m:t>𝑛</m:t>
                    </m:r>
                    <m:r>
                      <a:rPr lang="ru-RU" sz="3200" i="1" dirty="0" smtClean="0">
                        <a:latin typeface="Cambria Math" panose="02040503050406030204" pitchFamily="18" charset="0"/>
                      </a:rPr>
                      <m:t>≤2</m:t>
                    </m:r>
                    <m:r>
                      <a:rPr lang="ru-RU" sz="3200" i="1" dirty="0" smtClean="0">
                        <a:latin typeface="Cambria Math" panose="02040503050406030204" pitchFamily="18" charset="0"/>
                      </a:rPr>
                      <m:t>𝑡</m:t>
                    </m:r>
                    <m:r>
                      <a:rPr lang="ru-RU" sz="3200" i="1" dirty="0" smtClean="0">
                        <a:latin typeface="Cambria Math" panose="02040503050406030204" pitchFamily="18" charset="0"/>
                      </a:rPr>
                      <m:t> </m:t>
                    </m:r>
                  </m:oMath>
                </a14:m>
                <a:r>
                  <a:rPr lang="ru-RU" sz="3200" dirty="0"/>
                  <a:t>ключей, где 𝑡 – порядок дерева, ограничения для внутренних узлов такие же, как и в B-дереве.</a:t>
                </a:r>
                <a:r>
                  <a:rPr lang="en-US" sz="3200" dirty="0"/>
                  <a:t> </a:t>
                </a:r>
                <a:r>
                  <a:rPr lang="ru-RU" sz="3200" dirty="0"/>
                  <a:t>Деление листьев происходит поровну на две части, крайний ключ из левой половины делимого узла копируется в родительскую вершину в качестве ключа-маршрутизатора аналогично перемещению медианы для обычного деления, деление внутренних узлов происходит так же, как и в B-дереве </a:t>
                </a:r>
                <a:r>
                  <a:rPr lang="en-US" sz="3200" dirty="0"/>
                  <a:t>[</a:t>
                </a:r>
                <a:r>
                  <a:rPr lang="ru-RU" sz="3200" dirty="0"/>
                  <a:t>3</a:t>
                </a:r>
                <a:r>
                  <a:rPr lang="en-US" sz="3200" dirty="0"/>
                  <a:t>]</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 </a:t>
                </a:r>
                <a:r>
                  <a:rPr lang="ru-RU" sz="3200" dirty="0"/>
                  <a:t>– модификация B-дерева. Каждый узел заполняется не менее, чем на 2/3, а не 1/2.</a:t>
                </a:r>
                <a:r>
                  <a:rPr lang="en-US" sz="3200" dirty="0"/>
                  <a:t> </a:t>
                </a:r>
                <a:r>
                  <a:rPr lang="ru-RU" sz="3200" dirty="0"/>
                  <a:t>По этой причине, вместо традиционного разбиения узла, происходит перераспределение ключей между соседними узлами-потомками, либо, если нет незаполненных соседей, то узел разбивается на три (а не на две) части</a:t>
                </a:r>
                <a:r>
                  <a:rPr lang="en-US" sz="3200" dirty="0"/>
                  <a:t> [1] [</a:t>
                </a:r>
                <a:r>
                  <a:rPr lang="ru-RU" sz="3200" dirty="0"/>
                  <a:t>5</a:t>
                </a:r>
                <a:r>
                  <a:rPr lang="en-US" sz="3200" dirty="0"/>
                  <a:t>]</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b="1" dirty="0"/>
                  <a:t> </a:t>
                </a:r>
                <a:r>
                  <a:rPr lang="en-US" sz="3200" dirty="0"/>
                  <a:t>– </a:t>
                </a:r>
                <a:r>
                  <a:rPr lang="ru-RU" sz="3200" dirty="0"/>
                  <a:t>модификация B-дерева, </a:t>
                </a:r>
                <a:r>
                  <a:rPr lang="ru-RU" sz="3200" b="1" dirty="0"/>
                  <a:t>разработанная в рамках выполнения курсовой работы за 3 курс</a:t>
                </a:r>
                <a:r>
                  <a:rPr lang="ru-RU" sz="3200" dirty="0"/>
                  <a:t>. Представляет собой совмещение B</a:t>
                </a:r>
                <a:r>
                  <a:rPr lang="ru-RU" sz="3200" baseline="30000" dirty="0"/>
                  <a:t>+</a:t>
                </a:r>
                <a:r>
                  <a:rPr lang="ru-RU" sz="3200" dirty="0"/>
                  <a:t>-дерева и B</a:t>
                </a:r>
                <a:r>
                  <a:rPr lang="ru-RU" sz="3200" baseline="30000" dirty="0"/>
                  <a:t>*</a:t>
                </a:r>
                <a:r>
                  <a:rPr lang="ru-RU" sz="3200" dirty="0"/>
                  <a:t>-дерева: модификация заполненных вершин при вставке выполняется как в B</a:t>
                </a:r>
                <a:r>
                  <a:rPr lang="ru-RU" sz="3200" baseline="30000" dirty="0"/>
                  <a:t>*</a:t>
                </a:r>
                <a:r>
                  <a:rPr lang="ru-RU" sz="3200" dirty="0"/>
                  <a:t>-дереве (переливание либо разбиение на три части), при этом, как в B</a:t>
                </a:r>
                <a:r>
                  <a:rPr lang="ru-RU" sz="3200" baseline="30000" dirty="0"/>
                  <a:t>+</a:t>
                </a:r>
                <a:r>
                  <a:rPr lang="ru-RU" sz="3200" dirty="0"/>
                  <a:t>-дереве, реальные данные хранятся только в листьях, в остальных вершинах находятся лишь ключи-маршрутизаторы.</a:t>
                </a:r>
                <a:endParaRPr sz="3200" dirty="0"/>
              </a:p>
            </p:txBody>
          </p:sp>
        </mc:Choice>
        <mc:Fallback>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765" t="-735" r="-227" b="-408"/>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123286"/>
            <a:ext cx="11366417"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200" dirty="0">
                <a:solidFill>
                  <a:srgbClr val="253957"/>
                </a:solidFill>
                <a:latin typeface="+mn-lt"/>
                <a:ea typeface="+mn-ea"/>
                <a:cs typeface="+mn-cs"/>
              </a:rPr>
              <a:t>[</a:t>
            </a:r>
            <a:r>
              <a:rPr lang="ru-RU" sz="3200" dirty="0">
                <a:solidFill>
                  <a:srgbClr val="253957"/>
                </a:solidFill>
                <a:latin typeface="+mn-lt"/>
                <a:ea typeface="+mn-ea"/>
                <a:cs typeface="+mn-cs"/>
              </a:rPr>
              <a:t>1</a:t>
            </a:r>
            <a:r>
              <a:rPr lang="en-US" sz="3200" dirty="0">
                <a:solidFill>
                  <a:srgbClr val="253957"/>
                </a:solidFill>
                <a:latin typeface="+mn-lt"/>
                <a:ea typeface="+mn-ea"/>
                <a:cs typeface="+mn-cs"/>
              </a:rPr>
              <a:t>] </a:t>
            </a:r>
            <a:r>
              <a:rPr lang="en-US" sz="3200" dirty="0">
                <a:solidFill>
                  <a:srgbClr val="253957"/>
                </a:solidFill>
                <a:latin typeface="+mn-lt"/>
                <a:ea typeface="+mn-ea"/>
                <a:cs typeface="+mn-cs"/>
                <a:hlinkClick r:id="rId4"/>
              </a:rPr>
              <a:t>https://xlinux.nist.gov/dads/HTML/bstartree.html</a:t>
            </a:r>
            <a:endParaRPr lang="ru-RU" sz="3200" dirty="0">
              <a:solidFill>
                <a:srgbClr val="253957"/>
              </a:solidFill>
              <a:latin typeface="+mn-lt"/>
              <a:ea typeface="+mn-ea"/>
              <a:cs typeface="+mn-cs"/>
            </a:endParaRPr>
          </a:p>
          <a:p>
            <a:pPr algn="l"/>
            <a:r>
              <a:rPr lang="fi-FI" sz="3200" dirty="0">
                <a:solidFill>
                  <a:srgbClr val="253957"/>
                </a:solidFill>
                <a:latin typeface="+mn-lt"/>
                <a:ea typeface="+mn-ea"/>
                <a:cs typeface="+mn-cs"/>
              </a:rPr>
              <a:t>[3] Kerttu Pollari-Malmi. B+-trees: </a:t>
            </a:r>
            <a:r>
              <a:rPr lang="fi-FI" sz="3200" dirty="0">
                <a:solidFill>
                  <a:srgbClr val="253957"/>
                </a:solidFill>
                <a:latin typeface="+mn-lt"/>
                <a:ea typeface="+mn-ea"/>
                <a:cs typeface="+mn-cs"/>
                <a:hlinkClick r:id="rId5"/>
              </a:rPr>
              <a:t>https://www.cs.helsinki.fi/u/mluukkai/tirak2010/B-tree.pdf</a:t>
            </a:r>
            <a:endParaRPr lang="fi-FI" sz="3200" dirty="0">
              <a:solidFill>
                <a:srgbClr val="253957"/>
              </a:solidFill>
              <a:latin typeface="+mn-lt"/>
              <a:ea typeface="+mn-ea"/>
              <a:cs typeface="+mn-cs"/>
            </a:endParaRPr>
          </a:p>
          <a:p>
            <a:pPr algn="l"/>
            <a:r>
              <a:rPr lang="ru-RU" sz="3200" dirty="0">
                <a:solidFill>
                  <a:srgbClr val="253957"/>
                </a:solidFill>
                <a:latin typeface="+mn-lt"/>
                <a:ea typeface="+mn-ea"/>
                <a:cs typeface="+mn-cs"/>
              </a:rPr>
              <a:t>[</a:t>
            </a:r>
            <a:r>
              <a:rPr lang="en-US" sz="3200" dirty="0">
                <a:solidFill>
                  <a:srgbClr val="253957"/>
                </a:solidFill>
                <a:latin typeface="+mn-lt"/>
                <a:ea typeface="+mn-ea"/>
                <a:cs typeface="+mn-cs"/>
              </a:rPr>
              <a:t>5</a:t>
            </a:r>
            <a:r>
              <a:rPr lang="ru-RU" sz="3200" dirty="0">
                <a:solidFill>
                  <a:srgbClr val="253957"/>
                </a:solidFill>
                <a:latin typeface="+mn-lt"/>
                <a:ea typeface="+mn-ea"/>
                <a:cs typeface="+mn-cs"/>
              </a:rPr>
              <a:t>] Д. Кнут. Искусство программирования. Том 3. 2-е изд.</a:t>
            </a: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[4]</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ru-RU" sz="3200" dirty="0">
                <a:solidFill>
                  <a:srgbClr val="253957"/>
                </a:solidFill>
                <a:latin typeface="+mn-lt"/>
                <a:ea typeface="+mn-ea"/>
                <a:cs typeface="+mn-cs"/>
              </a:rPr>
              <a:t>4</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1600004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темы и 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556185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Актуальность темы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настоящее время растут объёмы обрабатываемых данных</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Необходимо разрабатывать новые эффективные подходы к индексации данных в СУБД</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СУБД </a:t>
            </a:r>
            <a:r>
              <a:rPr lang="en-US" sz="4800" dirty="0">
                <a:solidFill>
                  <a:srgbClr val="253957"/>
                </a:solidFill>
                <a:sym typeface="Arial Narrow"/>
              </a:rPr>
              <a:t>SQLite</a:t>
            </a:r>
            <a:r>
              <a:rPr lang="ru-RU" sz="4800" dirty="0">
                <a:solidFill>
                  <a:srgbClr val="253957"/>
                </a:solidFill>
                <a:sym typeface="Arial Narrow"/>
              </a:rPr>
              <a:t> содержит небольшое число способов индексирования данных – актуально добавление новых</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Существующие решения</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a:t>
            </a:r>
            <a:r>
              <a:rPr lang="ru-RU" sz="4800" dirty="0">
                <a:solidFill>
                  <a:srgbClr val="253957"/>
                </a:solidFill>
                <a:sym typeface="Arial Narrow"/>
              </a:rPr>
              <a:t>-дерево является способом индексации по умолчанию в </a:t>
            </a:r>
            <a:r>
              <a:rPr lang="en-US" sz="4800" dirty="0">
                <a:solidFill>
                  <a:srgbClr val="253957"/>
                </a:solidFill>
                <a:sym typeface="Arial Narrow"/>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Существует ряд расширений для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добавляющих, например, индексирование при помощи </a:t>
            </a:r>
            <a:r>
              <a:rPr lang="en-US" sz="4800" dirty="0">
                <a:solidFill>
                  <a:srgbClr val="253957"/>
                </a:solidFill>
                <a:latin typeface="+mn-lt"/>
                <a:ea typeface="+mn-ea"/>
                <a:cs typeface="+mn-cs"/>
              </a:rPr>
              <a:t>R</a:t>
            </a:r>
            <a:r>
              <a:rPr lang="ru-RU" sz="4800" dirty="0">
                <a:solidFill>
                  <a:srgbClr val="253957"/>
                </a:solidFill>
                <a:latin typeface="+mn-lt"/>
                <a:ea typeface="+mn-ea"/>
                <a:cs typeface="+mn-cs"/>
              </a:rPr>
              <a:t>-дерева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Расширений с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и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не обнаружено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4228040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5349" y="4697760"/>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Разработать расширение для </a:t>
            </a:r>
            <a:r>
              <a:rPr lang="en-US" sz="4800" dirty="0">
                <a:solidFill>
                  <a:srgbClr val="253957"/>
                </a:solidFill>
                <a:sym typeface="Arial Narrow"/>
              </a:rPr>
              <a:t>SQLite</a:t>
            </a:r>
            <a:r>
              <a:rPr lang="ru-RU" sz="4800" dirty="0">
                <a:solidFill>
                  <a:srgbClr val="253957"/>
                </a:solidFill>
                <a:sym typeface="Arial Narrow"/>
              </a:rPr>
              <a:t>, позволяющее использовать в качестве индекса в данной СУБД модификации </a:t>
            </a:r>
            <a:r>
              <a:rPr lang="en-US" sz="4800" dirty="0">
                <a:solidFill>
                  <a:srgbClr val="253957"/>
                </a:solidFill>
                <a:sym typeface="Arial Narrow"/>
              </a:rPr>
              <a:t>B</a:t>
            </a:r>
            <a:r>
              <a:rPr lang="ru-RU" sz="4800" dirty="0">
                <a:solidFill>
                  <a:srgbClr val="253957"/>
                </a:solidFill>
                <a:sym typeface="Arial Narrow"/>
              </a:rPr>
              <a:t>-дерева: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 и </a:t>
            </a:r>
            <a:r>
              <a:rPr lang="en-US" sz="4800" dirty="0">
                <a:solidFill>
                  <a:srgbClr val="253957"/>
                </a:solidFill>
                <a:sym typeface="Arial Narrow"/>
              </a:rPr>
              <a:t>B</a:t>
            </a:r>
            <a:r>
              <a:rPr lang="en-US" sz="4800" baseline="30000" dirty="0">
                <a:solidFill>
                  <a:srgbClr val="253957"/>
                </a:solidFill>
                <a:sym typeface="Arial Narrow"/>
              </a:rPr>
              <a:t>*+</a:t>
            </a:r>
            <a:r>
              <a:rPr lang="ru-RU" sz="4800" dirty="0">
                <a:solidFill>
                  <a:srgbClr val="253957"/>
                </a:solidFill>
                <a:sym typeface="Arial Narrow"/>
              </a:rPr>
              <a:t>-дерево</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Задачи работы</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Реализовать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800" dirty="0" err="1">
                <a:solidFill>
                  <a:srgbClr val="253957"/>
                </a:solidFill>
                <a:latin typeface="+mn-lt"/>
                <a:ea typeface="+mn-ea"/>
                <a:cs typeface="+mn-cs"/>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Написать расширение для </a:t>
            </a:r>
            <a:r>
              <a:rPr lang="ru-RU" sz="4800" dirty="0" err="1">
                <a:solidFill>
                  <a:srgbClr val="253957"/>
                </a:solidFill>
                <a:latin typeface="+mn-lt"/>
                <a:ea typeface="+mn-ea"/>
                <a:cs typeface="+mn-cs"/>
              </a:rPr>
              <a:t>SQLite</a:t>
            </a:r>
            <a:r>
              <a:rPr lang="ru-RU" sz="4800" dirty="0">
                <a:solidFill>
                  <a:srgbClr val="253957"/>
                </a:solidFill>
                <a:latin typeface="+mn-lt"/>
                <a:ea typeface="+mn-ea"/>
                <a:cs typeface="+mn-cs"/>
              </a:rPr>
              <a:t>-менеджера для визуализации B-деревьев и их модификаций, а также рассчитанных для них метрик</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23133709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3302024" y="586180"/>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a:extLst>
              <a:ext uri="{FF2B5EF4-FFF2-40B4-BE49-F238E27FC236}">
                <a16:creationId xmlns:a16="http://schemas.microsoft.com/office/drawing/2014/main" id="{207BDE17-3553-4B29-A9F7-4284BDF61EA0}"/>
              </a:ext>
            </a:extLst>
          </p:cNvPr>
          <p:cNvPicPr>
            <a:picLocks noChangeAspect="1"/>
          </p:cNvPicPr>
          <p:nvPr/>
        </p:nvPicPr>
        <p:blipFill>
          <a:blip r:embed="rId3"/>
          <a:stretch>
            <a:fillRect/>
          </a:stretch>
        </p:blipFill>
        <p:spPr>
          <a:xfrm>
            <a:off x="1940564" y="2501156"/>
            <a:ext cx="20502872" cy="10607474"/>
          </a:xfrm>
          <a:prstGeom prst="rect">
            <a:avLst/>
          </a:prstGeom>
        </p:spPr>
      </p:pic>
    </p:spTree>
    <p:extLst>
      <p:ext uri="{BB962C8B-B14F-4D97-AF65-F5344CB8AC3E}">
        <p14:creationId xmlns:p14="http://schemas.microsoft.com/office/powerpoint/2010/main" val="31111883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TotalTime>
  <Words>1250</Words>
  <Application>Microsoft Office PowerPoint</Application>
  <PresentationFormat>Произвольный</PresentationFormat>
  <Paragraphs>92</Paragraphs>
  <Slides>15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15</vt:i4>
      </vt:variant>
    </vt:vector>
  </HeadingPairs>
  <TitlesOfParts>
    <vt:vector size="23"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31</cp:revision>
  <dcterms:modified xsi:type="dcterms:W3CDTF">2018-11-13T16:31:32Z</dcterms:modified>
</cp:coreProperties>
</file>