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2"/>
    <p:sldId id="268" r:id="rId3"/>
    <p:sldId id="257" r:id="rId4"/>
    <p:sldId id="264" r:id="rId5"/>
    <p:sldId id="265" r:id="rId6"/>
    <p:sldId id="267" r:id="rId7"/>
    <p:sldId id="272" r:id="rId8"/>
    <p:sldId id="273" r:id="rId9"/>
    <p:sldId id="274" r:id="rId10"/>
    <p:sldId id="269" r:id="rId11"/>
    <p:sldId id="271"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5868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sqlite.org/loadext.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s.helsinki.fi/u/mluukkai/tirak2010/B-tree.pdf"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xlinux.nist.gov/dads/HTML/bstartre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3482475"/>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SQLite RDBMS Extension for Data Indexing Using B-tree Modifications</a:t>
            </a:r>
          </a:p>
        </p:txBody>
      </p:sp>
      <p:sp>
        <p:nvSpPr>
          <p:cNvPr id="53" name="Очень крутой подзаголовок презентации"/>
          <p:cNvSpPr txBox="1"/>
          <p:nvPr/>
        </p:nvSpPr>
        <p:spPr>
          <a:xfrm>
            <a:off x="7116913" y="8482995"/>
            <a:ext cx="9937709" cy="3385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Bachelor Thesis Project Proposal</a:t>
            </a:r>
          </a:p>
          <a:p>
            <a:endParaRPr lang="en-US" dirty="0"/>
          </a:p>
          <a:p>
            <a:r>
              <a:rPr lang="en-US" dirty="0"/>
              <a:t>Student: Anton </a:t>
            </a:r>
            <a:r>
              <a:rPr lang="en-US" dirty="0" err="1"/>
              <a:t>Rigin</a:t>
            </a:r>
            <a:r>
              <a:rPr lang="en-US" dirty="0"/>
              <a:t>, group BSE153</a:t>
            </a:r>
          </a:p>
          <a:p>
            <a:r>
              <a:rPr lang="en-US" dirty="0"/>
              <a:t>Academic Supervisor: Sergey </a:t>
            </a:r>
            <a:r>
              <a:rPr lang="en-US" dirty="0" err="1"/>
              <a:t>Shershakov</a:t>
            </a:r>
            <a:r>
              <a:rPr lang="en-US" dirty="0"/>
              <a:t>,</a:t>
            </a:r>
            <a:br>
              <a:rPr lang="en-US" dirty="0"/>
            </a:br>
            <a:r>
              <a:rPr lang="en-US" dirty="0"/>
              <a:t>Senior Lecturer at School of Software Engineering</a:t>
            </a:r>
          </a:p>
        </p:txBody>
      </p:sp>
      <p:sp>
        <p:nvSpPr>
          <p:cNvPr id="54" name="Название подразделения,  лаборатории, факультета и т.д."/>
          <p:cNvSpPr txBox="1"/>
          <p:nvPr/>
        </p:nvSpPr>
        <p:spPr>
          <a:xfrm>
            <a:off x="7116915" y="1847447"/>
            <a:ext cx="9443423" cy="790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Faculty of Computer Science</a:t>
            </a:r>
          </a:p>
        </p:txBody>
      </p:sp>
      <p:sp>
        <p:nvSpPr>
          <p:cNvPr id="55" name="Москва, 2017"/>
          <p:cNvSpPr txBox="1"/>
          <p:nvPr/>
        </p:nvSpPr>
        <p:spPr>
          <a:xfrm>
            <a:off x="7116914" y="12260793"/>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Moscow, </a:t>
            </a:r>
            <a:r>
              <a:rPr lang="ru-RU" dirty="0"/>
              <a:t>2019</a:t>
            </a:r>
            <a:endParaRPr lang="en-US" dirty="0"/>
          </a:p>
        </p:txBody>
      </p:sp>
      <p:pic>
        <p:nvPicPr>
          <p:cNvPr id="9" name="Изображение" descr="Изображение"/>
          <p:cNvPicPr>
            <a:picLocks noChangeAspect="1"/>
          </p:cNvPicPr>
          <p:nvPr/>
        </p:nvPicPr>
        <p:blipFill>
          <a:blip r:embed="rId2">
            <a:extLst/>
          </a:blip>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Summary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b="1" dirty="0"/>
              <a:t>B-tree</a:t>
            </a:r>
            <a:r>
              <a:rPr lang="en-US" sz="6600" dirty="0"/>
              <a:t> is the balanced search tree for data indexing</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b="1" dirty="0"/>
              <a:t>B</a:t>
            </a:r>
            <a:r>
              <a:rPr lang="en-US" sz="6600" b="1" baseline="30000" dirty="0"/>
              <a:t>+</a:t>
            </a:r>
            <a:r>
              <a:rPr lang="en-US" sz="6600" b="1" dirty="0"/>
              <a:t>-tree, B</a:t>
            </a:r>
            <a:r>
              <a:rPr lang="en-US" sz="6600" b="1" baseline="30000" dirty="0"/>
              <a:t>*</a:t>
            </a:r>
            <a:r>
              <a:rPr lang="en-US" sz="6600" b="1" dirty="0"/>
              <a:t>-tree and B</a:t>
            </a:r>
            <a:r>
              <a:rPr lang="en-US" sz="6600" b="1" baseline="30000" dirty="0"/>
              <a:t>*+</a:t>
            </a:r>
            <a:r>
              <a:rPr lang="en-US" sz="6600" b="1" dirty="0"/>
              <a:t>-tree </a:t>
            </a:r>
            <a:r>
              <a:rPr lang="en-US" sz="6600" dirty="0"/>
              <a:t>are the B-tree modifications</a:t>
            </a:r>
            <a:endParaRPr lang="ru-RU" sz="66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b="1" dirty="0"/>
              <a:t>SQLite </a:t>
            </a:r>
            <a:r>
              <a:rPr lang="en-US" sz="6600" dirty="0"/>
              <a:t>RDBMS supports adding new features using </a:t>
            </a:r>
            <a:r>
              <a:rPr lang="en-US" sz="6600" b="1" dirty="0"/>
              <a:t>extensions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b="1" dirty="0"/>
              <a:t>B-trees modifications library </a:t>
            </a:r>
            <a:r>
              <a:rPr lang="en-US" sz="6600" dirty="0"/>
              <a:t>is connected to the SQLite as an extension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b="1" dirty="0"/>
              <a:t>The best index structure</a:t>
            </a:r>
            <a:r>
              <a:rPr lang="en-US" sz="6600" dirty="0"/>
              <a:t> is selected using multiclass linear classification</a:t>
            </a:r>
            <a:endParaRPr lang="en-US" sz="66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b="1" dirty="0"/>
              <a:t>SQLite GUI managers</a:t>
            </a:r>
            <a:r>
              <a:rPr lang="en-US" sz="6600" dirty="0"/>
              <a:t> support developing plugins</a:t>
            </a:r>
            <a:endParaRPr lang="en-US" sz="6600" b="1"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10</a:t>
            </a:fld>
            <a:endParaRPr lang="ru-RU" sz="3200" dirty="0">
              <a:solidFill>
                <a:srgbClr val="253957"/>
              </a:solidFill>
              <a:latin typeface="+mn-lt"/>
            </a:endParaRPr>
          </a:p>
        </p:txBody>
      </p:sp>
    </p:spTree>
    <p:extLst>
      <p:ext uri="{BB962C8B-B14F-4D97-AF65-F5344CB8AC3E}">
        <p14:creationId xmlns:p14="http://schemas.microsoft.com/office/powerpoint/2010/main" val="18421492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363570"/>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t>[1] R. Bayer and E. McCreight, “Organization and maintenance of large ordered indexes,” </a:t>
            </a:r>
            <a:r>
              <a:rPr lang="en-US" sz="5400" i="1" dirty="0"/>
              <a:t>Acta Informatica</a:t>
            </a:r>
            <a:r>
              <a:rPr lang="en-US" sz="5400" dirty="0"/>
              <a:t>, vol. 1, no. 3, pp. 173 – 189, 1972.</a:t>
            </a:r>
          </a:p>
          <a:p>
            <a:pPr algn="l">
              <a:defRPr sz="2800">
                <a:solidFill>
                  <a:srgbClr val="253957"/>
                </a:solidFill>
                <a:latin typeface="+mn-lt"/>
                <a:ea typeface="+mn-ea"/>
                <a:cs typeface="+mn-cs"/>
                <a:sym typeface="Arial Narrow"/>
              </a:defRPr>
            </a:pPr>
            <a:r>
              <a:rPr lang="en-US" sz="5400" dirty="0"/>
              <a:t>[2] K. </a:t>
            </a:r>
            <a:r>
              <a:rPr lang="en-US" sz="5400" dirty="0" err="1"/>
              <a:t>Pollari-Malmi</a:t>
            </a:r>
            <a:r>
              <a:rPr lang="en-US" sz="5400" dirty="0"/>
              <a:t>. (2010). “B</a:t>
            </a:r>
            <a:r>
              <a:rPr lang="en-US" sz="5400" baseline="30000" dirty="0"/>
              <a:t>+</a:t>
            </a:r>
            <a:r>
              <a:rPr lang="en-US" sz="5400" dirty="0"/>
              <a:t>-trees,” </a:t>
            </a:r>
            <a:r>
              <a:rPr lang="en-US" sz="5400" i="1" dirty="0"/>
              <a:t>University of Helsinki</a:t>
            </a:r>
            <a:r>
              <a:rPr lang="en-US" sz="5400" dirty="0"/>
              <a:t>. [PDF paper]. Available: </a:t>
            </a:r>
            <a:r>
              <a:rPr lang="en-US" sz="5400" dirty="0">
                <a:hlinkClick r:id="rId2"/>
              </a:rPr>
              <a:t>https://www.cs.helsinki.fi/u/mluukkai/tirak2010/B-tree.pdf</a:t>
            </a:r>
            <a:endParaRPr lang="en-US" sz="5400" dirty="0"/>
          </a:p>
          <a:p>
            <a:pPr algn="l">
              <a:defRPr sz="2800">
                <a:solidFill>
                  <a:srgbClr val="253957"/>
                </a:solidFill>
                <a:latin typeface="+mn-lt"/>
                <a:ea typeface="+mn-ea"/>
                <a:cs typeface="+mn-cs"/>
                <a:sym typeface="Arial Narrow"/>
              </a:defRPr>
            </a:pPr>
            <a:r>
              <a:rPr lang="en-US" sz="5400" dirty="0"/>
              <a:t>[3] “B*-tree.” NIST Dictionary of Algorithms and Data Structures. Available: </a:t>
            </a:r>
            <a:r>
              <a:rPr lang="en-US" sz="5400" dirty="0">
                <a:hlinkClick r:id="rId3"/>
              </a:rPr>
              <a:t>https://xlinux.nist.gov/dads/HTML/bstartree.html</a:t>
            </a:r>
            <a:r>
              <a:rPr lang="en-US" sz="5400" dirty="0"/>
              <a:t> (accessed Dec. 24, 2018).</a:t>
            </a:r>
          </a:p>
          <a:p>
            <a:pPr algn="l">
              <a:defRPr sz="2800">
                <a:solidFill>
                  <a:srgbClr val="253957"/>
                </a:solidFill>
                <a:latin typeface="+mn-lt"/>
                <a:ea typeface="+mn-ea"/>
                <a:cs typeface="+mn-cs"/>
                <a:sym typeface="Arial Narrow"/>
              </a:defRPr>
            </a:pPr>
            <a:r>
              <a:rPr lang="en-US" sz="5400" dirty="0"/>
              <a:t>[4] “Run-Time Loadable Extensions.” SQLite.org. Available: </a:t>
            </a:r>
            <a:r>
              <a:rPr lang="en-US" sz="5400" dirty="0">
                <a:hlinkClick r:id="rId4"/>
              </a:rPr>
              <a:t>https://www.sqlite.org/loadext.html</a:t>
            </a:r>
            <a:r>
              <a:rPr lang="en-US" sz="5400" dirty="0"/>
              <a:t> (accessed Jan. 20, 2019).</a:t>
            </a:r>
          </a:p>
          <a:p>
            <a:pPr algn="l">
              <a:defRPr sz="2800">
                <a:solidFill>
                  <a:srgbClr val="253957"/>
                </a:solidFill>
                <a:latin typeface="+mn-lt"/>
                <a:ea typeface="+mn-ea"/>
                <a:cs typeface="+mn-cs"/>
                <a:sym typeface="Arial Narrow"/>
              </a:defRPr>
            </a:pPr>
            <a:r>
              <a:rPr lang="en-US" sz="5400" dirty="0"/>
              <a:t>[5] A. </a:t>
            </a:r>
            <a:r>
              <a:rPr lang="en-US" sz="5400" dirty="0" err="1"/>
              <a:t>Rigin</a:t>
            </a:r>
            <a:r>
              <a:rPr lang="en-US" sz="5400" dirty="0"/>
              <a:t>, “On the Performance of Multiway Trees in the Problem of Structured Data Indexing,” (in Russian), coursework, Dept. Soft. Eng., HSE, Moscow, Russia, 2018.</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5">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902A01CF-F89D-4CA0-94E1-DF3AEA6516F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11</a:t>
            </a:fld>
            <a:endParaRPr lang="ru-RU" sz="3200" dirty="0">
              <a:solidFill>
                <a:srgbClr val="253957"/>
              </a:solidFill>
              <a:latin typeface="+mn-lt"/>
            </a:endParaRPr>
          </a:p>
        </p:txBody>
      </p:sp>
    </p:spTree>
    <p:extLst>
      <p:ext uri="{BB962C8B-B14F-4D97-AF65-F5344CB8AC3E}">
        <p14:creationId xmlns:p14="http://schemas.microsoft.com/office/powerpoint/2010/main" val="22651589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8" y="10876876"/>
            <a:ext cx="8579502"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dirty="0">
                <a:solidFill>
                  <a:schemeClr val="bg1"/>
                </a:solidFill>
                <a:hlinkClick r:id="rId2">
                  <a:extLst>
                    <a:ext uri="{A12FA001-AC4F-418D-AE19-62706E023703}">
                      <ahyp:hlinkClr xmlns:ahyp="http://schemas.microsoft.com/office/drawing/2018/hyperlinkcolor" val="tx"/>
                    </a:ext>
                  </a:extLst>
                </a:hlinkClick>
              </a:rPr>
              <a:t>amrigin@edu.hse.ru</a:t>
            </a:r>
            <a:endParaRPr lang="en-US" sz="3200" dirty="0">
              <a:solidFill>
                <a:schemeClr val="bg1"/>
              </a:solidFill>
            </a:endParaRPr>
          </a:p>
          <a:p>
            <a:pPr algn="ctr"/>
            <a:r>
              <a:rPr lang="en-US" sz="3200" dirty="0">
                <a:solidFill>
                  <a:schemeClr val="bg1"/>
                </a:solidFill>
                <a:hlinkClick r:id="rId3">
                  <a:extLst>
                    <a:ext uri="{A12FA001-AC4F-418D-AE19-62706E023703}">
                      <ahyp:hlinkClr xmlns:ahyp="http://schemas.microsoft.com/office/drawing/2018/hyperlinkcolor" val="tx"/>
                    </a:ext>
                  </a:extLst>
                </a:hlinkClick>
              </a:rPr>
              <a:t>anton19979@yandex.ru</a:t>
            </a:r>
            <a:endParaRPr lang="en-US" sz="3200" dirty="0">
              <a:solidFill>
                <a:schemeClr val="bg1"/>
              </a:solidFill>
            </a:endParaRPr>
          </a:p>
          <a:p>
            <a:pPr algn="ctr"/>
            <a:r>
              <a:rPr lang="en-US" sz="3200" dirty="0">
                <a:solidFill>
                  <a:schemeClr val="bg1"/>
                </a:solidFill>
                <a:hlinkClick r:id="rId4">
                  <a:extLst>
                    <a:ext uri="{A12FA001-AC4F-418D-AE19-62706E023703}">
                      <ahyp:hlinkClr xmlns:ahyp="http://schemas.microsoft.com/office/drawing/2018/hyperlinkcolor" val="tx"/>
                    </a:ext>
                  </a:extLst>
                </a:hlinkClick>
              </a:rPr>
              <a:t>anton19979@yandex-team.ru</a:t>
            </a:r>
            <a:endParaRPr sz="3200" dirty="0">
              <a:solidFill>
                <a:schemeClr val="bg1"/>
              </a:solidFill>
            </a:endParaRPr>
          </a:p>
        </p:txBody>
      </p:sp>
      <p:sp>
        <p:nvSpPr>
          <p:cNvPr id="101" name="www.text"/>
          <p:cNvSpPr txBox="1"/>
          <p:nvPr/>
        </p:nvSpPr>
        <p:spPr>
          <a:xfrm>
            <a:off x="8920765" y="9226023"/>
            <a:ext cx="6542468"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en-US" sz="4800" dirty="0"/>
              <a:t>Thank you for your attention!</a:t>
            </a:r>
            <a:endParaRPr sz="4800" dirty="0"/>
          </a:p>
        </p:txBody>
      </p:sp>
      <p:pic>
        <p:nvPicPr>
          <p:cNvPr id="7" name="Изображение" descr="Изображение"/>
          <p:cNvPicPr>
            <a:picLocks noChangeAspect="1"/>
          </p:cNvPicPr>
          <p:nvPr/>
        </p:nvPicPr>
        <p:blipFill>
          <a:blip r:embed="rId5">
            <a:extLst/>
          </a:blip>
          <a:stretch>
            <a:fillRect/>
          </a:stretch>
        </p:blipFill>
        <p:spPr>
          <a:xfrm>
            <a:off x="11065951" y="4920064"/>
            <a:ext cx="2252097" cy="290334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and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SQLite and extensions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B-trees modifications C++ library</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Selecting the best index structure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SQLite GUI managers</a:t>
            </a:r>
            <a:endParaRPr sz="72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DEC576D9-8437-4996-AEAF-8F3BED1690EF}"/>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a:t>
            </a:fld>
            <a:endParaRPr lang="ru-RU" sz="3200" dirty="0">
              <a:solidFill>
                <a:srgbClr val="253957"/>
              </a:solidFill>
              <a:latin typeface="+mn-lt"/>
            </a:endParaRPr>
          </a:p>
        </p:txBody>
      </p:sp>
    </p:spTree>
    <p:extLst>
      <p:ext uri="{BB962C8B-B14F-4D97-AF65-F5344CB8AC3E}">
        <p14:creationId xmlns:p14="http://schemas.microsoft.com/office/powerpoint/2010/main" val="27692366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01749" y="4934728"/>
                <a:ext cx="23682251"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700" dirty="0"/>
                  <a:t>Balanced search tree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700" dirty="0"/>
                  <a:t>Nodes may contain more than 1 key and more than 2 pointers to the children nodes [1]</a:t>
                </a:r>
                <a:endParaRPr lang="ru-RU" sz="57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700" dirty="0"/>
                  <a:t>If some node contains </a:t>
                </a:r>
                <a14:m>
                  <m:oMath xmlns:m="http://schemas.openxmlformats.org/officeDocument/2006/math">
                    <m:r>
                      <a:rPr lang="en-US" sz="5700" i="1" dirty="0" smtClean="0">
                        <a:latin typeface="Cambria Math" panose="02040503050406030204" pitchFamily="18" charset="0"/>
                      </a:rPr>
                      <m:t>𝑘</m:t>
                    </m:r>
                  </m:oMath>
                </a14:m>
                <a:r>
                  <a:rPr lang="en-US" sz="5700" dirty="0"/>
                  <a:t> keys than it contains </a:t>
                </a:r>
                <a14:m>
                  <m:oMath xmlns:m="http://schemas.openxmlformats.org/officeDocument/2006/math">
                    <m:r>
                      <a:rPr lang="en-US" sz="5700" i="1" dirty="0" smtClean="0">
                        <a:latin typeface="Cambria Math" panose="02040503050406030204" pitchFamily="18" charset="0"/>
                      </a:rPr>
                      <m:t>𝑘</m:t>
                    </m:r>
                    <m:r>
                      <a:rPr lang="en-US" sz="5700" i="1" dirty="0" smtClean="0">
                        <a:latin typeface="Cambria Math" panose="02040503050406030204" pitchFamily="18" charset="0"/>
                      </a:rPr>
                      <m:t>+1 </m:t>
                    </m:r>
                  </m:oMath>
                </a14:m>
                <a:r>
                  <a:rPr lang="en-US" sz="5700" dirty="0"/>
                  <a:t>pointers to the children nodes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700" b="1" dirty="0"/>
                  <a:t>B-tree order </a:t>
                </a:r>
                <a:r>
                  <a:rPr lang="en-US" sz="5700" dirty="0"/>
                  <a:t>is such a </a:t>
                </a:r>
                <a14:m>
                  <m:oMath xmlns:m="http://schemas.openxmlformats.org/officeDocument/2006/math">
                    <m:r>
                      <a:rPr lang="en-US" sz="5700" b="0" i="1" smtClean="0">
                        <a:latin typeface="Cambria Math" panose="02040503050406030204" pitchFamily="18" charset="0"/>
                      </a:rPr>
                      <m:t>𝑡</m:t>
                    </m:r>
                  </m:oMath>
                </a14:m>
                <a:r>
                  <a:rPr lang="en-US" sz="5700" b="1" dirty="0"/>
                  <a:t> </a:t>
                </a:r>
                <a:r>
                  <a:rPr lang="en-US" sz="5700" dirty="0"/>
                  <a:t>number that:</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700" dirty="0">
                    <a:solidFill>
                      <a:srgbClr val="253957"/>
                    </a:solidFill>
                    <a:sym typeface="Arial Narrow"/>
                  </a:rPr>
                  <a:t>for each non-root node: </a:t>
                </a:r>
                <a14:m>
                  <m:oMath xmlns:m="http://schemas.openxmlformats.org/officeDocument/2006/math">
                    <m:r>
                      <a:rPr lang="ru-RU" sz="5700" i="1" dirty="0">
                        <a:solidFill>
                          <a:srgbClr val="253957"/>
                        </a:solidFill>
                        <a:latin typeface="Cambria Math" panose="02040503050406030204" pitchFamily="18" charset="0"/>
                        <a:sym typeface="Arial Narrow"/>
                      </a:rPr>
                      <m:t>𝑡</m:t>
                    </m:r>
                    <m:r>
                      <a:rPr lang="ru-RU" sz="5700" i="1" dirty="0">
                        <a:solidFill>
                          <a:srgbClr val="253957"/>
                        </a:solidFill>
                        <a:latin typeface="Cambria Math" panose="02040503050406030204" pitchFamily="18" charset="0"/>
                        <a:sym typeface="Arial Narrow"/>
                      </a:rPr>
                      <m:t>−1≤</m:t>
                    </m:r>
                    <m:r>
                      <a:rPr lang="ru-RU" sz="5700" i="1" dirty="0">
                        <a:solidFill>
                          <a:srgbClr val="253957"/>
                        </a:solidFill>
                        <a:latin typeface="Cambria Math" panose="02040503050406030204" pitchFamily="18" charset="0"/>
                        <a:sym typeface="Arial Narrow"/>
                      </a:rPr>
                      <m:t>𝑘</m:t>
                    </m:r>
                    <m:r>
                      <a:rPr lang="ru-RU" sz="5700" i="1" dirty="0">
                        <a:solidFill>
                          <a:srgbClr val="253957"/>
                        </a:solidFill>
                        <a:latin typeface="Cambria Math" panose="02040503050406030204" pitchFamily="18" charset="0"/>
                        <a:sym typeface="Arial Narrow"/>
                      </a:rPr>
                      <m:t>≤2</m:t>
                    </m:r>
                    <m:r>
                      <a:rPr lang="ru-RU" sz="5700" i="1" dirty="0">
                        <a:solidFill>
                          <a:srgbClr val="253957"/>
                        </a:solidFill>
                        <a:latin typeface="Cambria Math" panose="02040503050406030204" pitchFamily="18" charset="0"/>
                        <a:sym typeface="Arial Narrow"/>
                      </a:rPr>
                      <m:t>𝑡</m:t>
                    </m:r>
                    <m:r>
                      <a:rPr lang="ru-RU" sz="5700" i="1" dirty="0">
                        <a:solidFill>
                          <a:srgbClr val="253957"/>
                        </a:solidFill>
                        <a:latin typeface="Cambria Math" panose="02040503050406030204" pitchFamily="18" charset="0"/>
                        <a:sym typeface="Arial Narrow"/>
                      </a:rPr>
                      <m:t>−1</m:t>
                    </m:r>
                  </m:oMath>
                </a14:m>
                <a:endParaRPr lang="en-US" sz="5700"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700" dirty="0">
                    <a:solidFill>
                      <a:srgbClr val="253957"/>
                    </a:solidFill>
                    <a:sym typeface="Arial Narrow"/>
                  </a:rPr>
                  <a:t>for root node in the non-empty tree: </a:t>
                </a:r>
                <a14:m>
                  <m:oMath xmlns:m="http://schemas.openxmlformats.org/officeDocument/2006/math">
                    <m:r>
                      <a:rPr lang="ru-RU" sz="5700" i="1" dirty="0">
                        <a:solidFill>
                          <a:srgbClr val="253957"/>
                        </a:solidFill>
                        <a:latin typeface="Cambria Math" panose="02040503050406030204" pitchFamily="18" charset="0"/>
                        <a:sym typeface="Arial Narrow"/>
                      </a:rPr>
                      <m:t>1≤</m:t>
                    </m:r>
                    <m:r>
                      <a:rPr lang="ru-RU" sz="5700" i="1" dirty="0">
                        <a:solidFill>
                          <a:srgbClr val="253957"/>
                        </a:solidFill>
                        <a:latin typeface="Cambria Math" panose="02040503050406030204" pitchFamily="18" charset="0"/>
                        <a:sym typeface="Arial Narrow"/>
                      </a:rPr>
                      <m:t>𝑘</m:t>
                    </m:r>
                    <m:r>
                      <a:rPr lang="ru-RU" sz="5700" i="1" dirty="0">
                        <a:solidFill>
                          <a:srgbClr val="253957"/>
                        </a:solidFill>
                        <a:latin typeface="Cambria Math" panose="02040503050406030204" pitchFamily="18" charset="0"/>
                        <a:sym typeface="Arial Narrow"/>
                      </a:rPr>
                      <m:t>≤2</m:t>
                    </m:r>
                    <m:r>
                      <a:rPr lang="ru-RU" sz="5700" i="1" dirty="0">
                        <a:solidFill>
                          <a:srgbClr val="253957"/>
                        </a:solidFill>
                        <a:latin typeface="Cambria Math" panose="02040503050406030204" pitchFamily="18" charset="0"/>
                        <a:sym typeface="Arial Narrow"/>
                      </a:rPr>
                      <m:t>𝑡</m:t>
                    </m:r>
                    <m:r>
                      <a:rPr lang="ru-RU" sz="5700" i="1" dirty="0">
                        <a:solidFill>
                          <a:srgbClr val="253957"/>
                        </a:solidFill>
                        <a:latin typeface="Cambria Math" panose="02040503050406030204" pitchFamily="18" charset="0"/>
                        <a:sym typeface="Arial Narrow"/>
                      </a:rPr>
                      <m:t>−1</m:t>
                    </m:r>
                  </m:oMath>
                </a14:m>
                <a:endParaRPr lang="en-US" sz="5700" b="1"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700" dirty="0">
                    <a:solidFill>
                      <a:srgbClr val="253957"/>
                    </a:solidFill>
                    <a:sym typeface="Arial Narrow"/>
                  </a:rPr>
                  <a:t>for root node in the empty tree: </a:t>
                </a:r>
                <a14:m>
                  <m:oMath xmlns:m="http://schemas.openxmlformats.org/officeDocument/2006/math">
                    <m:r>
                      <a:rPr lang="en-US" sz="5700" i="1">
                        <a:solidFill>
                          <a:srgbClr val="253957"/>
                        </a:solidFill>
                        <a:latin typeface="Cambria Math" panose="02040503050406030204" pitchFamily="18" charset="0"/>
                        <a:sym typeface="Arial Narrow"/>
                      </a:rPr>
                      <m:t>𝑘</m:t>
                    </m:r>
                    <m:r>
                      <a:rPr lang="en-US" sz="5700" i="1">
                        <a:solidFill>
                          <a:srgbClr val="253957"/>
                        </a:solidFill>
                        <a:latin typeface="Cambria Math" panose="02040503050406030204" pitchFamily="18" charset="0"/>
                        <a:sym typeface="Arial Narrow"/>
                      </a:rPr>
                      <m:t>=0</m:t>
                    </m:r>
                  </m:oMath>
                </a14:m>
                <a:r>
                  <a:rPr lang="en-US" sz="5700" dirty="0">
                    <a:solidFill>
                      <a:srgbClr val="253957"/>
                    </a:solidFill>
                    <a:sym typeface="Arial Narrow"/>
                  </a:rPr>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700" dirty="0"/>
                  <a:t>Usually used as the data index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0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701749" y="4934728"/>
                <a:ext cx="23682251" cy="6566710"/>
              </a:xfrm>
              <a:prstGeom prst="rect">
                <a:avLst/>
              </a:prstGeom>
              <a:blipFill>
                <a:blip r:embed="rId2"/>
                <a:stretch>
                  <a:fillRect l="-1416" t="-2414" r="-232" b="-13556"/>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F13CA20A-86BD-4BF3-9BCF-476D11D48F4E}"/>
              </a:ext>
            </a:extLst>
          </p:cNvPr>
          <p:cNvSpPr/>
          <p:nvPr/>
        </p:nvSpPr>
        <p:spPr>
          <a:xfrm>
            <a:off x="1209449" y="13192780"/>
            <a:ext cx="18545844"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FE105D6C-B779-4678-BECA-235095EAE47B}"/>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3</a:t>
            </a:fld>
            <a:endParaRPr lang="ru-RU" sz="3200" dirty="0">
              <a:solidFill>
                <a:srgbClr val="253957"/>
              </a:solidFill>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2CFD6296-FBE3-4F20-A75D-31D43D7F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8" name="TextBox 7">
            <a:extLst>
              <a:ext uri="{FF2B5EF4-FFF2-40B4-BE49-F238E27FC236}">
                <a16:creationId xmlns:a16="http://schemas.microsoft.com/office/drawing/2014/main" id="{BEB737A2-92CD-403A-9E17-A9D889ABE78E}"/>
              </a:ext>
            </a:extLst>
          </p:cNvPr>
          <p:cNvSpPr txBox="1"/>
          <p:nvPr/>
        </p:nvSpPr>
        <p:spPr>
          <a:xfrm>
            <a:off x="8553191" y="8471666"/>
            <a:ext cx="727763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6000" i="1" dirty="0">
                <a:solidFill>
                  <a:srgbClr val="253957"/>
                </a:solidFill>
                <a:latin typeface="+mn-lt"/>
                <a:ea typeface="+mn-ea"/>
                <a:cs typeface="+mn-cs"/>
              </a:rPr>
              <a:t>The B-tree example, t = 6</a:t>
            </a:r>
            <a:endParaRPr lang="ru-RU" sz="6000" i="1" dirty="0">
              <a:solidFill>
                <a:srgbClr val="253957"/>
              </a:solidFill>
              <a:latin typeface="+mn-lt"/>
              <a:ea typeface="+mn-ea"/>
              <a:cs typeface="+mn-cs"/>
            </a:endParaRPr>
          </a:p>
        </p:txBody>
      </p:sp>
      <p:cxnSp>
        <p:nvCxnSpPr>
          <p:cNvPr id="10" name="Прямая со стрелкой 9">
            <a:extLst>
              <a:ext uri="{FF2B5EF4-FFF2-40B4-BE49-F238E27FC236}">
                <a16:creationId xmlns:a16="http://schemas.microsoft.com/office/drawing/2014/main" id="{ECCAA2ED-DF8A-475E-BF04-B6AFE9A3ACC3}"/>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21706A8-E17E-44A1-916E-0143032A2462}"/>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Прямая со стрелкой 11">
            <a:extLst>
              <a:ext uri="{FF2B5EF4-FFF2-40B4-BE49-F238E27FC236}">
                <a16:creationId xmlns:a16="http://schemas.microsoft.com/office/drawing/2014/main" id="{A947D282-E8B4-4ADE-8025-9884685E28C7}"/>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3C32291-D226-4D3D-81FC-89DDE12DC645}"/>
              </a:ext>
            </a:extLst>
          </p:cNvPr>
          <p:cNvSpPr txBox="1"/>
          <p:nvPr/>
        </p:nvSpPr>
        <p:spPr>
          <a:xfrm>
            <a:off x="17707444" y="4068831"/>
            <a:ext cx="42351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Pointer to child</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4" name="TextBox 13">
            <a:extLst>
              <a:ext uri="{FF2B5EF4-FFF2-40B4-BE49-F238E27FC236}">
                <a16:creationId xmlns:a16="http://schemas.microsoft.com/office/drawing/2014/main" id="{84D681AF-54DF-44B0-991D-C26EEB6BF8EE}"/>
              </a:ext>
            </a:extLst>
          </p:cNvPr>
          <p:cNvSpPr txBox="1"/>
          <p:nvPr/>
        </p:nvSpPr>
        <p:spPr>
          <a:xfrm>
            <a:off x="14344038" y="3742551"/>
            <a:ext cx="29735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Root node</a:t>
            </a:r>
            <a:endParaRPr kumimoji="0" lang="ru-RU" sz="5000" b="0" i="0" u="none" strike="noStrike" cap="none" spc="0" normalizeH="0" baseline="0" dirty="0">
              <a:ln>
                <a:noFill/>
              </a:ln>
              <a:solidFill>
                <a:srgbClr val="FF0000"/>
              </a:solidFill>
              <a:effectLst/>
              <a:uFillTx/>
              <a:sym typeface="Helvetica Light"/>
            </a:endParaRPr>
          </a:p>
        </p:txBody>
      </p:sp>
      <p:sp>
        <p:nvSpPr>
          <p:cNvPr id="15" name="TextBox 14">
            <a:extLst>
              <a:ext uri="{FF2B5EF4-FFF2-40B4-BE49-F238E27FC236}">
                <a16:creationId xmlns:a16="http://schemas.microsoft.com/office/drawing/2014/main" id="{3C84F8A6-CD45-41CC-AA8C-22449D8C0E0A}"/>
              </a:ext>
            </a:extLst>
          </p:cNvPr>
          <p:cNvSpPr txBox="1"/>
          <p:nvPr/>
        </p:nvSpPr>
        <p:spPr>
          <a:xfrm>
            <a:off x="6709557" y="4504129"/>
            <a:ext cx="117179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Key</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cxnSp>
        <p:nvCxnSpPr>
          <p:cNvPr id="16" name="Прямая со стрелкой 15">
            <a:extLst>
              <a:ext uri="{FF2B5EF4-FFF2-40B4-BE49-F238E27FC236}">
                <a16:creationId xmlns:a16="http://schemas.microsoft.com/office/drawing/2014/main" id="{DE7876A2-2567-465A-A5E2-292628DC6096}"/>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F3BDCFDF-EE07-4315-9A7B-CDCDD5AC3521}"/>
              </a:ext>
            </a:extLst>
          </p:cNvPr>
          <p:cNvSpPr txBox="1"/>
          <p:nvPr/>
        </p:nvSpPr>
        <p:spPr>
          <a:xfrm>
            <a:off x="1393069" y="11071582"/>
            <a:ext cx="287578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Leaf node</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9" name="Номер слайда 3">
            <a:extLst>
              <a:ext uri="{FF2B5EF4-FFF2-40B4-BE49-F238E27FC236}">
                <a16:creationId xmlns:a16="http://schemas.microsoft.com/office/drawing/2014/main" id="{127E6D0E-AED5-4A3E-9007-E9E3008AFC65}"/>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4</a:t>
            </a:fld>
            <a:endParaRPr lang="ru-RU" sz="3200" dirty="0">
              <a:solidFill>
                <a:srgbClr val="253957"/>
              </a:solidFill>
              <a:latin typeface="+mn-lt"/>
            </a:endParaRPr>
          </a:p>
        </p:txBody>
      </p:sp>
    </p:spTree>
    <p:extLst>
      <p:ext uri="{BB962C8B-B14F-4D97-AF65-F5344CB8AC3E}">
        <p14:creationId xmlns:p14="http://schemas.microsoft.com/office/powerpoint/2010/main" val="36301296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c="http://schemas.openxmlformats.org/markup-compatibility/2006" xmlns:a14="http://schemas.microsoft.com/office/drawing/2010/main"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Only leaf nodes contain real keys (real data), other nodes contain router keys [2]</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t>Deletion is probably faster than in B-tree</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Each node (except of the root node) is filled at least by 2/3 not 1/2 [3]</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Keys insertion in B</a:t>
            </a:r>
            <a:r>
              <a:rPr lang="en-US" sz="5400" baseline="30000" dirty="0">
                <a:solidFill>
                  <a:srgbClr val="253957"/>
                </a:solidFill>
                <a:sym typeface="Arial Narrow"/>
              </a:rPr>
              <a:t>*</a:t>
            </a:r>
            <a:r>
              <a:rPr lang="en-US" sz="5400" dirty="0">
                <a:solidFill>
                  <a:srgbClr val="253957"/>
                </a:solidFill>
                <a:sym typeface="Arial Narrow"/>
              </a:rPr>
              <a:t>-tree is expected to be faster than in B-tree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Combines the main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and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features together</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201065" y="12761893"/>
            <a:ext cx="21504095" cy="954107"/>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[2] K. </a:t>
            </a:r>
            <a:r>
              <a:rPr lang="en-US" sz="2800" dirty="0" err="1">
                <a:solidFill>
                  <a:srgbClr val="253957"/>
                </a:solidFill>
                <a:sym typeface="Arial Narrow"/>
              </a:rPr>
              <a:t>Pollari-Malmi</a:t>
            </a:r>
            <a:r>
              <a:rPr lang="en-US" sz="2800" dirty="0">
                <a:solidFill>
                  <a:srgbClr val="253957"/>
                </a:solidFill>
                <a:sym typeface="Arial Narrow"/>
              </a:rPr>
              <a:t>. (2010). B+-trees [PDF paper]. Available: </a:t>
            </a:r>
            <a:r>
              <a:rPr lang="en-US" sz="2800" dirty="0">
                <a:solidFill>
                  <a:srgbClr val="253957"/>
                </a:solidFill>
                <a:sym typeface="Arial Narrow"/>
                <a:hlinkClick r:id="rId3"/>
              </a:rPr>
              <a:t>https://www.cs.helsinki.fi/u/mluukkai/tirak2010/B-tree.pdf</a:t>
            </a:r>
            <a:endParaRPr lang="en-US" sz="2800" dirty="0">
              <a:solidFill>
                <a:srgbClr val="253957"/>
              </a:solidFill>
              <a:sym typeface="Arial Narrow"/>
            </a:endParaRPr>
          </a:p>
          <a:p>
            <a:pPr algn="l">
              <a:defRPr sz="2800">
                <a:solidFill>
                  <a:srgbClr val="253957"/>
                </a:solidFill>
                <a:latin typeface="+mn-lt"/>
                <a:ea typeface="+mn-ea"/>
                <a:cs typeface="+mn-cs"/>
                <a:sym typeface="Arial Narrow"/>
              </a:defRPr>
            </a:pPr>
            <a:r>
              <a:rPr lang="en-US" sz="2800" dirty="0">
                <a:solidFill>
                  <a:srgbClr val="253957"/>
                </a:solidFill>
                <a:sym typeface="Arial Narrow"/>
              </a:rPr>
              <a:t>[3] </a:t>
            </a:r>
            <a:r>
              <a:rPr lang="en-US" sz="2800" dirty="0">
                <a:sym typeface="Arial Narrow"/>
              </a:rPr>
              <a:t>“B</a:t>
            </a:r>
            <a:r>
              <a:rPr lang="en-US" sz="2800" baseline="30000" dirty="0">
                <a:sym typeface="Arial Narrow"/>
              </a:rPr>
              <a:t>*</a:t>
            </a:r>
            <a:r>
              <a:rPr lang="en-US" sz="2800" dirty="0">
                <a:sym typeface="Arial Narrow"/>
              </a:rPr>
              <a:t>-tree.” NIST Dictionary of Algorithms and Data Structures. Available: </a:t>
            </a:r>
            <a:r>
              <a:rPr lang="en-US" sz="2800" dirty="0">
                <a:sym typeface="Arial Narrow"/>
                <a:hlinkClick r:id="rId4"/>
              </a:rPr>
              <a:t>https://xlinux.nist.gov/dads/HTML/bstartree.html</a:t>
            </a:r>
            <a:r>
              <a:rPr lang="en-US" sz="2800" dirty="0">
                <a:sym typeface="Arial Narrow"/>
              </a:rPr>
              <a:t> (accessed Dec. 24, 2018).</a:t>
            </a:r>
            <a:endParaRPr lang="ru-RU" sz="2800" dirty="0">
              <a:sym typeface="Arial Narrow"/>
            </a:endParaRP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5</a:t>
            </a:fld>
            <a:endParaRPr lang="ru-RU" sz="3200" dirty="0">
              <a:solidFill>
                <a:srgbClr val="253957"/>
              </a:solidFill>
              <a:latin typeface="+mn-lt"/>
            </a:endParaRPr>
          </a:p>
        </p:txBody>
      </p:sp>
    </p:spTree>
    <p:extLst>
      <p:ext uri="{BB962C8B-B14F-4D97-AF65-F5344CB8AC3E}">
        <p14:creationId xmlns:p14="http://schemas.microsoft.com/office/powerpoint/2010/main" val="25268132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Popular open-source embedded relational DBMS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Written in the C language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Uses the B-tree as the default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extensions are the dynamically linked libraries [4]</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03986B29-5903-4D8C-9A6D-FC4DE291A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77" y="9480305"/>
            <a:ext cx="5328730" cy="2525818"/>
          </a:xfrm>
          <a:prstGeom prst="rect">
            <a:avLst/>
          </a:prstGeom>
        </p:spPr>
      </p:pic>
      <p:pic>
        <p:nvPicPr>
          <p:cNvPr id="8" name="Рисунок 7">
            <a:extLst>
              <a:ext uri="{FF2B5EF4-FFF2-40B4-BE49-F238E27FC236}">
                <a16:creationId xmlns:a16="http://schemas.microsoft.com/office/drawing/2014/main" id="{BB484C8C-AEFE-4865-95B4-7E7262307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2010" y="8896655"/>
            <a:ext cx="3473150" cy="3693117"/>
          </a:xfrm>
          <a:prstGeom prst="rect">
            <a:avLst/>
          </a:prstGeom>
        </p:spPr>
      </p:pic>
      <p:sp>
        <p:nvSpPr>
          <p:cNvPr id="2" name="Прямоугольник 1">
            <a:extLst>
              <a:ext uri="{FF2B5EF4-FFF2-40B4-BE49-F238E27FC236}">
                <a16:creationId xmlns:a16="http://schemas.microsoft.com/office/drawing/2014/main" id="{29022DA6-ECD9-4F53-93DC-8EA8C4E490E8}"/>
              </a:ext>
            </a:extLst>
          </p:cNvPr>
          <p:cNvSpPr/>
          <p:nvPr/>
        </p:nvSpPr>
        <p:spPr>
          <a:xfrm>
            <a:off x="1209448" y="12761893"/>
            <a:ext cx="1933265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“Run-Time Loadable Extensions.” SQLite.org. Available: https://www.sqlite.org/loadext.html (accessed Jan. 20, 2019).</a:t>
            </a:r>
          </a:p>
        </p:txBody>
      </p:sp>
      <p:sp>
        <p:nvSpPr>
          <p:cNvPr id="13" name="Номер слайда 3">
            <a:extLst>
              <a:ext uri="{FF2B5EF4-FFF2-40B4-BE49-F238E27FC236}">
                <a16:creationId xmlns:a16="http://schemas.microsoft.com/office/drawing/2014/main" id="{C652F58D-3652-4D6A-A86D-6228CED759D3}"/>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6</a:t>
            </a:fld>
            <a:endParaRPr lang="ru-RU" sz="3200" dirty="0">
              <a:solidFill>
                <a:srgbClr val="253957"/>
              </a:solidFill>
              <a:latin typeface="+mn-lt"/>
            </a:endParaRPr>
          </a:p>
        </p:txBody>
      </p:sp>
    </p:spTree>
    <p:extLst>
      <p:ext uri="{BB962C8B-B14F-4D97-AF65-F5344CB8AC3E}">
        <p14:creationId xmlns:p14="http://schemas.microsoft.com/office/powerpoint/2010/main" val="22877176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B-trees Modifications C++ Library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Developed previously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Contains B-tree, B</a:t>
            </a:r>
            <a:r>
              <a:rPr lang="en-US" sz="7200" baseline="30000" dirty="0">
                <a:sym typeface="Arial Narrow"/>
              </a:rPr>
              <a:t>+</a:t>
            </a:r>
            <a:r>
              <a:rPr lang="en-US" sz="7200" dirty="0">
                <a:sym typeface="Arial Narrow"/>
              </a:rPr>
              <a:t>-tree, B</a:t>
            </a:r>
            <a:r>
              <a:rPr lang="en-US" sz="7200" baseline="30000" dirty="0">
                <a:sym typeface="Arial Narrow"/>
              </a:rPr>
              <a:t>*</a:t>
            </a:r>
            <a:r>
              <a:rPr lang="en-US" sz="7200" dirty="0">
                <a:sym typeface="Arial Narrow"/>
              </a:rPr>
              <a:t>-tree and B</a:t>
            </a:r>
            <a:r>
              <a:rPr lang="en-US" sz="7200" baseline="30000" dirty="0">
                <a:sym typeface="Arial Narrow"/>
              </a:rPr>
              <a:t>*+</a:t>
            </a:r>
            <a:r>
              <a:rPr lang="en-US" sz="7200" dirty="0">
                <a:sym typeface="Arial Narrow"/>
              </a:rPr>
              <a:t>-tree implementations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In the current work connected to the SQLite as the </a:t>
            </a:r>
            <a:r>
              <a:rPr lang="en-US" sz="7200" b="1" dirty="0">
                <a:sym typeface="Arial Narrow"/>
              </a:rPr>
              <a:t>run-time loadable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38CA6F12-0D2C-42BA-954C-035CC7A14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4674" y="9560831"/>
            <a:ext cx="2914650" cy="3276600"/>
          </a:xfrm>
          <a:prstGeom prst="rect">
            <a:avLst/>
          </a:prstGeom>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7</a:t>
            </a:fld>
            <a:endParaRPr lang="ru-RU" sz="3200" dirty="0">
              <a:solidFill>
                <a:srgbClr val="253957"/>
              </a:solidFill>
              <a:latin typeface="+mn-lt"/>
            </a:endParaRPr>
          </a:p>
        </p:txBody>
      </p:sp>
      <p:sp>
        <p:nvSpPr>
          <p:cNvPr id="10" name="Прямоугольник 9">
            <a:extLst>
              <a:ext uri="{FF2B5EF4-FFF2-40B4-BE49-F238E27FC236}">
                <a16:creationId xmlns:a16="http://schemas.microsoft.com/office/drawing/2014/main" id="{063CE79A-2C4B-4A6C-9C51-2A9B1B6BDA02}"/>
              </a:ext>
            </a:extLst>
          </p:cNvPr>
          <p:cNvSpPr/>
          <p:nvPr/>
        </p:nvSpPr>
        <p:spPr>
          <a:xfrm>
            <a:off x="1047746" y="13192780"/>
            <a:ext cx="2228850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[5]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Tree>
    <p:extLst>
      <p:ext uri="{BB962C8B-B14F-4D97-AF65-F5344CB8AC3E}">
        <p14:creationId xmlns:p14="http://schemas.microsoft.com/office/powerpoint/2010/main" val="14463218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Best Index Structure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506374" cy="7966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Uses the multiclass linear classification:</a:t>
            </a:r>
          </a:p>
          <a:p>
            <a:pPr>
              <a:defRPr sz="2800">
                <a:solidFill>
                  <a:srgbClr val="253957"/>
                </a:solidFill>
                <a:latin typeface="+mn-lt"/>
                <a:ea typeface="+mn-ea"/>
                <a:cs typeface="+mn-cs"/>
                <a:sym typeface="Arial Narrow"/>
              </a:defRPr>
            </a:pPr>
            <a:r>
              <a:rPr lang="en-US" sz="7200" i="1" dirty="0" err="1">
                <a:solidFill>
                  <a:srgbClr val="253957"/>
                </a:solidFill>
                <a:sym typeface="Arial Narrow"/>
              </a:rPr>
              <a:t>y</a:t>
            </a:r>
            <a:r>
              <a:rPr lang="en-US" sz="7200" i="1" baseline="-25000" dirty="0" err="1">
                <a:solidFill>
                  <a:srgbClr val="253957"/>
                </a:solidFill>
                <a:sym typeface="Arial Narrow"/>
              </a:rPr>
              <a:t>i</a:t>
            </a:r>
            <a:r>
              <a:rPr lang="en-US" sz="7200" i="1" baseline="-25000" dirty="0">
                <a:solidFill>
                  <a:srgbClr val="253957"/>
                </a:solidFill>
                <a:sym typeface="Arial Narrow"/>
              </a:rPr>
              <a:t> = </a:t>
            </a:r>
            <a:r>
              <a:rPr lang="en-US" sz="7200" i="1" dirty="0">
                <a:solidFill>
                  <a:srgbClr val="253957"/>
                </a:solidFill>
                <a:sym typeface="Arial Narrow"/>
              </a:rPr>
              <a:t>w</a:t>
            </a:r>
            <a:r>
              <a:rPr lang="en-US" sz="7200" i="1" baseline="-25000" dirty="0">
                <a:solidFill>
                  <a:srgbClr val="253957"/>
                </a:solidFill>
                <a:sym typeface="Arial Narrow"/>
              </a:rPr>
              <a:t>i</a:t>
            </a:r>
            <a:r>
              <a:rPr lang="en-US" sz="7200" i="1" baseline="30000" dirty="0">
                <a:solidFill>
                  <a:srgbClr val="253957"/>
                </a:solidFill>
                <a:sym typeface="Arial Narrow"/>
              </a:rPr>
              <a:t>1</a:t>
            </a:r>
            <a:r>
              <a:rPr lang="en-US" sz="7200" i="1" dirty="0">
                <a:solidFill>
                  <a:srgbClr val="253957"/>
                </a:solidFill>
                <a:sym typeface="Arial Narrow"/>
              </a:rPr>
              <a:t>rows_count + w</a:t>
            </a:r>
            <a:r>
              <a:rPr lang="en-US" sz="7200" i="1" baseline="-25000" dirty="0">
                <a:solidFill>
                  <a:srgbClr val="253957"/>
                </a:solidFill>
                <a:sym typeface="Arial Narrow"/>
              </a:rPr>
              <a:t>i</a:t>
            </a:r>
            <a:r>
              <a:rPr lang="en-US" sz="7200" i="1" baseline="30000" dirty="0">
                <a:solidFill>
                  <a:srgbClr val="253957"/>
                </a:solidFill>
                <a:sym typeface="Arial Narrow"/>
              </a:rPr>
              <a:t>2</a:t>
            </a:r>
            <a:r>
              <a:rPr lang="en-US" sz="7200" i="1" dirty="0">
                <a:solidFill>
                  <a:srgbClr val="253957"/>
                </a:solidFill>
                <a:sym typeface="Arial Narrow"/>
              </a:rPr>
              <a:t>columns_count + w</a:t>
            </a:r>
            <a:r>
              <a:rPr lang="en-US" sz="7200" i="1" baseline="-25000" dirty="0">
                <a:solidFill>
                  <a:srgbClr val="253957"/>
                </a:solidFill>
                <a:sym typeface="Arial Narrow"/>
              </a:rPr>
              <a:t>i</a:t>
            </a:r>
            <a:r>
              <a:rPr lang="en-US" sz="7200" i="1" baseline="30000" dirty="0">
                <a:solidFill>
                  <a:srgbClr val="253957"/>
                </a:solidFill>
                <a:sym typeface="Arial Narrow"/>
              </a:rPr>
              <a:t>3</a:t>
            </a:r>
            <a:r>
              <a:rPr lang="en-US" sz="7200" i="1" dirty="0">
                <a:solidFill>
                  <a:srgbClr val="253957"/>
                </a:solidFill>
                <a:sym typeface="Arial Narrow"/>
              </a:rPr>
              <a:t>index_size +β</a:t>
            </a:r>
            <a:r>
              <a:rPr lang="en-US" sz="7200" i="1" baseline="-25000" dirty="0" err="1">
                <a:solidFill>
                  <a:srgbClr val="253957"/>
                </a:solidFill>
                <a:sym typeface="Arial Narrow"/>
              </a:rPr>
              <a:t>i</a:t>
            </a:r>
            <a:r>
              <a:rPr lang="en-US" sz="7200" i="1" dirty="0">
                <a:solidFill>
                  <a:srgbClr val="253957"/>
                </a:solidFill>
                <a:sym typeface="Arial Narrow"/>
              </a:rPr>
              <a:t>,</a:t>
            </a:r>
            <a:br>
              <a:rPr lang="en-US" sz="7200" i="1" dirty="0">
                <a:solidFill>
                  <a:srgbClr val="253957"/>
                </a:solidFill>
                <a:sym typeface="Arial Narrow"/>
              </a:rPr>
            </a:br>
            <a:r>
              <a:rPr lang="en-US" sz="7200" i="1" dirty="0" err="1">
                <a:solidFill>
                  <a:srgbClr val="253957"/>
                </a:solidFill>
                <a:sym typeface="Arial Narrow"/>
              </a:rPr>
              <a:t>i</a:t>
            </a:r>
            <a:r>
              <a:rPr lang="en-US" sz="7200" i="1" dirty="0">
                <a:solidFill>
                  <a:srgbClr val="253957"/>
                </a:solidFill>
                <a:sym typeface="Arial Narrow"/>
              </a:rPr>
              <a:t> = 1, 2, 3, 4</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The </a:t>
            </a:r>
            <a:r>
              <a:rPr lang="en-US" sz="7200" i="1" dirty="0" err="1">
                <a:sym typeface="Arial Narrow"/>
              </a:rPr>
              <a:t>i</a:t>
            </a:r>
            <a:r>
              <a:rPr lang="en-US" sz="7200" dirty="0" err="1">
                <a:sym typeface="Arial Narrow"/>
              </a:rPr>
              <a:t>-th</a:t>
            </a:r>
            <a:r>
              <a:rPr lang="en-US" sz="7200" dirty="0">
                <a:sym typeface="Arial Narrow"/>
              </a:rPr>
              <a:t> classifier’s tree is chosen as index structure for the table if and only if: </a:t>
            </a:r>
            <a:r>
              <a:rPr lang="en-US" sz="7200" i="1" dirty="0" err="1">
                <a:sym typeface="Arial Narrow"/>
              </a:rPr>
              <a:t>y</a:t>
            </a:r>
            <a:r>
              <a:rPr lang="en-US" sz="7200" i="1" baseline="-25000" dirty="0" err="1">
                <a:sym typeface="Arial Narrow"/>
              </a:rPr>
              <a:t>i</a:t>
            </a:r>
            <a:r>
              <a:rPr lang="en-US" sz="7200" i="1" dirty="0">
                <a:sym typeface="Arial Narrow"/>
              </a:rPr>
              <a:t> = max{y</a:t>
            </a:r>
            <a:r>
              <a:rPr lang="en-US" sz="7200" i="1" baseline="-25000" dirty="0">
                <a:sym typeface="Arial Narrow"/>
              </a:rPr>
              <a:t>1</a:t>
            </a:r>
            <a:r>
              <a:rPr lang="en-US" sz="7200" i="1" dirty="0">
                <a:sym typeface="Arial Narrow"/>
              </a:rPr>
              <a:t>, y</a:t>
            </a:r>
            <a:r>
              <a:rPr lang="en-US" sz="7200" i="1" baseline="-25000" dirty="0">
                <a:sym typeface="Arial Narrow"/>
              </a:rPr>
              <a:t>2</a:t>
            </a:r>
            <a:r>
              <a:rPr lang="en-US" sz="7200" i="1" dirty="0">
                <a:sym typeface="Arial Narrow"/>
              </a:rPr>
              <a:t>, y</a:t>
            </a:r>
            <a:r>
              <a:rPr lang="en-US" sz="7200" i="1" baseline="-25000" dirty="0">
                <a:sym typeface="Arial Narrow"/>
              </a:rPr>
              <a:t>3</a:t>
            </a:r>
            <a:r>
              <a:rPr lang="en-US" sz="7200" i="1" dirty="0">
                <a:sym typeface="Arial Narrow"/>
              </a:rPr>
              <a:t>, y</a:t>
            </a:r>
            <a:r>
              <a:rPr lang="en-US" sz="7200" i="1" baseline="-25000" dirty="0">
                <a:sym typeface="Arial Narrow"/>
              </a:rPr>
              <a:t>4</a:t>
            </a:r>
            <a:r>
              <a:rPr lang="en-US" sz="7200" i="1" dirty="0">
                <a:sym typeface="Arial Narrow"/>
              </a:rPr>
              <a:t>}</a:t>
            </a:r>
            <a:endParaRPr lang="en-US" sz="7200" dirty="0">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The classifiers are trained using the Python 2 and the Sci-Kit Learn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8</a:t>
            </a:fld>
            <a:endParaRPr lang="ru-RU" sz="3200" dirty="0">
              <a:solidFill>
                <a:srgbClr val="253957"/>
              </a:solidFill>
              <a:latin typeface="+mn-lt"/>
            </a:endParaRPr>
          </a:p>
        </p:txBody>
      </p:sp>
    </p:spTree>
    <p:extLst>
      <p:ext uri="{BB962C8B-B14F-4D97-AF65-F5344CB8AC3E}">
        <p14:creationId xmlns:p14="http://schemas.microsoft.com/office/powerpoint/2010/main" val="30023728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SQLite GUI Managers</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6459CB90-B256-4182-AE5F-E5D599DA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716" y="5656863"/>
            <a:ext cx="5180921" cy="1607872"/>
          </a:xfrm>
          <a:prstGeom prst="rect">
            <a:avLst/>
          </a:prstGeom>
        </p:spPr>
      </p:pic>
      <p:pic>
        <p:nvPicPr>
          <p:cNvPr id="6" name="Рисунок 5">
            <a:extLst>
              <a:ext uri="{FF2B5EF4-FFF2-40B4-BE49-F238E27FC236}">
                <a16:creationId xmlns:a16="http://schemas.microsoft.com/office/drawing/2014/main" id="{94B8892C-A6D3-4E59-B32E-2538F2EE0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637" y="9893566"/>
            <a:ext cx="5935228" cy="1607872"/>
          </a:xfrm>
          <a:prstGeom prst="rect">
            <a:avLst/>
          </a:prstGeom>
        </p:spPr>
      </p:pic>
      <p:pic>
        <p:nvPicPr>
          <p:cNvPr id="8" name="Рисунок 7">
            <a:extLst>
              <a:ext uri="{FF2B5EF4-FFF2-40B4-BE49-F238E27FC236}">
                <a16:creationId xmlns:a16="http://schemas.microsoft.com/office/drawing/2014/main" id="{BF46EA36-64D7-46B4-A148-A18AFC785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365" y="5819391"/>
            <a:ext cx="3314072" cy="1445344"/>
          </a:xfrm>
          <a:prstGeom prst="rect">
            <a:avLst/>
          </a:prstGeom>
        </p:spPr>
      </p:pic>
      <p:sp>
        <p:nvSpPr>
          <p:cNvPr id="21" name="Номер слайда 3">
            <a:extLst>
              <a:ext uri="{FF2B5EF4-FFF2-40B4-BE49-F238E27FC236}">
                <a16:creationId xmlns:a16="http://schemas.microsoft.com/office/drawing/2014/main" id="{84FC3BDA-BDD5-4690-904C-94131C29A699}"/>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9</a:t>
            </a:fld>
            <a:endParaRPr lang="ru-RU" sz="3200" dirty="0">
              <a:solidFill>
                <a:srgbClr val="253957"/>
              </a:solidFill>
              <a:latin typeface="+mn-lt"/>
            </a:endParaRPr>
          </a:p>
        </p:txBody>
      </p:sp>
    </p:spTree>
    <p:extLst>
      <p:ext uri="{BB962C8B-B14F-4D97-AF65-F5344CB8AC3E}">
        <p14:creationId xmlns:p14="http://schemas.microsoft.com/office/powerpoint/2010/main" val="89764770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2418</TotalTime>
  <Words>885</Words>
  <Application>Microsoft Office PowerPoint</Application>
  <PresentationFormat>Произвольный</PresentationFormat>
  <Paragraphs>94</Paragraphs>
  <Slides>12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12</vt:i4>
      </vt:variant>
    </vt:vector>
  </HeadingPairs>
  <TitlesOfParts>
    <vt:vector size="20"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67</cp:revision>
  <dcterms:modified xsi:type="dcterms:W3CDTF">2019-03-26T19:06:35Z</dcterms:modified>
</cp:coreProperties>
</file>