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8" r:id="rId3"/>
    <p:sldId id="257" r:id="rId4"/>
    <p:sldId id="264" r:id="rId5"/>
    <p:sldId id="265" r:id="rId6"/>
    <p:sldId id="270" r:id="rId7"/>
    <p:sldId id="266" r:id="rId8"/>
    <p:sldId id="267" r:id="rId9"/>
    <p:sldId id="269" r:id="rId10"/>
    <p:sldId id="271" r:id="rId11"/>
    <p:sldId id="263"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p:cViewPr varScale="1">
        <p:scale>
          <a:sx n="30" d="100"/>
          <a:sy n="30" d="100"/>
        </p:scale>
        <p:origin x="816" y="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hyperlink" Target="https://www.cs.helsinki.fi/u/mluukkai/tirak2010/B-tree.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www.sqlite.org/loadext.html"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SQLite RDBMS Extension for Data Indexing Using B-tree Modifications</a:t>
            </a:r>
          </a:p>
        </p:txBody>
      </p:sp>
      <p:sp>
        <p:nvSpPr>
          <p:cNvPr id="53" name="Очень крутой подзаголовок презентации"/>
          <p:cNvSpPr txBox="1"/>
          <p:nvPr/>
        </p:nvSpPr>
        <p:spPr>
          <a:xfrm>
            <a:off x="7116914" y="8482995"/>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Academic English Writing</a:t>
            </a:r>
          </a:p>
          <a:p>
            <a:r>
              <a:rPr lang="en-US" dirty="0"/>
              <a:t>Individual Home Assignment</a:t>
            </a:r>
          </a:p>
          <a:p>
            <a:endParaRPr lang="en-US" dirty="0"/>
          </a:p>
          <a:p>
            <a:r>
              <a:rPr lang="en-US" dirty="0"/>
              <a:t>Student: Anton </a:t>
            </a:r>
            <a:r>
              <a:rPr lang="en-US" dirty="0" err="1"/>
              <a:t>Rigin</a:t>
            </a:r>
            <a:r>
              <a:rPr lang="en-US" dirty="0"/>
              <a:t>, group BSE153</a:t>
            </a:r>
          </a:p>
        </p:txBody>
      </p:sp>
      <p:sp>
        <p:nvSpPr>
          <p:cNvPr id="54" name="Название подразделения,  лаборатории, факультета и т.д."/>
          <p:cNvSpPr txBox="1"/>
          <p:nvPr/>
        </p:nvSpPr>
        <p:spPr>
          <a:xfrm>
            <a:off x="7116915" y="1847447"/>
            <a:ext cx="9443423" cy="790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Faculty of Computer Science</a:t>
            </a:r>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Moscow, 2018</a:t>
            </a:r>
          </a:p>
        </p:txBody>
      </p:sp>
      <p:pic>
        <p:nvPicPr>
          <p:cNvPr id="9" name="Изображение" descr="Изображение"/>
          <p:cNvPicPr>
            <a:picLocks noChangeAspect="1"/>
          </p:cNvPicPr>
          <p:nvPr/>
        </p:nvPicPr>
        <p:blipFill>
          <a:blip r:embed="rId2">
            <a:extLst/>
          </a:blip>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en-US" sz="6000" dirty="0"/>
              <a:t>[1] R. Bayer, E. McCreight, “Organization and maintenance of large ordered indexes,” </a:t>
            </a:r>
            <a:r>
              <a:rPr lang="en-US" sz="6000" i="1" dirty="0"/>
              <a:t>Acta Informatica</a:t>
            </a:r>
            <a:r>
              <a:rPr lang="en-US" sz="6000" dirty="0"/>
              <a:t>, vol. 1, no. 3, pp. 173 – 189, 1972.</a:t>
            </a:r>
          </a:p>
          <a:p>
            <a:pPr algn="l">
              <a:defRPr sz="2800">
                <a:solidFill>
                  <a:srgbClr val="253957"/>
                </a:solidFill>
                <a:latin typeface="+mn-lt"/>
                <a:ea typeface="+mn-ea"/>
                <a:cs typeface="+mn-cs"/>
                <a:sym typeface="Arial Narrow"/>
              </a:defRPr>
            </a:pPr>
            <a:r>
              <a:rPr lang="en-US" sz="6000" dirty="0"/>
              <a:t>[2] K. </a:t>
            </a:r>
            <a:r>
              <a:rPr lang="en-US" sz="6000" dirty="0" err="1"/>
              <a:t>Pollari-Malmi</a:t>
            </a:r>
            <a:r>
              <a:rPr lang="en-US" sz="6000" dirty="0"/>
              <a:t>, “B</a:t>
            </a:r>
            <a:r>
              <a:rPr lang="en-US" sz="6000" baseline="30000" dirty="0"/>
              <a:t>+</a:t>
            </a:r>
            <a:r>
              <a:rPr lang="en-US" sz="6000" dirty="0"/>
              <a:t>-trees,” </a:t>
            </a:r>
            <a:r>
              <a:rPr lang="en-US" sz="6000" i="1" dirty="0"/>
              <a:t>University of Helsinki</a:t>
            </a:r>
            <a:r>
              <a:rPr lang="en-US" sz="6000" dirty="0"/>
              <a:t>. [Online]. Available: </a:t>
            </a:r>
            <a:r>
              <a:rPr lang="en-US" sz="6000" dirty="0">
                <a:hlinkClick r:id="rId2"/>
              </a:rPr>
              <a:t>https://www.cs.helsinki.fi/u/mluukkai/tirak2010/B-tree.pdf</a:t>
            </a:r>
            <a:r>
              <a:rPr lang="en-US" sz="6000" dirty="0"/>
              <a:t> [Accessed: Nov. 18, 2018].</a:t>
            </a:r>
          </a:p>
          <a:p>
            <a:pPr algn="l">
              <a:defRPr sz="2800">
                <a:solidFill>
                  <a:srgbClr val="253957"/>
                </a:solidFill>
                <a:latin typeface="+mn-lt"/>
                <a:ea typeface="+mn-ea"/>
                <a:cs typeface="+mn-cs"/>
                <a:sym typeface="Arial Narrow"/>
              </a:defRPr>
            </a:pPr>
            <a:r>
              <a:rPr lang="en-US" sz="6000" dirty="0"/>
              <a:t>[3] SQLite, “Run-Time Loadable Extensions,” </a:t>
            </a:r>
            <a:r>
              <a:rPr lang="en-US" sz="6000" i="1" dirty="0"/>
              <a:t>SQLite</a:t>
            </a:r>
            <a:r>
              <a:rPr lang="en-US" sz="6000" dirty="0"/>
              <a:t>. [Online]. Available: </a:t>
            </a:r>
            <a:r>
              <a:rPr lang="en-US" sz="6000" dirty="0">
                <a:hlinkClick r:id="rId3"/>
              </a:rPr>
              <a:t>https://www.sqlite.org/loadext.html</a:t>
            </a:r>
            <a:r>
              <a:rPr lang="en-US" sz="6000" dirty="0"/>
              <a:t> [Accessed: Nov. 18, 2018].</a:t>
            </a: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4">
            <a:extLst/>
          </a:blip>
          <a:stretch>
            <a:fillRect/>
          </a:stretch>
        </p:blipFill>
        <p:spPr>
          <a:xfrm>
            <a:off x="1211199" y="620465"/>
            <a:ext cx="1214985" cy="1214985"/>
          </a:xfrm>
          <a:prstGeom prst="rect">
            <a:avLst/>
          </a:prstGeom>
          <a:ln w="12700">
            <a:miter lim="400000"/>
          </a:ln>
        </p:spPr>
      </p:pic>
    </p:spTree>
    <p:extLst>
      <p:ext uri="{BB962C8B-B14F-4D97-AF65-F5344CB8AC3E}">
        <p14:creationId xmlns:p14="http://schemas.microsoft.com/office/powerpoint/2010/main" val="22651589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8" y="10876876"/>
            <a:ext cx="8579502"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dirty="0">
                <a:solidFill>
                  <a:schemeClr val="bg1"/>
                </a:solidFill>
                <a:hlinkClick r:id="rId2">
                  <a:extLst>
                    <a:ext uri="{A12FA001-AC4F-418D-AE19-62706E023703}">
                      <ahyp:hlinkClr xmlns:ahyp="http://schemas.microsoft.com/office/drawing/2018/hyperlinkcolor" val="tx"/>
                    </a:ext>
                  </a:extLst>
                </a:hlinkClick>
              </a:rPr>
              <a:t>amrigin@edu.hse.ru</a:t>
            </a:r>
            <a:endParaRPr lang="en-US" sz="3200" dirty="0">
              <a:solidFill>
                <a:schemeClr val="bg1"/>
              </a:solidFill>
            </a:endParaRPr>
          </a:p>
          <a:p>
            <a:pPr algn="ctr"/>
            <a:r>
              <a:rPr lang="en-US" sz="3200" dirty="0">
                <a:solidFill>
                  <a:schemeClr val="bg1"/>
                </a:solidFill>
                <a:hlinkClick r:id="rId3">
                  <a:extLst>
                    <a:ext uri="{A12FA001-AC4F-418D-AE19-62706E023703}">
                      <ahyp:hlinkClr xmlns:ahyp="http://schemas.microsoft.com/office/drawing/2018/hyperlinkcolor" val="tx"/>
                    </a:ext>
                  </a:extLst>
                </a:hlinkClick>
              </a:rPr>
              <a:t>anton19979@yandex.ru</a:t>
            </a:r>
            <a:endParaRPr lang="en-US" sz="3200" dirty="0">
              <a:solidFill>
                <a:schemeClr val="bg1"/>
              </a:solidFill>
            </a:endParaRPr>
          </a:p>
          <a:p>
            <a:pPr algn="ctr"/>
            <a:r>
              <a:rPr lang="en-US" sz="3200" dirty="0">
                <a:solidFill>
                  <a:schemeClr val="bg1"/>
                </a:solidFill>
                <a:hlinkClick r:id="rId4">
                  <a:extLst>
                    <a:ext uri="{A12FA001-AC4F-418D-AE19-62706E023703}">
                      <ahyp:hlinkClr xmlns:ahyp="http://schemas.microsoft.com/office/drawing/2018/hyperlinkcolor" val="tx"/>
                    </a:ext>
                  </a:extLst>
                </a:hlinkClick>
              </a:rPr>
              <a:t>anton19979@yandex-team.ru</a:t>
            </a:r>
            <a:endParaRPr sz="3200" dirty="0">
              <a:solidFill>
                <a:schemeClr val="bg1"/>
              </a:solidFill>
            </a:endParaRPr>
          </a:p>
        </p:txBody>
      </p:sp>
      <p:sp>
        <p:nvSpPr>
          <p:cNvPr id="101" name="www.text"/>
          <p:cNvSpPr txBox="1"/>
          <p:nvPr/>
        </p:nvSpPr>
        <p:spPr>
          <a:xfrm>
            <a:off x="8725885" y="9226023"/>
            <a:ext cx="6932228"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sz="4800" dirty="0"/>
              <a:t>Thank you for your attention!</a:t>
            </a:r>
            <a:endParaRPr sz="4800" dirty="0"/>
          </a:p>
        </p:txBody>
      </p:sp>
      <p:pic>
        <p:nvPicPr>
          <p:cNvPr id="7" name="Изображение" descr="Изображение"/>
          <p:cNvPicPr>
            <a:picLocks noChangeAspect="1"/>
          </p:cNvPicPr>
          <p:nvPr/>
        </p:nvPicPr>
        <p:blipFill>
          <a:blip r:embed="rId5">
            <a:extLst/>
          </a:blip>
          <a:stretch>
            <a:fillRect/>
          </a:stretch>
        </p:blipFill>
        <p:spPr>
          <a:xfrm>
            <a:off x="11065951" y="4920064"/>
            <a:ext cx="2252097" cy="290334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B-tree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B-tree operations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B</a:t>
            </a:r>
            <a:r>
              <a:rPr lang="en-US" sz="6000" baseline="30000" dirty="0"/>
              <a:t>+</a:t>
            </a:r>
            <a:r>
              <a:rPr lang="en-US" sz="60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extensions</a:t>
            </a: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Tree>
    <p:extLst>
      <p:ext uri="{BB962C8B-B14F-4D97-AF65-F5344CB8AC3E}">
        <p14:creationId xmlns:p14="http://schemas.microsoft.com/office/powerpoint/2010/main" val="27692366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Balanced 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Search tree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Nodes contain more than one key and more than two pointers to the children nodes [1]</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If some node contains </a:t>
                </a:r>
                <a14:m>
                  <m:oMath xmlns:m="http://schemas.openxmlformats.org/officeDocument/2006/math">
                    <m:r>
                      <a:rPr lang="en-US" sz="4800" i="1" dirty="0" smtClean="0">
                        <a:latin typeface="Cambria Math" panose="02040503050406030204" pitchFamily="18" charset="0"/>
                      </a:rPr>
                      <m:t>𝑘</m:t>
                    </m:r>
                  </m:oMath>
                </a14:m>
                <a:r>
                  <a:rPr lang="en-US" sz="4800" dirty="0"/>
                  <a:t> keys than it contains </a:t>
                </a:r>
                <a14:m>
                  <m:oMath xmlns:m="http://schemas.openxmlformats.org/officeDocument/2006/math">
                    <m:r>
                      <a:rPr lang="en-US" sz="4800" i="1" dirty="0" smtClean="0">
                        <a:latin typeface="Cambria Math" panose="02040503050406030204" pitchFamily="18" charset="0"/>
                      </a:rPr>
                      <m:t>𝑘</m:t>
                    </m:r>
                    <m:r>
                      <a:rPr lang="en-US" sz="4800" i="1" dirty="0" smtClean="0">
                        <a:latin typeface="Cambria Math" panose="02040503050406030204" pitchFamily="18" charset="0"/>
                      </a:rPr>
                      <m:t>+1 </m:t>
                    </m:r>
                  </m:oMath>
                </a14:m>
                <a:r>
                  <a:rPr lang="en-US" sz="4800" dirty="0"/>
                  <a:t>pointers to the children nodes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B-tree order </a:t>
                </a:r>
                <a:r>
                  <a:rPr lang="en-US" sz="4800" dirty="0"/>
                  <a:t>is such a </a:t>
                </a:r>
                <a14:m>
                  <m:oMath xmlns:m="http://schemas.openxmlformats.org/officeDocument/2006/math">
                    <m:r>
                      <a:rPr lang="en-US" sz="4800" b="0" i="1" smtClean="0">
                        <a:latin typeface="Cambria Math" panose="02040503050406030204" pitchFamily="18" charset="0"/>
                      </a:rPr>
                      <m:t>𝑡</m:t>
                    </m:r>
                  </m:oMath>
                </a14:m>
                <a:r>
                  <a:rPr lang="en-US" sz="4800" b="1" dirty="0"/>
                  <a:t> </a:t>
                </a:r>
                <a:r>
                  <a:rPr lang="en-US" sz="4800" dirty="0"/>
                  <a:t>number that:</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for each non-root node the following is true: </a:t>
                </a:r>
                <a14:m>
                  <m:oMath xmlns:m="http://schemas.openxmlformats.org/officeDocument/2006/math">
                    <m:r>
                      <a:rPr lang="ru-RU" sz="4800" i="1" dirty="0">
                        <a:solidFill>
                          <a:srgbClr val="253957"/>
                        </a:solidFill>
                        <a:latin typeface="Cambria Math" panose="02040503050406030204" pitchFamily="18" charset="0"/>
                        <a:sym typeface="Arial Narrow"/>
                      </a:rPr>
                      <m:t>𝑡</m:t>
                    </m:r>
                    <m:r>
                      <a:rPr lang="ru-RU" sz="4800" i="1" dirty="0">
                        <a:solidFill>
                          <a:srgbClr val="253957"/>
                        </a:solidFill>
                        <a:latin typeface="Cambria Math" panose="02040503050406030204" pitchFamily="18" charset="0"/>
                        <a:sym typeface="Arial Narrow"/>
                      </a:rPr>
                      <m:t>−1≤</m:t>
                    </m:r>
                    <m:r>
                      <a:rPr lang="ru-RU" sz="4800" i="1" dirty="0">
                        <a:solidFill>
                          <a:srgbClr val="253957"/>
                        </a:solidFill>
                        <a:latin typeface="Cambria Math" panose="02040503050406030204" pitchFamily="18" charset="0"/>
                        <a:sym typeface="Arial Narrow"/>
                      </a:rPr>
                      <m:t>𝑘</m:t>
                    </m:r>
                    <m:r>
                      <a:rPr lang="ru-RU" sz="4800" i="1" dirty="0">
                        <a:solidFill>
                          <a:srgbClr val="253957"/>
                        </a:solidFill>
                        <a:latin typeface="Cambria Math" panose="02040503050406030204" pitchFamily="18" charset="0"/>
                        <a:sym typeface="Arial Narrow"/>
                      </a:rPr>
                      <m:t>≤2</m:t>
                    </m:r>
                    <m:r>
                      <a:rPr lang="ru-RU" sz="4800" i="1" dirty="0">
                        <a:solidFill>
                          <a:srgbClr val="253957"/>
                        </a:solidFill>
                        <a:latin typeface="Cambria Math" panose="02040503050406030204" pitchFamily="18" charset="0"/>
                        <a:sym typeface="Arial Narrow"/>
                      </a:rPr>
                      <m:t>𝑡</m:t>
                    </m:r>
                    <m:r>
                      <a:rPr lang="ru-RU" sz="4800" i="1" dirty="0">
                        <a:solidFill>
                          <a:srgbClr val="253957"/>
                        </a:solidFill>
                        <a:latin typeface="Cambria Math" panose="02040503050406030204" pitchFamily="18" charset="0"/>
                        <a:sym typeface="Arial Narrow"/>
                      </a:rPr>
                      <m:t>−1</m:t>
                    </m:r>
                  </m:oMath>
                </a14:m>
                <a:endParaRPr lang="en-US" sz="4800"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for root node in the non-empty tree the following is true: </a:t>
                </a:r>
                <a14:m>
                  <m:oMath xmlns:m="http://schemas.openxmlformats.org/officeDocument/2006/math">
                    <m:r>
                      <a:rPr lang="ru-RU" sz="4800" i="1" dirty="0">
                        <a:solidFill>
                          <a:srgbClr val="253957"/>
                        </a:solidFill>
                        <a:latin typeface="Cambria Math" panose="02040503050406030204" pitchFamily="18" charset="0"/>
                        <a:sym typeface="Arial Narrow"/>
                      </a:rPr>
                      <m:t>1≤</m:t>
                    </m:r>
                    <m:r>
                      <a:rPr lang="ru-RU" sz="4800" i="1" dirty="0">
                        <a:solidFill>
                          <a:srgbClr val="253957"/>
                        </a:solidFill>
                        <a:latin typeface="Cambria Math" panose="02040503050406030204" pitchFamily="18" charset="0"/>
                        <a:sym typeface="Arial Narrow"/>
                      </a:rPr>
                      <m:t>𝑘</m:t>
                    </m:r>
                    <m:r>
                      <a:rPr lang="ru-RU" sz="4800" i="1" dirty="0">
                        <a:solidFill>
                          <a:srgbClr val="253957"/>
                        </a:solidFill>
                        <a:latin typeface="Cambria Math" panose="02040503050406030204" pitchFamily="18" charset="0"/>
                        <a:sym typeface="Arial Narrow"/>
                      </a:rPr>
                      <m:t>≤2</m:t>
                    </m:r>
                    <m:r>
                      <a:rPr lang="ru-RU" sz="4800" i="1" dirty="0">
                        <a:solidFill>
                          <a:srgbClr val="253957"/>
                        </a:solidFill>
                        <a:latin typeface="Cambria Math" panose="02040503050406030204" pitchFamily="18" charset="0"/>
                        <a:sym typeface="Arial Narrow"/>
                      </a:rPr>
                      <m:t>𝑡</m:t>
                    </m:r>
                    <m:r>
                      <a:rPr lang="ru-RU" sz="4800" i="1" dirty="0">
                        <a:solidFill>
                          <a:srgbClr val="253957"/>
                        </a:solidFill>
                        <a:latin typeface="Cambria Math" panose="02040503050406030204" pitchFamily="18" charset="0"/>
                        <a:sym typeface="Arial Narrow"/>
                      </a:rPr>
                      <m:t>−1</m:t>
                    </m:r>
                  </m:oMath>
                </a14:m>
                <a:endParaRPr lang="en-US" sz="4800" b="1"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for root node in the empty tree: </a:t>
                </a:r>
                <a14:m>
                  <m:oMath xmlns:m="http://schemas.openxmlformats.org/officeDocument/2006/math">
                    <m:r>
                      <a:rPr lang="en-US" sz="4800" i="1">
                        <a:solidFill>
                          <a:srgbClr val="253957"/>
                        </a:solidFill>
                        <a:latin typeface="Cambria Math" panose="02040503050406030204" pitchFamily="18" charset="0"/>
                        <a:sym typeface="Arial Narrow"/>
                      </a:rPr>
                      <m:t>𝑘</m:t>
                    </m:r>
                    <m:r>
                      <a:rPr lang="en-US" sz="4800" i="1">
                        <a:solidFill>
                          <a:srgbClr val="253957"/>
                        </a:solidFill>
                        <a:latin typeface="Cambria Math" panose="02040503050406030204" pitchFamily="18" charset="0"/>
                        <a:sym typeface="Arial Narrow"/>
                      </a:rPr>
                      <m:t>=0</m:t>
                    </m:r>
                  </m:oMath>
                </a14:m>
                <a:r>
                  <a:rPr lang="en-US" sz="4800" dirty="0">
                    <a:solidFill>
                      <a:srgbClr val="253957"/>
                    </a:solidFill>
                    <a:sym typeface="Arial Narrow"/>
                  </a:rPr>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B-tree is usually used as the data index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0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9449" y="5129104"/>
                <a:ext cx="21506374" cy="6566710"/>
              </a:xfrm>
              <a:prstGeom prst="rect">
                <a:avLst/>
              </a:prstGeom>
              <a:blipFill>
                <a:blip r:embed="rId2"/>
                <a:stretch>
                  <a:fillRect l="-1247" t="-1670" b="-6957"/>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F13CA20A-86BD-4BF3-9BCF-476D11D48F4E}"/>
              </a:ext>
            </a:extLst>
          </p:cNvPr>
          <p:cNvSpPr/>
          <p:nvPr/>
        </p:nvSpPr>
        <p:spPr>
          <a:xfrm>
            <a:off x="1209449" y="13192780"/>
            <a:ext cx="1814623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2CFD6296-FBE3-4F20-A75D-31D43D7F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8" name="TextBox 7">
            <a:extLst>
              <a:ext uri="{FF2B5EF4-FFF2-40B4-BE49-F238E27FC236}">
                <a16:creationId xmlns:a16="http://schemas.microsoft.com/office/drawing/2014/main" id="{BEB737A2-92CD-403A-9E17-A9D889ABE78E}"/>
              </a:ext>
            </a:extLst>
          </p:cNvPr>
          <p:cNvSpPr txBox="1"/>
          <p:nvPr/>
        </p:nvSpPr>
        <p:spPr>
          <a:xfrm>
            <a:off x="8553191" y="8471666"/>
            <a:ext cx="727763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6000" i="1" dirty="0">
                <a:solidFill>
                  <a:srgbClr val="253957"/>
                </a:solidFill>
                <a:latin typeface="+mn-lt"/>
                <a:ea typeface="+mn-ea"/>
                <a:cs typeface="+mn-cs"/>
              </a:rPr>
              <a:t>The B-tree example, t = 6</a:t>
            </a:r>
            <a:endParaRPr lang="ru-RU" sz="6000" i="1" dirty="0">
              <a:solidFill>
                <a:srgbClr val="253957"/>
              </a:solidFill>
              <a:latin typeface="+mn-lt"/>
              <a:ea typeface="+mn-ea"/>
              <a:cs typeface="+mn-cs"/>
            </a:endParaRPr>
          </a:p>
        </p:txBody>
      </p:sp>
    </p:spTree>
    <p:extLst>
      <p:ext uri="{BB962C8B-B14F-4D97-AF65-F5344CB8AC3E}">
        <p14:creationId xmlns:p14="http://schemas.microsoft.com/office/powerpoint/2010/main" val="36301296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operations</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14:m>
                  <m:oMath xmlns:m="http://schemas.openxmlformats.org/officeDocument/2006/math">
                    <m:r>
                      <a:rPr lang="en-US" sz="4800" i="1" dirty="0" smtClean="0">
                        <a:latin typeface="Cambria Math" panose="02040503050406030204" pitchFamily="18" charset="0"/>
                      </a:rPr>
                      <m:t>𝑡</m:t>
                    </m:r>
                  </m:oMath>
                </a14:m>
                <a:r>
                  <a:rPr lang="en-US" sz="4800" dirty="0"/>
                  <a:t> is the tree order, </a:t>
                </a:r>
                <a14:m>
                  <m:oMath xmlns:m="http://schemas.openxmlformats.org/officeDocument/2006/math">
                    <m:r>
                      <a:rPr lang="en-US" sz="4800" i="1" dirty="0" smtClean="0">
                        <a:latin typeface="Cambria Math" panose="02040503050406030204" pitchFamily="18" charset="0"/>
                      </a:rPr>
                      <m:t>𝑛</m:t>
                    </m:r>
                  </m:oMath>
                </a14:m>
                <a:r>
                  <a:rPr lang="en-US" sz="4800" dirty="0"/>
                  <a:t> is the total keys count</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Search</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Time complexity: </a:t>
                </a:r>
                <a14:m>
                  <m:oMath xmlns:m="http://schemas.openxmlformats.org/officeDocument/2006/math">
                    <m:r>
                      <a:rPr lang="ru-RU" sz="4800" i="1" dirty="0">
                        <a:solidFill>
                          <a:srgbClr val="253957"/>
                        </a:solidFill>
                        <a:latin typeface="Cambria Math" panose="02040503050406030204" pitchFamily="18" charset="0"/>
                        <a:sym typeface="Arial Narrow"/>
                      </a:rPr>
                      <m:t>𝑂</m:t>
                    </m:r>
                    <m:d>
                      <m:dPr>
                        <m:ctrlPr>
                          <a:rPr lang="ru-RU" sz="4800" i="1" dirty="0">
                            <a:solidFill>
                              <a:srgbClr val="253957"/>
                            </a:solidFill>
                            <a:latin typeface="Cambria Math" panose="02040503050406030204" pitchFamily="18" charset="0"/>
                            <a:sym typeface="Arial Narrow"/>
                          </a:rPr>
                        </m:ctrlPr>
                      </m:dPr>
                      <m:e>
                        <m:r>
                          <a:rPr lang="ru-RU" sz="4800" i="1" dirty="0">
                            <a:solidFill>
                              <a:srgbClr val="253957"/>
                            </a:solidFill>
                            <a:latin typeface="Cambria Math" panose="02040503050406030204" pitchFamily="18" charset="0"/>
                            <a:sym typeface="Arial Narrow"/>
                          </a:rPr>
                          <m:t>𝑡</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e>
                    </m:d>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a:t>
                </a:r>
                <a14:m>
                  <m:oMath xmlns:m="http://schemas.openxmlformats.org/officeDocument/2006/math">
                    <m:r>
                      <a:rPr lang="ru-RU" sz="4800" i="1" dirty="0">
                        <a:solidFill>
                          <a:srgbClr val="253957"/>
                        </a:solidFill>
                        <a:latin typeface="Cambria Math" panose="02040503050406030204" pitchFamily="18" charset="0"/>
                        <a:sym typeface="Arial Narrow"/>
                      </a:rPr>
                      <m:t>𝑂</m:t>
                    </m:r>
                    <m:d>
                      <m:dPr>
                        <m:ctrlPr>
                          <a:rPr lang="ru-RU" sz="4800" i="1" dirty="0">
                            <a:solidFill>
                              <a:srgbClr val="253957"/>
                            </a:solidFill>
                            <a:latin typeface="Cambria Math" panose="02040503050406030204" pitchFamily="18" charset="0"/>
                            <a:sym typeface="Arial Narrow"/>
                          </a:rPr>
                        </m:ctrlPr>
                      </m:dPr>
                      <m:e>
                        <m:r>
                          <a:rPr lang="ru-RU" sz="4800" i="1" dirty="0">
                            <a:solidFill>
                              <a:srgbClr val="253957"/>
                            </a:solidFill>
                            <a:latin typeface="Cambria Math" panose="02040503050406030204" pitchFamily="18" charset="0"/>
                            <a:sym typeface="Arial Narrow"/>
                          </a:rPr>
                          <m:t>𝑡</m:t>
                        </m:r>
                      </m:e>
                    </m:d>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a:t>
                </a:r>
                <a14:m>
                  <m:oMath xmlns:m="http://schemas.openxmlformats.org/officeDocument/2006/math">
                    <m:r>
                      <a:rPr lang="ru-RU" sz="4800" i="1" dirty="0">
                        <a:solidFill>
                          <a:srgbClr val="253957"/>
                        </a:solidFill>
                        <a:latin typeface="Cambria Math" panose="02040503050406030204" pitchFamily="18" charset="0"/>
                        <a:sym typeface="Arial Narrow"/>
                      </a:rPr>
                      <m:t>𝑂</m:t>
                    </m:r>
                    <m:r>
                      <a:rPr lang="ru-RU" sz="4800" i="1" dirty="0">
                        <a:solidFill>
                          <a:srgbClr val="253957"/>
                        </a:solidFill>
                        <a:latin typeface="Cambria Math" panose="02040503050406030204" pitchFamily="18" charset="0"/>
                        <a:sym typeface="Arial Narrow"/>
                      </a:rPr>
                      <m:t>(</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r>
                      <a:rPr lang="ru-RU" sz="4800" i="1" dirty="0">
                        <a:solidFill>
                          <a:srgbClr val="253957"/>
                        </a:solidFill>
                        <a:latin typeface="Cambria Math" panose="02040503050406030204" pitchFamily="18" charset="0"/>
                        <a:sym typeface="Arial Narrow"/>
                      </a:rPr>
                      <m:t>)</m:t>
                    </m:r>
                  </m:oMath>
                </a14:m>
                <a:r>
                  <a:rPr lang="ru-RU" sz="4800" dirty="0">
                    <a:solidFill>
                      <a:srgbClr val="253957"/>
                    </a:solidFill>
                    <a:sym typeface="Arial Narrow"/>
                  </a:rPr>
                  <a:t> </a:t>
                </a:r>
                <a:r>
                  <a:rPr lang="en-US" sz="4800" dirty="0">
                    <a:solidFill>
                      <a:srgbClr val="253957"/>
                    </a:solidFill>
                    <a:sym typeface="Arial Narrow"/>
                  </a:rPr>
                  <a:t> [1]</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Node split</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Time complexity: </a:t>
                </a:r>
                <a14:m>
                  <m:oMath xmlns:m="http://schemas.openxmlformats.org/officeDocument/2006/math">
                    <m:r>
                      <a:rPr lang="ru-RU" sz="4800" i="1" dirty="0">
                        <a:solidFill>
                          <a:srgbClr val="253957"/>
                        </a:solidFill>
                        <a:latin typeface="Cambria Math" panose="02040503050406030204" pitchFamily="18" charset="0"/>
                        <a:sym typeface="Arial Narrow"/>
                      </a:rPr>
                      <m:t>𝑂</m:t>
                    </m:r>
                    <m:r>
                      <a:rPr lang="ru-RU" sz="4800" i="1" dirty="0">
                        <a:solidFill>
                          <a:srgbClr val="253957"/>
                        </a:solidFill>
                        <a:latin typeface="Cambria Math" panose="02040503050406030204" pitchFamily="18" charset="0"/>
                        <a:sym typeface="Arial Narrow"/>
                      </a:rPr>
                      <m:t>(</m:t>
                    </m:r>
                    <m:r>
                      <a:rPr lang="ru-RU" sz="4800" i="1" dirty="0">
                        <a:solidFill>
                          <a:srgbClr val="253957"/>
                        </a:solidFill>
                        <a:latin typeface="Cambria Math" panose="02040503050406030204" pitchFamily="18" charset="0"/>
                        <a:sym typeface="Arial Narrow"/>
                      </a:rPr>
                      <m:t>𝑡</m:t>
                    </m:r>
                    <m:r>
                      <a:rPr lang="ru-RU" sz="4800" i="1" dirty="0">
                        <a:solidFill>
                          <a:srgbClr val="253957"/>
                        </a:solidFill>
                        <a:latin typeface="Cambria Math" panose="02040503050406030204" pitchFamily="18" charset="0"/>
                        <a:sym typeface="Arial Narrow"/>
                      </a:rPr>
                      <m:t>) </m:t>
                    </m:r>
                  </m:oMath>
                </a14:m>
                <a:endParaRPr lang="en-US" sz="4800" dirty="0"/>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a:t>
                </a:r>
                <a14:m>
                  <m:oMath xmlns:m="http://schemas.openxmlformats.org/officeDocument/2006/math">
                    <m:r>
                      <a:rPr lang="ru-RU" sz="4800" i="1" dirty="0">
                        <a:solidFill>
                          <a:srgbClr val="253957"/>
                        </a:solidFill>
                        <a:latin typeface="Cambria Math" panose="02040503050406030204" pitchFamily="18" charset="0"/>
                        <a:sym typeface="Arial Narrow"/>
                      </a:rPr>
                      <m:t>𝑂</m:t>
                    </m:r>
                    <m:r>
                      <a:rPr lang="ru-RU" sz="4800" i="1" dirty="0">
                        <a:solidFill>
                          <a:srgbClr val="253957"/>
                        </a:solidFill>
                        <a:latin typeface="Cambria Math" panose="02040503050406030204" pitchFamily="18" charset="0"/>
                        <a:sym typeface="Arial Narrow"/>
                      </a:rPr>
                      <m:t>(</m:t>
                    </m:r>
                    <m:r>
                      <a:rPr lang="ru-RU" sz="4800" i="1" dirty="0">
                        <a:solidFill>
                          <a:srgbClr val="253957"/>
                        </a:solidFill>
                        <a:latin typeface="Cambria Math" panose="02040503050406030204" pitchFamily="18" charset="0"/>
                        <a:sym typeface="Arial Narrow"/>
                      </a:rPr>
                      <m:t>𝑡</m:t>
                    </m:r>
                    <m:r>
                      <a:rPr lang="ru-RU" sz="4800" i="1" dirty="0">
                        <a:solidFill>
                          <a:srgbClr val="253957"/>
                        </a:solidFill>
                        <a:latin typeface="Cambria Math" panose="02040503050406030204" pitchFamily="18" charset="0"/>
                        <a:sym typeface="Arial Narrow"/>
                      </a:rPr>
                      <m:t>) </m:t>
                    </m:r>
                  </m:oMath>
                </a14:m>
                <a:endParaRPr lang="en-US" sz="4800" dirty="0"/>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a:t>
                </a:r>
                <a14:m>
                  <m:oMath xmlns:m="http://schemas.openxmlformats.org/officeDocument/2006/math">
                    <m:r>
                      <a:rPr lang="ru-RU" sz="4800" i="1" dirty="0">
                        <a:solidFill>
                          <a:srgbClr val="253957"/>
                        </a:solidFill>
                        <a:latin typeface="Cambria Math" panose="02040503050406030204" pitchFamily="18" charset="0"/>
                        <a:sym typeface="Arial Narrow"/>
                      </a:rPr>
                      <m:t>𝑂</m:t>
                    </m:r>
                    <m:r>
                      <a:rPr lang="ru-RU" sz="4800" i="1" dirty="0">
                        <a:solidFill>
                          <a:srgbClr val="253957"/>
                        </a:solidFill>
                        <a:latin typeface="Cambria Math" panose="02040503050406030204" pitchFamily="18" charset="0"/>
                        <a:sym typeface="Arial Narrow"/>
                      </a:rPr>
                      <m:t>(1) </m:t>
                    </m:r>
                  </m:oMath>
                </a14:m>
                <a:r>
                  <a:rPr lang="en-US" sz="4800" dirty="0"/>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9449" y="5129104"/>
                <a:ext cx="21506374" cy="6566710"/>
              </a:xfrm>
              <a:prstGeom prst="rect">
                <a:avLst/>
              </a:prstGeom>
              <a:blipFill>
                <a:blip r:embed="rId2"/>
                <a:stretch>
                  <a:fillRect l="-1247" t="-1670" b="-6957"/>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8" name="Прямоугольник 7">
            <a:extLst>
              <a:ext uri="{FF2B5EF4-FFF2-40B4-BE49-F238E27FC236}">
                <a16:creationId xmlns:a16="http://schemas.microsoft.com/office/drawing/2014/main" id="{A1E656AE-AA76-4AC2-9031-A7BF7A46BD82}"/>
              </a:ext>
            </a:extLst>
          </p:cNvPr>
          <p:cNvSpPr/>
          <p:nvPr/>
        </p:nvSpPr>
        <p:spPr>
          <a:xfrm>
            <a:off x="1209449" y="13192780"/>
            <a:ext cx="1814623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Tree>
    <p:extLst>
      <p:ext uri="{BB962C8B-B14F-4D97-AF65-F5344CB8AC3E}">
        <p14:creationId xmlns:p14="http://schemas.microsoft.com/office/powerpoint/2010/main" val="25268132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operations</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Insertion (includes nodes split)</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Time complexity: </a:t>
                </a:r>
                <a14:m>
                  <m:oMath xmlns:m="http://schemas.openxmlformats.org/officeDocument/2006/math">
                    <m:r>
                      <a:rPr lang="ru-RU" sz="4800" i="1" dirty="0">
                        <a:solidFill>
                          <a:srgbClr val="253957"/>
                        </a:solidFill>
                        <a:latin typeface="Cambria Math" panose="02040503050406030204" pitchFamily="18" charset="0"/>
                        <a:sym typeface="Arial Narrow"/>
                      </a:rPr>
                      <m:t>𝑂</m:t>
                    </m:r>
                    <m:d>
                      <m:dPr>
                        <m:ctrlPr>
                          <a:rPr lang="ru-RU" sz="4800" i="1" dirty="0">
                            <a:solidFill>
                              <a:srgbClr val="253957"/>
                            </a:solidFill>
                            <a:latin typeface="Cambria Math" panose="02040503050406030204" pitchFamily="18" charset="0"/>
                            <a:sym typeface="Arial Narrow"/>
                          </a:rPr>
                        </m:ctrlPr>
                      </m:dPr>
                      <m:e>
                        <m:r>
                          <a:rPr lang="ru-RU" sz="4800" i="1" dirty="0">
                            <a:solidFill>
                              <a:srgbClr val="253957"/>
                            </a:solidFill>
                            <a:latin typeface="Cambria Math" panose="02040503050406030204" pitchFamily="18" charset="0"/>
                            <a:sym typeface="Arial Narrow"/>
                          </a:rPr>
                          <m:t>𝑡</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e>
                    </m:d>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a:t>
                </a:r>
                <a14:m>
                  <m:oMath xmlns:m="http://schemas.openxmlformats.org/officeDocument/2006/math">
                    <m:r>
                      <a:rPr lang="ru-RU" sz="4800" i="1" dirty="0">
                        <a:solidFill>
                          <a:srgbClr val="253957"/>
                        </a:solidFill>
                        <a:latin typeface="Cambria Math" panose="02040503050406030204" pitchFamily="18" charset="0"/>
                        <a:sym typeface="Arial Narrow"/>
                      </a:rPr>
                      <m:t>𝑂</m:t>
                    </m:r>
                    <m:d>
                      <m:dPr>
                        <m:ctrlPr>
                          <a:rPr lang="ru-RU" sz="4800" i="1" dirty="0">
                            <a:solidFill>
                              <a:srgbClr val="253957"/>
                            </a:solidFill>
                            <a:latin typeface="Cambria Math" panose="02040503050406030204" pitchFamily="18" charset="0"/>
                            <a:sym typeface="Arial Narrow"/>
                          </a:rPr>
                        </m:ctrlPr>
                      </m:dPr>
                      <m:e>
                        <m:r>
                          <a:rPr lang="ru-RU" sz="4800" i="1" dirty="0">
                            <a:solidFill>
                              <a:srgbClr val="253957"/>
                            </a:solidFill>
                            <a:latin typeface="Cambria Math" panose="02040503050406030204" pitchFamily="18" charset="0"/>
                            <a:sym typeface="Arial Narrow"/>
                          </a:rPr>
                          <m:t>𝑡</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t>
                </a:r>
                <a14:m>
                  <m:oMath xmlns:m="http://schemas.openxmlformats.org/officeDocument/2006/math">
                    <m:r>
                      <a:rPr lang="ru-RU" sz="4800" i="1" dirty="0">
                        <a:solidFill>
                          <a:srgbClr val="253957"/>
                        </a:solidFill>
                        <a:latin typeface="Cambria Math" panose="02040503050406030204" pitchFamily="18" charset="0"/>
                        <a:sym typeface="Arial Narrow"/>
                      </a:rPr>
                      <m:t>𝑂</m:t>
                    </m:r>
                    <m:r>
                      <a:rPr lang="ru-RU" sz="4800" i="1" dirty="0">
                        <a:solidFill>
                          <a:srgbClr val="253957"/>
                        </a:solidFill>
                        <a:latin typeface="Cambria Math" panose="02040503050406030204" pitchFamily="18" charset="0"/>
                        <a:sym typeface="Arial Narrow"/>
                      </a:rPr>
                      <m:t>(</m:t>
                    </m:r>
                    <m:r>
                      <a:rPr lang="ru-RU" sz="4800" i="1" dirty="0">
                        <a:solidFill>
                          <a:srgbClr val="253957"/>
                        </a:solidFill>
                        <a:latin typeface="Cambria Math" panose="02040503050406030204" pitchFamily="18" charset="0"/>
                        <a:sym typeface="Arial Narrow"/>
                      </a:rPr>
                      <m:t>𝑡</m:t>
                    </m:r>
                    <m:r>
                      <a:rPr lang="ru-RU" sz="4800" i="1" dirty="0">
                        <a:solidFill>
                          <a:srgbClr val="253957"/>
                        </a:solidFill>
                        <a:latin typeface="Cambria Math" panose="02040503050406030204" pitchFamily="18" charset="0"/>
                        <a:sym typeface="Arial Narrow"/>
                      </a:rPr>
                      <m:t>) </m:t>
                    </m:r>
                  </m:oMath>
                </a14:m>
                <a:r>
                  <a:rPr lang="en-US" sz="4800" dirty="0">
                    <a:solidFill>
                      <a:srgbClr val="253957"/>
                    </a:solidFill>
                    <a:sym typeface="Arial Narrow"/>
                  </a:rPr>
                  <a:t>(for tail recursion)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a:t>
                </a:r>
                <a14:m>
                  <m:oMath xmlns:m="http://schemas.openxmlformats.org/officeDocument/2006/math">
                    <m:r>
                      <a:rPr lang="ru-RU" sz="4800" i="1" dirty="0">
                        <a:solidFill>
                          <a:srgbClr val="253957"/>
                        </a:solidFill>
                        <a:latin typeface="Cambria Math" panose="02040503050406030204" pitchFamily="18" charset="0"/>
                        <a:sym typeface="Arial Narrow"/>
                      </a:rPr>
                      <m:t>𝑂</m:t>
                    </m:r>
                    <m:r>
                      <a:rPr lang="ru-RU" sz="4800" i="1" dirty="0">
                        <a:solidFill>
                          <a:srgbClr val="253957"/>
                        </a:solidFill>
                        <a:latin typeface="Cambria Math" panose="02040503050406030204" pitchFamily="18" charset="0"/>
                        <a:sym typeface="Arial Narrow"/>
                      </a:rPr>
                      <m:t>(</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r>
                      <a:rPr lang="ru-RU" sz="4800" i="1" dirty="0">
                        <a:solidFill>
                          <a:srgbClr val="253957"/>
                        </a:solidFill>
                        <a:latin typeface="Cambria Math" panose="02040503050406030204" pitchFamily="18" charset="0"/>
                        <a:sym typeface="Arial Narrow"/>
                      </a:rPr>
                      <m:t>)</m:t>
                    </m:r>
                  </m:oMath>
                </a14:m>
                <a:r>
                  <a:rPr lang="ru-RU" sz="4800" dirty="0">
                    <a:solidFill>
                      <a:srgbClr val="253957"/>
                    </a:solidFill>
                    <a:sym typeface="Arial Narrow"/>
                  </a:rPr>
                  <a:t> </a:t>
                </a:r>
                <a:r>
                  <a:rPr lang="en-US" sz="4800" dirty="0">
                    <a:solidFill>
                      <a:srgbClr val="253957"/>
                    </a:solidFill>
                    <a:sym typeface="Arial Narrow"/>
                  </a:rPr>
                  <a:t>[1]</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Deletion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a:t>
                </a:r>
                <a14:m>
                  <m:oMath xmlns:m="http://schemas.openxmlformats.org/officeDocument/2006/math">
                    <m:r>
                      <a:rPr lang="ru-RU" sz="4800" i="1" dirty="0">
                        <a:solidFill>
                          <a:srgbClr val="253957"/>
                        </a:solidFill>
                        <a:latin typeface="Cambria Math" panose="02040503050406030204" pitchFamily="18" charset="0"/>
                        <a:sym typeface="Arial Narrow"/>
                      </a:rPr>
                      <m:t>𝑂</m:t>
                    </m:r>
                    <m:d>
                      <m:dPr>
                        <m:ctrlPr>
                          <a:rPr lang="ru-RU" sz="4800" i="1" dirty="0">
                            <a:solidFill>
                              <a:srgbClr val="253957"/>
                            </a:solidFill>
                            <a:latin typeface="Cambria Math" panose="02040503050406030204" pitchFamily="18" charset="0"/>
                            <a:sym typeface="Arial Narrow"/>
                          </a:rPr>
                        </m:ctrlPr>
                      </m:dPr>
                      <m:e>
                        <m:r>
                          <a:rPr lang="ru-RU" sz="4800" i="1" dirty="0">
                            <a:solidFill>
                              <a:srgbClr val="253957"/>
                            </a:solidFill>
                            <a:latin typeface="Cambria Math" panose="02040503050406030204" pitchFamily="18" charset="0"/>
                            <a:sym typeface="Arial Narrow"/>
                          </a:rPr>
                          <m:t>𝑡</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e>
                    </m:d>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a:t>
                </a:r>
                <a14:m>
                  <m:oMath xmlns:m="http://schemas.openxmlformats.org/officeDocument/2006/math">
                    <m:r>
                      <a:rPr lang="ru-RU" sz="4800" i="1" dirty="0">
                        <a:solidFill>
                          <a:srgbClr val="253957"/>
                        </a:solidFill>
                        <a:latin typeface="Cambria Math" panose="02040503050406030204" pitchFamily="18" charset="0"/>
                        <a:sym typeface="Arial Narrow"/>
                      </a:rPr>
                      <m:t>𝑂</m:t>
                    </m:r>
                    <m:d>
                      <m:dPr>
                        <m:ctrlPr>
                          <a:rPr lang="ru-RU" sz="4800" i="1" dirty="0">
                            <a:solidFill>
                              <a:srgbClr val="253957"/>
                            </a:solidFill>
                            <a:latin typeface="Cambria Math" panose="02040503050406030204" pitchFamily="18" charset="0"/>
                            <a:sym typeface="Arial Narrow"/>
                          </a:rPr>
                        </m:ctrlPr>
                      </m:dPr>
                      <m:e>
                        <m:r>
                          <a:rPr lang="ru-RU" sz="4800" i="1" dirty="0">
                            <a:solidFill>
                              <a:srgbClr val="253957"/>
                            </a:solidFill>
                            <a:latin typeface="Cambria Math" panose="02040503050406030204" pitchFamily="18" charset="0"/>
                            <a:sym typeface="Arial Narrow"/>
                          </a:rPr>
                          <m:t>𝑡</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e>
                    </m:d>
                  </m:oMath>
                </a14:m>
                <a:endParaRPr lang="en-US" sz="4800" dirty="0">
                  <a:solidFill>
                    <a:srgbClr val="253957"/>
                  </a:solidFill>
                  <a:sym typeface="Arial Narrow"/>
                </a:endParaRP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a:t>
                </a:r>
                <a14:m>
                  <m:oMath xmlns:m="http://schemas.openxmlformats.org/officeDocument/2006/math">
                    <m:r>
                      <a:rPr lang="ru-RU" sz="4800" i="1" dirty="0">
                        <a:solidFill>
                          <a:srgbClr val="253957"/>
                        </a:solidFill>
                        <a:latin typeface="Cambria Math" panose="02040503050406030204" pitchFamily="18" charset="0"/>
                        <a:sym typeface="Arial Narrow"/>
                      </a:rPr>
                      <m:t>𝑂</m:t>
                    </m:r>
                    <m:r>
                      <a:rPr lang="ru-RU" sz="4800" i="1" dirty="0">
                        <a:solidFill>
                          <a:srgbClr val="253957"/>
                        </a:solidFill>
                        <a:latin typeface="Cambria Math" panose="02040503050406030204" pitchFamily="18" charset="0"/>
                        <a:sym typeface="Arial Narrow"/>
                      </a:rPr>
                      <m:t>(</m:t>
                    </m:r>
                    <m:sSub>
                      <m:sSubPr>
                        <m:ctrlPr>
                          <a:rPr lang="ru-RU" sz="4800" i="1" dirty="0">
                            <a:solidFill>
                              <a:srgbClr val="253957"/>
                            </a:solidFill>
                            <a:latin typeface="Cambria Math" panose="02040503050406030204" pitchFamily="18" charset="0"/>
                            <a:sym typeface="Arial Narrow"/>
                          </a:rPr>
                        </m:ctrlPr>
                      </m:sSubPr>
                      <m:e>
                        <m:r>
                          <a:rPr lang="en-US" sz="4800" i="1" dirty="0">
                            <a:solidFill>
                              <a:srgbClr val="253957"/>
                            </a:solidFill>
                            <a:latin typeface="Cambria Math" panose="02040503050406030204" pitchFamily="18" charset="0"/>
                            <a:sym typeface="Arial Narrow"/>
                          </a:rPr>
                          <m:t>𝑙𝑜𝑔</m:t>
                        </m:r>
                      </m:e>
                      <m:sub>
                        <m:r>
                          <a:rPr lang="en-US" sz="4800" i="1" dirty="0">
                            <a:solidFill>
                              <a:srgbClr val="253957"/>
                            </a:solidFill>
                            <a:latin typeface="Cambria Math" panose="02040503050406030204" pitchFamily="18" charset="0"/>
                            <a:sym typeface="Arial Narrow"/>
                          </a:rPr>
                          <m:t>𝑡</m:t>
                        </m:r>
                      </m:sub>
                    </m:sSub>
                    <m:r>
                      <a:rPr lang="ru-RU" sz="4800" i="1" dirty="0">
                        <a:solidFill>
                          <a:srgbClr val="253957"/>
                        </a:solidFill>
                        <a:latin typeface="Cambria Math" panose="02040503050406030204" pitchFamily="18" charset="0"/>
                        <a:sym typeface="Arial Narrow"/>
                      </a:rPr>
                      <m:t> </m:t>
                    </m:r>
                    <m:r>
                      <a:rPr lang="ru-RU" sz="4800" i="1" dirty="0">
                        <a:solidFill>
                          <a:srgbClr val="253957"/>
                        </a:solidFill>
                        <a:latin typeface="Cambria Math" panose="02040503050406030204" pitchFamily="18" charset="0"/>
                        <a:sym typeface="Arial Narrow"/>
                      </a:rPr>
                      <m:t>𝑛</m:t>
                    </m:r>
                    <m:r>
                      <a:rPr lang="ru-RU" sz="4800" i="1" dirty="0">
                        <a:solidFill>
                          <a:srgbClr val="253957"/>
                        </a:solidFill>
                        <a:latin typeface="Cambria Math" panose="02040503050406030204" pitchFamily="18" charset="0"/>
                        <a:sym typeface="Arial Narrow"/>
                      </a:rPr>
                      <m:t>)</m:t>
                    </m:r>
                  </m:oMath>
                </a14:m>
                <a:r>
                  <a:rPr lang="ru-RU" sz="4800" dirty="0">
                    <a:solidFill>
                      <a:srgbClr val="253957"/>
                    </a:solidFill>
                    <a:sym typeface="Arial Narrow"/>
                  </a:rPr>
                  <a:t> </a:t>
                </a:r>
                <a:r>
                  <a:rPr lang="en-US" sz="4800" dirty="0">
                    <a:solidFill>
                      <a:srgbClr val="253957"/>
                    </a:solidFill>
                    <a:sym typeface="Arial Narrow"/>
                  </a:rPr>
                  <a:t>[1]</a:t>
                </a:r>
                <a:endParaRPr lang="ru-RU"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9449" y="5129104"/>
                <a:ext cx="21506374" cy="6566710"/>
              </a:xfrm>
              <a:prstGeom prst="rect">
                <a:avLst/>
              </a:prstGeom>
              <a:blipFill>
                <a:blip r:embed="rId2"/>
                <a:stretch>
                  <a:fillRect l="-1247" t="-1670"/>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8" name="Прямоугольник 7">
            <a:extLst>
              <a:ext uri="{FF2B5EF4-FFF2-40B4-BE49-F238E27FC236}">
                <a16:creationId xmlns:a16="http://schemas.microsoft.com/office/drawing/2014/main" id="{C54FB056-A434-4BCF-A892-C6CBC50D009E}"/>
              </a:ext>
            </a:extLst>
          </p:cNvPr>
          <p:cNvSpPr/>
          <p:nvPr/>
        </p:nvSpPr>
        <p:spPr>
          <a:xfrm>
            <a:off x="1209449" y="13192780"/>
            <a:ext cx="1814623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Tree>
    <p:extLst>
      <p:ext uri="{BB962C8B-B14F-4D97-AF65-F5344CB8AC3E}">
        <p14:creationId xmlns:p14="http://schemas.microsoft.com/office/powerpoint/2010/main" val="29167182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t>
            </a:r>
            <a:r>
              <a:rPr lang="en-US" sz="7000" b="1" baseline="30000" dirty="0">
                <a:latin typeface="Arial Narrow" charset="0"/>
                <a:ea typeface="Arial Narrow" charset="0"/>
                <a:cs typeface="Arial Narrow" charset="0"/>
              </a:rPr>
              <a:t>+</a:t>
            </a:r>
            <a:r>
              <a:rPr lang="en-US" sz="7000" b="1" dirty="0">
                <a:latin typeface="Arial Narrow" charset="0"/>
                <a:ea typeface="Arial Narrow" charset="0"/>
                <a:cs typeface="Arial Narrow" charset="0"/>
              </a:rPr>
              <a:t>-tree</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B-tree modification [2]</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Only leaf nodes contain real keys (real data), other nodes contain router keys for searching real keys [2]</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Leaf nodes contain </a:t>
                </a:r>
                <a14:m>
                  <m:oMath xmlns:m="http://schemas.openxmlformats.org/officeDocument/2006/math">
                    <m:r>
                      <a:rPr lang="ru-RU" sz="6000" i="1" dirty="0">
                        <a:solidFill>
                          <a:srgbClr val="253957"/>
                        </a:solidFill>
                        <a:latin typeface="Cambria Math" panose="02040503050406030204" pitchFamily="18" charset="0"/>
                        <a:sym typeface="Arial Narrow"/>
                      </a:rPr>
                      <m:t>𝑡</m:t>
                    </m:r>
                    <m:r>
                      <a:rPr lang="ru-RU" sz="6000" i="1" dirty="0">
                        <a:solidFill>
                          <a:srgbClr val="253957"/>
                        </a:solidFill>
                        <a:latin typeface="Cambria Math" panose="02040503050406030204" pitchFamily="18" charset="0"/>
                        <a:sym typeface="Arial Narrow"/>
                      </a:rPr>
                      <m:t>≤</m:t>
                    </m:r>
                    <m:r>
                      <a:rPr lang="en-US" sz="6000" b="0" i="1" dirty="0" smtClean="0">
                        <a:solidFill>
                          <a:srgbClr val="253957"/>
                        </a:solidFill>
                        <a:latin typeface="Cambria Math" panose="02040503050406030204" pitchFamily="18" charset="0"/>
                        <a:sym typeface="Arial Narrow"/>
                      </a:rPr>
                      <m:t>𝑘</m:t>
                    </m:r>
                    <m:r>
                      <a:rPr lang="ru-RU" sz="6000" i="1" dirty="0">
                        <a:solidFill>
                          <a:srgbClr val="253957"/>
                        </a:solidFill>
                        <a:latin typeface="Cambria Math" panose="02040503050406030204" pitchFamily="18" charset="0"/>
                        <a:sym typeface="Arial Narrow"/>
                      </a:rPr>
                      <m:t>≤2</m:t>
                    </m:r>
                    <m:r>
                      <a:rPr lang="ru-RU" sz="6000" i="1" dirty="0">
                        <a:solidFill>
                          <a:srgbClr val="253957"/>
                        </a:solidFill>
                        <a:latin typeface="Cambria Math" panose="02040503050406030204" pitchFamily="18" charset="0"/>
                        <a:sym typeface="Arial Narrow"/>
                      </a:rPr>
                      <m:t>𝑡</m:t>
                    </m:r>
                  </m:oMath>
                </a14:m>
                <a:r>
                  <a:rPr lang="en-US" sz="6000" dirty="0"/>
                  <a:t> keys where </a:t>
                </a:r>
                <a14:m>
                  <m:oMath xmlns:m="http://schemas.openxmlformats.org/officeDocument/2006/math">
                    <m:r>
                      <a:rPr lang="en-US" sz="6000" i="1" dirty="0" smtClean="0">
                        <a:latin typeface="Cambria Math" panose="02040503050406030204" pitchFamily="18" charset="0"/>
                      </a:rPr>
                      <m:t>𝑡</m:t>
                    </m:r>
                  </m:oMath>
                </a14:m>
                <a:r>
                  <a:rPr lang="en-US" sz="6000" dirty="0"/>
                  <a:t> is the tree order [2]</a:t>
                </a:r>
                <a:endParaRPr lang="ru-RU" sz="60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Deletion is probably faster than in B-tree since it is always performed on the leaf nodes</a:t>
                </a:r>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9449" y="5129104"/>
                <a:ext cx="21506374" cy="6566710"/>
              </a:xfrm>
              <a:prstGeom prst="rect">
                <a:avLst/>
              </a:prstGeom>
              <a:blipFill>
                <a:blip r:embed="rId2"/>
                <a:stretch>
                  <a:fillRect l="-1644" t="-2412" r="-2579"/>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23125AE9-DC30-4EF4-A2D4-A2FA9EC07F8D}"/>
              </a:ext>
            </a:extLst>
          </p:cNvPr>
          <p:cNvSpPr/>
          <p:nvPr/>
        </p:nvSpPr>
        <p:spPr>
          <a:xfrm>
            <a:off x="1201065" y="12761893"/>
            <a:ext cx="13574233" cy="954107"/>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[2] K. </a:t>
            </a:r>
            <a:r>
              <a:rPr lang="en-US" sz="2800" dirty="0" err="1">
                <a:solidFill>
                  <a:srgbClr val="253957"/>
                </a:solidFill>
                <a:sym typeface="Arial Narrow"/>
              </a:rPr>
              <a:t>Pollari-Malmi</a:t>
            </a:r>
            <a:r>
              <a:rPr lang="en-US" sz="2800" dirty="0">
                <a:solidFill>
                  <a:srgbClr val="253957"/>
                </a:solidFill>
                <a:sym typeface="Arial Narrow"/>
              </a:rPr>
              <a:t>, “B</a:t>
            </a:r>
            <a:r>
              <a:rPr lang="en-US" sz="2800" baseline="30000" dirty="0">
                <a:solidFill>
                  <a:srgbClr val="253957"/>
                </a:solidFill>
                <a:sym typeface="Arial Narrow"/>
              </a:rPr>
              <a:t>+</a:t>
            </a:r>
            <a:r>
              <a:rPr lang="en-US" sz="2800" dirty="0">
                <a:solidFill>
                  <a:srgbClr val="253957"/>
                </a:solidFill>
                <a:sym typeface="Arial Narrow"/>
              </a:rPr>
              <a:t>-trees,” </a:t>
            </a:r>
            <a:r>
              <a:rPr lang="en-US" sz="2800" i="1" dirty="0">
                <a:solidFill>
                  <a:srgbClr val="253957"/>
                </a:solidFill>
                <a:sym typeface="Arial Narrow"/>
              </a:rPr>
              <a:t>University of Helsinki</a:t>
            </a:r>
            <a:r>
              <a:rPr lang="en-US" sz="2800" dirty="0">
                <a:solidFill>
                  <a:srgbClr val="253957"/>
                </a:solidFill>
                <a:sym typeface="Arial Narrow"/>
              </a:rPr>
              <a:t>. [Online]. Available: </a:t>
            </a:r>
            <a:r>
              <a:rPr lang="en-US" sz="2800" dirty="0">
                <a:solidFill>
                  <a:srgbClr val="253957"/>
                </a:solidFill>
                <a:sym typeface="Arial Narrow"/>
                <a:hlinkClick r:id="rId4"/>
              </a:rPr>
              <a:t>https://www.cs.helsinki.fi/u/mluukkai/tirak2010/B-tree.pdf</a:t>
            </a:r>
            <a:r>
              <a:rPr lang="en-US" sz="2800" dirty="0">
                <a:solidFill>
                  <a:srgbClr val="253957"/>
                </a:solidFill>
                <a:sym typeface="Arial Narrow"/>
              </a:rPr>
              <a:t> [Accessed: Nov. 18, 2018].</a:t>
            </a:r>
          </a:p>
        </p:txBody>
      </p:sp>
    </p:spTree>
    <p:extLst>
      <p:ext uri="{BB962C8B-B14F-4D97-AF65-F5344CB8AC3E}">
        <p14:creationId xmlns:p14="http://schemas.microsoft.com/office/powerpoint/2010/main" val="15798161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is the popular open-source embedded relational DBMS, written in the C language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Uses the B-tree as the default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extensions are the dynamically linked libraries [3]</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03986B29-5903-4D8C-9A6D-FC4DE291A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77" y="9480305"/>
            <a:ext cx="5328730" cy="2525818"/>
          </a:xfrm>
          <a:prstGeom prst="rect">
            <a:avLst/>
          </a:prstGeom>
        </p:spPr>
      </p:pic>
      <p:pic>
        <p:nvPicPr>
          <p:cNvPr id="8" name="Рисунок 7">
            <a:extLst>
              <a:ext uri="{FF2B5EF4-FFF2-40B4-BE49-F238E27FC236}">
                <a16:creationId xmlns:a16="http://schemas.microsoft.com/office/drawing/2014/main" id="{BB484C8C-AEFE-4865-95B4-7E7262307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2010" y="8896655"/>
            <a:ext cx="3473150" cy="3693117"/>
          </a:xfrm>
          <a:prstGeom prst="rect">
            <a:avLst/>
          </a:prstGeom>
        </p:spPr>
      </p:pic>
      <p:sp>
        <p:nvSpPr>
          <p:cNvPr id="2" name="Прямоугольник 1">
            <a:extLst>
              <a:ext uri="{FF2B5EF4-FFF2-40B4-BE49-F238E27FC236}">
                <a16:creationId xmlns:a16="http://schemas.microsoft.com/office/drawing/2014/main" id="{29022DA6-ECD9-4F53-93DC-8EA8C4E490E8}"/>
              </a:ext>
            </a:extLst>
          </p:cNvPr>
          <p:cNvSpPr/>
          <p:nvPr/>
        </p:nvSpPr>
        <p:spPr>
          <a:xfrm>
            <a:off x="1209449" y="12761893"/>
            <a:ext cx="9640186" cy="954107"/>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[3] SQLite, “Run-Time Loadable Extensions,” </a:t>
            </a:r>
            <a:r>
              <a:rPr lang="en-US" sz="2800" i="1" dirty="0">
                <a:solidFill>
                  <a:srgbClr val="253957"/>
                </a:solidFill>
                <a:sym typeface="Arial Narrow"/>
              </a:rPr>
              <a:t>SQLite</a:t>
            </a:r>
            <a:r>
              <a:rPr lang="en-US" sz="2800" dirty="0">
                <a:solidFill>
                  <a:srgbClr val="253957"/>
                </a:solidFill>
                <a:sym typeface="Arial Narrow"/>
              </a:rPr>
              <a:t>. [Online]. Available: </a:t>
            </a:r>
            <a:r>
              <a:rPr lang="en-US" sz="2800" dirty="0">
                <a:solidFill>
                  <a:srgbClr val="253957"/>
                </a:solidFill>
                <a:sym typeface="Arial Narrow"/>
                <a:hlinkClick r:id="rId5"/>
              </a:rPr>
              <a:t>https://www.sqlite.org/loadext.html</a:t>
            </a:r>
            <a:r>
              <a:rPr lang="en-US" sz="2800" dirty="0">
                <a:solidFill>
                  <a:srgbClr val="253957"/>
                </a:solidFill>
                <a:sym typeface="Arial Narrow"/>
              </a:rPr>
              <a:t> [Accessed: Nov. 18, 2018].</a:t>
            </a:r>
          </a:p>
        </p:txBody>
      </p:sp>
    </p:spTree>
    <p:extLst>
      <p:ext uri="{BB962C8B-B14F-4D97-AF65-F5344CB8AC3E}">
        <p14:creationId xmlns:p14="http://schemas.microsoft.com/office/powerpoint/2010/main" val="22877176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Summary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b="1" dirty="0"/>
              <a:t>B-tree</a:t>
            </a:r>
            <a:r>
              <a:rPr lang="en-US" sz="6000" dirty="0"/>
              <a:t> is the balanced search tree for data indexing</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b="1" dirty="0"/>
              <a:t>B</a:t>
            </a:r>
            <a:r>
              <a:rPr lang="en-US" sz="6000" b="1" baseline="30000" dirty="0"/>
              <a:t>+</a:t>
            </a:r>
            <a:r>
              <a:rPr lang="en-US" sz="6000" b="1" dirty="0"/>
              <a:t>-tree </a:t>
            </a:r>
            <a:r>
              <a:rPr lang="en-US" sz="6000" dirty="0"/>
              <a:t>is the B-tree modification with better deletion performance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b="1" dirty="0"/>
              <a:t>SQLite</a:t>
            </a:r>
            <a:r>
              <a:rPr lang="en-US" sz="6000" dirty="0"/>
              <a:t> is the popular open-source embedded RDBMS which supports adding new features using </a:t>
            </a:r>
            <a:r>
              <a:rPr lang="en-US" sz="6000" b="1" dirty="0"/>
              <a:t>extensions</a:t>
            </a:r>
            <a:endParaRPr sz="6000" b="1"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Tree>
    <p:extLst>
      <p:ext uri="{BB962C8B-B14F-4D97-AF65-F5344CB8AC3E}">
        <p14:creationId xmlns:p14="http://schemas.microsoft.com/office/powerpoint/2010/main" val="184214923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1000</TotalTime>
  <Words>817</Words>
  <Application>Microsoft Office PowerPoint</Application>
  <PresentationFormat>Произвольный</PresentationFormat>
  <Paragraphs>78</Paragraphs>
  <Slides>11</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vt:i4>
      </vt:variant>
    </vt:vector>
  </HeadingPairs>
  <TitlesOfParts>
    <vt:vector size="19"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40</cp:revision>
  <dcterms:modified xsi:type="dcterms:W3CDTF">2018-12-08T19:00:27Z</dcterms:modified>
</cp:coreProperties>
</file>