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66" r:id="rId4"/>
    <p:sldId id="264" r:id="rId5"/>
    <p:sldId id="265" r:id="rId6"/>
    <p:sldId id="285" r:id="rId7"/>
    <p:sldId id="286" r:id="rId8"/>
    <p:sldId id="268" r:id="rId9"/>
    <p:sldId id="269" r:id="rId10"/>
    <p:sldId id="270" r:id="rId11"/>
    <p:sldId id="280" r:id="rId12"/>
    <p:sldId id="279" r:id="rId13"/>
    <p:sldId id="284" r:id="rId14"/>
    <p:sldId id="272" r:id="rId15"/>
    <p:sldId id="281" r:id="rId16"/>
    <p:sldId id="283" r:id="rId17"/>
    <p:sldId id="282" r:id="rId18"/>
    <p:sldId id="278" r:id="rId19"/>
    <p:sldId id="274" r:id="rId20"/>
    <p:sldId id="258" r:id="rId21"/>
    <p:sldId id="263"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5071"/>
            <a:ext cx="10907735" cy="799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Отчёт по преддипломной практике</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435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412756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Разработать расширение для </a:t>
            </a:r>
            <a:r>
              <a:rPr lang="en-US" sz="4800" dirty="0">
                <a:solidFill>
                  <a:srgbClr val="253957"/>
                </a:solidFill>
                <a:sym typeface="Arial Narrow"/>
              </a:rPr>
              <a:t>SQLite</a:t>
            </a:r>
            <a:r>
              <a:rPr lang="ru-RU" sz="4800" dirty="0">
                <a:solidFill>
                  <a:srgbClr val="253957"/>
                </a:solidFill>
                <a:sym typeface="Arial Narrow"/>
              </a:rPr>
              <a:t>, позволяющее использовать в качестве индекса в данной СУБД модификации </a:t>
            </a:r>
            <a:r>
              <a:rPr lang="en-US" sz="4800" dirty="0">
                <a:solidFill>
                  <a:srgbClr val="253957"/>
                </a:solidFill>
                <a:sym typeface="Arial Narrow"/>
              </a:rPr>
              <a:t>B</a:t>
            </a:r>
            <a:r>
              <a:rPr lang="ru-RU" sz="4800" dirty="0">
                <a:solidFill>
                  <a:srgbClr val="253957"/>
                </a:solidFill>
                <a:sym typeface="Arial Narrow"/>
              </a:rPr>
              <a:t>-дерева: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и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Задачи работы</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800" dirty="0" err="1">
                <a:solidFill>
                  <a:srgbClr val="253957"/>
                </a:solidFill>
                <a:latin typeface="+mn-lt"/>
                <a:ea typeface="+mn-ea"/>
                <a:cs typeface="+mn-cs"/>
              </a:rPr>
              <a:t>SQLite</a:t>
            </a:r>
            <a:endParaRPr lang="en-US"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алгоритм выбора лучшей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плагин для </a:t>
            </a:r>
            <a:r>
              <a:rPr lang="ru-RU" sz="4800" dirty="0" err="1">
                <a:solidFill>
                  <a:srgbClr val="253957"/>
                </a:solidFill>
                <a:latin typeface="+mn-lt"/>
                <a:ea typeface="+mn-ea"/>
                <a:cs typeface="+mn-cs"/>
              </a:rPr>
              <a:t>SQLite</a:t>
            </a:r>
            <a:r>
              <a:rPr lang="ru-RU" sz="4800" dirty="0">
                <a:solidFill>
                  <a:srgbClr val="253957"/>
                </a:solidFill>
                <a:latin typeface="+mn-lt"/>
                <a:ea typeface="+mn-ea"/>
                <a:cs typeface="+mn-cs"/>
              </a:rPr>
              <a:t> </a:t>
            </a:r>
            <a:r>
              <a:rPr lang="en-US" sz="4800" dirty="0">
                <a:solidFill>
                  <a:srgbClr val="253957"/>
                </a:solidFill>
                <a:latin typeface="+mn-lt"/>
                <a:ea typeface="+mn-ea"/>
                <a:cs typeface="+mn-cs"/>
              </a:rPr>
              <a:t>Studio</a:t>
            </a:r>
            <a:r>
              <a:rPr lang="ru-RU" sz="4800" dirty="0">
                <a:solidFill>
                  <a:srgbClr val="253957"/>
                </a:solidFill>
                <a:latin typeface="+mn-lt"/>
                <a:ea typeface="+mn-ea"/>
                <a:cs typeface="+mn-cs"/>
              </a:rPr>
              <a:t> для визуализации B-деревьев и их модификаций, а также рассчитанных для них метрик</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734109F1-EBF7-442F-A045-E98774F1E7EF}"/>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B6956A65-6204-4495-98EF-72308CBEFD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30033" y="4285790"/>
            <a:ext cx="9766799" cy="9101759"/>
          </a:xfrm>
          <a:prstGeom prst="rect">
            <a:avLst/>
          </a:prstGeom>
          <a:noFill/>
          <a:ln>
            <a:noFill/>
          </a:ln>
        </p:spPr>
      </p:pic>
      <p:pic>
        <p:nvPicPr>
          <p:cNvPr id="8" name="Рисунок 7">
            <a:extLst>
              <a:ext uri="{FF2B5EF4-FFF2-40B4-BE49-F238E27FC236}">
                <a16:creationId xmlns:a16="http://schemas.microsoft.com/office/drawing/2014/main" id="{5DB6195B-DE21-4B82-92CD-C2656E57E28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373987" y="5143940"/>
            <a:ext cx="8331173" cy="7243385"/>
          </a:xfrm>
          <a:prstGeom prst="rect">
            <a:avLst/>
          </a:prstGeom>
          <a:noFill/>
          <a:ln>
            <a:noFill/>
          </a:ln>
        </p:spPr>
      </p:pic>
      <p:sp>
        <p:nvSpPr>
          <p:cNvPr id="2" name="Номер слайда 1">
            <a:extLst>
              <a:ext uri="{FF2B5EF4-FFF2-40B4-BE49-F238E27FC236}">
                <a16:creationId xmlns:a16="http://schemas.microsoft.com/office/drawing/2014/main" id="{C2563052-BB09-4E85-86DE-8FAF9DA0168F}"/>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972489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наиболее подходящей индексирующей структуры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Выбирает из B-дерева и его модификаций (B</a:t>
            </a:r>
            <a:r>
              <a:rPr lang="ru-RU" sz="4800" baseline="30000" dirty="0"/>
              <a:t>+</a:t>
            </a:r>
            <a:r>
              <a:rPr lang="ru-RU" sz="4800" dirty="0"/>
              <a:t>-дерева, B</a:t>
            </a:r>
            <a:r>
              <a:rPr lang="ru-RU" sz="4800" baseline="30000" dirty="0"/>
              <a:t>*</a:t>
            </a:r>
            <a:r>
              <a:rPr lang="ru-RU" sz="4800" dirty="0"/>
              <a:t>-дерева и B</a:t>
            </a:r>
            <a:r>
              <a:rPr lang="ru-RU" sz="4800" baseline="30000" dirty="0"/>
              <a:t>*+</a:t>
            </a:r>
            <a:r>
              <a:rPr lang="ru-RU" sz="4800" dirty="0"/>
              <a:t>-дерева)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Запускается при каждой операции с таблицей, созданной с использованием разработанного в рамках настоящей работы расширения – поиске строки в таблице, вставке строки в таблицу, обновлении строки в таблице, удалении строки из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Производит </a:t>
            </a:r>
            <a:r>
              <a:rPr lang="ru-RU" sz="4800" dirty="0" err="1"/>
              <a:t>перестраивание</a:t>
            </a:r>
            <a:r>
              <a:rPr lang="ru-RU" sz="4800" dirty="0"/>
              <a:t> индексирующей структуры данных только на каждой 1000-й операции и только для первых 10000 операций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Выбор индексирующей структуры данных зависит от соотношений количеств операций разных типов (поиск, вставка, удаление) с деревом</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8484C60-3005-4920-A1C3-F0BBCDF23B86}"/>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2553976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Строение ключа в дереве</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13</a:t>
            </a:fld>
            <a:endParaRPr lang="ru-RU"/>
          </a:p>
        </p:txBody>
      </p:sp>
      <p:sp>
        <p:nvSpPr>
          <p:cNvPr id="3" name="Прямоугольник 2">
            <a:extLst>
              <a:ext uri="{FF2B5EF4-FFF2-40B4-BE49-F238E27FC236}">
                <a16:creationId xmlns:a16="http://schemas.microsoft.com/office/drawing/2014/main" id="{5ACF0130-3B72-43B2-BC99-B5386977A5BA}"/>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9" name="Прямоугольник 8">
            <a:extLst>
              <a:ext uri="{FF2B5EF4-FFF2-40B4-BE49-F238E27FC236}">
                <a16:creationId xmlns:a16="http://schemas.microsoft.com/office/drawing/2014/main" id="{AEF21D71-E90F-4D35-AC52-F4600EB29E4E}"/>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0" name="Прямоугольник 9">
            <a:extLst>
              <a:ext uri="{FF2B5EF4-FFF2-40B4-BE49-F238E27FC236}">
                <a16:creationId xmlns:a16="http://schemas.microsoft.com/office/drawing/2014/main" id="{D3C80275-3FBB-4DF0-975D-EA860AAE008D}"/>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D6EC6878-4326-402F-B94F-E757E7E0F23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DC217BCB-E529-4140-8B9F-76E2F1DF32AD}"/>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12DCD918-0D1D-4C5A-A9F9-1CBB4AC69FEF}"/>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14A14135-2999-493C-AF38-438A3686EDC1}"/>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E1F95709-3402-4E08-9D26-1EAF8F4241AD}"/>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A927FB9A-177B-48E5-8CE3-849732C3ED5E}"/>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5FE67D62-DF8D-4EC4-BB16-AB26B0E33B55}"/>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8363F20F-F651-4F3A-AA5C-C20E001D0992}"/>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F4DA3724-067D-4633-8636-28171E5793FE}"/>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1CD90A51-C9DE-4FE9-8367-495538C1149E}"/>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F7C752AA-9349-49B3-960A-2DCC9710775D}"/>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0A30CBAE-1A8A-4DAD-A868-4E3311014FCB}"/>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1719390-E8D8-409D-862F-676517956A91}"/>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47DF7672-5D10-4EBB-8C65-940090349D59}"/>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1AAB5A01-9271-4DBE-B5CD-9CECFCBC6CB3}"/>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8C2CEAD3-7496-4B09-882B-44A8E3163401}"/>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BE13A93D-1160-4E37-BB48-287915DC9E7C}"/>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CC163FEA-CA7E-4B30-9F6F-38C5F0AD8B40}"/>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1E89C49D-8FE8-40DC-9316-43E67CE62B1F}"/>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A50303FB-BD7C-41D7-B74C-93BE56111B70}"/>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C1D7B196-0362-47D2-B9C6-C07C4AEDEC54}"/>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4" name="Левая фигурная скобка 3">
            <a:extLst>
              <a:ext uri="{FF2B5EF4-FFF2-40B4-BE49-F238E27FC236}">
                <a16:creationId xmlns:a16="http://schemas.microsoft.com/office/drawing/2014/main" id="{DBEFEAD2-B6A7-4D73-A6E3-AEEA96AC3EC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3" name="Левая фигурная скобка 32">
            <a:extLst>
              <a:ext uri="{FF2B5EF4-FFF2-40B4-BE49-F238E27FC236}">
                <a16:creationId xmlns:a16="http://schemas.microsoft.com/office/drawing/2014/main" id="{3C76AA7F-828C-4843-BB01-DC6B0DD37570}"/>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5" name="TextBox 4">
            <a:extLst>
              <a:ext uri="{FF2B5EF4-FFF2-40B4-BE49-F238E27FC236}">
                <a16:creationId xmlns:a16="http://schemas.microsoft.com/office/drawing/2014/main" id="{0D0B8194-6D07-46E0-8295-152D823927AE}"/>
              </a:ext>
            </a:extLst>
          </p:cNvPr>
          <p:cNvSpPr txBox="1"/>
          <p:nvPr/>
        </p:nvSpPr>
        <p:spPr>
          <a:xfrm>
            <a:off x="5377126" y="11044582"/>
            <a:ext cx="621323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 part</a:t>
            </a:r>
            <a:endParaRPr kumimoji="0" lang="ru-RU" sz="5000" b="0" i="0" u="none" strike="noStrike" cap="none" spc="0" normalizeH="0" baseline="0" dirty="0">
              <a:ln>
                <a:noFill/>
              </a:ln>
              <a:solidFill>
                <a:schemeClr val="accent1"/>
              </a:solidFill>
              <a:effectLst/>
              <a:uFillTx/>
              <a:sym typeface="Helvetica Light"/>
            </a:endParaRPr>
          </a:p>
        </p:txBody>
      </p:sp>
      <p:sp>
        <p:nvSpPr>
          <p:cNvPr id="35" name="TextBox 34">
            <a:extLst>
              <a:ext uri="{FF2B5EF4-FFF2-40B4-BE49-F238E27FC236}">
                <a16:creationId xmlns:a16="http://schemas.microsoft.com/office/drawing/2014/main" id="{52B398D1-B81B-45F4-B0F1-881049E60A26}"/>
              </a:ext>
            </a:extLst>
          </p:cNvPr>
          <p:cNvSpPr txBox="1"/>
          <p:nvPr/>
        </p:nvSpPr>
        <p:spPr>
          <a:xfrm>
            <a:off x="14816783" y="11024997"/>
            <a:ext cx="566340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part</a:t>
            </a:r>
            <a:r>
              <a:rPr lang="ru-RU" dirty="0">
                <a:solidFill>
                  <a:srgbClr val="FF0000"/>
                </a:solidFill>
              </a:rPr>
              <a:t> (8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853028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14</a:t>
            </a:fld>
            <a:endParaRPr lang="ru-RU"/>
          </a:p>
        </p:txBody>
      </p:sp>
      <p:pic>
        <p:nvPicPr>
          <p:cNvPr id="15" name="Рисунок 14">
            <a:extLst>
              <a:ext uri="{FF2B5EF4-FFF2-40B4-BE49-F238E27FC236}">
                <a16:creationId xmlns:a16="http://schemas.microsoft.com/office/drawing/2014/main" id="{84247C48-257B-49D2-8E43-42C9BED4EA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34964" y="10880197"/>
            <a:ext cx="3314072" cy="1445344"/>
          </a:xfrm>
          <a:prstGeom prst="rect">
            <a:avLst/>
          </a:prstGeom>
        </p:spPr>
      </p:pic>
      <p:pic>
        <p:nvPicPr>
          <p:cNvPr id="1026" name="Picture 2" descr="https://cdn.steemitimages.com/DQmb5n3TNWP6o3ozCdzUSs8he8nYxmPqXuAneShCmGKVT6Z/Qt_logo_2016.svg.png">
            <a:extLst>
              <a:ext uri="{FF2B5EF4-FFF2-40B4-BE49-F238E27FC236}">
                <a16:creationId xmlns:a16="http://schemas.microsoft.com/office/drawing/2014/main" id="{F152FCF9-4CCD-43A2-A5C7-7D4A6E84213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68594" y="10694337"/>
            <a:ext cx="3154400" cy="23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469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API на C реализовано в виде динамической библиотеки, с использованием конструкции </a:t>
            </a:r>
            <a:r>
              <a:rPr lang="ru-RU" sz="4800" i="1" dirty="0" err="1"/>
              <a:t>extern</a:t>
            </a:r>
            <a:r>
              <a:rPr lang="ru-RU" sz="4800" i="1" dirty="0"/>
              <a:t> “C” { …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Расширение для </a:t>
            </a:r>
            <a:r>
              <a:rPr lang="ru-RU" sz="4800" dirty="0" err="1"/>
              <a:t>SQLite</a:t>
            </a:r>
            <a:r>
              <a:rPr lang="ru-RU" sz="4800" dirty="0"/>
              <a:t> регистрирует в СУБД модуль виртуальной таблицы с названием </a:t>
            </a:r>
            <a:r>
              <a:rPr lang="ru-RU" sz="4800" i="1" dirty="0" err="1"/>
              <a:t>btrees_mods</a:t>
            </a:r>
            <a:r>
              <a:rPr lang="ru-RU" sz="4800" dirty="0"/>
              <a:t>, который «перехватывает» все обращения к виртуальным таблицам, созданным с использованием этого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Виртуальная таблица – любая таблица, созданная с использованием подобного модуля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13893433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использования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EF72C4C6-7DAE-4011-8FFC-C4C4314584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24202" y="5162867"/>
            <a:ext cx="13335595" cy="7610769"/>
          </a:xfrm>
          <a:prstGeom prst="rect">
            <a:avLst/>
          </a:prstGeom>
          <a:noFill/>
          <a:ln>
            <a:noFill/>
          </a:ln>
        </p:spPr>
      </p:pic>
      <p:sp>
        <p:nvSpPr>
          <p:cNvPr id="2" name="Номер слайда 1">
            <a:extLst>
              <a:ext uri="{FF2B5EF4-FFF2-40B4-BE49-F238E27FC236}">
                <a16:creationId xmlns:a16="http://schemas.microsoft.com/office/drawing/2014/main" id="{04D52983-3309-4A31-BBF1-677EDDF5865D}"/>
              </a:ext>
            </a:extLst>
          </p:cNvPr>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33196179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Апробация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Студенческой конференции ФКН </a:t>
            </a:r>
            <a:r>
              <a:rPr lang="en-US" sz="4800" dirty="0"/>
              <a:t>CoCoS’2019</a:t>
            </a:r>
            <a:r>
              <a:rPr lang="ru-RU" sz="4800" dirty="0"/>
              <a:t> в исследовательском треке</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подана на Международную конференцию </a:t>
            </a:r>
            <a:r>
              <a:rPr lang="en-US" sz="4800" dirty="0" err="1"/>
              <a:t>SYRCoSE</a:t>
            </a:r>
            <a:r>
              <a:rPr lang="en-US" sz="4800" dirty="0"/>
              <a:t> 2019</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11036207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практики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06303"/>
            <a:ext cx="21506374" cy="64807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Выполнено</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Реализовано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Разработано расширение для </a:t>
            </a:r>
            <a:r>
              <a:rPr lang="en-US" sz="4800" dirty="0">
                <a:solidFill>
                  <a:srgbClr val="253957"/>
                </a:solidFill>
                <a:sym typeface="Arial Narrow"/>
              </a:rPr>
              <a:t>SQLite</a:t>
            </a:r>
            <a:endParaRPr lang="ru-RU" sz="4800" dirty="0">
              <a:solidFill>
                <a:srgbClr val="253957"/>
              </a:solidFill>
              <a:sym typeface="Arial Narrow"/>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 и реализован алгоритм выбора лучшей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Написан драфт текста ВКР и драфт ТЗ</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Осталось выполнить</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расширение для </a:t>
            </a:r>
            <a:r>
              <a:rPr lang="ru-RU" sz="4800" dirty="0" err="1">
                <a:solidFill>
                  <a:srgbClr val="253957"/>
                </a:solidFill>
                <a:latin typeface="+mn-lt"/>
                <a:ea typeface="+mn-ea"/>
                <a:cs typeface="+mn-cs"/>
              </a:rPr>
              <a:t>SQLite</a:t>
            </a:r>
            <a:r>
              <a:rPr lang="en-US" sz="4800" dirty="0">
                <a:solidFill>
                  <a:srgbClr val="253957"/>
                </a:solidFill>
                <a:latin typeface="+mn-lt"/>
                <a:ea typeface="+mn-ea"/>
                <a:cs typeface="+mn-cs"/>
              </a:rPr>
              <a:t> Studio</a:t>
            </a:r>
            <a:r>
              <a:rPr lang="ru-RU" sz="4800" dirty="0">
                <a:solidFill>
                  <a:srgbClr val="253957"/>
                </a:solidFill>
                <a:latin typeface="+mn-lt"/>
                <a:ea typeface="+mn-ea"/>
                <a:cs typeface="+mn-cs"/>
              </a:rPr>
              <a:t> для визуализации B-деревьев и их модификаций, а также рассчитанных для них метрик (до 12.05.2019 г.)</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окончательный текст ВКР, ТЗ, </a:t>
            </a:r>
            <a:r>
              <a:rPr lang="ru-RU" sz="4800" dirty="0" err="1">
                <a:solidFill>
                  <a:srgbClr val="253957"/>
                </a:solidFill>
                <a:latin typeface="+mn-lt"/>
                <a:ea typeface="+mn-ea"/>
                <a:cs typeface="+mn-cs"/>
              </a:rPr>
              <a:t>ПиМИ</a:t>
            </a:r>
            <a:r>
              <a:rPr lang="ru-RU" sz="4800" dirty="0">
                <a:solidFill>
                  <a:srgbClr val="253957"/>
                </a:solidFill>
                <a:latin typeface="+mn-lt"/>
                <a:ea typeface="+mn-ea"/>
                <a:cs typeface="+mn-cs"/>
              </a:rPr>
              <a:t>, РО, ТП</a:t>
            </a:r>
          </a:p>
          <a:p>
            <a:pPr marL="446088" indent="-446088"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b="1" dirty="0">
                <a:solidFill>
                  <a:srgbClr val="253957"/>
                </a:solidFill>
                <a:latin typeface="+mn-lt"/>
                <a:ea typeface="+mn-ea"/>
                <a:cs typeface="+mn-cs"/>
              </a:rPr>
              <a:t>Приблизительный процент выполнения: </a:t>
            </a:r>
            <a:r>
              <a:rPr lang="en-US" sz="4800" b="1" dirty="0">
                <a:solidFill>
                  <a:srgbClr val="253957"/>
                </a:solidFill>
                <a:latin typeface="+mn-lt"/>
                <a:ea typeface="+mn-ea"/>
                <a:cs typeface="+mn-cs"/>
              </a:rPr>
              <a:t>~</a:t>
            </a:r>
            <a:r>
              <a:rPr lang="ru-RU" sz="4800" b="1" dirty="0">
                <a:solidFill>
                  <a:srgbClr val="253957"/>
                </a:solidFill>
                <a:latin typeface="+mn-lt"/>
                <a:ea typeface="+mn-ea"/>
                <a:cs typeface="+mn-cs"/>
              </a:rPr>
              <a:t>90 % по программному продукту,</a:t>
            </a:r>
            <a:br>
              <a:rPr lang="en-US" sz="4800" b="1" dirty="0">
                <a:solidFill>
                  <a:srgbClr val="253957"/>
                </a:solidFill>
                <a:latin typeface="+mn-lt"/>
                <a:ea typeface="+mn-ea"/>
                <a:cs typeface="+mn-cs"/>
              </a:rPr>
            </a:br>
            <a:r>
              <a:rPr lang="en-US" sz="4800" b="1" dirty="0">
                <a:solidFill>
                  <a:srgbClr val="253957"/>
                </a:solidFill>
                <a:latin typeface="+mn-lt"/>
                <a:ea typeface="+mn-ea"/>
                <a:cs typeface="+mn-cs"/>
              </a:rPr>
              <a:t>~</a:t>
            </a:r>
            <a:r>
              <a:rPr lang="ru-RU" sz="4800" b="1" dirty="0">
                <a:solidFill>
                  <a:srgbClr val="253957"/>
                </a:solidFill>
                <a:latin typeface="+mn-lt"/>
                <a:ea typeface="+mn-ea"/>
                <a:cs typeface="+mn-cs"/>
              </a:rPr>
              <a:t>50 % по документации, итого </a:t>
            </a:r>
            <a:r>
              <a:rPr lang="en-US" sz="4800" b="1" dirty="0">
                <a:solidFill>
                  <a:srgbClr val="253957"/>
                </a:solidFill>
                <a:latin typeface="+mn-lt"/>
                <a:ea typeface="+mn-ea"/>
                <a:cs typeface="+mn-cs"/>
              </a:rPr>
              <a:t>~</a:t>
            </a:r>
            <a:r>
              <a:rPr lang="ru-RU" sz="4800" b="1" dirty="0">
                <a:solidFill>
                  <a:srgbClr val="253957"/>
                </a:solidFill>
                <a:latin typeface="+mn-lt"/>
                <a:ea typeface="+mn-ea"/>
                <a:cs typeface="+mn-cs"/>
              </a:rPr>
              <a:t>83 %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25927125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494752"/>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Ожидаемые результаты ВКР</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3894509"/>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СУБД </a:t>
            </a:r>
            <a:r>
              <a:rPr lang="en-US" sz="6000" dirty="0"/>
              <a:t>SQLite</a:t>
            </a:r>
            <a:r>
              <a:rPr lang="ru-RU" sz="6000" dirty="0"/>
              <a:t>, позволяющее использовать в качестве индекса модификации </a:t>
            </a:r>
            <a:r>
              <a:rPr lang="en-US" sz="6000" dirty="0"/>
              <a:t>B</a:t>
            </a:r>
            <a:r>
              <a:rPr lang="ru-RU" sz="6000" dirty="0"/>
              <a:t>-дерева: </a:t>
            </a:r>
            <a:r>
              <a:rPr lang="en-US" sz="6000" dirty="0"/>
              <a:t>B</a:t>
            </a:r>
            <a:r>
              <a:rPr lang="en-US" sz="6000" baseline="30000" dirty="0"/>
              <a:t>+</a:t>
            </a:r>
            <a:r>
              <a:rPr lang="ru-RU" sz="6000" dirty="0"/>
              <a:t>-дерево, </a:t>
            </a:r>
            <a:r>
              <a:rPr lang="en-US" sz="6000" dirty="0"/>
              <a:t>B</a:t>
            </a:r>
            <a:r>
              <a:rPr lang="en-US" sz="6000" baseline="30000" dirty="0"/>
              <a:t>*</a:t>
            </a:r>
            <a:r>
              <a:rPr lang="ru-RU" sz="6000" dirty="0"/>
              <a:t>-дерево и </a:t>
            </a:r>
            <a:r>
              <a:rPr lang="en-US" sz="6000" dirty="0"/>
              <a:t>B</a:t>
            </a:r>
            <a:r>
              <a:rPr lang="en-US" sz="6000" baseline="30000" dirty="0"/>
              <a:t>*+</a:t>
            </a:r>
            <a:r>
              <a:rPr lang="ru-RU" sz="6000" dirty="0"/>
              <a:t>-дерево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a:t>
            </a:r>
            <a:r>
              <a:rPr lang="en-US" sz="6000" dirty="0"/>
              <a:t>SQLite Studio</a:t>
            </a:r>
            <a:r>
              <a:rPr lang="ru-RU" sz="6000" dirty="0"/>
              <a:t> </a:t>
            </a:r>
            <a:r>
              <a:rPr lang="ru-RU" sz="6000" dirty="0">
                <a:solidFill>
                  <a:srgbClr val="253957"/>
                </a:solidFill>
                <a:sym typeface="Arial Narrow"/>
              </a:rPr>
              <a:t>для визуализации </a:t>
            </a:r>
            <a:r>
              <a:rPr lang="en-US" sz="6000" dirty="0">
                <a:solidFill>
                  <a:srgbClr val="253957"/>
                </a:solidFill>
                <a:sym typeface="Arial Narrow"/>
              </a:rPr>
              <a:t>B</a:t>
            </a:r>
            <a:r>
              <a:rPr lang="ru-RU" sz="6000" dirty="0">
                <a:solidFill>
                  <a:srgbClr val="253957"/>
                </a:solidFill>
                <a:sym typeface="Arial Narrow"/>
              </a:rPr>
              <a:t>-деревьев и их модификаций, а также рассчитанных для них метрик</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Направления дальнейших разработок:</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&lt;, &lt;=, &gt;, &gt;=</a:t>
            </a:r>
            <a:r>
              <a:rPr lang="ru-RU" sz="6000" dirty="0"/>
              <a:t> при поиске строк по первичному ключу</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6000" dirty="0"/>
              <a:t>Поддержка </a:t>
            </a:r>
            <a:r>
              <a:rPr lang="ru-RU" sz="6000" dirty="0" err="1"/>
              <a:t>транзакционности</a:t>
            </a:r>
            <a:endParaRPr lang="ru-RU" sz="60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6000" dirty="0"/>
              <a:t>Доработки </a:t>
            </a:r>
            <a:r>
              <a:rPr lang="en-US" sz="6000" dirty="0"/>
              <a:t>C++</a:t>
            </a:r>
            <a:r>
              <a:rPr lang="ru-RU" sz="6000" dirty="0"/>
              <a:t>-библиотеки сильно ветвящихся деревьев, для снижения сложности операций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45702D2-EFD5-4BD8-A68C-E408101D6BE2}"/>
              </a:ext>
            </a:extLst>
          </p:cNvPr>
          <p:cNvSpPr>
            <a:spLocks noGrp="1"/>
          </p:cNvSpPr>
          <p:nvPr>
            <p:ph type="sldNum" sz="quarter" idx="2"/>
          </p:nvPr>
        </p:nvSpPr>
        <p:spPr/>
        <p:txBody>
          <a:bodyPr/>
          <a:lstStyle/>
          <a:p>
            <a:fld id="{86CB4B4D-7CA3-9044-876B-883B54F8677D}" type="slidenum">
              <a:rPr lang="ru-RU" smtClean="0"/>
              <a:t>19</a:t>
            </a:fld>
            <a:endParaRPr lang="ru-RU"/>
          </a:p>
        </p:txBody>
      </p:sp>
    </p:spTree>
    <p:extLst>
      <p:ext uri="{BB962C8B-B14F-4D97-AF65-F5344CB8AC3E}">
        <p14:creationId xmlns:p14="http://schemas.microsoft.com/office/powerpoint/2010/main" val="3165858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D165093-89EE-464F-BF85-A3F1FCD1D051}"/>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8270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sz="4000" dirty="0"/>
              <a:t>1</a:t>
            </a:r>
            <a:r>
              <a:rPr lang="en-US" sz="4000" dirty="0"/>
              <a:t>. Comer D. The Ubiquitous B-Tree // ACM Computing Surveys. – 1979. – June (vol. 11, no. 2). – P. 121 – 137.</a:t>
            </a:r>
            <a:endParaRPr lang="ru-RU" sz="4000" dirty="0"/>
          </a:p>
          <a:p>
            <a:pPr algn="l">
              <a:spcBef>
                <a:spcPts val="2800"/>
              </a:spcBef>
              <a:defRPr sz="2800">
                <a:solidFill>
                  <a:srgbClr val="253957"/>
                </a:solidFill>
                <a:latin typeface="+mn-lt"/>
                <a:ea typeface="+mn-ea"/>
                <a:cs typeface="+mn-cs"/>
                <a:sym typeface="Arial Narrow"/>
              </a:defRPr>
            </a:pPr>
            <a:r>
              <a:rPr lang="en-US" sz="4000" dirty="0"/>
              <a:t>2. </a:t>
            </a:r>
            <a:r>
              <a:rPr lang="en-US" sz="4000" dirty="0" err="1"/>
              <a:t>Pollari-Malmi</a:t>
            </a:r>
            <a:r>
              <a:rPr lang="en-US" sz="4000" dirty="0"/>
              <a:t> K. B+-trees // [</a:t>
            </a:r>
            <a:r>
              <a:rPr lang="ru-RU" sz="4000" dirty="0"/>
              <a:t>Электронный ресурс]: </a:t>
            </a:r>
            <a:r>
              <a:rPr lang="en-US" sz="4000" dirty="0"/>
              <a:t>Computer Science | University of Helsinki. </a:t>
            </a:r>
            <a:r>
              <a:rPr lang="ru-RU" sz="4000" dirty="0"/>
              <a:t>Режим доступа:  </a:t>
            </a:r>
            <a:r>
              <a:rPr lang="en-US" sz="4000" dirty="0">
                <a:hlinkClick r:id="rId2"/>
              </a:rPr>
              <a:t>https://www.cs.helsinki.fi/u/mluukkai/tirak2010/B-tree.pdf</a:t>
            </a:r>
            <a:r>
              <a:rPr lang="en-US" sz="4000" dirty="0"/>
              <a:t>, </a:t>
            </a:r>
            <a:r>
              <a:rPr lang="ru-RU" sz="4000" dirty="0"/>
              <a:t>свободный. (дата обращения: 07.12.2017).</a:t>
            </a:r>
            <a:endParaRPr lang="en-US" sz="4000" dirty="0"/>
          </a:p>
          <a:p>
            <a:pPr algn="l">
              <a:spcBef>
                <a:spcPts val="2800"/>
              </a:spcBef>
              <a:defRPr sz="2800">
                <a:solidFill>
                  <a:srgbClr val="253957"/>
                </a:solidFill>
                <a:latin typeface="+mn-lt"/>
                <a:ea typeface="+mn-ea"/>
                <a:cs typeface="+mn-cs"/>
                <a:sym typeface="Arial Narrow"/>
              </a:defRPr>
            </a:pPr>
            <a:r>
              <a:rPr lang="en-US" sz="4000" dirty="0"/>
              <a:t>3</a:t>
            </a:r>
            <a:r>
              <a:rPr lang="ru-RU" sz="4000" dirty="0"/>
              <a:t>. </a:t>
            </a:r>
            <a:r>
              <a:rPr lang="en-US" sz="4000" dirty="0"/>
              <a:t>Run-Time Loadable Extensions // [</a:t>
            </a:r>
            <a:r>
              <a:rPr lang="ru-RU" sz="4000" dirty="0"/>
              <a:t>Электронный ресурс</a:t>
            </a:r>
            <a:r>
              <a:rPr lang="en-US" sz="4000" dirty="0"/>
              <a:t>]: SQLite.</a:t>
            </a:r>
            <a:r>
              <a:rPr lang="ru-RU" sz="4000" dirty="0"/>
              <a:t> Режим доступа: </a:t>
            </a:r>
            <a:r>
              <a:rPr lang="en-US" sz="4000" dirty="0">
                <a:hlinkClick r:id="rId3"/>
              </a:rPr>
              <a:t>https://www.sqlite.org/loadext.html</a:t>
            </a:r>
            <a:r>
              <a:rPr lang="ru-RU" sz="40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4000" dirty="0">
                <a:sym typeface="Arial Narrow"/>
              </a:rPr>
              <a:t>4</a:t>
            </a:r>
            <a:r>
              <a:rPr lang="ru-RU" sz="4000" dirty="0">
                <a:sym typeface="Arial Narrow"/>
              </a:rPr>
              <a:t>. </a:t>
            </a:r>
            <a:r>
              <a:rPr lang="ru-RU" sz="4000" dirty="0" err="1">
                <a:sym typeface="Arial Narrow"/>
              </a:rPr>
              <a:t>Кормен</a:t>
            </a:r>
            <a:r>
              <a:rPr lang="ru-RU" sz="4000" dirty="0">
                <a:sym typeface="Arial Narrow"/>
              </a:rPr>
              <a:t> Т. Алгоритмы: построение и анализ. 3-е изд. / Т. </a:t>
            </a:r>
            <a:r>
              <a:rPr lang="ru-RU" sz="4000" dirty="0" err="1">
                <a:sym typeface="Arial Narrow"/>
              </a:rPr>
              <a:t>Кормен</a:t>
            </a:r>
            <a:r>
              <a:rPr lang="ru-RU" sz="4000" dirty="0">
                <a:sym typeface="Arial Narrow"/>
              </a:rPr>
              <a:t>, Ч. </a:t>
            </a:r>
            <a:r>
              <a:rPr lang="ru-RU" sz="4000" dirty="0" err="1">
                <a:sym typeface="Arial Narrow"/>
              </a:rPr>
              <a:t>Лейзерсон</a:t>
            </a:r>
            <a:r>
              <a:rPr lang="ru-RU" sz="4000" dirty="0">
                <a:sym typeface="Arial Narrow"/>
              </a:rPr>
              <a:t>, Р. </a:t>
            </a:r>
            <a:r>
              <a:rPr lang="ru-RU" sz="4000" dirty="0" err="1">
                <a:sym typeface="Arial Narrow"/>
              </a:rPr>
              <a:t>Ривест</a:t>
            </a:r>
            <a:r>
              <a:rPr lang="ru-RU" sz="4000" dirty="0">
                <a:sym typeface="Arial Narrow"/>
              </a:rPr>
              <a:t>, К. Штайн. — М.: ИД «Вильямс». — 2013. — 1324 с.</a:t>
            </a:r>
            <a:endParaRPr lang="en-US" sz="4000" dirty="0">
              <a:sym typeface="Arial Narrow"/>
            </a:endParaRPr>
          </a:p>
          <a:p>
            <a:pPr algn="l">
              <a:spcBef>
                <a:spcPts val="2800"/>
              </a:spcBef>
              <a:defRPr sz="2800">
                <a:solidFill>
                  <a:srgbClr val="253957"/>
                </a:solidFill>
                <a:latin typeface="+mn-lt"/>
                <a:ea typeface="+mn-ea"/>
                <a:cs typeface="+mn-cs"/>
                <a:sym typeface="Arial Narrow"/>
              </a:defRPr>
            </a:pPr>
            <a:r>
              <a:rPr lang="en-US" sz="4000" dirty="0"/>
              <a:t>5</a:t>
            </a:r>
            <a:r>
              <a:rPr lang="ru-RU" sz="4000" dirty="0"/>
              <a:t>.	Ригин А.М. Исследование эффективности сильно ветвящихся деревьев в задаче индексирования </a:t>
            </a:r>
            <a:r>
              <a:rPr lang="ru-RU" sz="4000" dirty="0">
                <a:solidFill>
                  <a:srgbClr val="253957"/>
                </a:solidFill>
                <a:latin typeface="+mn-lt"/>
                <a:ea typeface="+mn-ea"/>
                <a:cs typeface="+mn-cs"/>
              </a:rPr>
              <a:t>структурированных данных : Курсовая работа / Ригин Антон Михайлович; НИУ ВШЭ. – М., 2018. – 37 с.</a:t>
            </a:r>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C784F1DE-CFFB-4373-ABC0-6F59AE6EDC71}"/>
              </a:ext>
            </a:extLst>
          </p:cNvPr>
          <p:cNvSpPr>
            <a:spLocks noGrp="1"/>
          </p:cNvSpPr>
          <p:nvPr>
            <p:ph type="sldNum" sz="quarter" idx="2"/>
          </p:nvPr>
        </p:nvSpPr>
        <p:spPr/>
        <p:txBody>
          <a:bodyPr/>
          <a:lstStyle/>
          <a:p>
            <a:fld id="{86CB4B4D-7CA3-9044-876B-883B54F8677D}" type="slidenum">
              <a:rPr lang="ru-RU" smtClean="0"/>
              <a:t>20</a:t>
            </a:fld>
            <a:endParaRPr lang="ru-RU"/>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91E3D8AC-331C-4985-A848-C7CC2B47BD31}"/>
              </a:ext>
            </a:extLst>
          </p:cNvPr>
          <p:cNvSpPr>
            <a:spLocks noGrp="1"/>
          </p:cNvSpPr>
          <p:nvPr>
            <p:ph type="sldNum" sz="quarter" idx="2"/>
          </p:nvPr>
        </p:nvSpPr>
        <p:spPr/>
        <p:txBody>
          <a:bodyPr/>
          <a:lstStyle/>
          <a:p>
            <a:fld id="{86CB4B4D-7CA3-9044-876B-883B54F8677D}" type="slidenum">
              <a:rPr lang="ru-RU" smtClean="0"/>
              <a:t>3</a:t>
            </a:fld>
            <a:endParaRPr lang="ru-RU"/>
          </a:p>
        </p:txBody>
      </p:sp>
      <p:sp>
        <p:nvSpPr>
          <p:cNvPr id="24" name="TextBox 23">
            <a:extLst>
              <a:ext uri="{FF2B5EF4-FFF2-40B4-BE49-F238E27FC236}">
                <a16:creationId xmlns:a16="http://schemas.microsoft.com/office/drawing/2014/main" id="{FE50C8E3-DA89-41C1-8DC5-8E8C8D91626F}"/>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может содержать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a:t>
                </a:r>
                <a:r>
                  <a:rPr lang="ru-RU" sz="4000" dirty="0" err="1"/>
                  <a:t>нелистовой</a:t>
                </a:r>
                <a:r>
                  <a:rPr lang="ru-RU" sz="4000" dirty="0"/>
                  <a:t>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[4]</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[4]</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dirty="0"/>
                  <a:t> </a:t>
                </a:r>
                <a:r>
                  <a:rPr lang="ru-RU" sz="4000" dirty="0"/>
                  <a:t>– модификация B-дерева. В B</a:t>
                </a:r>
                <a:r>
                  <a:rPr lang="ru-RU" sz="4000" baseline="30000" dirty="0"/>
                  <a:t>+</a:t>
                </a:r>
                <a:r>
                  <a:rPr lang="ru-RU" sz="4000" dirty="0"/>
                  <a:t>-дереве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a:t>
                </a:r>
                <a:r>
                  <a:rPr lang="ru-RU" sz="4000" baseline="30000" dirty="0"/>
                  <a:t>+</a:t>
                </a:r>
                <a:r>
                  <a:rPr lang="ru-RU" sz="4000" dirty="0"/>
                  <a:t>-дереве содержат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m:t>
                    </m:r>
                    <m:r>
                      <a:rPr lang="ru-RU" sz="4000" i="1" dirty="0" smtClean="0">
                        <a:latin typeface="Cambria Math" panose="02040503050406030204" pitchFamily="18" charset="0"/>
                      </a:rPr>
                      <m:t>𝑛</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ключей, где 𝑡 – порядок дерева, ограничения для внутренних узлов такие же, как и в B-дереве.</a:t>
                </a:r>
                <a:r>
                  <a:rPr lang="en-US" sz="4000" dirty="0"/>
                  <a:t> [1]</a:t>
                </a:r>
                <a:r>
                  <a:rPr lang="ru-RU" sz="4000" dirty="0"/>
                  <a:t> </a:t>
                </a:r>
                <a:r>
                  <a:rPr lang="en-US" sz="4000" dirty="0"/>
                  <a:t>[2]</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 </a:t>
                </a:r>
                <a:r>
                  <a:rPr lang="ru-RU" sz="4000" dirty="0"/>
                  <a:t>– модификация B-дерева. Каждый узел заполняется не менее, чем на 2/3, а не 1/2.</a:t>
                </a:r>
                <a:r>
                  <a:rPr lang="en-US" sz="4000" dirty="0"/>
                  <a:t> [1]</a:t>
                </a:r>
                <a:r>
                  <a:rPr lang="ru-RU" sz="4000" dirty="0"/>
                  <a: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b="1" dirty="0"/>
                  <a:t> </a:t>
                </a:r>
                <a:r>
                  <a:rPr lang="en-US" sz="4000" dirty="0"/>
                  <a:t>– </a:t>
                </a:r>
                <a:r>
                  <a:rPr lang="ru-RU" sz="4000" dirty="0"/>
                  <a:t>модификация B-дерева, </a:t>
                </a:r>
                <a:r>
                  <a:rPr lang="ru-RU" sz="4000" b="1" dirty="0"/>
                  <a:t>разработанная в рамках выполнения курсовой работы за 3 курс</a:t>
                </a:r>
                <a:r>
                  <a:rPr lang="en-US" sz="4000" b="1" dirty="0"/>
                  <a:t> [5]</a:t>
                </a:r>
                <a:r>
                  <a:rPr lang="ru-RU" sz="4000" dirty="0"/>
                  <a:t>. Представляет собой совмещение B</a:t>
                </a:r>
                <a:r>
                  <a:rPr lang="ru-RU" sz="4000" baseline="30000" dirty="0"/>
                  <a:t>+</a:t>
                </a:r>
                <a:r>
                  <a:rPr lang="ru-RU" sz="4000" dirty="0"/>
                  <a:t>-дерева и B</a:t>
                </a:r>
                <a:r>
                  <a:rPr lang="ru-RU" sz="4000" baseline="30000" dirty="0"/>
                  <a:t>*</a:t>
                </a:r>
                <a:r>
                  <a:rPr lang="ru-RU" sz="4000" dirty="0"/>
                  <a:t>-дерева: вершины заполняются не менее, чем на 2</a:t>
                </a:r>
                <a:r>
                  <a:rPr lang="en-US" sz="4000" dirty="0"/>
                  <a:t>/</a:t>
                </a:r>
                <a:r>
                  <a:rPr lang="ru-RU" sz="4000" dirty="0"/>
                  <a:t>3, как в B</a:t>
                </a:r>
                <a:r>
                  <a:rPr lang="ru-RU" sz="4000" baseline="30000" dirty="0"/>
                  <a:t>*</a:t>
                </a:r>
                <a:r>
                  <a:rPr lang="ru-RU" sz="4000" dirty="0"/>
                  <a:t>-дереве, при этом, как в B</a:t>
                </a:r>
                <a:r>
                  <a:rPr lang="ru-RU" sz="4000" baseline="30000" dirty="0"/>
                  <a:t>+</a:t>
                </a:r>
                <a:r>
                  <a:rPr lang="ru-RU" sz="4000" dirty="0"/>
                  <a:t>-дереве, реальные данные хранятся только в листьях, в остальных вершинах находятся лишь ключи-маршрутизаторы</a:t>
                </a:r>
                <a:r>
                  <a:rPr lang="ru-RU" sz="4400" dirty="0"/>
                  <a:t>.</a:t>
                </a:r>
                <a:endParaRPr sz="4400" dirty="0"/>
              </a:p>
            </p:txBody>
          </p:sp>
        </mc:Choice>
        <mc:Fallback>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1020" t="-1224" r="-82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368759"/>
            <a:ext cx="11366417" cy="3283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800" dirty="0">
                <a:solidFill>
                  <a:srgbClr val="253957"/>
                </a:solidFill>
                <a:latin typeface="+mn-lt"/>
                <a:ea typeface="+mn-ea"/>
                <a:cs typeface="+mn-cs"/>
              </a:rPr>
              <a:t>[1] Comer D. The Ubiquitous B-Tree </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[2] Kerttu Pollari-Malmi. B+-trees: </a:t>
            </a:r>
            <a:r>
              <a:rPr lang="fi-FI" sz="2800" dirty="0">
                <a:solidFill>
                  <a:srgbClr val="253957"/>
                </a:solidFill>
                <a:latin typeface="+mn-lt"/>
                <a:ea typeface="+mn-ea"/>
                <a:cs typeface="+mn-cs"/>
                <a:hlinkClick r:id="rId4"/>
              </a:rPr>
              <a:t>https://www.cs.helsinki.fi/u/mluukkai/tirak2010/B-tree.pdf</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 </a:t>
            </a:r>
            <a:endParaRPr lang="fi-FI" sz="2800" dirty="0">
              <a:solidFill>
                <a:srgbClr val="253957"/>
              </a:solidFill>
              <a:latin typeface="+mn-lt"/>
              <a:ea typeface="+mn-ea"/>
              <a:cs typeface="+mn-cs"/>
            </a:endParaRP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6</a:t>
            </a:fld>
            <a:endParaRPr lang="ru-RU"/>
          </a:p>
        </p:txBody>
      </p:sp>
      <p:pic>
        <p:nvPicPr>
          <p:cNvPr id="11" name="Рисунок 10">
            <a:extLst>
              <a:ext uri="{FF2B5EF4-FFF2-40B4-BE49-F238E27FC236}">
                <a16:creationId xmlns:a16="http://schemas.microsoft.com/office/drawing/2014/main" id="{70D4D823-7388-47AE-B904-2136038118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737" y="4382628"/>
            <a:ext cx="12142079" cy="8094719"/>
          </a:xfrm>
          <a:prstGeom prst="rect">
            <a:avLst/>
          </a:prstGeom>
          <a:noFill/>
          <a:ln>
            <a:noFill/>
          </a:ln>
        </p:spPr>
      </p:pic>
      <p:pic>
        <p:nvPicPr>
          <p:cNvPr id="13" name="Рисунок 12">
            <a:extLst>
              <a:ext uri="{FF2B5EF4-FFF2-40B4-BE49-F238E27FC236}">
                <a16:creationId xmlns:a16="http://schemas.microsoft.com/office/drawing/2014/main" id="{2248609A-683C-4E2C-8319-8E8A4DE9A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1419" y="4382628"/>
            <a:ext cx="12142079" cy="8089552"/>
          </a:xfrm>
          <a:prstGeom prst="rect">
            <a:avLst/>
          </a:prstGeom>
          <a:noFill/>
          <a:ln>
            <a:noFill/>
          </a:ln>
        </p:spPr>
      </p:pic>
      <p:sp>
        <p:nvSpPr>
          <p:cNvPr id="14" name="TextBox 13">
            <a:extLst>
              <a:ext uri="{FF2B5EF4-FFF2-40B4-BE49-F238E27FC236}">
                <a16:creationId xmlns:a16="http://schemas.microsoft.com/office/drawing/2014/main" id="{6853F402-110C-43D8-92B6-FF01C2F583C4}"/>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943653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7</a:t>
            </a:fld>
            <a:endParaRPr lang="ru-RU"/>
          </a:p>
        </p:txBody>
      </p:sp>
      <p:pic>
        <p:nvPicPr>
          <p:cNvPr id="9" name="Рисунок 8">
            <a:extLst>
              <a:ext uri="{FF2B5EF4-FFF2-40B4-BE49-F238E27FC236}">
                <a16:creationId xmlns:a16="http://schemas.microsoft.com/office/drawing/2014/main" id="{C8C883D8-7F3B-43FF-B21A-BA580F1D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9272" y="4289001"/>
            <a:ext cx="13105456" cy="8731007"/>
          </a:xfrm>
          <a:prstGeom prst="rect">
            <a:avLst/>
          </a:prstGeom>
          <a:noFill/>
          <a:ln>
            <a:noFill/>
          </a:ln>
        </p:spPr>
      </p:pic>
      <p:sp>
        <p:nvSpPr>
          <p:cNvPr id="10" name="TextBox 9">
            <a:extLst>
              <a:ext uri="{FF2B5EF4-FFF2-40B4-BE49-F238E27FC236}">
                <a16:creationId xmlns:a16="http://schemas.microsoft.com/office/drawing/2014/main" id="{F3EE9529-CF2F-4916-8AD9-B6D11F043E98}"/>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2199629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[3]</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en-US" sz="3200" dirty="0">
                <a:solidFill>
                  <a:srgbClr val="253957"/>
                </a:solidFill>
                <a:latin typeface="+mn-lt"/>
                <a:ea typeface="+mn-ea"/>
                <a:cs typeface="+mn-cs"/>
              </a:rPr>
              <a:t>3</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42AB3D8F-7558-4C98-9AAD-2207E0905F5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783195"/>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935064"/>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5A3AEA5-08E6-4247-9F01-56F6CE3D711B}"/>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336</TotalTime>
  <Words>1456</Words>
  <Application>Microsoft Office PowerPoint</Application>
  <PresentationFormat>Произвольный</PresentationFormat>
  <Paragraphs>143</Paragraphs>
  <Slides>21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21</vt:i4>
      </vt:variant>
    </vt:vector>
  </HeadingPairs>
  <TitlesOfParts>
    <vt:vector size="29"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63</cp:revision>
  <dcterms:modified xsi:type="dcterms:W3CDTF">2019-04-28T17:21:51Z</dcterms:modified>
</cp:coreProperties>
</file>