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2"/>
  </p:notesMasterIdLst>
  <p:sldIdLst>
    <p:sldId id="256" r:id="rId2"/>
    <p:sldId id="257" r:id="rId3"/>
    <p:sldId id="266" r:id="rId4"/>
    <p:sldId id="264" r:id="rId5"/>
    <p:sldId id="265" r:id="rId6"/>
    <p:sldId id="268" r:id="rId7"/>
    <p:sldId id="269" r:id="rId8"/>
    <p:sldId id="293" r:id="rId9"/>
    <p:sldId id="270" r:id="rId10"/>
    <p:sldId id="275" r:id="rId11"/>
    <p:sldId id="276" r:id="rId12"/>
    <p:sldId id="277" r:id="rId13"/>
    <p:sldId id="278" r:id="rId14"/>
    <p:sldId id="279" r:id="rId15"/>
    <p:sldId id="280" r:id="rId16"/>
    <p:sldId id="281" r:id="rId17"/>
    <p:sldId id="282" r:id="rId18"/>
    <p:sldId id="283" r:id="rId19"/>
    <p:sldId id="285" r:id="rId20"/>
    <p:sldId id="284" r:id="rId21"/>
    <p:sldId id="286" r:id="rId22"/>
    <p:sldId id="287" r:id="rId23"/>
    <p:sldId id="288" r:id="rId24"/>
    <p:sldId id="289" r:id="rId25"/>
    <p:sldId id="290" r:id="rId26"/>
    <p:sldId id="292" r:id="rId27"/>
    <p:sldId id="272" r:id="rId28"/>
    <p:sldId id="291" r:id="rId29"/>
    <p:sldId id="258" r:id="rId30"/>
    <p:sldId id="263" r:id="rId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0" d="100"/>
          <a:sy n="30" d="100"/>
        </p:scale>
        <p:origin x="816" y="3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www.ecst.csuchico.edu/~mjstapleton/courses/Fall2007CSCI311/ProgTwo_Bstar.htm" TargetMode="External"/><Relationship Id="rId2" Type="http://schemas.openxmlformats.org/officeDocument/2006/relationships/hyperlink" Target="https://xlinux.nist.gov/dads/HTML/bstartree.html" TargetMode="Externa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www.sqlite.org/loadext.html" TargetMode="External"/><Relationship Id="rId4" Type="http://schemas.openxmlformats.org/officeDocument/2006/relationships/hyperlink" Target="https://www.cs.helsinki.fi/u/mluukkai/tirak2010/B-tree.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mailto:amrigin@edu.hse.ru" TargetMode="External"/><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hyperlink" Target="mailto:anton19979@yandex-team.ru" TargetMode="External"/><Relationship Id="rId4" Type="http://schemas.openxmlformats.org/officeDocument/2006/relationships/hyperlink" Target="mailto:anton19979@yandex.r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hyperlink" Target="https://www.cs.helsinki.fi/u/mluukkai/tirak2010/B-tree.pdf" TargetMode="External"/><Relationship Id="rId4" Type="http://schemas.openxmlformats.org/officeDocument/2006/relationships/hyperlink" Target="https://xlinux.nist.gov/dads/HTML/bstartree.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sqlite.org/loadext.html"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091740" y="809328"/>
            <a:ext cx="10907735" cy="7992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5400" dirty="0"/>
              <a:t>Компонент-расширение РСУБД </a:t>
            </a:r>
            <a:r>
              <a:rPr lang="ru-RU" sz="5400" dirty="0" err="1"/>
              <a:t>SQLite</a:t>
            </a:r>
            <a:r>
              <a:rPr lang="ru-RU" sz="5400" dirty="0"/>
              <a:t> для индексирования данных модификациями B-деревьев</a:t>
            </a:r>
          </a:p>
          <a:p>
            <a:pPr algn="l">
              <a:defRPr sz="7000" b="1" cap="all">
                <a:solidFill>
                  <a:srgbClr val="253957"/>
                </a:solidFill>
                <a:latin typeface="+mn-lt"/>
                <a:ea typeface="+mn-ea"/>
                <a:cs typeface="+mn-cs"/>
                <a:sym typeface="Arial Narrow"/>
              </a:defRPr>
            </a:pPr>
            <a:endParaRPr lang="ru-RU" sz="4800" dirty="0"/>
          </a:p>
          <a:p>
            <a:pPr algn="l">
              <a:defRPr sz="7000" b="1" cap="all">
                <a:solidFill>
                  <a:srgbClr val="253957"/>
                </a:solidFill>
                <a:latin typeface="+mn-lt"/>
                <a:ea typeface="+mn-ea"/>
                <a:cs typeface="+mn-cs"/>
                <a:sym typeface="Arial Narrow"/>
              </a:defRPr>
            </a:pPr>
            <a:endParaRPr lang="ru-RU" sz="4800" dirty="0"/>
          </a:p>
        </p:txBody>
      </p:sp>
      <p:sp>
        <p:nvSpPr>
          <p:cNvPr id="53" name="Очень крутой подзаголовок презентации"/>
          <p:cNvSpPr txBox="1"/>
          <p:nvPr/>
        </p:nvSpPr>
        <p:spPr>
          <a:xfrm>
            <a:off x="7116914" y="8367446"/>
            <a:ext cx="9443424"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600" dirty="0"/>
              <a:t>Антон Ригин</a:t>
            </a:r>
            <a:endParaRPr lang="en-US" sz="3600" dirty="0"/>
          </a:p>
          <a:p>
            <a:endParaRPr lang="ru-RU" sz="3600" dirty="0"/>
          </a:p>
          <a:p>
            <a:r>
              <a:rPr lang="ru-RU" sz="3600" dirty="0"/>
              <a:t>Научный руководитель: </a:t>
            </a:r>
            <a:r>
              <a:rPr lang="ru-RU" sz="3600" dirty="0" err="1"/>
              <a:t>Шершаков</a:t>
            </a:r>
            <a:r>
              <a:rPr lang="ru-RU" sz="3600" dirty="0"/>
              <a:t> С.А.,</a:t>
            </a:r>
            <a:br>
              <a:rPr lang="ru-RU" sz="3600" dirty="0"/>
            </a:br>
            <a:r>
              <a:rPr lang="ru-RU" sz="3600" dirty="0"/>
              <a:t>ст. преп. ДПИ ФКН, </a:t>
            </a:r>
            <a:r>
              <a:rPr lang="ru-RU" sz="3600" dirty="0" err="1"/>
              <a:t>н.с</a:t>
            </a:r>
            <a:r>
              <a:rPr lang="ru-RU" sz="3600" dirty="0"/>
              <a:t>. НУЛ ПОИС ФКН</a:t>
            </a: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Факультет компьютерных наук</a:t>
            </a:r>
          </a:p>
          <a:p>
            <a:pPr algn="l">
              <a:defRPr sz="4200">
                <a:solidFill>
                  <a:srgbClr val="253957"/>
                </a:solidFill>
                <a:latin typeface="+mn-lt"/>
                <a:ea typeface="+mn-ea"/>
                <a:cs typeface="+mn-cs"/>
                <a:sym typeface="Arial Narrow"/>
              </a:defRPr>
            </a:pPr>
            <a:r>
              <a:rPr lang="ru-RU" dirty="0"/>
              <a:t>Департамент программной инженерии</a:t>
            </a:r>
            <a:endParaRPr dirty="0"/>
          </a:p>
        </p:txBody>
      </p:sp>
      <p:sp>
        <p:nvSpPr>
          <p:cNvPr id="55" name="Москва, 2017"/>
          <p:cNvSpPr txBox="1"/>
          <p:nvPr/>
        </p:nvSpPr>
        <p:spPr>
          <a:xfrm>
            <a:off x="7091740" y="12331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a:t>
            </a:r>
            <a:r>
              <a:rPr lang="ru-RU" dirty="0"/>
              <a:t>2019</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Ранее полученные результаты</a:t>
            </a:r>
          </a:p>
          <a:p>
            <a:pPr algn="l">
              <a:defRPr sz="4200">
                <a:solidFill>
                  <a:srgbClr val="253957"/>
                </a:solidFill>
                <a:latin typeface="+mn-lt"/>
                <a:ea typeface="+mn-ea"/>
                <a:cs typeface="+mn-cs"/>
                <a:sym typeface="Arial Narrow"/>
              </a:defRPr>
            </a:pPr>
            <a:r>
              <a:rPr lang="ru-RU" dirty="0"/>
              <a:t>Индексация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FAA063A7-61D1-4E5C-AFFF-F56C647EB3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704" y="4903668"/>
            <a:ext cx="11843320" cy="8226152"/>
          </a:xfrm>
          <a:prstGeom prst="rect">
            <a:avLst/>
          </a:prstGeom>
          <a:noFill/>
          <a:ln>
            <a:noFill/>
          </a:ln>
        </p:spPr>
      </p:pic>
      <p:pic>
        <p:nvPicPr>
          <p:cNvPr id="12" name="Рисунок 11">
            <a:extLst>
              <a:ext uri="{FF2B5EF4-FFF2-40B4-BE49-F238E27FC236}">
                <a16:creationId xmlns:a16="http://schemas.microsoft.com/office/drawing/2014/main" id="{29BA285B-BC7C-4B39-99CA-37A2FB886D9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263350" y="4907843"/>
            <a:ext cx="12007649" cy="8221969"/>
          </a:xfrm>
          <a:prstGeom prst="rect">
            <a:avLst/>
          </a:prstGeom>
          <a:noFill/>
          <a:ln>
            <a:noFill/>
          </a:ln>
        </p:spPr>
      </p:pic>
      <p:sp>
        <p:nvSpPr>
          <p:cNvPr id="13" name="Название подразделения, лаборатории, факультета и т.д.">
            <a:extLst>
              <a:ext uri="{FF2B5EF4-FFF2-40B4-BE49-F238E27FC236}">
                <a16:creationId xmlns:a16="http://schemas.microsoft.com/office/drawing/2014/main" id="{12793C55-772D-4297-99DE-CFDC79432D75}"/>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7B2F4C84-A264-4B40-B5F9-8DBB2CF34465}"/>
              </a:ext>
            </a:extLst>
          </p:cNvPr>
          <p:cNvSpPr>
            <a:spLocks noGrp="1"/>
          </p:cNvSpPr>
          <p:nvPr>
            <p:ph type="sldNum" sz="quarter" idx="2"/>
          </p:nvPr>
        </p:nvSpPr>
        <p:spPr/>
        <p:txBody>
          <a:bodyPr/>
          <a:lstStyle/>
          <a:p>
            <a:fld id="{86CB4B4D-7CA3-9044-876B-883B54F8677D}" type="slidenum">
              <a:rPr lang="ru-RU" smtClean="0"/>
              <a:t>10</a:t>
            </a:fld>
            <a:endParaRPr lang="ru-RU"/>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Ранее полученные результаты</a:t>
            </a:r>
            <a:endParaRPr lang="ru-RU" dirty="0"/>
          </a:p>
          <a:p>
            <a:pPr algn="l">
              <a:defRPr sz="4200">
                <a:solidFill>
                  <a:srgbClr val="253957"/>
                </a:solidFill>
                <a:latin typeface="+mn-lt"/>
                <a:ea typeface="+mn-ea"/>
                <a:cs typeface="+mn-cs"/>
                <a:sym typeface="Arial Narrow"/>
              </a:defRPr>
            </a:pPr>
            <a:r>
              <a:rPr lang="ru-RU" dirty="0"/>
              <a:t>Индексация – память</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10" name="Рисунок 9">
            <a:extLst>
              <a:ext uri="{FF2B5EF4-FFF2-40B4-BE49-F238E27FC236}">
                <a16:creationId xmlns:a16="http://schemas.microsoft.com/office/drawing/2014/main" id="{F9475E46-FDF7-4A0D-BC7B-BEC6D9E68D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26606" y="5267370"/>
            <a:ext cx="11246208" cy="7492354"/>
          </a:xfrm>
          <a:prstGeom prst="rect">
            <a:avLst/>
          </a:prstGeom>
          <a:noFill/>
          <a:ln>
            <a:noFill/>
          </a:ln>
        </p:spPr>
      </p:pic>
      <p:pic>
        <p:nvPicPr>
          <p:cNvPr id="11" name="Рисунок 10">
            <a:extLst>
              <a:ext uri="{FF2B5EF4-FFF2-40B4-BE49-F238E27FC236}">
                <a16:creationId xmlns:a16="http://schemas.microsoft.com/office/drawing/2014/main" id="{2596DA0D-DE04-467A-9C05-AAC89F4031B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051809" y="5286012"/>
            <a:ext cx="11216527" cy="7473709"/>
          </a:xfrm>
          <a:prstGeom prst="rect">
            <a:avLst/>
          </a:prstGeom>
          <a:noFill/>
          <a:ln>
            <a:noFill/>
          </a:ln>
        </p:spPr>
      </p:pic>
      <p:sp>
        <p:nvSpPr>
          <p:cNvPr id="13" name="Название подразделения, лаборатории, факультета и т.д.">
            <a:extLst>
              <a:ext uri="{FF2B5EF4-FFF2-40B4-BE49-F238E27FC236}">
                <a16:creationId xmlns:a16="http://schemas.microsoft.com/office/drawing/2014/main" id="{2440F2AE-1CEE-46F3-AE53-A36A6A8E1F83}"/>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5C5F4C5C-C863-4E30-93D1-4F8E27775068}"/>
              </a:ext>
            </a:extLst>
          </p:cNvPr>
          <p:cNvSpPr>
            <a:spLocks noGrp="1"/>
          </p:cNvSpPr>
          <p:nvPr>
            <p:ph type="sldNum" sz="quarter" idx="2"/>
          </p:nvPr>
        </p:nvSpPr>
        <p:spPr/>
        <p:txBody>
          <a:bodyPr/>
          <a:lstStyle/>
          <a:p>
            <a:fld id="{86CB4B4D-7CA3-9044-876B-883B54F8677D}" type="slidenum">
              <a:rPr lang="ru-RU" smtClean="0"/>
              <a:t>11</a:t>
            </a:fld>
            <a:endParaRPr lang="ru-RU"/>
          </a:p>
        </p:txBody>
      </p:sp>
    </p:spTree>
    <p:extLst>
      <p:ext uri="{BB962C8B-B14F-4D97-AF65-F5344CB8AC3E}">
        <p14:creationId xmlns:p14="http://schemas.microsoft.com/office/powerpoint/2010/main" val="299530917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Ранее полученные результаты</a:t>
            </a:r>
          </a:p>
          <a:p>
            <a:pPr algn="l">
              <a:defRPr sz="4200">
                <a:solidFill>
                  <a:srgbClr val="253957"/>
                </a:solidFill>
                <a:latin typeface="+mn-lt"/>
                <a:ea typeface="+mn-ea"/>
                <a:cs typeface="+mn-cs"/>
                <a:sym typeface="Arial Narrow"/>
              </a:defRPr>
            </a:pPr>
            <a:r>
              <a:rPr lang="ru-RU" dirty="0"/>
              <a:t>Индексация – дисковые операции</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788CFA3A-79B5-42A0-9858-417121DDD00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5664" y="5286012"/>
            <a:ext cx="11076336" cy="7387643"/>
          </a:xfrm>
          <a:prstGeom prst="rect">
            <a:avLst/>
          </a:prstGeom>
          <a:noFill/>
          <a:ln>
            <a:noFill/>
          </a:ln>
        </p:spPr>
      </p:pic>
      <p:pic>
        <p:nvPicPr>
          <p:cNvPr id="9" name="Рисунок 8">
            <a:extLst>
              <a:ext uri="{FF2B5EF4-FFF2-40B4-BE49-F238E27FC236}">
                <a16:creationId xmlns:a16="http://schemas.microsoft.com/office/drawing/2014/main" id="{4A6185E4-99B0-456C-9EC7-4ADFBC655FF7}"/>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12192000" y="5286017"/>
            <a:ext cx="11082412" cy="7387638"/>
          </a:xfrm>
          <a:prstGeom prst="rect">
            <a:avLst/>
          </a:prstGeom>
          <a:noFill/>
          <a:ln>
            <a:noFill/>
          </a:ln>
        </p:spPr>
      </p:pic>
      <p:sp>
        <p:nvSpPr>
          <p:cNvPr id="12" name="Название подразделения, лаборатории, факультета и т.д.">
            <a:extLst>
              <a:ext uri="{FF2B5EF4-FFF2-40B4-BE49-F238E27FC236}">
                <a16:creationId xmlns:a16="http://schemas.microsoft.com/office/drawing/2014/main" id="{7057A2FD-B7F7-4CB0-B034-B05A09C6687D}"/>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509C9196-93F2-4C58-BCF1-D02F20B0F8C6}"/>
              </a:ext>
            </a:extLst>
          </p:cNvPr>
          <p:cNvSpPr>
            <a:spLocks noGrp="1"/>
          </p:cNvSpPr>
          <p:nvPr>
            <p:ph type="sldNum" sz="quarter" idx="2"/>
          </p:nvPr>
        </p:nvSpPr>
        <p:spPr/>
        <p:txBody>
          <a:bodyPr/>
          <a:lstStyle/>
          <a:p>
            <a:fld id="{86CB4B4D-7CA3-9044-876B-883B54F8677D}" type="slidenum">
              <a:rPr lang="ru-RU" smtClean="0"/>
              <a:t>12</a:t>
            </a:fld>
            <a:endParaRPr lang="ru-RU"/>
          </a:p>
        </p:txBody>
      </p:sp>
    </p:spTree>
    <p:extLst>
      <p:ext uri="{BB962C8B-B14F-4D97-AF65-F5344CB8AC3E}">
        <p14:creationId xmlns:p14="http://schemas.microsoft.com/office/powerpoint/2010/main" val="9114698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Ранее полученные результаты</a:t>
            </a:r>
          </a:p>
          <a:p>
            <a:pPr algn="l">
              <a:defRPr sz="4200">
                <a:solidFill>
                  <a:srgbClr val="253957"/>
                </a:solidFill>
                <a:latin typeface="+mn-lt"/>
                <a:ea typeface="+mn-ea"/>
                <a:cs typeface="+mn-cs"/>
                <a:sym typeface="Arial Narrow"/>
              </a:defRPr>
            </a:pPr>
            <a:r>
              <a:rPr lang="ru-RU" dirty="0"/>
              <a:t>Поиск по индексу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10" name="Рисунок 9">
            <a:extLst>
              <a:ext uri="{FF2B5EF4-FFF2-40B4-BE49-F238E27FC236}">
                <a16:creationId xmlns:a16="http://schemas.microsoft.com/office/drawing/2014/main" id="{C9F200F4-2BCF-47E7-8443-6270502C7A5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824" y="4950384"/>
            <a:ext cx="12074545" cy="8044584"/>
          </a:xfrm>
          <a:prstGeom prst="rect">
            <a:avLst/>
          </a:prstGeom>
          <a:noFill/>
          <a:ln>
            <a:noFill/>
          </a:ln>
        </p:spPr>
      </p:pic>
      <p:pic>
        <p:nvPicPr>
          <p:cNvPr id="11" name="Рисунок 10">
            <a:extLst>
              <a:ext uri="{FF2B5EF4-FFF2-40B4-BE49-F238E27FC236}">
                <a16:creationId xmlns:a16="http://schemas.microsoft.com/office/drawing/2014/main" id="{C20DC9F4-1AAD-4CF4-A68A-600B46D9A47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19901" y="4949577"/>
            <a:ext cx="12074545" cy="8045392"/>
          </a:xfrm>
          <a:prstGeom prst="rect">
            <a:avLst/>
          </a:prstGeom>
          <a:noFill/>
          <a:ln>
            <a:noFill/>
          </a:ln>
        </p:spPr>
      </p:pic>
      <p:sp>
        <p:nvSpPr>
          <p:cNvPr id="12" name="Название подразделения, лаборатории, факультета и т.д.">
            <a:extLst>
              <a:ext uri="{FF2B5EF4-FFF2-40B4-BE49-F238E27FC236}">
                <a16:creationId xmlns:a16="http://schemas.microsoft.com/office/drawing/2014/main" id="{50A2521B-8DED-4794-94F3-0EE2512AF46D}"/>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93FFBB9B-532A-4AD6-9D6A-ED82E80A1178}"/>
              </a:ext>
            </a:extLst>
          </p:cNvPr>
          <p:cNvSpPr>
            <a:spLocks noGrp="1"/>
          </p:cNvSpPr>
          <p:nvPr>
            <p:ph type="sldNum" sz="quarter" idx="2"/>
          </p:nvPr>
        </p:nvSpPr>
        <p:spPr/>
        <p:txBody>
          <a:bodyPr/>
          <a:lstStyle/>
          <a:p>
            <a:fld id="{86CB4B4D-7CA3-9044-876B-883B54F8677D}" type="slidenum">
              <a:rPr lang="ru-RU" smtClean="0"/>
              <a:t>13</a:t>
            </a:fld>
            <a:endParaRPr lang="ru-RU"/>
          </a:p>
        </p:txBody>
      </p:sp>
    </p:spTree>
    <p:extLst>
      <p:ext uri="{BB962C8B-B14F-4D97-AF65-F5344CB8AC3E}">
        <p14:creationId xmlns:p14="http://schemas.microsoft.com/office/powerpoint/2010/main" val="112778811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Ранее</a:t>
            </a:r>
            <a:br>
              <a:rPr lang="ru-RU" dirty="0"/>
            </a:br>
            <a:r>
              <a:rPr lang="ru-RU" dirty="0"/>
              <a:t>полученные</a:t>
            </a:r>
            <a:br>
              <a:rPr lang="ru-RU" dirty="0"/>
            </a:br>
            <a:r>
              <a:rPr lang="ru-RU" dirty="0"/>
              <a:t>результаты</a:t>
            </a:r>
          </a:p>
          <a:p>
            <a:pPr algn="l">
              <a:defRPr sz="7000" b="1" cap="all">
                <a:solidFill>
                  <a:srgbClr val="253957"/>
                </a:solidFill>
                <a:latin typeface="+mn-lt"/>
                <a:ea typeface="+mn-ea"/>
                <a:cs typeface="+mn-cs"/>
                <a:sym typeface="Arial Narrow"/>
              </a:defRPr>
            </a:pPr>
            <a:endParaRPr lang="ru-RU" dirty="0"/>
          </a:p>
          <a:p>
            <a:pPr algn="l">
              <a:defRPr sz="4200">
                <a:solidFill>
                  <a:srgbClr val="253957"/>
                </a:solidFill>
                <a:latin typeface="+mn-lt"/>
                <a:ea typeface="+mn-ea"/>
                <a:cs typeface="+mn-cs"/>
                <a:sym typeface="Arial Narrow"/>
              </a:defRPr>
            </a:pPr>
            <a:r>
              <a:rPr lang="ru-RU" dirty="0"/>
              <a:t>Поиск по индексу – память</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CFB0A992-D534-4A7D-9AA1-574602E934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07623" y="2972785"/>
            <a:ext cx="15449143" cy="10293921"/>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FA40CC8A-997F-4FC3-8E49-E882BAF617BC}"/>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DD8A1CA8-4B20-454A-A3A6-48DB89CA2B17}"/>
              </a:ext>
            </a:extLst>
          </p:cNvPr>
          <p:cNvSpPr>
            <a:spLocks noGrp="1"/>
          </p:cNvSpPr>
          <p:nvPr>
            <p:ph type="sldNum" sz="quarter" idx="2"/>
          </p:nvPr>
        </p:nvSpPr>
        <p:spPr/>
        <p:txBody>
          <a:bodyPr/>
          <a:lstStyle/>
          <a:p>
            <a:fld id="{86CB4B4D-7CA3-9044-876B-883B54F8677D}" type="slidenum">
              <a:rPr lang="ru-RU" smtClean="0"/>
              <a:t>14</a:t>
            </a:fld>
            <a:endParaRPr lang="ru-RU"/>
          </a:p>
        </p:txBody>
      </p:sp>
    </p:spTree>
    <p:extLst>
      <p:ext uri="{BB962C8B-B14F-4D97-AF65-F5344CB8AC3E}">
        <p14:creationId xmlns:p14="http://schemas.microsoft.com/office/powerpoint/2010/main" val="375704026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Ранее полученные результаты</a:t>
            </a:r>
            <a:endParaRPr lang="ru-RU" dirty="0"/>
          </a:p>
          <a:p>
            <a:pPr algn="l">
              <a:defRPr sz="4200">
                <a:solidFill>
                  <a:srgbClr val="253957"/>
                </a:solidFill>
                <a:latin typeface="+mn-lt"/>
                <a:ea typeface="+mn-ea"/>
                <a:cs typeface="+mn-cs"/>
                <a:sym typeface="Arial Narrow"/>
              </a:defRPr>
            </a:pPr>
            <a:r>
              <a:rPr lang="ru-RU" dirty="0"/>
              <a:t>Поиск по индексу – определение высоты дерева</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5FC4E5B0-24C0-4B1C-8D7B-06196503A55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338744" y="5025019"/>
            <a:ext cx="13045256" cy="8690982"/>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408AE2FB-4BDC-4150-BB60-72A9D4E2ED6F}"/>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7960A45C-D673-4874-95CC-7D2CA4B8CA38}"/>
              </a:ext>
            </a:extLst>
          </p:cNvPr>
          <p:cNvSpPr>
            <a:spLocks noGrp="1"/>
          </p:cNvSpPr>
          <p:nvPr>
            <p:ph type="sldNum" sz="quarter" idx="2"/>
          </p:nvPr>
        </p:nvSpPr>
        <p:spPr/>
        <p:txBody>
          <a:bodyPr/>
          <a:lstStyle/>
          <a:p>
            <a:fld id="{86CB4B4D-7CA3-9044-876B-883B54F8677D}" type="slidenum">
              <a:rPr lang="ru-RU" smtClean="0"/>
              <a:t>15</a:t>
            </a:fld>
            <a:endParaRPr lang="ru-RU"/>
          </a:p>
        </p:txBody>
      </p:sp>
    </p:spTree>
    <p:extLst>
      <p:ext uri="{BB962C8B-B14F-4D97-AF65-F5344CB8AC3E}">
        <p14:creationId xmlns:p14="http://schemas.microsoft.com/office/powerpoint/2010/main" val="69166277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Ранее полученные результаты</a:t>
            </a:r>
            <a:endParaRPr lang="ru-RU" dirty="0"/>
          </a:p>
          <a:p>
            <a:pPr algn="l">
              <a:defRPr sz="4200">
                <a:solidFill>
                  <a:srgbClr val="253957"/>
                </a:solidFill>
                <a:latin typeface="+mn-lt"/>
                <a:ea typeface="+mn-ea"/>
                <a:cs typeface="+mn-cs"/>
                <a:sym typeface="Arial Narrow"/>
              </a:defRPr>
            </a:pPr>
            <a:r>
              <a:rPr lang="ru-RU" dirty="0"/>
              <a:t>Индексация (реальные данные)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D5F88C05-6D36-4D2D-90E7-1A4387D8AC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99722" y="3865086"/>
            <a:ext cx="14784277" cy="9850914"/>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BBB467C5-A0C6-42D5-82A1-0E00200EE960}"/>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5B1194F7-A72F-440D-9DCA-A12CE84E09D2}"/>
              </a:ext>
            </a:extLst>
          </p:cNvPr>
          <p:cNvSpPr>
            <a:spLocks noGrp="1"/>
          </p:cNvSpPr>
          <p:nvPr>
            <p:ph type="sldNum" sz="quarter" idx="2"/>
          </p:nvPr>
        </p:nvSpPr>
        <p:spPr/>
        <p:txBody>
          <a:bodyPr/>
          <a:lstStyle/>
          <a:p>
            <a:fld id="{86CB4B4D-7CA3-9044-876B-883B54F8677D}" type="slidenum">
              <a:rPr lang="ru-RU" smtClean="0"/>
              <a:t>16</a:t>
            </a:fld>
            <a:endParaRPr lang="ru-RU"/>
          </a:p>
        </p:txBody>
      </p:sp>
    </p:spTree>
    <p:extLst>
      <p:ext uri="{BB962C8B-B14F-4D97-AF65-F5344CB8AC3E}">
        <p14:creationId xmlns:p14="http://schemas.microsoft.com/office/powerpoint/2010/main" val="307080537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Ранее полученные результаты</a:t>
            </a:r>
            <a:endParaRPr lang="ru-RU" dirty="0"/>
          </a:p>
          <a:p>
            <a:pPr algn="l">
              <a:defRPr sz="4200">
                <a:solidFill>
                  <a:srgbClr val="253957"/>
                </a:solidFill>
                <a:latin typeface="+mn-lt"/>
                <a:ea typeface="+mn-ea"/>
                <a:cs typeface="+mn-cs"/>
                <a:sym typeface="Arial Narrow"/>
              </a:defRPr>
            </a:pPr>
            <a:r>
              <a:rPr lang="ru-RU" dirty="0"/>
              <a:t>Индексация (реальные данные) – память</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D59CA6D4-EEDC-4150-BAB9-C51DF50943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770214" y="3977681"/>
            <a:ext cx="14615296" cy="9738320"/>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2E48AC72-42DF-441E-BF43-2F6B4F0C026B}"/>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1DB8A97B-2AAA-4583-B595-C21D4049239A}"/>
              </a:ext>
            </a:extLst>
          </p:cNvPr>
          <p:cNvSpPr>
            <a:spLocks noGrp="1"/>
          </p:cNvSpPr>
          <p:nvPr>
            <p:ph type="sldNum" sz="quarter" idx="2"/>
          </p:nvPr>
        </p:nvSpPr>
        <p:spPr/>
        <p:txBody>
          <a:bodyPr/>
          <a:lstStyle/>
          <a:p>
            <a:fld id="{86CB4B4D-7CA3-9044-876B-883B54F8677D}" type="slidenum">
              <a:rPr lang="ru-RU" smtClean="0"/>
              <a:t>17</a:t>
            </a:fld>
            <a:endParaRPr lang="ru-RU"/>
          </a:p>
        </p:txBody>
      </p:sp>
    </p:spTree>
    <p:extLst>
      <p:ext uri="{BB962C8B-B14F-4D97-AF65-F5344CB8AC3E}">
        <p14:creationId xmlns:p14="http://schemas.microsoft.com/office/powerpoint/2010/main" val="293185516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Ранее полученные результаты</a:t>
            </a:r>
          </a:p>
          <a:p>
            <a:pPr algn="l">
              <a:defRPr sz="4200">
                <a:solidFill>
                  <a:srgbClr val="253957"/>
                </a:solidFill>
                <a:latin typeface="+mn-lt"/>
                <a:ea typeface="+mn-ea"/>
                <a:cs typeface="+mn-cs"/>
                <a:sym typeface="Arial Narrow"/>
              </a:defRPr>
            </a:pPr>
            <a:r>
              <a:rPr lang="ru-RU" dirty="0"/>
              <a:t>Индексация (реальные данные) – дисковые операции</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17032204-2FDB-443C-8686-3C90F7D0AD1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54503" y="4769771"/>
            <a:ext cx="13429497" cy="8948210"/>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67AF5AC8-00F5-49AE-94C3-C3B90E45828E}"/>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4424BA18-5A28-4256-B07E-433711DA583D}"/>
              </a:ext>
            </a:extLst>
          </p:cNvPr>
          <p:cNvSpPr>
            <a:spLocks noGrp="1"/>
          </p:cNvSpPr>
          <p:nvPr>
            <p:ph type="sldNum" sz="quarter" idx="2"/>
          </p:nvPr>
        </p:nvSpPr>
        <p:spPr/>
        <p:txBody>
          <a:bodyPr/>
          <a:lstStyle/>
          <a:p>
            <a:fld id="{86CB4B4D-7CA3-9044-876B-883B54F8677D}" type="slidenum">
              <a:rPr lang="ru-RU" smtClean="0"/>
              <a:t>18</a:t>
            </a:fld>
            <a:endParaRPr lang="ru-RU"/>
          </a:p>
        </p:txBody>
      </p:sp>
    </p:spTree>
    <p:extLst>
      <p:ext uri="{BB962C8B-B14F-4D97-AF65-F5344CB8AC3E}">
        <p14:creationId xmlns:p14="http://schemas.microsoft.com/office/powerpoint/2010/main" val="68561718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Ранее полученные результаты</a:t>
            </a:r>
          </a:p>
          <a:p>
            <a:pPr algn="l">
              <a:defRPr sz="4200">
                <a:solidFill>
                  <a:srgbClr val="253957"/>
                </a:solidFill>
                <a:latin typeface="+mn-lt"/>
                <a:ea typeface="+mn-ea"/>
                <a:cs typeface="+mn-cs"/>
                <a:sym typeface="Arial Narrow"/>
              </a:defRPr>
            </a:pPr>
            <a:r>
              <a:rPr lang="ru-RU" dirty="0"/>
              <a:t>Поиск по индексу (реальные данные) – время и память</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8D75FDB4-9431-4E94-B3E8-9C19EBE4436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26606" y="5633862"/>
            <a:ext cx="11228109" cy="7481403"/>
          </a:xfrm>
          <a:prstGeom prst="rect">
            <a:avLst/>
          </a:prstGeom>
          <a:noFill/>
          <a:ln>
            <a:noFill/>
          </a:ln>
        </p:spPr>
      </p:pic>
      <p:pic>
        <p:nvPicPr>
          <p:cNvPr id="9" name="Рисунок 8">
            <a:extLst>
              <a:ext uri="{FF2B5EF4-FFF2-40B4-BE49-F238E27FC236}">
                <a16:creationId xmlns:a16="http://schemas.microsoft.com/office/drawing/2014/main" id="{050046DE-2CC3-4094-87A8-DCE13625F96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192000" y="5626453"/>
            <a:ext cx="11239230" cy="7488813"/>
          </a:xfrm>
          <a:prstGeom prst="rect">
            <a:avLst/>
          </a:prstGeom>
          <a:noFill/>
          <a:ln>
            <a:noFill/>
          </a:ln>
        </p:spPr>
      </p:pic>
      <p:sp>
        <p:nvSpPr>
          <p:cNvPr id="8" name="Название подразделения, лаборатории, факультета и т.д.">
            <a:extLst>
              <a:ext uri="{FF2B5EF4-FFF2-40B4-BE49-F238E27FC236}">
                <a16:creationId xmlns:a16="http://schemas.microsoft.com/office/drawing/2014/main" id="{61AC34FD-0497-42E7-930F-BA76F3BFEBD7}"/>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57050D64-FACE-45B0-AC94-6FA25296346E}"/>
              </a:ext>
            </a:extLst>
          </p:cNvPr>
          <p:cNvSpPr>
            <a:spLocks noGrp="1"/>
          </p:cNvSpPr>
          <p:nvPr>
            <p:ph type="sldNum" sz="quarter" idx="2"/>
          </p:nvPr>
        </p:nvSpPr>
        <p:spPr/>
        <p:txBody>
          <a:bodyPr/>
          <a:lstStyle/>
          <a:p>
            <a:fld id="{86CB4B4D-7CA3-9044-876B-883B54F8677D}" type="slidenum">
              <a:rPr lang="ru-RU" smtClean="0"/>
              <a:t>19</a:t>
            </a:fld>
            <a:endParaRPr lang="ru-RU"/>
          </a:p>
        </p:txBody>
      </p:sp>
    </p:spTree>
    <p:extLst>
      <p:ext uri="{BB962C8B-B14F-4D97-AF65-F5344CB8AC3E}">
        <p14:creationId xmlns:p14="http://schemas.microsoft.com/office/powerpoint/2010/main" val="39087908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Предметная область</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Сильно ветвящиеся деревья: B-деревья, B</a:t>
            </a:r>
            <a:r>
              <a:rPr lang="ru-RU" sz="4800" baseline="30000" dirty="0"/>
              <a:t>+</a:t>
            </a:r>
            <a:r>
              <a:rPr lang="ru-RU" sz="4800" dirty="0"/>
              <a:t>-деревья, B</a:t>
            </a:r>
            <a:r>
              <a:rPr lang="ru-RU" sz="4800" baseline="30000" dirty="0"/>
              <a:t>*</a:t>
            </a:r>
            <a:r>
              <a:rPr lang="ru-RU" sz="4800" dirty="0"/>
              <a:t>-деревья и B</a:t>
            </a:r>
            <a:r>
              <a:rPr lang="ru-RU" sz="4800" baseline="30000" dirty="0"/>
              <a:t>*+</a:t>
            </a:r>
            <a:r>
              <a:rPr lang="ru-RU" sz="4800" dirty="0"/>
              <a:t>-деревья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Эмпирическая оценка сложности основных операций и объёма занимаемой памяти</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Индексы в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err="1"/>
              <a:t>SQLite</a:t>
            </a:r>
            <a:r>
              <a:rPr lang="ru-RU" sz="4800" dirty="0"/>
              <a:t> – встраиваемая реляционная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Использование сильно ветвящихся деревьев в качестве индекса в </a:t>
            </a:r>
            <a:r>
              <a:rPr lang="ru-RU" sz="4800" dirty="0" err="1"/>
              <a:t>SQLite</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1BA6F07-12E5-4FF6-B697-29FDD3046A1E}"/>
              </a:ext>
            </a:extLst>
          </p:cNvPr>
          <p:cNvSpPr>
            <a:spLocks noGrp="1"/>
          </p:cNvSpPr>
          <p:nvPr>
            <p:ph type="sldNum" sz="quarter" idx="2"/>
          </p:nvPr>
        </p:nvSpPr>
        <p:spPr/>
        <p:txBody>
          <a:bodyPr/>
          <a:lstStyle/>
          <a:p>
            <a:fld id="{86CB4B4D-7CA3-9044-876B-883B54F8677D}" type="slidenum">
              <a:rPr lang="ru-RU" smtClean="0"/>
              <a:t>2</a:t>
            </a:fld>
            <a:endParaRPr lang="ru-RU"/>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Ранее полученные результаты</a:t>
            </a:r>
          </a:p>
          <a:p>
            <a:pPr algn="l">
              <a:defRPr sz="4200">
                <a:solidFill>
                  <a:srgbClr val="253957"/>
                </a:solidFill>
                <a:latin typeface="+mn-lt"/>
                <a:ea typeface="+mn-ea"/>
                <a:cs typeface="+mn-cs"/>
                <a:sym typeface="Arial Narrow"/>
              </a:defRPr>
            </a:pPr>
            <a:r>
              <a:rPr lang="ru-RU" dirty="0"/>
              <a:t>Вставка в дерево (целочисленные ключи)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10" name="Рисунок 9">
            <a:extLst>
              <a:ext uri="{FF2B5EF4-FFF2-40B4-BE49-F238E27FC236}">
                <a16:creationId xmlns:a16="http://schemas.microsoft.com/office/drawing/2014/main" id="{44037E74-0493-4E77-9A23-6E18A0958D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25480" y="4769768"/>
            <a:ext cx="13426527" cy="8946232"/>
          </a:xfrm>
          <a:prstGeom prst="rect">
            <a:avLst/>
          </a:prstGeom>
          <a:noFill/>
          <a:ln>
            <a:noFill/>
          </a:ln>
        </p:spPr>
      </p:pic>
      <p:sp>
        <p:nvSpPr>
          <p:cNvPr id="11" name="Название подразделения, лаборатории, факультета и т.д.">
            <a:extLst>
              <a:ext uri="{FF2B5EF4-FFF2-40B4-BE49-F238E27FC236}">
                <a16:creationId xmlns:a16="http://schemas.microsoft.com/office/drawing/2014/main" id="{BEA47550-0584-44AB-B3C3-D4783C01A224}"/>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470CBCB8-2053-462C-BB79-A75048E32C77}"/>
              </a:ext>
            </a:extLst>
          </p:cNvPr>
          <p:cNvSpPr>
            <a:spLocks noGrp="1"/>
          </p:cNvSpPr>
          <p:nvPr>
            <p:ph type="sldNum" sz="quarter" idx="2"/>
          </p:nvPr>
        </p:nvSpPr>
        <p:spPr/>
        <p:txBody>
          <a:bodyPr/>
          <a:lstStyle/>
          <a:p>
            <a:fld id="{86CB4B4D-7CA3-9044-876B-883B54F8677D}" type="slidenum">
              <a:rPr lang="ru-RU" smtClean="0"/>
              <a:t>20</a:t>
            </a:fld>
            <a:endParaRPr lang="ru-RU"/>
          </a:p>
        </p:txBody>
      </p:sp>
    </p:spTree>
    <p:extLst>
      <p:ext uri="{BB962C8B-B14F-4D97-AF65-F5344CB8AC3E}">
        <p14:creationId xmlns:p14="http://schemas.microsoft.com/office/powerpoint/2010/main" val="205592388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Ранее полученные результаты</a:t>
            </a:r>
          </a:p>
          <a:p>
            <a:pPr algn="l">
              <a:defRPr sz="4200">
                <a:solidFill>
                  <a:srgbClr val="253957"/>
                </a:solidFill>
                <a:latin typeface="+mn-lt"/>
                <a:ea typeface="+mn-ea"/>
                <a:cs typeface="+mn-cs"/>
                <a:sym typeface="Arial Narrow"/>
              </a:defRPr>
            </a:pPr>
            <a:r>
              <a:rPr lang="ru-RU" dirty="0"/>
              <a:t>Вставка в дерево (целочисленные ключи) – память и дисковые операции</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7B0C8AD1-4013-4EC1-9C81-B352F7571B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5286013"/>
            <a:ext cx="12651746" cy="8429987"/>
          </a:xfrm>
          <a:prstGeom prst="rect">
            <a:avLst/>
          </a:prstGeom>
          <a:noFill/>
          <a:ln>
            <a:noFill/>
          </a:ln>
        </p:spPr>
      </p:pic>
      <p:pic>
        <p:nvPicPr>
          <p:cNvPr id="8" name="Рисунок 7">
            <a:extLst>
              <a:ext uri="{FF2B5EF4-FFF2-40B4-BE49-F238E27FC236}">
                <a16:creationId xmlns:a16="http://schemas.microsoft.com/office/drawing/2014/main" id="{50EB5F27-A008-44A3-80BD-9F75252AA1F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732251" y="5286011"/>
            <a:ext cx="12651749" cy="8429989"/>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98678644-50C1-4F5B-ABE1-B04A5454FD2A}"/>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4AF41A32-9DA0-4C26-97BE-316D3DB08109}"/>
              </a:ext>
            </a:extLst>
          </p:cNvPr>
          <p:cNvSpPr>
            <a:spLocks noGrp="1"/>
          </p:cNvSpPr>
          <p:nvPr>
            <p:ph type="sldNum" sz="quarter" idx="2"/>
          </p:nvPr>
        </p:nvSpPr>
        <p:spPr/>
        <p:txBody>
          <a:bodyPr/>
          <a:lstStyle/>
          <a:p>
            <a:fld id="{86CB4B4D-7CA3-9044-876B-883B54F8677D}" type="slidenum">
              <a:rPr lang="ru-RU" smtClean="0"/>
              <a:t>21</a:t>
            </a:fld>
            <a:endParaRPr lang="ru-RU"/>
          </a:p>
        </p:txBody>
      </p:sp>
    </p:spTree>
    <p:extLst>
      <p:ext uri="{BB962C8B-B14F-4D97-AF65-F5344CB8AC3E}">
        <p14:creationId xmlns:p14="http://schemas.microsoft.com/office/powerpoint/2010/main" val="281637574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Ранее полученные результаты</a:t>
            </a:r>
          </a:p>
          <a:p>
            <a:pPr algn="l">
              <a:defRPr sz="4200">
                <a:solidFill>
                  <a:srgbClr val="253957"/>
                </a:solidFill>
                <a:latin typeface="+mn-lt"/>
                <a:ea typeface="+mn-ea"/>
                <a:cs typeface="+mn-cs"/>
                <a:sym typeface="Arial Narrow"/>
              </a:defRPr>
            </a:pPr>
            <a:r>
              <a:rPr lang="ru-RU" dirty="0"/>
              <a:t>Поиск в дереве (целочисленные ключи)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9" name="Рисунок 8">
            <a:extLst>
              <a:ext uri="{FF2B5EF4-FFF2-40B4-BE49-F238E27FC236}">
                <a16:creationId xmlns:a16="http://schemas.microsoft.com/office/drawing/2014/main" id="{60E8FE1D-A6DE-4121-AEC3-DB2238C26B5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99033" y="4797539"/>
            <a:ext cx="13385934" cy="8918461"/>
          </a:xfrm>
          <a:prstGeom prst="rect">
            <a:avLst/>
          </a:prstGeom>
          <a:noFill/>
          <a:ln>
            <a:noFill/>
          </a:ln>
        </p:spPr>
      </p:pic>
      <p:sp>
        <p:nvSpPr>
          <p:cNvPr id="10" name="Название подразделения, лаборатории, факультета и т.д.">
            <a:extLst>
              <a:ext uri="{FF2B5EF4-FFF2-40B4-BE49-F238E27FC236}">
                <a16:creationId xmlns:a16="http://schemas.microsoft.com/office/drawing/2014/main" id="{F7E49036-B400-434E-B7F7-C8E07783491B}"/>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89EEDC43-6A6E-4F73-9C99-E37E402CE3BB}"/>
              </a:ext>
            </a:extLst>
          </p:cNvPr>
          <p:cNvSpPr>
            <a:spLocks noGrp="1"/>
          </p:cNvSpPr>
          <p:nvPr>
            <p:ph type="sldNum" sz="quarter" idx="2"/>
          </p:nvPr>
        </p:nvSpPr>
        <p:spPr/>
        <p:txBody>
          <a:bodyPr/>
          <a:lstStyle/>
          <a:p>
            <a:fld id="{86CB4B4D-7CA3-9044-876B-883B54F8677D}" type="slidenum">
              <a:rPr lang="ru-RU" smtClean="0"/>
              <a:t>22</a:t>
            </a:fld>
            <a:endParaRPr lang="ru-RU"/>
          </a:p>
        </p:txBody>
      </p:sp>
    </p:spTree>
    <p:extLst>
      <p:ext uri="{BB962C8B-B14F-4D97-AF65-F5344CB8AC3E}">
        <p14:creationId xmlns:p14="http://schemas.microsoft.com/office/powerpoint/2010/main" val="187027040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Ранее полученные результаты</a:t>
            </a:r>
            <a:endParaRPr lang="ru-RU" dirty="0"/>
          </a:p>
          <a:p>
            <a:pPr algn="l">
              <a:defRPr sz="4200">
                <a:solidFill>
                  <a:srgbClr val="253957"/>
                </a:solidFill>
                <a:latin typeface="+mn-lt"/>
                <a:ea typeface="+mn-ea"/>
                <a:cs typeface="+mn-cs"/>
                <a:sym typeface="Arial Narrow"/>
              </a:defRPr>
            </a:pPr>
            <a:r>
              <a:rPr lang="ru-RU" dirty="0"/>
              <a:t>Поиск в дереве (целочисленные ключи) – память и дисковые операции</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9E740DEF-AFD9-486D-A4D5-59E71976DB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5228394"/>
            <a:ext cx="12737627" cy="8487606"/>
          </a:xfrm>
          <a:prstGeom prst="rect">
            <a:avLst/>
          </a:prstGeom>
          <a:noFill/>
          <a:ln>
            <a:noFill/>
          </a:ln>
        </p:spPr>
      </p:pic>
      <p:pic>
        <p:nvPicPr>
          <p:cNvPr id="8" name="Рисунок 7">
            <a:extLst>
              <a:ext uri="{FF2B5EF4-FFF2-40B4-BE49-F238E27FC236}">
                <a16:creationId xmlns:a16="http://schemas.microsoft.com/office/drawing/2014/main" id="{0A6C3E79-AA6C-4FEE-94D2-6D42F679B6A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746023" y="5295187"/>
            <a:ext cx="12637977" cy="8420813"/>
          </a:xfrm>
          <a:prstGeom prst="rect">
            <a:avLst/>
          </a:prstGeom>
          <a:noFill/>
          <a:ln>
            <a:noFill/>
          </a:ln>
        </p:spPr>
      </p:pic>
      <p:sp>
        <p:nvSpPr>
          <p:cNvPr id="10" name="Название подразделения, лаборатории, факультета и т.д.">
            <a:extLst>
              <a:ext uri="{FF2B5EF4-FFF2-40B4-BE49-F238E27FC236}">
                <a16:creationId xmlns:a16="http://schemas.microsoft.com/office/drawing/2014/main" id="{A079F675-CD0E-4492-A77E-02468EE336D6}"/>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56738D17-5F88-4584-9075-23E9C7C9CCEF}"/>
              </a:ext>
            </a:extLst>
          </p:cNvPr>
          <p:cNvSpPr>
            <a:spLocks noGrp="1"/>
          </p:cNvSpPr>
          <p:nvPr>
            <p:ph type="sldNum" sz="quarter" idx="2"/>
          </p:nvPr>
        </p:nvSpPr>
        <p:spPr/>
        <p:txBody>
          <a:bodyPr/>
          <a:lstStyle/>
          <a:p>
            <a:fld id="{86CB4B4D-7CA3-9044-876B-883B54F8677D}" type="slidenum">
              <a:rPr lang="ru-RU" smtClean="0"/>
              <a:t>23</a:t>
            </a:fld>
            <a:endParaRPr lang="ru-RU"/>
          </a:p>
        </p:txBody>
      </p:sp>
    </p:spTree>
    <p:extLst>
      <p:ext uri="{BB962C8B-B14F-4D97-AF65-F5344CB8AC3E}">
        <p14:creationId xmlns:p14="http://schemas.microsoft.com/office/powerpoint/2010/main" val="346244348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Ранее полученные результаты</a:t>
            </a:r>
          </a:p>
          <a:p>
            <a:pPr algn="l">
              <a:defRPr sz="4200">
                <a:solidFill>
                  <a:srgbClr val="253957"/>
                </a:solidFill>
                <a:latin typeface="+mn-lt"/>
                <a:ea typeface="+mn-ea"/>
                <a:cs typeface="+mn-cs"/>
                <a:sym typeface="Arial Narrow"/>
              </a:defRPr>
            </a:pPr>
            <a:r>
              <a:rPr lang="ru-RU" dirty="0"/>
              <a:t>Удаление в дереве (целочисленные ключи)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9" name="Рисунок 8">
            <a:extLst>
              <a:ext uri="{FF2B5EF4-FFF2-40B4-BE49-F238E27FC236}">
                <a16:creationId xmlns:a16="http://schemas.microsoft.com/office/drawing/2014/main" id="{5503E9EE-4AA2-49A9-A2B8-3A5F7A4645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54520" y="4735552"/>
            <a:ext cx="13474960" cy="8983307"/>
          </a:xfrm>
          <a:prstGeom prst="rect">
            <a:avLst/>
          </a:prstGeom>
          <a:noFill/>
          <a:ln>
            <a:noFill/>
          </a:ln>
        </p:spPr>
      </p:pic>
      <p:sp>
        <p:nvSpPr>
          <p:cNvPr id="10" name="Название подразделения, лаборатории, факультета и т.д.">
            <a:extLst>
              <a:ext uri="{FF2B5EF4-FFF2-40B4-BE49-F238E27FC236}">
                <a16:creationId xmlns:a16="http://schemas.microsoft.com/office/drawing/2014/main" id="{AF09B2CE-3FC6-4F60-BDC4-98575BBAFC67}"/>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ADCC4047-CE70-4883-AE5F-059202AB12CD}"/>
              </a:ext>
            </a:extLst>
          </p:cNvPr>
          <p:cNvSpPr>
            <a:spLocks noGrp="1"/>
          </p:cNvSpPr>
          <p:nvPr>
            <p:ph type="sldNum" sz="quarter" idx="2"/>
          </p:nvPr>
        </p:nvSpPr>
        <p:spPr/>
        <p:txBody>
          <a:bodyPr/>
          <a:lstStyle/>
          <a:p>
            <a:fld id="{86CB4B4D-7CA3-9044-876B-883B54F8677D}" type="slidenum">
              <a:rPr lang="ru-RU" smtClean="0"/>
              <a:t>24</a:t>
            </a:fld>
            <a:endParaRPr lang="ru-RU"/>
          </a:p>
        </p:txBody>
      </p:sp>
    </p:spTree>
    <p:extLst>
      <p:ext uri="{BB962C8B-B14F-4D97-AF65-F5344CB8AC3E}">
        <p14:creationId xmlns:p14="http://schemas.microsoft.com/office/powerpoint/2010/main" val="189455762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Ранее полученные результаты</a:t>
            </a:r>
          </a:p>
          <a:p>
            <a:pPr algn="l">
              <a:defRPr sz="4200">
                <a:solidFill>
                  <a:srgbClr val="253957"/>
                </a:solidFill>
                <a:latin typeface="+mn-lt"/>
                <a:ea typeface="+mn-ea"/>
                <a:cs typeface="+mn-cs"/>
                <a:sym typeface="Arial Narrow"/>
              </a:defRPr>
            </a:pPr>
            <a:r>
              <a:rPr lang="ru-RU" dirty="0"/>
              <a:t>Удаление в дереве (целочисленные ключи) – память и дисковые операции</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0CB0BDC8-7D38-43DB-B112-045DB9F970A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5286013"/>
            <a:ext cx="12432406" cy="8288271"/>
          </a:xfrm>
          <a:prstGeom prst="rect">
            <a:avLst/>
          </a:prstGeom>
          <a:noFill/>
          <a:ln>
            <a:noFill/>
          </a:ln>
        </p:spPr>
      </p:pic>
      <p:pic>
        <p:nvPicPr>
          <p:cNvPr id="8" name="Рисунок 7">
            <a:extLst>
              <a:ext uri="{FF2B5EF4-FFF2-40B4-BE49-F238E27FC236}">
                <a16:creationId xmlns:a16="http://schemas.microsoft.com/office/drawing/2014/main" id="{C691D7E2-A5CA-4050-92B0-A1623E72F82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702821" y="5286013"/>
            <a:ext cx="12651743" cy="8429985"/>
          </a:xfrm>
          <a:prstGeom prst="rect">
            <a:avLst/>
          </a:prstGeom>
          <a:noFill/>
          <a:ln>
            <a:noFill/>
          </a:ln>
        </p:spPr>
      </p:pic>
      <p:sp>
        <p:nvSpPr>
          <p:cNvPr id="10" name="Название подразделения, лаборатории, факультета и т.д.">
            <a:extLst>
              <a:ext uri="{FF2B5EF4-FFF2-40B4-BE49-F238E27FC236}">
                <a16:creationId xmlns:a16="http://schemas.microsoft.com/office/drawing/2014/main" id="{CCCC698E-C2F7-4CFB-8EC4-4B9B34F8B43F}"/>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D1137F31-505E-4F0D-AED3-1F8F6E4EC588}"/>
              </a:ext>
            </a:extLst>
          </p:cNvPr>
          <p:cNvSpPr>
            <a:spLocks noGrp="1"/>
          </p:cNvSpPr>
          <p:nvPr>
            <p:ph type="sldNum" sz="quarter" idx="2"/>
          </p:nvPr>
        </p:nvSpPr>
        <p:spPr/>
        <p:txBody>
          <a:bodyPr/>
          <a:lstStyle/>
          <a:p>
            <a:fld id="{86CB4B4D-7CA3-9044-876B-883B54F8677D}" type="slidenum">
              <a:rPr lang="ru-RU" smtClean="0"/>
              <a:t>25</a:t>
            </a:fld>
            <a:endParaRPr lang="ru-RU"/>
          </a:p>
        </p:txBody>
      </p:sp>
    </p:spTree>
    <p:extLst>
      <p:ext uri="{BB962C8B-B14F-4D97-AF65-F5344CB8AC3E}">
        <p14:creationId xmlns:p14="http://schemas.microsoft.com/office/powerpoint/2010/main" val="388528779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74545" y="2973160"/>
            <a:ext cx="23174552"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Алгоритм выбора структуры данных</a:t>
            </a:r>
            <a:br>
              <a:rPr lang="ru-RU" dirty="0"/>
            </a:br>
            <a:r>
              <a:rPr lang="ru-RU" dirty="0"/>
              <a:t>для индексации</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5297609"/>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Использует </a:t>
            </a:r>
            <a:r>
              <a:rPr lang="ru-RU" sz="6000" dirty="0" err="1"/>
              <a:t>мультиклассовую</a:t>
            </a:r>
            <a:r>
              <a:rPr lang="ru-RU" sz="6000" dirty="0"/>
              <a:t> линейную классификацию:</a:t>
            </a:r>
          </a:p>
          <a:p>
            <a:pPr>
              <a:defRPr sz="2800">
                <a:solidFill>
                  <a:srgbClr val="253957"/>
                </a:solidFill>
                <a:latin typeface="+mn-lt"/>
                <a:ea typeface="+mn-ea"/>
                <a:cs typeface="+mn-cs"/>
                <a:sym typeface="Arial Narrow"/>
              </a:defRPr>
            </a:pPr>
            <a:r>
              <a:rPr lang="en-US" sz="6000" i="1" dirty="0" err="1">
                <a:solidFill>
                  <a:srgbClr val="253957"/>
                </a:solidFill>
                <a:sym typeface="Arial Narrow"/>
              </a:rPr>
              <a:t>y</a:t>
            </a:r>
            <a:r>
              <a:rPr lang="en-US" sz="6000" i="1" baseline="-25000" dirty="0" err="1">
                <a:solidFill>
                  <a:srgbClr val="253957"/>
                </a:solidFill>
                <a:sym typeface="Arial Narrow"/>
              </a:rPr>
              <a:t>i</a:t>
            </a:r>
            <a:r>
              <a:rPr lang="en-US" sz="6000" i="1" baseline="-25000" dirty="0">
                <a:solidFill>
                  <a:srgbClr val="253957"/>
                </a:solidFill>
                <a:sym typeface="Arial Narrow"/>
              </a:rPr>
              <a:t> = </a:t>
            </a:r>
            <a:r>
              <a:rPr lang="en-US" sz="6000" i="1" dirty="0">
                <a:solidFill>
                  <a:srgbClr val="253957"/>
                </a:solidFill>
                <a:sym typeface="Arial Narrow"/>
              </a:rPr>
              <a:t>w</a:t>
            </a:r>
            <a:r>
              <a:rPr lang="en-US" sz="6000" i="1" baseline="-25000" dirty="0">
                <a:solidFill>
                  <a:srgbClr val="253957"/>
                </a:solidFill>
                <a:sym typeface="Arial Narrow"/>
              </a:rPr>
              <a:t>i</a:t>
            </a:r>
            <a:r>
              <a:rPr lang="en-US" sz="6000" i="1" baseline="30000" dirty="0">
                <a:solidFill>
                  <a:srgbClr val="253957"/>
                </a:solidFill>
                <a:sym typeface="Arial Narrow"/>
              </a:rPr>
              <a:t>1</a:t>
            </a:r>
            <a:r>
              <a:rPr lang="en-US" sz="6000" i="1" dirty="0">
                <a:solidFill>
                  <a:srgbClr val="253957"/>
                </a:solidFill>
                <a:sym typeface="Arial Narrow"/>
              </a:rPr>
              <a:t>rows_count + w</a:t>
            </a:r>
            <a:r>
              <a:rPr lang="en-US" sz="6000" i="1" baseline="-25000" dirty="0">
                <a:solidFill>
                  <a:srgbClr val="253957"/>
                </a:solidFill>
                <a:sym typeface="Arial Narrow"/>
              </a:rPr>
              <a:t>i</a:t>
            </a:r>
            <a:r>
              <a:rPr lang="en-US" sz="6000" i="1" baseline="30000" dirty="0">
                <a:solidFill>
                  <a:srgbClr val="253957"/>
                </a:solidFill>
                <a:sym typeface="Arial Narrow"/>
              </a:rPr>
              <a:t>2</a:t>
            </a:r>
            <a:r>
              <a:rPr lang="en-US" sz="6000" i="1" dirty="0">
                <a:solidFill>
                  <a:srgbClr val="253957"/>
                </a:solidFill>
                <a:sym typeface="Arial Narrow"/>
              </a:rPr>
              <a:t>columns_count + w</a:t>
            </a:r>
            <a:r>
              <a:rPr lang="en-US" sz="6000" i="1" baseline="-25000" dirty="0">
                <a:solidFill>
                  <a:srgbClr val="253957"/>
                </a:solidFill>
                <a:sym typeface="Arial Narrow"/>
              </a:rPr>
              <a:t>i</a:t>
            </a:r>
            <a:r>
              <a:rPr lang="en-US" sz="6000" i="1" baseline="30000" dirty="0">
                <a:solidFill>
                  <a:srgbClr val="253957"/>
                </a:solidFill>
                <a:sym typeface="Arial Narrow"/>
              </a:rPr>
              <a:t>3</a:t>
            </a:r>
            <a:r>
              <a:rPr lang="en-US" sz="6000" i="1" dirty="0">
                <a:solidFill>
                  <a:srgbClr val="253957"/>
                </a:solidFill>
                <a:sym typeface="Arial Narrow"/>
              </a:rPr>
              <a:t>index_size +β</a:t>
            </a:r>
            <a:r>
              <a:rPr lang="en-US" sz="6000" i="1" baseline="-25000" dirty="0" err="1">
                <a:solidFill>
                  <a:srgbClr val="253957"/>
                </a:solidFill>
                <a:sym typeface="Arial Narrow"/>
              </a:rPr>
              <a:t>i</a:t>
            </a:r>
            <a:r>
              <a:rPr lang="en-US" sz="6000" i="1" dirty="0">
                <a:solidFill>
                  <a:srgbClr val="253957"/>
                </a:solidFill>
                <a:sym typeface="Arial Narrow"/>
              </a:rPr>
              <a:t>,</a:t>
            </a:r>
            <a:br>
              <a:rPr lang="en-US" sz="6000" i="1" dirty="0">
                <a:solidFill>
                  <a:srgbClr val="253957"/>
                </a:solidFill>
                <a:sym typeface="Arial Narrow"/>
              </a:rPr>
            </a:br>
            <a:r>
              <a:rPr lang="en-US" sz="6000" i="1" dirty="0" err="1">
                <a:solidFill>
                  <a:srgbClr val="253957"/>
                </a:solidFill>
                <a:sym typeface="Arial Narrow"/>
              </a:rPr>
              <a:t>i</a:t>
            </a:r>
            <a:r>
              <a:rPr lang="en-US" sz="6000" i="1" dirty="0">
                <a:solidFill>
                  <a:srgbClr val="253957"/>
                </a:solidFill>
                <a:sym typeface="Arial Narrow"/>
              </a:rPr>
              <a:t> = 1, 2, 3, 4</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Дерево, соответствующее </a:t>
            </a:r>
            <a:r>
              <a:rPr lang="en-US" sz="6000" i="1" dirty="0" err="1"/>
              <a:t>i</a:t>
            </a:r>
            <a:r>
              <a:rPr lang="ru-RU" sz="6000" dirty="0"/>
              <a:t>-му линейному классификатору выбирается как структура данных для индексирования таблицы тогда и только тогда, когда </a:t>
            </a:r>
            <a:r>
              <a:rPr lang="en-US" sz="6000" i="1" dirty="0" err="1">
                <a:solidFill>
                  <a:srgbClr val="253957"/>
                </a:solidFill>
                <a:sym typeface="Arial Narrow"/>
              </a:rPr>
              <a:t>y</a:t>
            </a:r>
            <a:r>
              <a:rPr lang="en-US" sz="6000" i="1" baseline="-25000" dirty="0" err="1">
                <a:solidFill>
                  <a:srgbClr val="253957"/>
                </a:solidFill>
                <a:sym typeface="Arial Narrow"/>
              </a:rPr>
              <a:t>i</a:t>
            </a:r>
            <a:r>
              <a:rPr lang="en-US" sz="6000" i="1" dirty="0">
                <a:solidFill>
                  <a:srgbClr val="253957"/>
                </a:solidFill>
                <a:sym typeface="Arial Narrow"/>
              </a:rPr>
              <a:t> = max{y</a:t>
            </a:r>
            <a:r>
              <a:rPr lang="en-US" sz="6000" i="1" baseline="-25000" dirty="0">
                <a:solidFill>
                  <a:srgbClr val="253957"/>
                </a:solidFill>
                <a:sym typeface="Arial Narrow"/>
              </a:rPr>
              <a:t>1</a:t>
            </a:r>
            <a:r>
              <a:rPr lang="en-US" sz="6000" i="1" dirty="0">
                <a:solidFill>
                  <a:srgbClr val="253957"/>
                </a:solidFill>
                <a:sym typeface="Arial Narrow"/>
              </a:rPr>
              <a:t>, y</a:t>
            </a:r>
            <a:r>
              <a:rPr lang="en-US" sz="6000" i="1" baseline="-25000" dirty="0">
                <a:solidFill>
                  <a:srgbClr val="253957"/>
                </a:solidFill>
                <a:sym typeface="Arial Narrow"/>
              </a:rPr>
              <a:t>2</a:t>
            </a:r>
            <a:r>
              <a:rPr lang="en-US" sz="6000" i="1" dirty="0">
                <a:solidFill>
                  <a:srgbClr val="253957"/>
                </a:solidFill>
                <a:sym typeface="Arial Narrow"/>
              </a:rPr>
              <a:t>, y</a:t>
            </a:r>
            <a:r>
              <a:rPr lang="en-US" sz="6000" i="1" baseline="-25000" dirty="0">
                <a:solidFill>
                  <a:srgbClr val="253957"/>
                </a:solidFill>
                <a:sym typeface="Arial Narrow"/>
              </a:rPr>
              <a:t>3</a:t>
            </a:r>
            <a:r>
              <a:rPr lang="en-US" sz="6000" i="1" dirty="0">
                <a:solidFill>
                  <a:srgbClr val="253957"/>
                </a:solidFill>
                <a:sym typeface="Arial Narrow"/>
              </a:rPr>
              <a:t>, y</a:t>
            </a:r>
            <a:r>
              <a:rPr lang="en-US" sz="6000" i="1" baseline="-25000" dirty="0">
                <a:solidFill>
                  <a:srgbClr val="253957"/>
                </a:solidFill>
                <a:sym typeface="Arial Narrow"/>
              </a:rPr>
              <a:t>4</a:t>
            </a:r>
            <a:r>
              <a:rPr lang="en-US" sz="6000" i="1" dirty="0">
                <a:solidFill>
                  <a:srgbClr val="253957"/>
                </a:solidFill>
                <a:sym typeface="Arial Narrow"/>
              </a:rPr>
              <a:t>}</a:t>
            </a:r>
            <a:r>
              <a:rPr lang="ru-RU" sz="6000" dirty="0">
                <a:solidFill>
                  <a:srgbClr val="253957"/>
                </a:solidFill>
                <a:sym typeface="Arial Narrow"/>
              </a:rPr>
              <a:t>, то есть </a:t>
            </a:r>
            <a:r>
              <a:rPr lang="en-US" sz="6000" i="1" dirty="0" err="1">
                <a:solidFill>
                  <a:srgbClr val="253957"/>
                </a:solidFill>
                <a:sym typeface="Arial Narrow"/>
              </a:rPr>
              <a:t>i</a:t>
            </a:r>
            <a:r>
              <a:rPr lang="en-US" sz="6000" i="1" dirty="0">
                <a:solidFill>
                  <a:srgbClr val="253957"/>
                </a:solidFill>
                <a:sym typeface="Arial Narrow"/>
              </a:rPr>
              <a:t> = </a:t>
            </a:r>
            <a:r>
              <a:rPr lang="en-US" sz="6000" i="1" dirty="0" err="1">
                <a:solidFill>
                  <a:srgbClr val="253957"/>
                </a:solidFill>
                <a:sym typeface="Arial Narrow"/>
              </a:rPr>
              <a:t>argmax</a:t>
            </a:r>
            <a:r>
              <a:rPr lang="en-US" sz="6000" i="1" baseline="-25000" dirty="0" err="1">
                <a:solidFill>
                  <a:srgbClr val="253957"/>
                </a:solidFill>
                <a:sym typeface="Arial Narrow"/>
              </a:rPr>
              <a:t>i</a:t>
            </a:r>
            <a:r>
              <a:rPr lang="en-US" sz="6000" i="1" dirty="0">
                <a:solidFill>
                  <a:srgbClr val="253957"/>
                </a:solidFill>
                <a:sym typeface="Arial Narrow"/>
              </a:rPr>
              <a:t>(</a:t>
            </a:r>
            <a:r>
              <a:rPr lang="en-US" sz="6000" i="1" dirty="0" err="1">
                <a:solidFill>
                  <a:srgbClr val="253957"/>
                </a:solidFill>
                <a:sym typeface="Arial Narrow"/>
              </a:rPr>
              <a:t>y</a:t>
            </a:r>
            <a:r>
              <a:rPr lang="en-US" sz="6000" i="1" baseline="-25000" dirty="0" err="1">
                <a:solidFill>
                  <a:srgbClr val="253957"/>
                </a:solidFill>
                <a:sym typeface="Arial Narrow"/>
              </a:rPr>
              <a:t>i</a:t>
            </a:r>
            <a:r>
              <a:rPr lang="en-US" sz="6000" i="1" dirty="0">
                <a:solidFill>
                  <a:srgbClr val="253957"/>
                </a:solidFill>
                <a:sym typeface="Arial Narrow"/>
              </a:rPr>
              <a:t>)</a:t>
            </a:r>
            <a:endParaRPr lang="ru-RU" sz="6000" dirty="0">
              <a:solidFill>
                <a:srgbClr val="253957"/>
              </a:solidFill>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solidFill>
                  <a:srgbClr val="253957"/>
                </a:solidFill>
                <a:sym typeface="Arial Narrow"/>
              </a:rPr>
              <a:t>Классификаторы обучаются с использованием </a:t>
            </a:r>
            <a:r>
              <a:rPr lang="en-US" sz="6000" dirty="0">
                <a:solidFill>
                  <a:srgbClr val="253957"/>
                </a:solidFill>
                <a:sym typeface="Arial Narrow"/>
              </a:rPr>
              <a:t>Python 2</a:t>
            </a:r>
            <a:r>
              <a:rPr lang="ru-RU" sz="6000" dirty="0">
                <a:solidFill>
                  <a:srgbClr val="253957"/>
                </a:solidFill>
                <a:sym typeface="Arial Narrow"/>
              </a:rPr>
              <a:t> и библиотеки </a:t>
            </a:r>
            <a:r>
              <a:rPr lang="en-US" sz="6000" dirty="0">
                <a:solidFill>
                  <a:srgbClr val="253957"/>
                </a:solidFill>
                <a:sym typeface="Arial Narrow"/>
              </a:rPr>
              <a:t>Sci-Kit Learn</a:t>
            </a:r>
            <a:endParaRPr lang="ru-RU" sz="6000" dirty="0"/>
          </a:p>
          <a:p>
            <a:pPr algn="just">
              <a:defRPr sz="2800">
                <a:solidFill>
                  <a:srgbClr val="253957"/>
                </a:solidFill>
                <a:latin typeface="+mn-lt"/>
                <a:ea typeface="+mn-ea"/>
                <a:cs typeface="+mn-cs"/>
                <a:sym typeface="Arial Narrow"/>
              </a:defRPr>
            </a:pPr>
            <a:endParaRPr lang="en-US" sz="6000" dirty="0">
              <a:solidFill>
                <a:srgbClr val="253957"/>
              </a:solidFill>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7646344-6AF7-4B20-AF72-3AF744327A1C}"/>
              </a:ext>
            </a:extLst>
          </p:cNvPr>
          <p:cNvSpPr>
            <a:spLocks noGrp="1"/>
          </p:cNvSpPr>
          <p:nvPr>
            <p:ph type="sldNum" sz="quarter" idx="2"/>
          </p:nvPr>
        </p:nvSpPr>
        <p:spPr/>
        <p:txBody>
          <a:bodyPr/>
          <a:lstStyle/>
          <a:p>
            <a:fld id="{86CB4B4D-7CA3-9044-876B-883B54F8677D}" type="slidenum">
              <a:rPr lang="ru-RU" smtClean="0"/>
              <a:t>26</a:t>
            </a:fld>
            <a:endParaRPr lang="ru-RU"/>
          </a:p>
        </p:txBody>
      </p:sp>
    </p:spTree>
    <p:extLst>
      <p:ext uri="{BB962C8B-B14F-4D97-AF65-F5344CB8AC3E}">
        <p14:creationId xmlns:p14="http://schemas.microsoft.com/office/powerpoint/2010/main" val="212157209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034359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Методы и технологии</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78C4E13A-BDB6-4029-9B1B-E30DF01DB46B}"/>
              </a:ext>
            </a:extLst>
          </p:cNvPr>
          <p:cNvPicPr>
            <a:picLocks noChangeAspect="1"/>
          </p:cNvPicPr>
          <p:nvPr/>
        </p:nvPicPr>
        <p:blipFill>
          <a:blip r:embed="rId3"/>
          <a:stretch>
            <a:fillRect/>
          </a:stretch>
        </p:blipFill>
        <p:spPr>
          <a:xfrm>
            <a:off x="1226606" y="7050098"/>
            <a:ext cx="3693116" cy="3693116"/>
          </a:xfrm>
          <a:prstGeom prst="rect">
            <a:avLst/>
          </a:prstGeom>
        </p:spPr>
      </p:pic>
      <p:pic>
        <p:nvPicPr>
          <p:cNvPr id="8" name="Рисунок 7">
            <a:extLst>
              <a:ext uri="{FF2B5EF4-FFF2-40B4-BE49-F238E27FC236}">
                <a16:creationId xmlns:a16="http://schemas.microsoft.com/office/drawing/2014/main" id="{9C54ABDE-E371-4841-A9C8-92BB19A7E1CF}"/>
              </a:ext>
            </a:extLst>
          </p:cNvPr>
          <p:cNvPicPr>
            <a:picLocks noChangeAspect="1"/>
          </p:cNvPicPr>
          <p:nvPr/>
        </p:nvPicPr>
        <p:blipFill>
          <a:blip r:embed="rId4"/>
          <a:stretch>
            <a:fillRect/>
          </a:stretch>
        </p:blipFill>
        <p:spPr>
          <a:xfrm>
            <a:off x="18806473" y="7048554"/>
            <a:ext cx="3693117" cy="3693117"/>
          </a:xfrm>
          <a:prstGeom prst="rect">
            <a:avLst/>
          </a:prstGeom>
        </p:spPr>
      </p:pic>
      <p:pic>
        <p:nvPicPr>
          <p:cNvPr id="10" name="Рисунок 9">
            <a:extLst>
              <a:ext uri="{FF2B5EF4-FFF2-40B4-BE49-F238E27FC236}">
                <a16:creationId xmlns:a16="http://schemas.microsoft.com/office/drawing/2014/main" id="{ED603773-9CE4-445F-BE88-C9F7950DF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1938" y="10113761"/>
            <a:ext cx="3610226" cy="3610226"/>
          </a:xfrm>
          <a:prstGeom prst="rect">
            <a:avLst/>
          </a:prstGeom>
        </p:spPr>
      </p:pic>
      <p:pic>
        <p:nvPicPr>
          <p:cNvPr id="3" name="Рисунок 2">
            <a:extLst>
              <a:ext uri="{FF2B5EF4-FFF2-40B4-BE49-F238E27FC236}">
                <a16:creationId xmlns:a16="http://schemas.microsoft.com/office/drawing/2014/main" id="{A90BEA60-7DD7-4B57-AE66-26304D5C20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0425" y="3804676"/>
            <a:ext cx="3473150" cy="3693117"/>
          </a:xfrm>
          <a:prstGeom prst="rect">
            <a:avLst/>
          </a:prstGeom>
        </p:spPr>
      </p:pic>
      <p:pic>
        <p:nvPicPr>
          <p:cNvPr id="11" name="Рисунок 10">
            <a:extLst>
              <a:ext uri="{FF2B5EF4-FFF2-40B4-BE49-F238E27FC236}">
                <a16:creationId xmlns:a16="http://schemas.microsoft.com/office/drawing/2014/main" id="{1797E8D9-CF99-42C5-B62D-596559756B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31796" y="4176491"/>
            <a:ext cx="4050368" cy="3321302"/>
          </a:xfrm>
          <a:prstGeom prst="rect">
            <a:avLst/>
          </a:prstGeom>
        </p:spPr>
      </p:pic>
      <p:pic>
        <p:nvPicPr>
          <p:cNvPr id="13" name="Рисунок 12">
            <a:extLst>
              <a:ext uri="{FF2B5EF4-FFF2-40B4-BE49-F238E27FC236}">
                <a16:creationId xmlns:a16="http://schemas.microsoft.com/office/drawing/2014/main" id="{6F892D91-40C3-4351-B8F2-882F5DCB311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98732" y="7542868"/>
            <a:ext cx="5328730" cy="2525818"/>
          </a:xfrm>
          <a:prstGeom prst="rect">
            <a:avLst/>
          </a:prstGeom>
        </p:spPr>
      </p:pic>
      <p:pic>
        <p:nvPicPr>
          <p:cNvPr id="14" name="Рисунок 13">
            <a:extLst>
              <a:ext uri="{FF2B5EF4-FFF2-40B4-BE49-F238E27FC236}">
                <a16:creationId xmlns:a16="http://schemas.microsoft.com/office/drawing/2014/main" id="{4934A8C1-48C7-475B-B878-817B07D4D05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72425" y="11233074"/>
            <a:ext cx="4629150" cy="1371600"/>
          </a:xfrm>
          <a:prstGeom prst="rect">
            <a:avLst/>
          </a:prstGeom>
        </p:spPr>
      </p:pic>
      <p:sp>
        <p:nvSpPr>
          <p:cNvPr id="2" name="Номер слайда 1">
            <a:extLst>
              <a:ext uri="{FF2B5EF4-FFF2-40B4-BE49-F238E27FC236}">
                <a16:creationId xmlns:a16="http://schemas.microsoft.com/office/drawing/2014/main" id="{BCABFD6B-870B-4A9C-A856-1F9B5DF69968}"/>
              </a:ext>
            </a:extLst>
          </p:cNvPr>
          <p:cNvSpPr>
            <a:spLocks noGrp="1"/>
          </p:cNvSpPr>
          <p:nvPr>
            <p:ph type="sldNum" sz="quarter" idx="2"/>
          </p:nvPr>
        </p:nvSpPr>
        <p:spPr/>
        <p:txBody>
          <a:bodyPr/>
          <a:lstStyle/>
          <a:p>
            <a:fld id="{86CB4B4D-7CA3-9044-876B-883B54F8677D}" type="slidenum">
              <a:rPr lang="ru-RU" smtClean="0"/>
              <a:t>27</a:t>
            </a:fld>
            <a:endParaRPr lang="ru-RU"/>
          </a:p>
        </p:txBody>
      </p:sp>
    </p:spTree>
    <p:extLst>
      <p:ext uri="{BB962C8B-B14F-4D97-AF65-F5344CB8AC3E}">
        <p14:creationId xmlns:p14="http://schemas.microsoft.com/office/powerpoint/2010/main" val="129874694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034359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Ожидаемые результаты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5349" y="4697760"/>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Разработанное расширение для СУБД </a:t>
            </a:r>
            <a:r>
              <a:rPr lang="en-US" sz="6000" dirty="0"/>
              <a:t>SQLite</a:t>
            </a:r>
            <a:r>
              <a:rPr lang="ru-RU" sz="6000" dirty="0"/>
              <a:t>, позволяющее использовать в качестве индекса модификации </a:t>
            </a:r>
            <a:r>
              <a:rPr lang="en-US" sz="6000" dirty="0"/>
              <a:t>B</a:t>
            </a:r>
            <a:r>
              <a:rPr lang="ru-RU" sz="6000" dirty="0"/>
              <a:t>-дерева: </a:t>
            </a:r>
            <a:r>
              <a:rPr lang="en-US" sz="6000" dirty="0"/>
              <a:t>B</a:t>
            </a:r>
            <a:r>
              <a:rPr lang="en-US" sz="6000" baseline="30000" dirty="0"/>
              <a:t>+</a:t>
            </a:r>
            <a:r>
              <a:rPr lang="ru-RU" sz="6000" dirty="0"/>
              <a:t>-дерево, </a:t>
            </a:r>
            <a:r>
              <a:rPr lang="en-US" sz="6000" dirty="0"/>
              <a:t>B</a:t>
            </a:r>
            <a:r>
              <a:rPr lang="en-US" sz="6000" baseline="30000" dirty="0"/>
              <a:t>*</a:t>
            </a:r>
            <a:r>
              <a:rPr lang="ru-RU" sz="6000" dirty="0"/>
              <a:t>-дерево и </a:t>
            </a:r>
            <a:r>
              <a:rPr lang="en-US" sz="6000" dirty="0"/>
              <a:t>B</a:t>
            </a:r>
            <a:r>
              <a:rPr lang="en-US" sz="6000" baseline="30000" dirty="0"/>
              <a:t>*+</a:t>
            </a:r>
            <a:r>
              <a:rPr lang="ru-RU" sz="6000" dirty="0"/>
              <a:t>-дерево</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Разработанный алгоритм выбора наиболее подходящей структуры данных (B-дерева либо одной из его модификаций) для индексирования таблицы</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Разработанное расширение для </a:t>
            </a:r>
            <a:r>
              <a:rPr lang="en-US" sz="6000" dirty="0"/>
              <a:t>SQLite</a:t>
            </a:r>
            <a:r>
              <a:rPr lang="ru-RU" sz="6000" dirty="0"/>
              <a:t>-менеджера </a:t>
            </a:r>
            <a:r>
              <a:rPr lang="ru-RU" sz="6000" dirty="0">
                <a:solidFill>
                  <a:srgbClr val="253957"/>
                </a:solidFill>
                <a:sym typeface="Arial Narrow"/>
              </a:rPr>
              <a:t>для визуализации </a:t>
            </a:r>
            <a:r>
              <a:rPr lang="en-US" sz="6000" dirty="0">
                <a:solidFill>
                  <a:srgbClr val="253957"/>
                </a:solidFill>
                <a:sym typeface="Arial Narrow"/>
              </a:rPr>
              <a:t>B</a:t>
            </a:r>
            <a:r>
              <a:rPr lang="ru-RU" sz="6000" dirty="0">
                <a:solidFill>
                  <a:srgbClr val="253957"/>
                </a:solidFill>
                <a:sym typeface="Arial Narrow"/>
              </a:rPr>
              <a:t>-деревьев и их модификаций, а также рассчитанных для них метрик</a:t>
            </a:r>
            <a:endParaRPr lang="ru-RU"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CCA9C0D-747C-411C-B31A-E4CBB8BDBE28}"/>
              </a:ext>
            </a:extLst>
          </p:cNvPr>
          <p:cNvSpPr>
            <a:spLocks noGrp="1"/>
          </p:cNvSpPr>
          <p:nvPr>
            <p:ph type="sldNum" sz="quarter" idx="2"/>
          </p:nvPr>
        </p:nvSpPr>
        <p:spPr/>
        <p:txBody>
          <a:bodyPr/>
          <a:lstStyle/>
          <a:p>
            <a:fld id="{86CB4B4D-7CA3-9044-876B-883B54F8677D}" type="slidenum">
              <a:rPr lang="ru-RU" smtClean="0"/>
              <a:t>28</a:t>
            </a:fld>
            <a:endParaRPr lang="ru-RU"/>
          </a:p>
        </p:txBody>
      </p:sp>
    </p:spTree>
    <p:extLst>
      <p:ext uri="{BB962C8B-B14F-4D97-AF65-F5344CB8AC3E}">
        <p14:creationId xmlns:p14="http://schemas.microsoft.com/office/powerpoint/2010/main" val="377138562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098896" y="5251180"/>
            <a:ext cx="21523142" cy="78786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en-US" sz="3600" dirty="0"/>
              <a:t>1.</a:t>
            </a:r>
            <a:r>
              <a:rPr lang="ru-RU" sz="3600" dirty="0"/>
              <a:t> </a:t>
            </a:r>
            <a:r>
              <a:rPr lang="en-US" sz="3600" dirty="0"/>
              <a:t>B*-tree [</a:t>
            </a:r>
            <a:r>
              <a:rPr lang="ru-RU" sz="3600" dirty="0"/>
              <a:t>Электронный ресурс] // </a:t>
            </a:r>
            <a:r>
              <a:rPr lang="en-US" sz="3600" dirty="0"/>
              <a:t>NIST Dictionary of Algorithms and Data Structures. </a:t>
            </a:r>
            <a:r>
              <a:rPr lang="ru-RU" sz="3600" dirty="0"/>
              <a:t>Режим доступа:  </a:t>
            </a:r>
            <a:r>
              <a:rPr lang="en-US" sz="3600" dirty="0">
                <a:hlinkClick r:id="rId2"/>
              </a:rPr>
              <a:t>https://xlinux.nist.gov/dads/HTML/bstartree.html</a:t>
            </a:r>
            <a:r>
              <a:rPr lang="en-US" sz="3600" dirty="0"/>
              <a:t>, </a:t>
            </a:r>
            <a:r>
              <a:rPr lang="ru-RU" sz="3600" dirty="0"/>
              <a:t>свободный. (дата обращения: 23.12.2017)</a:t>
            </a:r>
          </a:p>
          <a:p>
            <a:pPr algn="l">
              <a:spcBef>
                <a:spcPts val="2800"/>
              </a:spcBef>
              <a:defRPr sz="2800">
                <a:solidFill>
                  <a:srgbClr val="253957"/>
                </a:solidFill>
                <a:latin typeface="+mn-lt"/>
                <a:ea typeface="+mn-ea"/>
                <a:cs typeface="+mn-cs"/>
                <a:sym typeface="Arial Narrow"/>
              </a:defRPr>
            </a:pPr>
            <a:r>
              <a:rPr lang="ru-RU" sz="3600" dirty="0"/>
              <a:t>2. </a:t>
            </a:r>
            <a:r>
              <a:rPr lang="en-US" sz="3600" dirty="0"/>
              <a:t>B-Star Trees [</a:t>
            </a:r>
            <a:r>
              <a:rPr lang="ru-RU" sz="3600" dirty="0"/>
              <a:t>Электронный ресурс] // </a:t>
            </a:r>
            <a:r>
              <a:rPr lang="en-US" sz="3600" dirty="0"/>
              <a:t>College of Engineering, Computer Science &amp; Construction Management, Chico, California State University. </a:t>
            </a:r>
            <a:r>
              <a:rPr lang="ru-RU" sz="3600" dirty="0"/>
              <a:t>Режим доступа: </a:t>
            </a:r>
            <a:r>
              <a:rPr lang="en-US" sz="3600" dirty="0">
                <a:hlinkClick r:id="rId3"/>
              </a:rPr>
              <a:t>http://www.ecst.csuchico.edu/~mjstapleton/courses/Fall2007CSCI311/ProgTwo_Bstar.htm</a:t>
            </a:r>
            <a:r>
              <a:rPr lang="en-US" sz="3600" dirty="0"/>
              <a:t>, </a:t>
            </a:r>
            <a:r>
              <a:rPr lang="ru-RU" sz="3600" dirty="0"/>
              <a:t>свободный. (дата обращения: 15.01.2018)</a:t>
            </a:r>
          </a:p>
          <a:p>
            <a:pPr algn="l">
              <a:spcBef>
                <a:spcPts val="2800"/>
              </a:spcBef>
              <a:defRPr sz="2800">
                <a:solidFill>
                  <a:srgbClr val="253957"/>
                </a:solidFill>
                <a:latin typeface="+mn-lt"/>
                <a:ea typeface="+mn-ea"/>
                <a:cs typeface="+mn-cs"/>
                <a:sym typeface="Arial Narrow"/>
              </a:defRPr>
            </a:pPr>
            <a:endParaRPr lang="ru-RU" sz="3600" dirty="0"/>
          </a:p>
          <a:p>
            <a:pPr algn="l">
              <a:spcBef>
                <a:spcPts val="2800"/>
              </a:spcBef>
              <a:defRPr sz="2800">
                <a:solidFill>
                  <a:srgbClr val="253957"/>
                </a:solidFill>
                <a:latin typeface="+mn-lt"/>
                <a:ea typeface="+mn-ea"/>
                <a:cs typeface="+mn-cs"/>
                <a:sym typeface="Arial Narrow"/>
              </a:defRPr>
            </a:pPr>
            <a:endParaRPr lang="ru-RU" sz="3600" dirty="0"/>
          </a:p>
          <a:p>
            <a:pPr algn="l">
              <a:spcBef>
                <a:spcPts val="2800"/>
              </a:spcBef>
              <a:defRPr sz="2800">
                <a:solidFill>
                  <a:srgbClr val="253957"/>
                </a:solidFill>
                <a:latin typeface="+mn-lt"/>
                <a:ea typeface="+mn-ea"/>
                <a:cs typeface="+mn-cs"/>
                <a:sym typeface="Arial Narrow"/>
              </a:defRPr>
            </a:pPr>
            <a:r>
              <a:rPr lang="ru-RU" sz="3600" dirty="0"/>
              <a:t>3. </a:t>
            </a:r>
            <a:r>
              <a:rPr lang="en-US" sz="3600" dirty="0" err="1"/>
              <a:t>Kerttu</a:t>
            </a:r>
            <a:r>
              <a:rPr lang="en-US" sz="3600" dirty="0"/>
              <a:t> </a:t>
            </a:r>
            <a:r>
              <a:rPr lang="en-US" sz="3600" dirty="0" err="1"/>
              <a:t>Pollari-Malmi</a:t>
            </a:r>
            <a:r>
              <a:rPr lang="en-US" sz="3600" dirty="0"/>
              <a:t>. B+-trees // [</a:t>
            </a:r>
            <a:r>
              <a:rPr lang="ru-RU" sz="3600" dirty="0"/>
              <a:t>Электронный ресурс]: </a:t>
            </a:r>
            <a:r>
              <a:rPr lang="en-US" sz="3600" dirty="0"/>
              <a:t>Computer Science | University of Helsinki. </a:t>
            </a:r>
            <a:r>
              <a:rPr lang="ru-RU" sz="3600" dirty="0"/>
              <a:t>Режим доступа:  </a:t>
            </a:r>
            <a:r>
              <a:rPr lang="en-US" sz="3600" dirty="0">
                <a:hlinkClick r:id="rId4"/>
              </a:rPr>
              <a:t>https://www.cs.helsinki.fi/u/mluukkai/tirak2010/B-tree.pdf</a:t>
            </a:r>
            <a:r>
              <a:rPr lang="en-US" sz="3600" dirty="0"/>
              <a:t>, </a:t>
            </a:r>
            <a:r>
              <a:rPr lang="ru-RU" sz="3600" dirty="0"/>
              <a:t>свободный. (дата обращения: 07.12.2017)</a:t>
            </a:r>
          </a:p>
          <a:p>
            <a:pPr algn="l">
              <a:spcBef>
                <a:spcPts val="2800"/>
              </a:spcBef>
              <a:defRPr sz="2800">
                <a:solidFill>
                  <a:srgbClr val="253957"/>
                </a:solidFill>
                <a:latin typeface="+mn-lt"/>
                <a:ea typeface="+mn-ea"/>
                <a:cs typeface="+mn-cs"/>
                <a:sym typeface="Arial Narrow"/>
              </a:defRPr>
            </a:pPr>
            <a:r>
              <a:rPr lang="ru-RU" sz="3600" dirty="0"/>
              <a:t>4. </a:t>
            </a:r>
            <a:r>
              <a:rPr lang="en-US" sz="3600" dirty="0"/>
              <a:t>Run-Time Loadable Extensions [</a:t>
            </a:r>
            <a:r>
              <a:rPr lang="ru-RU" sz="3600" dirty="0"/>
              <a:t>Электронный ресурс</a:t>
            </a:r>
            <a:r>
              <a:rPr lang="en-US" sz="3600" dirty="0"/>
              <a:t>]</a:t>
            </a:r>
            <a:r>
              <a:rPr lang="ru-RU" sz="3600" dirty="0"/>
              <a:t> </a:t>
            </a:r>
            <a:r>
              <a:rPr lang="en-US" sz="3600" dirty="0"/>
              <a:t>// SQLite.</a:t>
            </a:r>
            <a:r>
              <a:rPr lang="ru-RU" sz="3600" dirty="0"/>
              <a:t> Режим доступа: </a:t>
            </a:r>
            <a:r>
              <a:rPr lang="en-US" sz="3600" dirty="0">
                <a:hlinkClick r:id="rId5"/>
              </a:rPr>
              <a:t>https://www.sqlite.org/loadext.html</a:t>
            </a:r>
            <a:r>
              <a:rPr lang="ru-RU" sz="3600" dirty="0"/>
              <a:t>, свободный (дата обращения: 04.11.2018)</a:t>
            </a:r>
          </a:p>
          <a:p>
            <a:pPr algn="l">
              <a:spcBef>
                <a:spcPts val="2800"/>
              </a:spcBef>
              <a:defRPr sz="2800">
                <a:solidFill>
                  <a:srgbClr val="253957"/>
                </a:solidFill>
                <a:latin typeface="+mn-lt"/>
                <a:ea typeface="+mn-ea"/>
                <a:cs typeface="+mn-cs"/>
                <a:sym typeface="Arial Narrow"/>
              </a:defRPr>
            </a:pPr>
            <a:r>
              <a:rPr lang="en-US" sz="3600" dirty="0"/>
              <a:t>5</a:t>
            </a:r>
            <a:r>
              <a:rPr lang="ru-RU" sz="3600" dirty="0"/>
              <a:t>. </a:t>
            </a:r>
            <a:r>
              <a:rPr lang="ru-RU" sz="3600" dirty="0">
                <a:sym typeface="Arial Narrow"/>
              </a:rPr>
              <a:t>Д. Кнут. Искусство программирования. Том 3. 2-е изд. – М.: ИД «Вильямс». – 2017. – 824 с.</a:t>
            </a:r>
          </a:p>
          <a:p>
            <a:pPr algn="l">
              <a:spcBef>
                <a:spcPts val="2800"/>
              </a:spcBef>
              <a:defRPr sz="2800">
                <a:solidFill>
                  <a:srgbClr val="253957"/>
                </a:solidFill>
                <a:latin typeface="+mn-lt"/>
                <a:ea typeface="+mn-ea"/>
                <a:cs typeface="+mn-cs"/>
                <a:sym typeface="Arial Narrow"/>
              </a:defRPr>
            </a:pPr>
            <a:r>
              <a:rPr lang="en-US" sz="3600" dirty="0">
                <a:sym typeface="Arial Narrow"/>
              </a:rPr>
              <a:t>6</a:t>
            </a:r>
            <a:r>
              <a:rPr lang="ru-RU" sz="3600" dirty="0">
                <a:sym typeface="Arial Narrow"/>
              </a:rPr>
              <a:t>. Т. </a:t>
            </a:r>
            <a:r>
              <a:rPr lang="ru-RU" sz="3600" dirty="0" err="1">
                <a:sym typeface="Arial Narrow"/>
              </a:rPr>
              <a:t>Кормен</a:t>
            </a:r>
            <a:r>
              <a:rPr lang="ru-RU" sz="3600" dirty="0">
                <a:sym typeface="Arial Narrow"/>
              </a:rPr>
              <a:t>. Алгоритмы: построение и анализ. 3-е изд. / Т. </a:t>
            </a:r>
            <a:r>
              <a:rPr lang="ru-RU" sz="3600" dirty="0" err="1">
                <a:sym typeface="Arial Narrow"/>
              </a:rPr>
              <a:t>Кормен</a:t>
            </a:r>
            <a:r>
              <a:rPr lang="ru-RU" sz="3600" dirty="0">
                <a:sym typeface="Arial Narrow"/>
              </a:rPr>
              <a:t>, Ч. </a:t>
            </a:r>
            <a:r>
              <a:rPr lang="ru-RU" sz="3600" dirty="0" err="1">
                <a:sym typeface="Arial Narrow"/>
              </a:rPr>
              <a:t>Лейзерсон</a:t>
            </a:r>
            <a:r>
              <a:rPr lang="ru-RU" sz="3600" dirty="0">
                <a:sym typeface="Arial Narrow"/>
              </a:rPr>
              <a:t>, Р. </a:t>
            </a:r>
            <a:r>
              <a:rPr lang="ru-RU" sz="3600" dirty="0" err="1">
                <a:sym typeface="Arial Narrow"/>
              </a:rPr>
              <a:t>Ривест</a:t>
            </a:r>
            <a:r>
              <a:rPr lang="ru-RU" sz="3600" dirty="0">
                <a:sym typeface="Arial Narrow"/>
              </a:rPr>
              <a:t>, К. Штайн. — М.: ИД «Вильямс». — 2013. — 1324 с.</a:t>
            </a:r>
            <a:endParaRPr lang="ru-RU" sz="3600" dirty="0"/>
          </a:p>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Список использованных источников</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6">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E1157481-63DD-489D-8491-F20D209351A2}"/>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2DDA2AFC-52D7-425D-9544-9CD855361199}"/>
              </a:ext>
            </a:extLst>
          </p:cNvPr>
          <p:cNvSpPr>
            <a:spLocks noGrp="1"/>
          </p:cNvSpPr>
          <p:nvPr>
            <p:ph type="sldNum" sz="quarter" idx="2"/>
          </p:nvPr>
        </p:nvSpPr>
        <p:spPr/>
        <p:txBody>
          <a:bodyPr/>
          <a:lstStyle/>
          <a:p>
            <a:fld id="{86CB4B4D-7CA3-9044-876B-883B54F8677D}" type="slidenum">
              <a:rPr lang="ru-RU" smtClean="0"/>
              <a:t>29</a:t>
            </a:fld>
            <a:endParaRPr lang="ru-RU"/>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Заголовок основного текста">
            <a:extLst>
              <a:ext uri="{FF2B5EF4-FFF2-40B4-BE49-F238E27FC236}">
                <a16:creationId xmlns:a16="http://schemas.microsoft.com/office/drawing/2014/main" id="{AA4EC58A-A78B-4D50-BBFC-5A22EEF84DC3}"/>
              </a:ext>
            </a:extLst>
          </p:cNvPr>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pic>
        <p:nvPicPr>
          <p:cNvPr id="11" name="Рисунок 10">
            <a:extLst>
              <a:ext uri="{FF2B5EF4-FFF2-40B4-BE49-F238E27FC236}">
                <a16:creationId xmlns:a16="http://schemas.microsoft.com/office/drawing/2014/main" id="{324E2554-8AB6-4881-8CA0-B8219EF7A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12" name="TextBox 11">
            <a:extLst>
              <a:ext uri="{FF2B5EF4-FFF2-40B4-BE49-F238E27FC236}">
                <a16:creationId xmlns:a16="http://schemas.microsoft.com/office/drawing/2014/main" id="{6EC1BA85-AA8F-4FA4-8F5B-144966C68450}"/>
              </a:ext>
            </a:extLst>
          </p:cNvPr>
          <p:cNvSpPr txBox="1"/>
          <p:nvPr/>
        </p:nvSpPr>
        <p:spPr>
          <a:xfrm>
            <a:off x="6313790" y="8471666"/>
            <a:ext cx="11756423"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i="1" dirty="0">
                <a:solidFill>
                  <a:srgbClr val="253957"/>
                </a:solidFill>
                <a:latin typeface="+mn-lt"/>
                <a:ea typeface="+mn-ea"/>
                <a:cs typeface="+mn-cs"/>
              </a:rPr>
              <a:t>Пример </a:t>
            </a:r>
            <a:r>
              <a:rPr lang="en-US" sz="6000" i="1" dirty="0">
                <a:solidFill>
                  <a:srgbClr val="253957"/>
                </a:solidFill>
                <a:latin typeface="+mn-lt"/>
                <a:ea typeface="+mn-ea"/>
                <a:cs typeface="+mn-cs"/>
              </a:rPr>
              <a:t>B</a:t>
            </a:r>
            <a:r>
              <a:rPr lang="ru-RU" sz="6000" i="1" dirty="0">
                <a:solidFill>
                  <a:srgbClr val="253957"/>
                </a:solidFill>
                <a:latin typeface="+mn-lt"/>
                <a:ea typeface="+mn-ea"/>
                <a:cs typeface="+mn-cs"/>
              </a:rPr>
              <a:t>-дерева порядка 6, высоты 2</a:t>
            </a:r>
          </a:p>
        </p:txBody>
      </p:sp>
      <p:cxnSp>
        <p:nvCxnSpPr>
          <p:cNvPr id="10" name="Прямая со стрелкой 9">
            <a:extLst>
              <a:ext uri="{FF2B5EF4-FFF2-40B4-BE49-F238E27FC236}">
                <a16:creationId xmlns:a16="http://schemas.microsoft.com/office/drawing/2014/main" id="{42BA0A5F-9115-40AC-9537-25D5304E9EC7}"/>
              </a:ext>
            </a:extLst>
          </p:cNvPr>
          <p:cNvCxnSpPr/>
          <p:nvPr/>
        </p:nvCxnSpPr>
        <p:spPr>
          <a:xfrm flipH="1">
            <a:off x="12191998" y="4788089"/>
            <a:ext cx="3744416" cy="1267250"/>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Прямая со стрелкой 13">
            <a:extLst>
              <a:ext uri="{FF2B5EF4-FFF2-40B4-BE49-F238E27FC236}">
                <a16:creationId xmlns:a16="http://schemas.microsoft.com/office/drawing/2014/main" id="{BCCB263A-C6A0-45E0-A91F-C730989F8C69}"/>
              </a:ext>
            </a:extLst>
          </p:cNvPr>
          <p:cNvCxnSpPr/>
          <p:nvPr/>
        </p:nvCxnSpPr>
        <p:spPr>
          <a:xfrm flipH="1">
            <a:off x="16944528" y="5057800"/>
            <a:ext cx="2448272" cy="133307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F7EF0806-8A33-472E-8E55-0E3D6D698E63}"/>
              </a:ext>
            </a:extLst>
          </p:cNvPr>
          <p:cNvCxnSpPr/>
          <p:nvPr/>
        </p:nvCxnSpPr>
        <p:spPr>
          <a:xfrm flipV="1">
            <a:off x="1822848" y="8154144"/>
            <a:ext cx="1008112" cy="2664296"/>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Прямая со стрелкой 17">
            <a:extLst>
              <a:ext uri="{FF2B5EF4-FFF2-40B4-BE49-F238E27FC236}">
                <a16:creationId xmlns:a16="http://schemas.microsoft.com/office/drawing/2014/main" id="{98D9593D-576A-4FC4-BAE8-C99847D8E251}"/>
              </a:ext>
            </a:extLst>
          </p:cNvPr>
          <p:cNvCxnSpPr/>
          <p:nvPr/>
        </p:nvCxnSpPr>
        <p:spPr>
          <a:xfrm>
            <a:off x="7799512" y="5417840"/>
            <a:ext cx="2160240" cy="97303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9" name="TextBox 18">
            <a:extLst>
              <a:ext uri="{FF2B5EF4-FFF2-40B4-BE49-F238E27FC236}">
                <a16:creationId xmlns:a16="http://schemas.microsoft.com/office/drawing/2014/main" id="{1650FDCF-D2C7-408D-938D-9E9448231737}"/>
              </a:ext>
            </a:extLst>
          </p:cNvPr>
          <p:cNvSpPr txBox="1"/>
          <p:nvPr/>
        </p:nvSpPr>
        <p:spPr>
          <a:xfrm>
            <a:off x="18908091" y="4068831"/>
            <a:ext cx="183383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Связь</a:t>
            </a:r>
          </a:p>
        </p:txBody>
      </p:sp>
      <p:sp>
        <p:nvSpPr>
          <p:cNvPr id="20" name="TextBox 19">
            <a:extLst>
              <a:ext uri="{FF2B5EF4-FFF2-40B4-BE49-F238E27FC236}">
                <a16:creationId xmlns:a16="http://schemas.microsoft.com/office/drawing/2014/main" id="{1A9575EB-CF5E-4AA2-B8FA-C8F71F2D3EC5}"/>
              </a:ext>
            </a:extLst>
          </p:cNvPr>
          <p:cNvSpPr txBox="1"/>
          <p:nvPr/>
        </p:nvSpPr>
        <p:spPr>
          <a:xfrm>
            <a:off x="14022627" y="3810466"/>
            <a:ext cx="477053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FF0000"/>
                </a:solidFill>
              </a:rPr>
              <a:t>Узел (корневой)</a:t>
            </a:r>
            <a:endParaRPr kumimoji="0" lang="ru-RU" sz="5000" b="0" i="0" u="none" strike="noStrike" cap="none" spc="0" normalizeH="0" baseline="0" dirty="0">
              <a:ln>
                <a:noFill/>
              </a:ln>
              <a:solidFill>
                <a:srgbClr val="FF0000"/>
              </a:solidFill>
              <a:effectLst/>
              <a:uFillTx/>
              <a:sym typeface="Helvetica Light"/>
            </a:endParaRPr>
          </a:p>
        </p:txBody>
      </p:sp>
      <p:sp>
        <p:nvSpPr>
          <p:cNvPr id="21" name="TextBox 20">
            <a:extLst>
              <a:ext uri="{FF2B5EF4-FFF2-40B4-BE49-F238E27FC236}">
                <a16:creationId xmlns:a16="http://schemas.microsoft.com/office/drawing/2014/main" id="{63F2BD5A-D77E-4B32-9E4D-DECA263AA8C0}"/>
              </a:ext>
            </a:extLst>
          </p:cNvPr>
          <p:cNvSpPr txBox="1"/>
          <p:nvPr/>
        </p:nvSpPr>
        <p:spPr>
          <a:xfrm>
            <a:off x="6468306" y="4504129"/>
            <a:ext cx="165429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Ключ</a:t>
            </a:r>
          </a:p>
        </p:txBody>
      </p:sp>
      <p:sp>
        <p:nvSpPr>
          <p:cNvPr id="22" name="TextBox 21">
            <a:extLst>
              <a:ext uri="{FF2B5EF4-FFF2-40B4-BE49-F238E27FC236}">
                <a16:creationId xmlns:a16="http://schemas.microsoft.com/office/drawing/2014/main" id="{5D689EDA-DA5B-4F18-ABF5-B32848515112}"/>
              </a:ext>
            </a:extLst>
          </p:cNvPr>
          <p:cNvSpPr txBox="1"/>
          <p:nvPr/>
        </p:nvSpPr>
        <p:spPr>
          <a:xfrm>
            <a:off x="468935" y="11071582"/>
            <a:ext cx="4724049"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Узел (листовой)</a:t>
            </a:r>
          </a:p>
        </p:txBody>
      </p:sp>
      <p:sp>
        <p:nvSpPr>
          <p:cNvPr id="2" name="Номер слайда 1">
            <a:extLst>
              <a:ext uri="{FF2B5EF4-FFF2-40B4-BE49-F238E27FC236}">
                <a16:creationId xmlns:a16="http://schemas.microsoft.com/office/drawing/2014/main" id="{C770B34A-E11A-46DC-8CE9-9E84E8EA3D6F}"/>
              </a:ext>
            </a:extLst>
          </p:cNvPr>
          <p:cNvSpPr>
            <a:spLocks noGrp="1"/>
          </p:cNvSpPr>
          <p:nvPr>
            <p:ph type="sldNum" sz="quarter" idx="2"/>
          </p:nvPr>
        </p:nvSpPr>
        <p:spPr/>
        <p:txBody>
          <a:bodyPr/>
          <a:lstStyle/>
          <a:p>
            <a:fld id="{86CB4B4D-7CA3-9044-876B-883B54F8677D}" type="slidenum">
              <a:rPr lang="ru-RU" smtClean="0"/>
              <a:t>3</a:t>
            </a:fld>
            <a:endParaRPr lang="ru-RU"/>
          </a:p>
        </p:txBody>
      </p:sp>
    </p:spTree>
    <p:extLst>
      <p:ext uri="{BB962C8B-B14F-4D97-AF65-F5344CB8AC3E}">
        <p14:creationId xmlns:p14="http://schemas.microsoft.com/office/powerpoint/2010/main" val="135898404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
        <p:nvSpPr>
          <p:cNvPr id="6" name="Адрес: ТехтТехтТехтТехтТехтТехтТехтТехтТехтТехтТехтТехтТехт">
            <a:extLst>
              <a:ext uri="{FF2B5EF4-FFF2-40B4-BE49-F238E27FC236}">
                <a16:creationId xmlns:a16="http://schemas.microsoft.com/office/drawing/2014/main" id="{5839F5DA-F1B1-4A97-8509-DE0BBDE646CE}"/>
              </a:ext>
            </a:extLst>
          </p:cNvPr>
          <p:cNvSpPr txBox="1"/>
          <p:nvPr/>
        </p:nvSpPr>
        <p:spPr>
          <a:xfrm>
            <a:off x="4373857" y="10386392"/>
            <a:ext cx="15636286" cy="1990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4000" dirty="0">
                <a:solidFill>
                  <a:schemeClr val="bg1"/>
                </a:solidFill>
                <a:hlinkClick r:id="rId3">
                  <a:extLst>
                    <a:ext uri="{A12FA001-AC4F-418D-AE19-62706E023703}">
                      <ahyp:hlinkClr xmlns:ahyp="http://schemas.microsoft.com/office/drawing/2018/hyperlinkcolor" val="tx"/>
                    </a:ext>
                  </a:extLst>
                </a:hlinkClick>
              </a:rPr>
              <a:t>amrigin@edu.hse.ru</a:t>
            </a:r>
            <a:br>
              <a:rPr lang="ru-RU" sz="4000" dirty="0">
                <a:solidFill>
                  <a:schemeClr val="bg1"/>
                </a:solidFill>
              </a:rPr>
            </a:br>
            <a:r>
              <a:rPr lang="en-US" sz="4000" dirty="0">
                <a:solidFill>
                  <a:schemeClr val="bg1"/>
                </a:solidFill>
                <a:hlinkClick r:id="rId4">
                  <a:extLst>
                    <a:ext uri="{A12FA001-AC4F-418D-AE19-62706E023703}">
                      <ahyp:hlinkClr xmlns:ahyp="http://schemas.microsoft.com/office/drawing/2018/hyperlinkcolor" val="tx"/>
                    </a:ext>
                  </a:extLst>
                </a:hlinkClick>
              </a:rPr>
              <a:t>anton19979@yandex.ru</a:t>
            </a:r>
            <a:br>
              <a:rPr lang="ru-RU" sz="4000" dirty="0">
                <a:solidFill>
                  <a:schemeClr val="bg1"/>
                </a:solidFill>
              </a:rPr>
            </a:br>
            <a:r>
              <a:rPr lang="en-US" sz="4000" dirty="0">
                <a:solidFill>
                  <a:schemeClr val="bg1"/>
                </a:solidFill>
                <a:hlinkClick r:id="rId5">
                  <a:extLst>
                    <a:ext uri="{A12FA001-AC4F-418D-AE19-62706E023703}">
                      <ahyp:hlinkClr xmlns:ahyp="http://schemas.microsoft.com/office/drawing/2018/hyperlinkcolor" val="tx"/>
                    </a:ext>
                  </a:extLst>
                </a:hlinkClick>
              </a:rPr>
              <a:t>anton19979@yandex-team.ru</a:t>
            </a:r>
            <a:endParaRPr sz="4000" dirty="0">
              <a:solidFill>
                <a:schemeClr val="bg1"/>
              </a:solidFill>
            </a:endParaRPr>
          </a:p>
        </p:txBody>
      </p:sp>
      <p:sp>
        <p:nvSpPr>
          <p:cNvPr id="7" name="TextBox 6">
            <a:extLst>
              <a:ext uri="{FF2B5EF4-FFF2-40B4-BE49-F238E27FC236}">
                <a16:creationId xmlns:a16="http://schemas.microsoft.com/office/drawing/2014/main" id="{A43BE4DE-BA0C-4E15-BE5A-DB973DD649C5}"/>
              </a:ext>
            </a:extLst>
          </p:cNvPr>
          <p:cNvSpPr txBox="1"/>
          <p:nvPr/>
        </p:nvSpPr>
        <p:spPr>
          <a:xfrm>
            <a:off x="8837716" y="8664458"/>
            <a:ext cx="6708567"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dirty="0">
                <a:solidFill>
                  <a:srgbClr val="FFFFFF"/>
                </a:solidFill>
                <a:latin typeface="+mn-lt"/>
                <a:ea typeface="+mn-ea"/>
                <a:cs typeface="+mn-cs"/>
              </a:rPr>
              <a:t>Спасибо за внимание!</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p:nvPr/>
            </p:nvSpPr>
            <p:spPr>
              <a:xfrm>
                <a:off x="1177619" y="5286013"/>
                <a:ext cx="21506374" cy="784380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Сильно ветвящееся дерево</a:t>
                </a:r>
                <a:r>
                  <a:rPr lang="ru-RU" sz="4000" dirty="0"/>
                  <a:t> (структура данных) – такое дерево, которое содержит в одном узле более одного элемента с ключом и более одной связи с дочерними узлами.</a:t>
                </a:r>
              </a:p>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ru-RU" sz="4000" b="1" dirty="0"/>
                  <a:t>дерево </a:t>
                </a:r>
                <a:r>
                  <a:rPr lang="ru-RU" sz="4000" dirty="0"/>
                  <a:t>– Сильно ветвящееся дерево. B-дерево построено так, что если некоторый узел содержит </a:t>
                </a:r>
                <a14:m>
                  <m:oMath xmlns:m="http://schemas.openxmlformats.org/officeDocument/2006/math">
                    <m:r>
                      <a:rPr lang="ru-RU" sz="4000" i="1" dirty="0" smtClean="0">
                        <a:latin typeface="Cambria Math" panose="02040503050406030204" pitchFamily="18" charset="0"/>
                      </a:rPr>
                      <m:t>𝑘</m:t>
                    </m:r>
                  </m:oMath>
                </a14:m>
                <a:r>
                  <a:rPr lang="ru-RU" sz="4000" dirty="0"/>
                  <a:t> ключей, то у данного узла </a:t>
                </a:r>
                <a14:m>
                  <m:oMath xmlns:m="http://schemas.openxmlformats.org/officeDocument/2006/math">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потомков, и для любого </a:t>
                </a:r>
                <a14:m>
                  <m:oMath xmlns:m="http://schemas.openxmlformats.org/officeDocument/2006/math">
                    <m:r>
                      <a:rPr lang="ru-RU" sz="4000" i="1" dirty="0" smtClean="0">
                        <a:latin typeface="Cambria Math" panose="02040503050406030204" pitchFamily="18" charset="0"/>
                      </a:rPr>
                      <m:t>𝑖</m:t>
                    </m:r>
                  </m:oMath>
                </a14:m>
                <a:r>
                  <a:rPr lang="ru-RU" sz="4000" dirty="0"/>
                  <a:t>, такого, что </a:t>
                </a:r>
                <a14:m>
                  <m:oMath xmlns:m="http://schemas.openxmlformats.org/officeDocument/2006/math">
                    <m:r>
                      <a:rPr lang="ru-RU" sz="4000" i="1" dirty="0" smtClean="0">
                        <a:latin typeface="Cambria Math" panose="02040503050406030204" pitchFamily="18" charset="0"/>
                      </a:rPr>
                      <m:t>1 ≤ </m:t>
                    </m:r>
                    <m:r>
                      <a:rPr lang="ru-RU" sz="4000" i="1" dirty="0" smtClean="0">
                        <a:latin typeface="Cambria Math" panose="02040503050406030204" pitchFamily="18" charset="0"/>
                      </a:rPr>
                      <m:t>𝑖</m:t>
                    </m:r>
                    <m:r>
                      <a:rPr lang="ru-RU" sz="4000" i="1" dirty="0" smtClean="0">
                        <a:latin typeface="Cambria Math" panose="02040503050406030204" pitchFamily="18" charset="0"/>
                      </a:rPr>
                      <m:t> ≤</m:t>
                    </m:r>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верно, что все ключи в </a:t>
                </a:r>
                <a14:m>
                  <m:oMath xmlns:m="http://schemas.openxmlformats.org/officeDocument/2006/math">
                    <m:r>
                      <a:rPr lang="ru-RU" sz="4000" i="1" dirty="0" smtClean="0">
                        <a:latin typeface="Cambria Math" panose="02040503050406030204" pitchFamily="18" charset="0"/>
                      </a:rPr>
                      <m:t>𝑖</m:t>
                    </m:r>
                  </m:oMath>
                </a14:m>
                <a:r>
                  <a:rPr lang="ru-RU" sz="4000" dirty="0"/>
                  <a:t>-м потомке данного узла не меньше, чем </a:t>
                </a:r>
                <a14:m>
                  <m:oMath xmlns:m="http://schemas.openxmlformats.org/officeDocument/2006/math">
                    <m:r>
                      <a:rPr lang="ru-RU" sz="4000" i="1" dirty="0" smtClean="0">
                        <a:latin typeface="Cambria Math" panose="02040503050406030204" pitchFamily="18" charset="0"/>
                      </a:rPr>
                      <m:t>𝑖</m:t>
                    </m:r>
                  </m:oMath>
                </a14:m>
                <a:r>
                  <a:rPr lang="ru-RU" sz="4000" dirty="0"/>
                  <a:t>-й ключ данного узла, и не больше, чем </a:t>
                </a:r>
                <a14:m>
                  <m:oMath xmlns:m="http://schemas.openxmlformats.org/officeDocument/2006/math">
                    <m:r>
                      <a:rPr lang="ru-RU" sz="4000" i="1" dirty="0" smtClean="0">
                        <a:latin typeface="Cambria Math" panose="02040503050406030204" pitchFamily="18" charset="0"/>
                      </a:rPr>
                      <m:t>𝑖</m:t>
                    </m:r>
                    <m:r>
                      <a:rPr lang="ru-RU" sz="4000" i="1" dirty="0" smtClean="0">
                        <a:latin typeface="Cambria Math" panose="02040503050406030204" pitchFamily="18" charset="0"/>
                      </a:rPr>
                      <m:t>+1</m:t>
                    </m:r>
                  </m:oMath>
                </a14:m>
                <a:r>
                  <a:rPr lang="ru-RU" sz="4000" dirty="0"/>
                  <a:t>-й ключ данного узла </a:t>
                </a:r>
                <a:r>
                  <a:rPr lang="en-US" sz="4000" dirty="0">
                    <a:solidFill>
                      <a:srgbClr val="253957"/>
                    </a:solidFill>
                    <a:latin typeface="+mn-lt"/>
                    <a:ea typeface="+mn-ea"/>
                    <a:cs typeface="+mn-cs"/>
                  </a:rPr>
                  <a:t>[6]</a:t>
                </a:r>
                <a:r>
                  <a:rPr lang="ru-RU" sz="4000" dirty="0">
                    <a:solidFill>
                      <a:srgbClr val="253957"/>
                    </a:solidFill>
                    <a:latin typeface="+mn-lt"/>
                    <a:ea typeface="+mn-ea"/>
                    <a:cs typeface="+mn-cs"/>
                  </a:rPr>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Порядок </a:t>
                </a:r>
                <a:r>
                  <a:rPr lang="en-US" sz="4000" b="1" dirty="0"/>
                  <a:t>B-</a:t>
                </a:r>
                <a:r>
                  <a:rPr lang="ru-RU" sz="4000" b="1" dirty="0"/>
                  <a:t>дерева </a:t>
                </a:r>
                <a:r>
                  <a:rPr lang="ru-RU" sz="4000" dirty="0"/>
                  <a:t>– такое число </a:t>
                </a:r>
                <a14:m>
                  <m:oMath xmlns:m="http://schemas.openxmlformats.org/officeDocument/2006/math">
                    <m:r>
                      <a:rPr lang="ru-RU" sz="4000" i="1" dirty="0" smtClean="0">
                        <a:latin typeface="Cambria Math" panose="02040503050406030204" pitchFamily="18" charset="0"/>
                      </a:rPr>
                      <m:t>𝑡</m:t>
                    </m:r>
                  </m:oMath>
                </a14:m>
                <a:r>
                  <a:rPr lang="ru-RU" sz="4000" dirty="0"/>
                  <a:t>, что для любого некорневого узла дерева верно неравенство:   </a:t>
                </a:r>
                <a14:m>
                  <m:oMath xmlns:m="http://schemas.openxmlformats.org/officeDocument/2006/math">
                    <m:r>
                      <a:rPr lang="ru-RU" sz="4000" i="1" dirty="0" smtClean="0">
                        <a:latin typeface="Cambria Math" panose="02040503050406030204" pitchFamily="18" charset="0"/>
                      </a:rPr>
                      <m:t>𝑡</m:t>
                    </m:r>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где </a:t>
                </a:r>
                <a14:m>
                  <m:oMath xmlns:m="http://schemas.openxmlformats.org/officeDocument/2006/math">
                    <m:r>
                      <a:rPr lang="ru-RU" sz="4000" i="1" dirty="0" smtClean="0">
                        <a:latin typeface="Cambria Math" panose="02040503050406030204" pitchFamily="18" charset="0"/>
                      </a:rPr>
                      <m:t>𝑘</m:t>
                    </m:r>
                  </m:oMath>
                </a14:m>
                <a:r>
                  <a:rPr lang="ru-RU" sz="4000" dirty="0"/>
                  <a:t> – число ключей в узле. Корневой узел для непустого B-дерева содержит</a:t>
                </a:r>
                <a:br>
                  <a:rPr lang="ru-RU" sz="4000" dirty="0"/>
                </a:br>
                <a14:m>
                  <m:oMath xmlns:m="http://schemas.openxmlformats.org/officeDocument/2006/math">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ключей, для пустого B-дерева – 0 ключей</a:t>
                </a:r>
                <a:r>
                  <a:rPr lang="en-US" sz="4000" dirty="0"/>
                  <a:t> [6]</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t>B-дерево является </a:t>
                </a:r>
                <a:r>
                  <a:rPr lang="ru-RU" sz="4000" b="1" dirty="0"/>
                  <a:t>сбалансированным деревом</a:t>
                </a:r>
                <a:r>
                  <a:rPr lang="ru-RU" sz="4000" dirty="0"/>
                  <a:t>, поэтому его высота будет равна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sSub>
                      <m:sSubPr>
                        <m:ctrlPr>
                          <a:rPr lang="ru-RU" sz="4000" i="1" dirty="0" smtClean="0">
                            <a:latin typeface="Cambria Math" panose="02040503050406030204" pitchFamily="18" charset="0"/>
                          </a:rPr>
                        </m:ctrlPr>
                      </m:sSubPr>
                      <m:e>
                        <m:r>
                          <a:rPr lang="en-US" sz="4000" b="0" i="1" dirty="0" smtClean="0">
                            <a:latin typeface="Cambria Math" panose="02040503050406030204" pitchFamily="18" charset="0"/>
                          </a:rPr>
                          <m:t>𝑙𝑜𝑔</m:t>
                        </m:r>
                      </m:e>
                      <m:sub>
                        <m:r>
                          <a:rPr lang="en-US" sz="4000" b="0" i="1" dirty="0" smtClean="0">
                            <a:latin typeface="Cambria Math" panose="02040503050406030204" pitchFamily="18" charset="0"/>
                          </a:rPr>
                          <m:t>𝑡</m:t>
                        </m:r>
                      </m:sub>
                    </m:sSub>
                    <m:r>
                      <a:rPr lang="ru-RU" sz="4000" i="1" dirty="0" smtClean="0">
                        <a:latin typeface="Cambria Math" panose="02040503050406030204" pitchFamily="18" charset="0"/>
                      </a:rPr>
                      <m:t> </m:t>
                    </m:r>
                    <m:r>
                      <a:rPr lang="ru-RU" sz="4000" i="1" dirty="0" smtClean="0">
                        <a:latin typeface="Cambria Math" panose="02040503050406030204" pitchFamily="18" charset="0"/>
                      </a:rPr>
                      <m:t>𝑛</m:t>
                    </m:r>
                    <m:r>
                      <a:rPr lang="ru-RU" sz="4000" i="1" dirty="0" smtClean="0">
                        <a:latin typeface="Cambria Math" panose="02040503050406030204" pitchFamily="18" charset="0"/>
                      </a:rPr>
                      <m:t>)</m:t>
                    </m:r>
                  </m:oMath>
                </a14:m>
                <a:r>
                  <a:rPr lang="ru-RU" sz="4000" dirty="0"/>
                  <a:t>, где </a:t>
                </a:r>
                <a14:m>
                  <m:oMath xmlns:m="http://schemas.openxmlformats.org/officeDocument/2006/math">
                    <m:r>
                      <a:rPr lang="ru-RU" sz="4000" i="1" dirty="0" smtClean="0">
                        <a:latin typeface="Cambria Math" panose="02040503050406030204" pitchFamily="18" charset="0"/>
                      </a:rPr>
                      <m:t>𝑛</m:t>
                    </m:r>
                  </m:oMath>
                </a14:m>
                <a:r>
                  <a:rPr lang="ru-RU" sz="4000" dirty="0"/>
                  <a:t> – число ключей в дереве</a:t>
                </a:r>
                <a:r>
                  <a:rPr lang="en-US" sz="4000" dirty="0"/>
                  <a:t> [6]</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endParaRPr dirty="0"/>
              </a:p>
            </p:txBody>
          </p:sp>
        </mc:Choice>
        <mc:Fallback xmlns="">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a:spLocks noRot="1" noChangeAspect="1" noMove="1" noResize="1" noEditPoints="1" noAdjustHandles="1" noChangeArrowheads="1" noChangeShapeType="1" noTextEdit="1"/>
              </p:cNvSpPr>
              <p:nvPr/>
            </p:nvSpPr>
            <p:spPr>
              <a:xfrm>
                <a:off x="1177619" y="5286013"/>
                <a:ext cx="21506374" cy="7843807"/>
              </a:xfrm>
              <a:prstGeom prst="rect">
                <a:avLst/>
              </a:prstGeom>
              <a:blipFill>
                <a:blip r:embed="rId3"/>
                <a:stretch>
                  <a:fillRect l="-1020" t="-1166" b="-2564"/>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8" name="TextBox 7">
            <a:extLst>
              <a:ext uri="{FF2B5EF4-FFF2-40B4-BE49-F238E27FC236}">
                <a16:creationId xmlns:a16="http://schemas.microsoft.com/office/drawing/2014/main" id="{8303EB81-64D8-413F-9C13-B6EAF376878E}"/>
              </a:ext>
            </a:extLst>
          </p:cNvPr>
          <p:cNvSpPr txBox="1"/>
          <p:nvPr/>
        </p:nvSpPr>
        <p:spPr>
          <a:xfrm>
            <a:off x="14208224" y="12340624"/>
            <a:ext cx="101757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4000" dirty="0">
                <a:solidFill>
                  <a:srgbClr val="253957"/>
                </a:solidFill>
                <a:latin typeface="+mn-lt"/>
                <a:ea typeface="+mn-ea"/>
                <a:cs typeface="+mn-cs"/>
              </a:rPr>
              <a:t>[6]</a:t>
            </a:r>
            <a:r>
              <a:rPr lang="ru-RU" sz="4000" dirty="0">
                <a:solidFill>
                  <a:srgbClr val="253957"/>
                </a:solidFill>
                <a:latin typeface="+mn-lt"/>
                <a:ea typeface="+mn-ea"/>
                <a:cs typeface="+mn-cs"/>
              </a:rPr>
              <a:t> Т. </a:t>
            </a:r>
            <a:r>
              <a:rPr lang="ru-RU" sz="4000" dirty="0" err="1">
                <a:solidFill>
                  <a:srgbClr val="253957"/>
                </a:solidFill>
                <a:latin typeface="+mn-lt"/>
                <a:ea typeface="+mn-ea"/>
                <a:cs typeface="+mn-cs"/>
              </a:rPr>
              <a:t>Кормен</a:t>
            </a:r>
            <a:r>
              <a:rPr lang="ru-RU" sz="4000" dirty="0">
                <a:solidFill>
                  <a:srgbClr val="253957"/>
                </a:solidFill>
                <a:latin typeface="+mn-lt"/>
                <a:ea typeface="+mn-ea"/>
                <a:cs typeface="+mn-cs"/>
              </a:rPr>
              <a:t>, Ч. </a:t>
            </a:r>
            <a:r>
              <a:rPr lang="ru-RU" sz="4000" dirty="0" err="1">
                <a:solidFill>
                  <a:srgbClr val="253957"/>
                </a:solidFill>
                <a:latin typeface="+mn-lt"/>
                <a:ea typeface="+mn-ea"/>
                <a:cs typeface="+mn-cs"/>
              </a:rPr>
              <a:t>Лейзерсон</a:t>
            </a:r>
            <a:r>
              <a:rPr lang="ru-RU" sz="4000" dirty="0">
                <a:solidFill>
                  <a:srgbClr val="253957"/>
                </a:solidFill>
                <a:latin typeface="+mn-lt"/>
                <a:ea typeface="+mn-ea"/>
                <a:cs typeface="+mn-cs"/>
              </a:rPr>
              <a:t>, Р. </a:t>
            </a:r>
            <a:r>
              <a:rPr lang="ru-RU" sz="4000" dirty="0" err="1">
                <a:solidFill>
                  <a:srgbClr val="253957"/>
                </a:solidFill>
                <a:latin typeface="+mn-lt"/>
                <a:ea typeface="+mn-ea"/>
                <a:cs typeface="+mn-cs"/>
              </a:rPr>
              <a:t>Ривест</a:t>
            </a:r>
            <a:r>
              <a:rPr lang="ru-RU" sz="4000" dirty="0">
                <a:solidFill>
                  <a:srgbClr val="253957"/>
                </a:solidFill>
                <a:latin typeface="+mn-lt"/>
                <a:ea typeface="+mn-ea"/>
                <a:cs typeface="+mn-cs"/>
              </a:rPr>
              <a:t>, К. Штайн. Алгоритмы: построение и анализ. 3-е изд.</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2" name="Номер слайда 1">
            <a:extLst>
              <a:ext uri="{FF2B5EF4-FFF2-40B4-BE49-F238E27FC236}">
                <a16:creationId xmlns:a16="http://schemas.microsoft.com/office/drawing/2014/main" id="{CA0DE1C8-7020-44B4-B029-4D50B0312601}"/>
              </a:ext>
            </a:extLst>
          </p:cNvPr>
          <p:cNvSpPr>
            <a:spLocks noGrp="1"/>
          </p:cNvSpPr>
          <p:nvPr>
            <p:ph type="sldNum" sz="quarter" idx="2"/>
          </p:nvPr>
        </p:nvSpPr>
        <p:spPr/>
        <p:txBody>
          <a:bodyPr/>
          <a:lstStyle/>
          <a:p>
            <a:fld id="{86CB4B4D-7CA3-9044-876B-883B54F8677D}" type="slidenum">
              <a:rPr lang="ru-RU" smtClean="0"/>
              <a:t>4</a:t>
            </a:fld>
            <a:endParaRPr lang="ru-RU"/>
          </a:p>
        </p:txBody>
      </p:sp>
    </p:spTree>
    <p:extLst>
      <p:ext uri="{BB962C8B-B14F-4D97-AF65-F5344CB8AC3E}">
        <p14:creationId xmlns:p14="http://schemas.microsoft.com/office/powerpoint/2010/main" val="13981711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2869DC-89F0-4389-9811-B1145B459005}"/>
                  </a:ext>
                </a:extLst>
              </p:cNvPr>
              <p:cNvSpPr txBox="1"/>
              <p:nvPr/>
            </p:nvSpPr>
            <p:spPr>
              <a:xfrm>
                <a:off x="1169235" y="4864387"/>
                <a:ext cx="21506374" cy="7466222"/>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en-US" sz="3200" b="1" dirty="0"/>
                  <a:t>B</a:t>
                </a:r>
                <a:r>
                  <a:rPr lang="en-US" sz="3200" b="1" baseline="30000" dirty="0"/>
                  <a:t>+</a:t>
                </a:r>
                <a:r>
                  <a:rPr lang="en-US" sz="3200" b="1" dirty="0"/>
                  <a:t>-</a:t>
                </a:r>
                <a:r>
                  <a:rPr lang="ru-RU" sz="3200" b="1" dirty="0"/>
                  <a:t>дерево</a:t>
                </a:r>
                <a:r>
                  <a:rPr lang="en-US" sz="3200" dirty="0"/>
                  <a:t> </a:t>
                </a:r>
                <a:r>
                  <a:rPr lang="ru-RU" sz="3200" dirty="0"/>
                  <a:t>– модификация B-дерева. В B+-дереве настоящие ключи хранятся лишь в листьях дерева, а во внутренних узлах хранятся лишь ключи-маршрутизаторы, необходимые для поиска по дереву. Листья в B+-дереве содержат </a:t>
                </a:r>
                <a14:m>
                  <m:oMath xmlns:m="http://schemas.openxmlformats.org/officeDocument/2006/math">
                    <m:r>
                      <a:rPr lang="ru-RU" sz="3200" i="1" dirty="0" smtClean="0">
                        <a:latin typeface="Cambria Math" panose="02040503050406030204" pitchFamily="18" charset="0"/>
                      </a:rPr>
                      <m:t>𝑡</m:t>
                    </m:r>
                    <m:r>
                      <a:rPr lang="ru-RU" sz="3200" i="1" dirty="0" smtClean="0">
                        <a:latin typeface="Cambria Math" panose="02040503050406030204" pitchFamily="18" charset="0"/>
                      </a:rPr>
                      <m:t>≤</m:t>
                    </m:r>
                    <m:r>
                      <a:rPr lang="ru-RU" sz="3200" i="1" dirty="0" smtClean="0">
                        <a:latin typeface="Cambria Math" panose="02040503050406030204" pitchFamily="18" charset="0"/>
                      </a:rPr>
                      <m:t>𝑛</m:t>
                    </m:r>
                    <m:r>
                      <a:rPr lang="ru-RU" sz="3200" i="1" dirty="0" smtClean="0">
                        <a:latin typeface="Cambria Math" panose="02040503050406030204" pitchFamily="18" charset="0"/>
                      </a:rPr>
                      <m:t>≤2</m:t>
                    </m:r>
                    <m:r>
                      <a:rPr lang="ru-RU" sz="3200" i="1" dirty="0" smtClean="0">
                        <a:latin typeface="Cambria Math" panose="02040503050406030204" pitchFamily="18" charset="0"/>
                      </a:rPr>
                      <m:t>𝑡</m:t>
                    </m:r>
                    <m:r>
                      <a:rPr lang="ru-RU" sz="3200" i="1" dirty="0" smtClean="0">
                        <a:latin typeface="Cambria Math" panose="02040503050406030204" pitchFamily="18" charset="0"/>
                      </a:rPr>
                      <m:t> </m:t>
                    </m:r>
                  </m:oMath>
                </a14:m>
                <a:r>
                  <a:rPr lang="ru-RU" sz="3200" dirty="0"/>
                  <a:t>ключей, где 𝑡 – порядок дерева, ограничения для внутренних узлов такие же, как и в B-дереве.</a:t>
                </a:r>
                <a:r>
                  <a:rPr lang="en-US" sz="3200" dirty="0"/>
                  <a:t> </a:t>
                </a:r>
                <a:r>
                  <a:rPr lang="ru-RU" sz="3200" dirty="0"/>
                  <a:t>Деление листьев происходит поровну на две части, крайний ключ из левой половины делимого узла копируется в родительскую вершину в качестве ключа-маршрутизатора аналогично перемещению медианы для обычного деления, деление внутренних узлов происходит так же, как и в B-дереве </a:t>
                </a:r>
                <a:r>
                  <a:rPr lang="en-US" sz="3200" dirty="0"/>
                  <a:t>[</a:t>
                </a:r>
                <a:r>
                  <a:rPr lang="ru-RU" sz="3200" dirty="0"/>
                  <a:t>3</a:t>
                </a:r>
                <a:r>
                  <a:rPr lang="en-US" sz="3200" dirty="0"/>
                  <a:t>]</a:t>
                </a:r>
                <a:r>
                  <a:rPr lang="ru-RU" sz="32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en-US" sz="3200" b="1" dirty="0"/>
                  <a:t>B</a:t>
                </a:r>
                <a:r>
                  <a:rPr lang="en-US" sz="3200" b="1" baseline="30000" dirty="0"/>
                  <a:t>*</a:t>
                </a:r>
                <a:r>
                  <a:rPr lang="en-US" sz="3200" b="1" dirty="0"/>
                  <a:t>-</a:t>
                </a:r>
                <a:r>
                  <a:rPr lang="ru-RU" sz="3200" b="1" dirty="0"/>
                  <a:t>дерево </a:t>
                </a:r>
                <a:r>
                  <a:rPr lang="ru-RU" sz="3200" dirty="0"/>
                  <a:t>– модификация B-дерева. Каждый узел заполняется не менее, чем на 2/3, а не 1/2.</a:t>
                </a:r>
                <a:r>
                  <a:rPr lang="en-US" sz="3200" dirty="0"/>
                  <a:t> </a:t>
                </a:r>
                <a:r>
                  <a:rPr lang="ru-RU" sz="3200" dirty="0"/>
                  <a:t>По этой причине, вместо традиционного разбиения узла, происходит перераспределение ключей между соседними узлами-потомками, либо, если нет незаполненных соседей, то узел разбивается на три (а не на две) части</a:t>
                </a:r>
                <a:r>
                  <a:rPr lang="en-US" sz="3200" dirty="0"/>
                  <a:t> [1] [</a:t>
                </a:r>
                <a:r>
                  <a:rPr lang="ru-RU" sz="3200" dirty="0"/>
                  <a:t>5</a:t>
                </a:r>
                <a:r>
                  <a:rPr lang="en-US" sz="3200" dirty="0"/>
                  <a:t>]</a:t>
                </a:r>
                <a:r>
                  <a:rPr lang="ru-RU" sz="32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en-US" sz="3200" b="1" dirty="0"/>
                  <a:t>B</a:t>
                </a:r>
                <a:r>
                  <a:rPr lang="en-US" sz="3200" b="1" baseline="30000" dirty="0"/>
                  <a:t>*+</a:t>
                </a:r>
                <a:r>
                  <a:rPr lang="en-US" sz="3200" b="1" dirty="0"/>
                  <a:t>-</a:t>
                </a:r>
                <a:r>
                  <a:rPr lang="ru-RU" sz="3200" b="1" dirty="0"/>
                  <a:t>дерево</a:t>
                </a:r>
                <a:r>
                  <a:rPr lang="en-US" sz="3200" b="1" dirty="0"/>
                  <a:t> </a:t>
                </a:r>
                <a:r>
                  <a:rPr lang="en-US" sz="3200" dirty="0"/>
                  <a:t>– </a:t>
                </a:r>
                <a:r>
                  <a:rPr lang="ru-RU" sz="3200" dirty="0"/>
                  <a:t>модификация B-дерева, </a:t>
                </a:r>
                <a:r>
                  <a:rPr lang="ru-RU" sz="3200" b="1" dirty="0"/>
                  <a:t>разработанная в рамках выполнения курсовой работы за 3 курс</a:t>
                </a:r>
                <a:r>
                  <a:rPr lang="ru-RU" sz="3200" dirty="0"/>
                  <a:t>. Представляет собой совмещение B</a:t>
                </a:r>
                <a:r>
                  <a:rPr lang="ru-RU" sz="3200" baseline="30000" dirty="0"/>
                  <a:t>+</a:t>
                </a:r>
                <a:r>
                  <a:rPr lang="ru-RU" sz="3200" dirty="0"/>
                  <a:t>-дерева и B</a:t>
                </a:r>
                <a:r>
                  <a:rPr lang="ru-RU" sz="3200" baseline="30000" dirty="0"/>
                  <a:t>*</a:t>
                </a:r>
                <a:r>
                  <a:rPr lang="ru-RU" sz="3200" dirty="0"/>
                  <a:t>-дерева: модификация заполненных вершин при вставке выполняется как в B</a:t>
                </a:r>
                <a:r>
                  <a:rPr lang="ru-RU" sz="3200" baseline="30000" dirty="0"/>
                  <a:t>*</a:t>
                </a:r>
                <a:r>
                  <a:rPr lang="ru-RU" sz="3200" dirty="0"/>
                  <a:t>-дереве (переливание либо разбиение на три части), при этом, как в B</a:t>
                </a:r>
                <a:r>
                  <a:rPr lang="ru-RU" sz="3200" baseline="30000" dirty="0"/>
                  <a:t>+</a:t>
                </a:r>
                <a:r>
                  <a:rPr lang="ru-RU" sz="3200" dirty="0"/>
                  <a:t>-дереве, реальные данные хранятся только в листьях, в остальных вершинах находятся лишь ключи-маршрутизаторы.</a:t>
                </a:r>
                <a:endParaRPr sz="3200" dirty="0"/>
              </a:p>
            </p:txBody>
          </p:sp>
        </mc:Choice>
        <mc:Fallback xmlns="">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2869DC-89F0-4389-9811-B1145B459005}"/>
                  </a:ext>
                </a:extLst>
              </p:cNvPr>
              <p:cNvSpPr txBox="1">
                <a:spLocks noRot="1" noChangeAspect="1" noMove="1" noResize="1" noEditPoints="1" noAdjustHandles="1" noChangeArrowheads="1" noChangeShapeType="1" noTextEdit="1"/>
              </p:cNvSpPr>
              <p:nvPr/>
            </p:nvSpPr>
            <p:spPr>
              <a:xfrm>
                <a:off x="1169235" y="4864387"/>
                <a:ext cx="21506374" cy="7466222"/>
              </a:xfrm>
              <a:prstGeom prst="rect">
                <a:avLst/>
              </a:prstGeom>
              <a:blipFill>
                <a:blip r:embed="rId3"/>
                <a:stretch>
                  <a:fillRect l="-765" t="-735" r="-227" b="-408"/>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10" name="TextBox 9">
            <a:extLst>
              <a:ext uri="{FF2B5EF4-FFF2-40B4-BE49-F238E27FC236}">
                <a16:creationId xmlns:a16="http://schemas.microsoft.com/office/drawing/2014/main" id="{2466A745-7D1E-499F-883E-169B7A793C53}"/>
              </a:ext>
            </a:extLst>
          </p:cNvPr>
          <p:cNvSpPr txBox="1"/>
          <p:nvPr/>
        </p:nvSpPr>
        <p:spPr>
          <a:xfrm>
            <a:off x="13017583" y="11123286"/>
            <a:ext cx="11366417" cy="3098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3200" dirty="0">
                <a:solidFill>
                  <a:srgbClr val="253957"/>
                </a:solidFill>
                <a:latin typeface="+mn-lt"/>
                <a:ea typeface="+mn-ea"/>
                <a:cs typeface="+mn-cs"/>
              </a:rPr>
              <a:t>[</a:t>
            </a:r>
            <a:r>
              <a:rPr lang="ru-RU" sz="3200" dirty="0">
                <a:solidFill>
                  <a:srgbClr val="253957"/>
                </a:solidFill>
                <a:latin typeface="+mn-lt"/>
                <a:ea typeface="+mn-ea"/>
                <a:cs typeface="+mn-cs"/>
              </a:rPr>
              <a:t>1</a:t>
            </a:r>
            <a:r>
              <a:rPr lang="en-US" sz="3200" dirty="0">
                <a:solidFill>
                  <a:srgbClr val="253957"/>
                </a:solidFill>
                <a:latin typeface="+mn-lt"/>
                <a:ea typeface="+mn-ea"/>
                <a:cs typeface="+mn-cs"/>
              </a:rPr>
              <a:t>] </a:t>
            </a:r>
            <a:r>
              <a:rPr lang="en-US" sz="3200" dirty="0">
                <a:solidFill>
                  <a:srgbClr val="253957"/>
                </a:solidFill>
                <a:latin typeface="+mn-lt"/>
                <a:ea typeface="+mn-ea"/>
                <a:cs typeface="+mn-cs"/>
                <a:hlinkClick r:id="rId4"/>
              </a:rPr>
              <a:t>https://xlinux.nist.gov/dads/HTML/bstartree.html</a:t>
            </a:r>
            <a:endParaRPr lang="ru-RU" sz="3200" dirty="0">
              <a:solidFill>
                <a:srgbClr val="253957"/>
              </a:solidFill>
              <a:latin typeface="+mn-lt"/>
              <a:ea typeface="+mn-ea"/>
              <a:cs typeface="+mn-cs"/>
            </a:endParaRPr>
          </a:p>
          <a:p>
            <a:pPr algn="l"/>
            <a:r>
              <a:rPr lang="fi-FI" sz="3200" dirty="0">
                <a:solidFill>
                  <a:srgbClr val="253957"/>
                </a:solidFill>
                <a:latin typeface="+mn-lt"/>
                <a:ea typeface="+mn-ea"/>
                <a:cs typeface="+mn-cs"/>
              </a:rPr>
              <a:t>[3] Kerttu Pollari-Malmi. B+-trees: </a:t>
            </a:r>
            <a:r>
              <a:rPr lang="fi-FI" sz="3200" dirty="0">
                <a:solidFill>
                  <a:srgbClr val="253957"/>
                </a:solidFill>
                <a:latin typeface="+mn-lt"/>
                <a:ea typeface="+mn-ea"/>
                <a:cs typeface="+mn-cs"/>
                <a:hlinkClick r:id="rId5"/>
              </a:rPr>
              <a:t>https://www.cs.helsinki.fi/u/mluukkai/tirak2010/B-tree.pdf</a:t>
            </a:r>
            <a:endParaRPr lang="fi-FI" sz="3200" dirty="0">
              <a:solidFill>
                <a:srgbClr val="253957"/>
              </a:solidFill>
              <a:latin typeface="+mn-lt"/>
              <a:ea typeface="+mn-ea"/>
              <a:cs typeface="+mn-cs"/>
            </a:endParaRPr>
          </a:p>
          <a:p>
            <a:pPr algn="l"/>
            <a:r>
              <a:rPr lang="ru-RU" sz="3200" dirty="0">
                <a:solidFill>
                  <a:srgbClr val="253957"/>
                </a:solidFill>
                <a:latin typeface="+mn-lt"/>
                <a:ea typeface="+mn-ea"/>
                <a:cs typeface="+mn-cs"/>
              </a:rPr>
              <a:t>[</a:t>
            </a:r>
            <a:r>
              <a:rPr lang="en-US" sz="3200" dirty="0">
                <a:solidFill>
                  <a:srgbClr val="253957"/>
                </a:solidFill>
                <a:latin typeface="+mn-lt"/>
                <a:ea typeface="+mn-ea"/>
                <a:cs typeface="+mn-cs"/>
              </a:rPr>
              <a:t>5</a:t>
            </a:r>
            <a:r>
              <a:rPr lang="ru-RU" sz="3200" dirty="0">
                <a:solidFill>
                  <a:srgbClr val="253957"/>
                </a:solidFill>
                <a:latin typeface="+mn-lt"/>
                <a:ea typeface="+mn-ea"/>
                <a:cs typeface="+mn-cs"/>
              </a:rPr>
              <a:t>] Д. Кнут. Искусство программирования. Том 3. 2-е изд.</a:t>
            </a:r>
          </a:p>
          <a:p>
            <a:pPr algn="l"/>
            <a:endParaRPr lang="fi-FI" sz="3200" dirty="0">
              <a:solidFill>
                <a:srgbClr val="253957"/>
              </a:solidFill>
              <a:latin typeface="+mn-lt"/>
              <a:ea typeface="+mn-ea"/>
              <a:cs typeface="+mn-cs"/>
            </a:endParaRPr>
          </a:p>
          <a:p>
            <a:pPr algn="l"/>
            <a:endParaRPr lang="ru-RU" sz="32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2BA83942-6DB7-4723-BD98-038C7D2D1243}"/>
              </a:ext>
            </a:extLst>
          </p:cNvPr>
          <p:cNvSpPr>
            <a:spLocks noGrp="1"/>
          </p:cNvSpPr>
          <p:nvPr>
            <p:ph type="sldNum" sz="quarter" idx="2"/>
          </p:nvPr>
        </p:nvSpPr>
        <p:spPr/>
        <p:txBody>
          <a:bodyPr/>
          <a:lstStyle/>
          <a:p>
            <a:fld id="{86CB4B4D-7CA3-9044-876B-883B54F8677D}" type="slidenum">
              <a:rPr lang="ru-RU" smtClean="0"/>
              <a:t>5</a:t>
            </a:fld>
            <a:endParaRPr lang="ru-RU"/>
          </a:p>
        </p:txBody>
      </p:sp>
    </p:spTree>
    <p:extLst>
      <p:ext uri="{BB962C8B-B14F-4D97-AF65-F5344CB8AC3E}">
        <p14:creationId xmlns:p14="http://schemas.microsoft.com/office/powerpoint/2010/main" val="19014114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СУБД</a:t>
            </a:r>
            <a:r>
              <a:rPr lang="ru-RU" sz="4800" dirty="0"/>
              <a:t> – система управления базами данных</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РСУБД</a:t>
            </a:r>
            <a:r>
              <a:rPr lang="ru-RU" sz="4800" dirty="0"/>
              <a:t> – реляционная СУБД</a:t>
            </a:r>
            <a:endParaRPr lang="ru-RU"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err="1"/>
              <a:t>SQLite</a:t>
            </a:r>
            <a:r>
              <a:rPr lang="ru-RU" sz="4800" dirty="0"/>
              <a:t> – РСУБД с открытым исходным кодом (написана на языке C)</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Расширение </a:t>
            </a:r>
            <a:r>
              <a:rPr lang="ru-RU" sz="4800" b="1" dirty="0" err="1"/>
              <a:t>SQLite</a:t>
            </a:r>
            <a:r>
              <a:rPr lang="ru-RU" sz="4800" b="1" dirty="0"/>
              <a:t> </a:t>
            </a:r>
            <a:r>
              <a:rPr lang="ru-RU" sz="4800" dirty="0"/>
              <a:t>– библиотека динамического подключения, расширяющая функционал РСУБД </a:t>
            </a:r>
            <a:r>
              <a:rPr lang="ru-RU" sz="4800" dirty="0" err="1"/>
              <a:t>SQLite</a:t>
            </a:r>
            <a:r>
              <a:rPr lang="ru-RU" sz="4800" dirty="0"/>
              <a:t> и предоставляющая новые функции</a:t>
            </a:r>
            <a:r>
              <a:rPr lang="en-US" sz="4800" dirty="0"/>
              <a:t> [4]</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TextBox 7">
            <a:extLst>
              <a:ext uri="{FF2B5EF4-FFF2-40B4-BE49-F238E27FC236}">
                <a16:creationId xmlns:a16="http://schemas.microsoft.com/office/drawing/2014/main" id="{3E7955FD-C445-4C93-88E7-0099CBFD12F2}"/>
              </a:ext>
            </a:extLst>
          </p:cNvPr>
          <p:cNvSpPr txBox="1"/>
          <p:nvPr/>
        </p:nvSpPr>
        <p:spPr>
          <a:xfrm>
            <a:off x="18656855" y="13079288"/>
            <a:ext cx="5727145"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3200" dirty="0">
                <a:solidFill>
                  <a:srgbClr val="253957"/>
                </a:solidFill>
                <a:latin typeface="+mn-lt"/>
                <a:ea typeface="+mn-ea"/>
                <a:cs typeface="+mn-cs"/>
              </a:rPr>
              <a:t>[</a:t>
            </a:r>
            <a:r>
              <a:rPr lang="ru-RU" sz="3200" dirty="0">
                <a:solidFill>
                  <a:srgbClr val="253957"/>
                </a:solidFill>
                <a:latin typeface="+mn-lt"/>
                <a:ea typeface="+mn-ea"/>
                <a:cs typeface="+mn-cs"/>
              </a:rPr>
              <a:t>4</a:t>
            </a:r>
            <a:r>
              <a:rPr lang="fi-FI" sz="3200" dirty="0">
                <a:solidFill>
                  <a:srgbClr val="253957"/>
                </a:solidFill>
                <a:latin typeface="+mn-lt"/>
                <a:ea typeface="+mn-ea"/>
                <a:cs typeface="+mn-cs"/>
              </a:rPr>
              <a:t>] </a:t>
            </a:r>
            <a:r>
              <a:rPr lang="fi-FI" sz="3200" dirty="0">
                <a:solidFill>
                  <a:srgbClr val="253957"/>
                </a:solidFill>
                <a:latin typeface="+mn-lt"/>
                <a:ea typeface="+mn-ea"/>
                <a:cs typeface="+mn-cs"/>
                <a:hlinkClick r:id="rId3"/>
              </a:rPr>
              <a:t>https://www.sqlite.org/loadext.html</a:t>
            </a:r>
            <a:endParaRPr lang="fi-FI" sz="32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5EEA0BDD-439F-41A5-A8DA-609B3EB2B4CA}"/>
              </a:ext>
            </a:extLst>
          </p:cNvPr>
          <p:cNvSpPr>
            <a:spLocks noGrp="1"/>
          </p:cNvSpPr>
          <p:nvPr>
            <p:ph type="sldNum" sz="quarter" idx="2"/>
          </p:nvPr>
        </p:nvSpPr>
        <p:spPr/>
        <p:txBody>
          <a:bodyPr/>
          <a:lstStyle/>
          <a:p>
            <a:fld id="{86CB4B4D-7CA3-9044-876B-883B54F8677D}" type="slidenum">
              <a:rPr lang="ru-RU" smtClean="0"/>
              <a:t>6</a:t>
            </a:fld>
            <a:endParaRPr lang="ru-RU"/>
          </a:p>
        </p:txBody>
      </p:sp>
    </p:spTree>
    <p:extLst>
      <p:ext uri="{BB962C8B-B14F-4D97-AF65-F5344CB8AC3E}">
        <p14:creationId xmlns:p14="http://schemas.microsoft.com/office/powerpoint/2010/main" val="116000048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286013"/>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685800"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t>В настоящее время растут объёмы обрабатываемых данных</a:t>
            </a:r>
          </a:p>
          <a:p>
            <a:pPr marL="685800"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t>Необходимо разрабатывать новые эффективные подходы к индексации данных в СУБД</a:t>
            </a:r>
          </a:p>
          <a:p>
            <a:pPr marL="685800"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t>СУБД </a:t>
            </a:r>
            <a:r>
              <a:rPr lang="ru-RU" sz="5400" dirty="0" err="1"/>
              <a:t>SQLite</a:t>
            </a:r>
            <a:r>
              <a:rPr lang="ru-RU" sz="5400" dirty="0"/>
              <a:t> содержит небольшое число способов индексирования данных – актуально добавление новых</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446F5E4F-BED3-463A-8E0F-3E739308472C}"/>
              </a:ext>
            </a:extLst>
          </p:cNvPr>
          <p:cNvSpPr>
            <a:spLocks noGrp="1"/>
          </p:cNvSpPr>
          <p:nvPr>
            <p:ph type="sldNum" sz="quarter" idx="2"/>
          </p:nvPr>
        </p:nvSpPr>
        <p:spPr/>
        <p:txBody>
          <a:bodyPr/>
          <a:lstStyle/>
          <a:p>
            <a:fld id="{86CB4B4D-7CA3-9044-876B-883B54F8677D}" type="slidenum">
              <a:rPr lang="ru-RU" smtClean="0"/>
              <a:t>7</a:t>
            </a:fld>
            <a:endParaRPr lang="ru-RU"/>
          </a:p>
        </p:txBody>
      </p:sp>
    </p:spTree>
    <p:extLst>
      <p:ext uri="{BB962C8B-B14F-4D97-AF65-F5344CB8AC3E}">
        <p14:creationId xmlns:p14="http://schemas.microsoft.com/office/powerpoint/2010/main" val="4228040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существующие решения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5561856"/>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5400" dirty="0">
                <a:solidFill>
                  <a:srgbClr val="253957"/>
                </a:solidFill>
                <a:latin typeface="+mn-lt"/>
                <a:ea typeface="+mn-ea"/>
                <a:cs typeface="+mn-cs"/>
              </a:rPr>
              <a:t>B-дерево является способом индексации по умолчанию в </a:t>
            </a:r>
            <a:r>
              <a:rPr lang="ru-RU" sz="5400" dirty="0" err="1">
                <a:solidFill>
                  <a:srgbClr val="253957"/>
                </a:solidFill>
                <a:latin typeface="+mn-lt"/>
                <a:ea typeface="+mn-ea"/>
                <a:cs typeface="+mn-cs"/>
              </a:rPr>
              <a:t>SQLite</a:t>
            </a:r>
            <a:endParaRPr lang="ru-RU" sz="54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5400" dirty="0">
                <a:solidFill>
                  <a:srgbClr val="253957"/>
                </a:solidFill>
                <a:latin typeface="+mn-lt"/>
                <a:ea typeface="+mn-ea"/>
                <a:cs typeface="+mn-cs"/>
              </a:rPr>
              <a:t>Существует ряд расширений для </a:t>
            </a:r>
            <a:r>
              <a:rPr lang="ru-RU" sz="5400" dirty="0" err="1">
                <a:solidFill>
                  <a:srgbClr val="253957"/>
                </a:solidFill>
                <a:latin typeface="+mn-lt"/>
                <a:ea typeface="+mn-ea"/>
                <a:cs typeface="+mn-cs"/>
              </a:rPr>
              <a:t>SQLite</a:t>
            </a:r>
            <a:r>
              <a:rPr lang="ru-RU" sz="5400" dirty="0">
                <a:solidFill>
                  <a:srgbClr val="253957"/>
                </a:solidFill>
                <a:latin typeface="+mn-lt"/>
                <a:ea typeface="+mn-ea"/>
                <a:cs typeface="+mn-cs"/>
              </a:rPr>
              <a:t>, добавляющих, например, индексирование при помощи R-дерева</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5400" dirty="0">
                <a:solidFill>
                  <a:srgbClr val="253957"/>
                </a:solidFill>
                <a:latin typeface="+mn-lt"/>
                <a:ea typeface="+mn-ea"/>
                <a:cs typeface="+mn-cs"/>
              </a:rPr>
              <a:t>Расширений с B+-деревом, B*-деревом и B*+-деревом не обнаружено</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446F5E4F-BED3-463A-8E0F-3E739308472C}"/>
              </a:ext>
            </a:extLst>
          </p:cNvPr>
          <p:cNvSpPr>
            <a:spLocks noGrp="1"/>
          </p:cNvSpPr>
          <p:nvPr>
            <p:ph type="sldNum" sz="quarter" idx="2"/>
          </p:nvPr>
        </p:nvSpPr>
        <p:spPr/>
        <p:txBody>
          <a:bodyPr/>
          <a:lstStyle/>
          <a:p>
            <a:fld id="{86CB4B4D-7CA3-9044-876B-883B54F8677D}" type="slidenum">
              <a:rPr lang="ru-RU" smtClean="0"/>
              <a:t>8</a:t>
            </a:fld>
            <a:endParaRPr lang="ru-RU"/>
          </a:p>
        </p:txBody>
      </p:sp>
    </p:spTree>
    <p:extLst>
      <p:ext uri="{BB962C8B-B14F-4D97-AF65-F5344CB8AC3E}">
        <p14:creationId xmlns:p14="http://schemas.microsoft.com/office/powerpoint/2010/main" val="113876705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и задачи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5349" y="4697760"/>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Цель работы</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Разработать расширение для </a:t>
            </a:r>
            <a:r>
              <a:rPr lang="en-US" sz="4800" dirty="0">
                <a:solidFill>
                  <a:srgbClr val="253957"/>
                </a:solidFill>
                <a:sym typeface="Arial Narrow"/>
              </a:rPr>
              <a:t>SQLite</a:t>
            </a:r>
            <a:r>
              <a:rPr lang="ru-RU" sz="4800" dirty="0">
                <a:solidFill>
                  <a:srgbClr val="253957"/>
                </a:solidFill>
                <a:sym typeface="Arial Narrow"/>
              </a:rPr>
              <a:t>, позволяющее использовать в качестве индекса в данной СУБД модификации </a:t>
            </a:r>
            <a:r>
              <a:rPr lang="en-US" sz="4800" dirty="0">
                <a:solidFill>
                  <a:srgbClr val="253957"/>
                </a:solidFill>
                <a:sym typeface="Arial Narrow"/>
              </a:rPr>
              <a:t>B</a:t>
            </a:r>
            <a:r>
              <a:rPr lang="ru-RU" sz="4800" dirty="0">
                <a:solidFill>
                  <a:srgbClr val="253957"/>
                </a:solidFill>
                <a:sym typeface="Arial Narrow"/>
              </a:rPr>
              <a:t>-дерева: </a:t>
            </a:r>
            <a:r>
              <a:rPr lang="en-US" sz="4800" dirty="0">
                <a:solidFill>
                  <a:srgbClr val="253957"/>
                </a:solidFill>
                <a:sym typeface="Arial Narrow"/>
              </a:rPr>
              <a:t>B</a:t>
            </a:r>
            <a:r>
              <a:rPr lang="en-US" sz="4800" baseline="30000" dirty="0">
                <a:solidFill>
                  <a:srgbClr val="253957"/>
                </a:solidFill>
                <a:sym typeface="Arial Narrow"/>
              </a:rPr>
              <a:t>+</a:t>
            </a:r>
            <a:r>
              <a:rPr lang="ru-RU" sz="4800" dirty="0">
                <a:solidFill>
                  <a:srgbClr val="253957"/>
                </a:solidFill>
                <a:sym typeface="Arial Narrow"/>
              </a:rPr>
              <a:t>-дерево, </a:t>
            </a:r>
            <a:r>
              <a:rPr lang="en-US" sz="4800" dirty="0">
                <a:solidFill>
                  <a:srgbClr val="253957"/>
                </a:solidFill>
                <a:sym typeface="Arial Narrow"/>
              </a:rPr>
              <a:t>B</a:t>
            </a:r>
            <a:r>
              <a:rPr lang="en-US" sz="4800" baseline="30000" dirty="0">
                <a:solidFill>
                  <a:srgbClr val="253957"/>
                </a:solidFill>
                <a:sym typeface="Arial Narrow"/>
              </a:rPr>
              <a:t>*</a:t>
            </a:r>
            <a:r>
              <a:rPr lang="ru-RU" sz="4800" dirty="0">
                <a:solidFill>
                  <a:srgbClr val="253957"/>
                </a:solidFill>
                <a:sym typeface="Arial Narrow"/>
              </a:rPr>
              <a:t>-дерево и </a:t>
            </a:r>
            <a:r>
              <a:rPr lang="en-US" sz="4800" dirty="0">
                <a:solidFill>
                  <a:srgbClr val="253957"/>
                </a:solidFill>
                <a:sym typeface="Arial Narrow"/>
              </a:rPr>
              <a:t>B</a:t>
            </a:r>
            <a:r>
              <a:rPr lang="en-US" sz="4800" baseline="30000" dirty="0">
                <a:solidFill>
                  <a:srgbClr val="253957"/>
                </a:solidFill>
                <a:sym typeface="Arial Narrow"/>
              </a:rPr>
              <a:t>*+</a:t>
            </a:r>
            <a:r>
              <a:rPr lang="ru-RU" sz="4800" dirty="0">
                <a:solidFill>
                  <a:srgbClr val="253957"/>
                </a:solidFill>
                <a:sym typeface="Arial Narrow"/>
              </a:rPr>
              <a:t>-дерево</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Задачи работы</a:t>
            </a:r>
            <a:endParaRPr lang="ru-RU" sz="48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Подключить имеющуюся </a:t>
            </a:r>
            <a:r>
              <a:rPr lang="en-US" sz="4800" dirty="0">
                <a:solidFill>
                  <a:srgbClr val="253957"/>
                </a:solidFill>
                <a:latin typeface="+mn-lt"/>
                <a:ea typeface="+mn-ea"/>
                <a:cs typeface="+mn-cs"/>
              </a:rPr>
              <a:t>C++</a:t>
            </a:r>
            <a:r>
              <a:rPr lang="ru-RU" sz="4800" dirty="0">
                <a:solidFill>
                  <a:srgbClr val="253957"/>
                </a:solidFill>
                <a:latin typeface="+mn-lt"/>
                <a:ea typeface="+mn-ea"/>
                <a:cs typeface="+mn-cs"/>
              </a:rPr>
              <a:t>-библиотеку к </a:t>
            </a:r>
            <a:r>
              <a:rPr lang="en-US" sz="4800" dirty="0">
                <a:solidFill>
                  <a:srgbClr val="253957"/>
                </a:solidFill>
                <a:latin typeface="+mn-lt"/>
                <a:ea typeface="+mn-ea"/>
                <a:cs typeface="+mn-cs"/>
              </a:rPr>
              <a:t>SQLite</a:t>
            </a:r>
            <a:r>
              <a:rPr lang="ru-RU" sz="4800" dirty="0">
                <a:solidFill>
                  <a:srgbClr val="253957"/>
                </a:solidFill>
                <a:latin typeface="+mn-lt"/>
                <a:ea typeface="+mn-ea"/>
                <a:cs typeface="+mn-cs"/>
              </a:rPr>
              <a:t> в качестве расширения</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Разработать алгоритм выбора наиболее подходящей структуры данных (</a:t>
            </a:r>
            <a:r>
              <a:rPr lang="en-US" sz="4800" dirty="0">
                <a:solidFill>
                  <a:srgbClr val="253957"/>
                </a:solidFill>
                <a:latin typeface="+mn-lt"/>
                <a:ea typeface="+mn-ea"/>
                <a:cs typeface="+mn-cs"/>
              </a:rPr>
              <a:t>B</a:t>
            </a:r>
            <a:r>
              <a:rPr lang="ru-RU" sz="4800" dirty="0">
                <a:solidFill>
                  <a:srgbClr val="253957"/>
                </a:solidFill>
                <a:latin typeface="+mn-lt"/>
                <a:ea typeface="+mn-ea"/>
                <a:cs typeface="+mn-cs"/>
              </a:rPr>
              <a:t>-дерева либо одной из его модификаций) для индексирования таблицы</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Написать расширение для </a:t>
            </a:r>
            <a:r>
              <a:rPr lang="ru-RU" sz="4800" dirty="0" err="1">
                <a:solidFill>
                  <a:srgbClr val="253957"/>
                </a:solidFill>
                <a:latin typeface="+mn-lt"/>
                <a:ea typeface="+mn-ea"/>
                <a:cs typeface="+mn-cs"/>
              </a:rPr>
              <a:t>SQLite</a:t>
            </a:r>
            <a:r>
              <a:rPr lang="ru-RU" sz="4800" dirty="0">
                <a:solidFill>
                  <a:srgbClr val="253957"/>
                </a:solidFill>
                <a:latin typeface="+mn-lt"/>
                <a:ea typeface="+mn-ea"/>
                <a:cs typeface="+mn-cs"/>
              </a:rPr>
              <a:t>-менеджера для визуализации B-деревьев и их модификаций, а также рассчитанных для них метрик</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40F7A83F-B676-43ED-96A7-16119E453B53}"/>
              </a:ext>
            </a:extLst>
          </p:cNvPr>
          <p:cNvSpPr>
            <a:spLocks noGrp="1"/>
          </p:cNvSpPr>
          <p:nvPr>
            <p:ph type="sldNum" sz="quarter" idx="2"/>
          </p:nvPr>
        </p:nvSpPr>
        <p:spPr/>
        <p:txBody>
          <a:bodyPr/>
          <a:lstStyle/>
          <a:p>
            <a:fld id="{86CB4B4D-7CA3-9044-876B-883B54F8677D}" type="slidenum">
              <a:rPr lang="ru-RU" smtClean="0"/>
              <a:t>9</a:t>
            </a:fld>
            <a:endParaRPr lang="ru-RU"/>
          </a:p>
        </p:txBody>
      </p:sp>
    </p:spTree>
    <p:extLst>
      <p:ext uri="{BB962C8B-B14F-4D97-AF65-F5344CB8AC3E}">
        <p14:creationId xmlns:p14="http://schemas.microsoft.com/office/powerpoint/2010/main" val="231337095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234</TotalTime>
  <Words>1479</Words>
  <Application>Microsoft Office PowerPoint</Application>
  <PresentationFormat>Произвольный</PresentationFormat>
  <Paragraphs>163</Paragraphs>
  <Slides>30</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30</vt:i4>
      </vt:variant>
    </vt:vector>
  </HeadingPairs>
  <TitlesOfParts>
    <vt:vector size="38" baseType="lpstr">
      <vt:lpstr>Arial</vt:lpstr>
      <vt:lpstr>Arial Narrow</vt:lpstr>
      <vt:lpstr>Cambria Math</vt:lpstr>
      <vt:lpstr>Helvetica</vt:lpstr>
      <vt:lpstr>Helvetica Light</vt:lpstr>
      <vt:lpstr>Helvetica Neue</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Антон Ригин</dc:creator>
  <cp:lastModifiedBy>Антон Ригин</cp:lastModifiedBy>
  <cp:revision>43</cp:revision>
  <dcterms:modified xsi:type="dcterms:W3CDTF">2019-04-07T19:05:34Z</dcterms:modified>
</cp:coreProperties>
</file>