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0"/>
  </p:notesMasterIdLst>
  <p:sldIdLst>
    <p:sldId id="256" r:id="rId2"/>
    <p:sldId id="268" r:id="rId3"/>
    <p:sldId id="257" r:id="rId4"/>
    <p:sldId id="264" r:id="rId5"/>
    <p:sldId id="274" r:id="rId6"/>
    <p:sldId id="265" r:id="rId7"/>
    <p:sldId id="267" r:id="rId8"/>
    <p:sldId id="272" r:id="rId9"/>
    <p:sldId id="275" r:id="rId10"/>
    <p:sldId id="279" r:id="rId11"/>
    <p:sldId id="280" r:id="rId12"/>
    <p:sldId id="281" r:id="rId13"/>
    <p:sldId id="277" r:id="rId14"/>
    <p:sldId id="278" r:id="rId15"/>
    <p:sldId id="273" r:id="rId16"/>
    <p:sldId id="282" r:id="rId17"/>
    <p:sldId id="283" r:id="rId18"/>
    <p:sldId id="284" r:id="rId19"/>
    <p:sldId id="285" r:id="rId20"/>
    <p:sldId id="286" r:id="rId21"/>
    <p:sldId id="287" r:id="rId22"/>
    <p:sldId id="288" r:id="rId23"/>
    <p:sldId id="290" r:id="rId24"/>
    <p:sldId id="291" r:id="rId25"/>
    <p:sldId id="292" r:id="rId26"/>
    <p:sldId id="289" r:id="rId27"/>
    <p:sldId id="271" r:id="rId28"/>
    <p:sldId id="263" r:id="rId2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a:srgbClr val="5868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5"/>
  </p:normalViewPr>
  <p:slideViewPr>
    <p:cSldViewPr snapToGrid="0">
      <p:cViewPr varScale="1">
        <p:scale>
          <a:sx n="30" d="100"/>
          <a:sy n="30" d="100"/>
        </p:scale>
        <p:origin x="816" y="3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9805227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xlinux.nist.gov/dads/HTML/bstartree.html" TargetMode="External"/><Relationship Id="rId2" Type="http://schemas.openxmlformats.org/officeDocument/2006/relationships/hyperlink" Target="https://www.cs.helsinki.fi/u/mluukkai/tirak2010/B-tree.pdf" TargetMode="Externa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s://www.sqlite.org/loadext.htm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mailto:anton19979@yandex.ru" TargetMode="External"/><Relationship Id="rId2" Type="http://schemas.openxmlformats.org/officeDocument/2006/relationships/hyperlink" Target="mailto:amrigin@edu.hse.ru" TargetMode="Externa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hyperlink" Target="mailto:anton19979@yandex-team.r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www.cs.helsinki.fi/u/mluukkai/tirak2010/B-tree.pdf"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s://xlinux.nist.gov/dads/HTML/bstartr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3" y="3482475"/>
            <a:ext cx="9443425" cy="4156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dirty="0"/>
              <a:t>SQLite RDBMS Extension for Data Indexing Using B-tree Modifications</a:t>
            </a:r>
          </a:p>
        </p:txBody>
      </p:sp>
      <p:sp>
        <p:nvSpPr>
          <p:cNvPr id="53" name="Очень крутой подзаголовок презентации"/>
          <p:cNvSpPr txBox="1"/>
          <p:nvPr/>
        </p:nvSpPr>
        <p:spPr>
          <a:xfrm>
            <a:off x="7116913" y="7887571"/>
            <a:ext cx="13063682" cy="33855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endParaRPr lang="en-US" dirty="0"/>
          </a:p>
          <a:p>
            <a:r>
              <a:rPr lang="en-US" dirty="0"/>
              <a:t>Student: Anton </a:t>
            </a:r>
            <a:r>
              <a:rPr lang="en-US" dirty="0" err="1"/>
              <a:t>Rigin</a:t>
            </a:r>
            <a:endParaRPr lang="en-US" dirty="0"/>
          </a:p>
          <a:p>
            <a:r>
              <a:rPr lang="en-US" dirty="0"/>
              <a:t>Academic Supervisor: Sergey </a:t>
            </a:r>
            <a:r>
              <a:rPr lang="en-US" dirty="0" err="1"/>
              <a:t>Shershakov</a:t>
            </a:r>
            <a:r>
              <a:rPr lang="en-US" dirty="0"/>
              <a:t>,</a:t>
            </a:r>
            <a:br>
              <a:rPr lang="en-US" dirty="0"/>
            </a:br>
            <a:r>
              <a:rPr lang="en-US" dirty="0"/>
              <a:t>Senior Lecturer at School of Software Engineering</a:t>
            </a:r>
          </a:p>
          <a:p>
            <a:endParaRPr lang="en-US" dirty="0"/>
          </a:p>
          <a:p>
            <a:r>
              <a:rPr lang="en-US" dirty="0"/>
              <a:t>Presentation at </a:t>
            </a:r>
            <a:r>
              <a:rPr lang="en-US" dirty="0" err="1"/>
              <a:t>SYRCoSE</a:t>
            </a:r>
            <a:r>
              <a:rPr lang="en-US" dirty="0"/>
              <a:t> 2019</a:t>
            </a: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en-US" dirty="0"/>
              <a:t>Faculty of Computer Science</a:t>
            </a:r>
          </a:p>
          <a:p>
            <a:pPr algn="l">
              <a:defRPr sz="4200">
                <a:solidFill>
                  <a:srgbClr val="253957"/>
                </a:solidFill>
                <a:latin typeface="+mn-lt"/>
                <a:ea typeface="+mn-ea"/>
                <a:cs typeface="+mn-cs"/>
                <a:sym typeface="Arial Narrow"/>
              </a:defRPr>
            </a:pPr>
            <a:r>
              <a:rPr lang="en-US" dirty="0"/>
              <a:t>School of Software Engineering</a:t>
            </a:r>
          </a:p>
        </p:txBody>
      </p:sp>
      <p:sp>
        <p:nvSpPr>
          <p:cNvPr id="55" name="Москва, 2017"/>
          <p:cNvSpPr txBox="1"/>
          <p:nvPr/>
        </p:nvSpPr>
        <p:spPr>
          <a:xfrm>
            <a:off x="7116914" y="12260793"/>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en-US" dirty="0"/>
              <a:t>Saratov, </a:t>
            </a:r>
            <a:r>
              <a:rPr lang="ru-RU" dirty="0"/>
              <a:t>2019</a:t>
            </a:r>
            <a:endParaRPr lang="en-US" dirty="0"/>
          </a:p>
        </p:txBody>
      </p:sp>
      <p:pic>
        <p:nvPicPr>
          <p:cNvPr id="9" name="Изображение" descr="Изображение"/>
          <p:cNvPicPr>
            <a:picLocks noChangeAspect="1"/>
          </p:cNvPicPr>
          <p:nvPr/>
        </p:nvPicPr>
        <p:blipFill>
          <a:blip r:embed="rId2">
            <a:extLst/>
          </a:blip>
          <a:stretch>
            <a:fillRect/>
          </a:stretch>
        </p:blipFill>
        <p:spPr>
          <a:xfrm>
            <a:off x="1506855" y="1330739"/>
            <a:ext cx="2166348" cy="279280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2804049"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Research Conducted using the B-tree Modifications C++ Library</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3192780"/>
            <a:ext cx="22084237"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10</a:t>
            </a:fld>
            <a:endParaRPr lang="ru-RU" sz="3200" dirty="0">
              <a:solidFill>
                <a:srgbClr val="253957"/>
              </a:solidFill>
              <a:latin typeface="+mn-lt"/>
            </a:endParaRPr>
          </a:p>
        </p:txBody>
      </p:sp>
      <p:pic>
        <p:nvPicPr>
          <p:cNvPr id="15" name="Рисунок 14">
            <a:extLst>
              <a:ext uri="{FF2B5EF4-FFF2-40B4-BE49-F238E27FC236}">
                <a16:creationId xmlns:a16="http://schemas.microsoft.com/office/drawing/2014/main" id="{ACADF80E-E292-4B67-863A-6FE3EA6431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45023" y="4322303"/>
            <a:ext cx="13299558" cy="8870477"/>
          </a:xfrm>
          <a:prstGeom prst="rect">
            <a:avLst/>
          </a:prstGeom>
          <a:noFill/>
          <a:ln>
            <a:noFill/>
          </a:ln>
        </p:spPr>
      </p:pic>
    </p:spTree>
    <p:extLst>
      <p:ext uri="{BB962C8B-B14F-4D97-AF65-F5344CB8AC3E}">
        <p14:creationId xmlns:p14="http://schemas.microsoft.com/office/powerpoint/2010/main" val="399816870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2804049"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Research Conducted using the B-tree Modifications C++ Library</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3192780"/>
            <a:ext cx="22084237"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11</a:t>
            </a:fld>
            <a:endParaRPr lang="ru-RU" sz="3200" dirty="0">
              <a:solidFill>
                <a:srgbClr val="253957"/>
              </a:solidFill>
              <a:latin typeface="+mn-lt"/>
            </a:endParaRPr>
          </a:p>
        </p:txBody>
      </p:sp>
      <p:pic>
        <p:nvPicPr>
          <p:cNvPr id="11" name="Рисунок 10">
            <a:extLst>
              <a:ext uri="{FF2B5EF4-FFF2-40B4-BE49-F238E27FC236}">
                <a16:creationId xmlns:a16="http://schemas.microsoft.com/office/drawing/2014/main" id="{1CECCFAE-D596-4A89-A335-AFBD11259E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12994" y="5286011"/>
            <a:ext cx="11698478" cy="7794815"/>
          </a:xfrm>
          <a:prstGeom prst="rect">
            <a:avLst/>
          </a:prstGeom>
          <a:noFill/>
          <a:ln>
            <a:noFill/>
          </a:ln>
        </p:spPr>
      </p:pic>
      <p:pic>
        <p:nvPicPr>
          <p:cNvPr id="15" name="Рисунок 14">
            <a:extLst>
              <a:ext uri="{FF2B5EF4-FFF2-40B4-BE49-F238E27FC236}">
                <a16:creationId xmlns:a16="http://schemas.microsoft.com/office/drawing/2014/main" id="{2F0A93D3-B16B-4162-B50A-16D97207777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191999" y="5286010"/>
            <a:ext cx="11698478" cy="7794815"/>
          </a:xfrm>
          <a:prstGeom prst="rect">
            <a:avLst/>
          </a:prstGeom>
          <a:noFill/>
          <a:ln>
            <a:noFill/>
          </a:ln>
        </p:spPr>
      </p:pic>
    </p:spTree>
    <p:extLst>
      <p:ext uri="{BB962C8B-B14F-4D97-AF65-F5344CB8AC3E}">
        <p14:creationId xmlns:p14="http://schemas.microsoft.com/office/powerpoint/2010/main" val="21781383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2804049"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Research Conducted using the B-tree Modifications C++ Library</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3192780"/>
            <a:ext cx="22084237"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12</a:t>
            </a:fld>
            <a:endParaRPr lang="ru-RU" sz="3200" dirty="0">
              <a:solidFill>
                <a:srgbClr val="253957"/>
              </a:solidFill>
              <a:latin typeface="+mn-lt"/>
            </a:endParaRPr>
          </a:p>
        </p:txBody>
      </p:sp>
      <p:pic>
        <p:nvPicPr>
          <p:cNvPr id="11" name="Рисунок 10">
            <a:extLst>
              <a:ext uri="{FF2B5EF4-FFF2-40B4-BE49-F238E27FC236}">
                <a16:creationId xmlns:a16="http://schemas.microsoft.com/office/drawing/2014/main" id="{F8FD84DB-F89B-4A96-B437-14DAA9B012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43987" y="4129200"/>
            <a:ext cx="13340013" cy="8893342"/>
          </a:xfrm>
          <a:prstGeom prst="rect">
            <a:avLst/>
          </a:prstGeom>
          <a:noFill/>
          <a:ln>
            <a:noFill/>
          </a:ln>
        </p:spPr>
      </p:pic>
    </p:spTree>
    <p:extLst>
      <p:ext uri="{BB962C8B-B14F-4D97-AF65-F5344CB8AC3E}">
        <p14:creationId xmlns:p14="http://schemas.microsoft.com/office/powerpoint/2010/main" val="184469943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Motivation and existing solutions</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3"/>
            <a:ext cx="21495711" cy="7950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ym typeface="Arial Narrow"/>
              </a:rPr>
              <a:t>Motivation</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ym typeface="Arial Narrow"/>
              </a:rPr>
              <a:t>In the current time, the processed data amounts are continuously growing</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ym typeface="Arial Narrow"/>
              </a:rPr>
              <a:t>It is necessary to develop new efficient approaches to data indexing in the DBMSs</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ym typeface="Arial Narrow"/>
              </a:rPr>
              <a:t>SQLite contains a small number of index structures by default – it is relevant to add new ones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olidFill>
                  <a:srgbClr val="253957"/>
                </a:solidFill>
                <a:sym typeface="Arial Narrow"/>
              </a:rPr>
              <a:t>Existing solutions</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B-tree is the default index structure in the SQLite</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There are some SQLite extensions (for example, the extension adding the R-tree indexing)</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No extensions with B</a:t>
            </a:r>
            <a:r>
              <a:rPr lang="en-US" sz="4800" baseline="30000" dirty="0">
                <a:solidFill>
                  <a:srgbClr val="253957"/>
                </a:solidFill>
                <a:sym typeface="Arial Narrow"/>
              </a:rPr>
              <a:t>+</a:t>
            </a:r>
            <a:r>
              <a:rPr lang="en-US" sz="4800" dirty="0">
                <a:solidFill>
                  <a:srgbClr val="253957"/>
                </a:solidFill>
                <a:sym typeface="Arial Narrow"/>
              </a:rPr>
              <a:t>-tree, B</a:t>
            </a:r>
            <a:r>
              <a:rPr lang="en-US" sz="4800" baseline="30000" dirty="0">
                <a:solidFill>
                  <a:srgbClr val="253957"/>
                </a:solidFill>
                <a:sym typeface="Arial Narrow"/>
              </a:rPr>
              <a:t>*</a:t>
            </a:r>
            <a:r>
              <a:rPr lang="en-US" sz="4800" dirty="0">
                <a:solidFill>
                  <a:srgbClr val="253957"/>
                </a:solidFill>
                <a:sym typeface="Arial Narrow"/>
              </a:rPr>
              <a:t>-tree, and B</a:t>
            </a:r>
            <a:r>
              <a:rPr lang="en-US" sz="4800" baseline="30000" dirty="0">
                <a:solidFill>
                  <a:srgbClr val="253957"/>
                </a:solidFill>
                <a:sym typeface="Arial Narrow"/>
              </a:rPr>
              <a:t>*+</a:t>
            </a:r>
            <a:r>
              <a:rPr lang="en-US" sz="4800" dirty="0">
                <a:solidFill>
                  <a:srgbClr val="253957"/>
                </a:solidFill>
                <a:sym typeface="Arial Narrow"/>
              </a:rPr>
              <a:t>-tree were found</a:t>
            </a:r>
            <a:endParaRPr lang="en-US" sz="7200" dirty="0">
              <a:solidFill>
                <a:srgbClr val="253957"/>
              </a:solidFill>
              <a:sym typeface="Arial Narrow"/>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5" name="Номер слайда 3">
            <a:extLst>
              <a:ext uri="{FF2B5EF4-FFF2-40B4-BE49-F238E27FC236}">
                <a16:creationId xmlns:a16="http://schemas.microsoft.com/office/drawing/2014/main" id="{FA76E5DB-AE88-484B-AF09-AEE69DE99478}"/>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13</a:t>
            </a:fld>
            <a:endParaRPr lang="ru-RU" sz="3200" dirty="0">
              <a:solidFill>
                <a:srgbClr val="253957"/>
              </a:solidFill>
              <a:latin typeface="+mn-lt"/>
            </a:endParaRPr>
          </a:p>
        </p:txBody>
      </p:sp>
    </p:spTree>
    <p:extLst>
      <p:ext uri="{BB962C8B-B14F-4D97-AF65-F5344CB8AC3E}">
        <p14:creationId xmlns:p14="http://schemas.microsoft.com/office/powerpoint/2010/main" val="60987864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The Main Goals of the Work</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3"/>
            <a:ext cx="21495711" cy="7950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ym typeface="Arial Narrow"/>
              </a:rPr>
              <a:t>To add B-tree modifications such as B</a:t>
            </a:r>
            <a:r>
              <a:rPr lang="en-US" sz="6000" baseline="30000" dirty="0">
                <a:sym typeface="Arial Narrow"/>
              </a:rPr>
              <a:t>+</a:t>
            </a:r>
            <a:r>
              <a:rPr lang="en-US" sz="6000" dirty="0">
                <a:sym typeface="Arial Narrow"/>
              </a:rPr>
              <a:t>-tree, B</a:t>
            </a:r>
            <a:r>
              <a:rPr lang="en-US" sz="6000" baseline="30000" dirty="0">
                <a:sym typeface="Arial Narrow"/>
              </a:rPr>
              <a:t>*</a:t>
            </a:r>
            <a:r>
              <a:rPr lang="en-US" sz="6000" dirty="0">
                <a:sym typeface="Arial Narrow"/>
              </a:rPr>
              <a:t>-tree and B</a:t>
            </a:r>
            <a:r>
              <a:rPr lang="en-US" sz="6000" baseline="30000" dirty="0">
                <a:sym typeface="Arial Narrow"/>
              </a:rPr>
              <a:t>*+</a:t>
            </a:r>
            <a:r>
              <a:rPr lang="en-US" sz="6000" dirty="0">
                <a:sym typeface="Arial Narrow"/>
              </a:rPr>
              <a:t>-tree to SQLite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ym typeface="Arial Narrow"/>
              </a:rPr>
              <a:t>To develop and implement an algorithm that would allow selecting the most appropriate indexing data structure (B-tree, B</a:t>
            </a:r>
            <a:r>
              <a:rPr lang="en-US" sz="6000" baseline="30000" dirty="0">
                <a:sym typeface="Arial Narrow"/>
              </a:rPr>
              <a:t>+</a:t>
            </a:r>
            <a:r>
              <a:rPr lang="en-US" sz="6000" dirty="0">
                <a:sym typeface="Arial Narrow"/>
              </a:rPr>
              <a:t>-tree, B</a:t>
            </a:r>
            <a:r>
              <a:rPr lang="en-US" sz="6000" baseline="30000" dirty="0">
                <a:sym typeface="Arial Narrow"/>
              </a:rPr>
              <a:t>*</a:t>
            </a:r>
            <a:r>
              <a:rPr lang="en-US" sz="6000" dirty="0">
                <a:sym typeface="Arial Narrow"/>
              </a:rPr>
              <a:t>-tree or B</a:t>
            </a:r>
            <a:r>
              <a:rPr lang="en-US" sz="6000" baseline="30000" dirty="0">
                <a:sym typeface="Arial Narrow"/>
              </a:rPr>
              <a:t>*+</a:t>
            </a:r>
            <a:r>
              <a:rPr lang="en-US" sz="6000" dirty="0">
                <a:sym typeface="Arial Narrow"/>
              </a:rPr>
              <a:t>-tree) when a user manipulates a table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5" name="Номер слайда 3">
            <a:extLst>
              <a:ext uri="{FF2B5EF4-FFF2-40B4-BE49-F238E27FC236}">
                <a16:creationId xmlns:a16="http://schemas.microsoft.com/office/drawing/2014/main" id="{FA76E5DB-AE88-484B-AF09-AEE69DE99478}"/>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14</a:t>
            </a:fld>
            <a:endParaRPr lang="ru-RU" sz="3200" dirty="0">
              <a:solidFill>
                <a:srgbClr val="253957"/>
              </a:solidFill>
              <a:latin typeface="+mn-lt"/>
            </a:endParaRPr>
          </a:p>
        </p:txBody>
      </p:sp>
    </p:spTree>
    <p:extLst>
      <p:ext uri="{BB962C8B-B14F-4D97-AF65-F5344CB8AC3E}">
        <p14:creationId xmlns:p14="http://schemas.microsoft.com/office/powerpoint/2010/main" val="199772681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94051"/>
            <a:ext cx="2149571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Algorithm of Selecting the Best Index Structure</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3"/>
            <a:ext cx="21506374" cy="79664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Selects from the B-tree and its modifications (B</a:t>
            </a:r>
            <a:r>
              <a:rPr lang="en-US" sz="4800" baseline="30000" dirty="0">
                <a:sym typeface="Arial Narrow"/>
              </a:rPr>
              <a:t>+</a:t>
            </a:r>
            <a:r>
              <a:rPr lang="en-US" sz="4800" dirty="0">
                <a:sym typeface="Arial Narrow"/>
              </a:rPr>
              <a:t>-tree, B</a:t>
            </a:r>
            <a:r>
              <a:rPr lang="en-US" sz="4800" baseline="30000" dirty="0">
                <a:sym typeface="Arial Narrow"/>
              </a:rPr>
              <a:t>*</a:t>
            </a:r>
            <a:r>
              <a:rPr lang="en-US" sz="4800" dirty="0">
                <a:sym typeface="Arial Narrow"/>
              </a:rPr>
              <a:t>-tree and B</a:t>
            </a:r>
            <a:r>
              <a:rPr lang="en-US" sz="4800" baseline="30000" dirty="0">
                <a:sym typeface="Arial Narrow"/>
              </a:rPr>
              <a:t>*+</a:t>
            </a:r>
            <a:r>
              <a:rPr lang="en-US" sz="4800" dirty="0">
                <a:sym typeface="Arial Narrow"/>
              </a:rPr>
              <a:t>-tree)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Runs at the start of each table operation (search, insertion, updating, deletion)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Performs the index structure rebuilding only on each 1000-th operation and only for the first 10000 operations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Index structure selection depends on the ratios of the numbers of operations of different types (search, insert, delete) on the 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The best index structure is defined by the step 6 of the algorithm</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The tree order of the B-trees and their modifications used in the SQLite extension developed in this work equals 100</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1" name="Номер слайда 3">
            <a:extLst>
              <a:ext uri="{FF2B5EF4-FFF2-40B4-BE49-F238E27FC236}">
                <a16:creationId xmlns:a16="http://schemas.microsoft.com/office/drawing/2014/main" id="{28E460DF-2BC3-438A-AF55-9003BE469B4E}"/>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15</a:t>
            </a:fld>
            <a:endParaRPr lang="ru-RU" sz="3200" dirty="0">
              <a:solidFill>
                <a:srgbClr val="253957"/>
              </a:solidFill>
              <a:latin typeface="+mn-lt"/>
            </a:endParaRPr>
          </a:p>
        </p:txBody>
      </p:sp>
    </p:spTree>
    <p:extLst>
      <p:ext uri="{BB962C8B-B14F-4D97-AF65-F5344CB8AC3E}">
        <p14:creationId xmlns:p14="http://schemas.microsoft.com/office/powerpoint/2010/main" val="30023728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94051"/>
            <a:ext cx="2149571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Algorithm of Selecting the Best Index Structure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1" name="Номер слайда 3">
            <a:extLst>
              <a:ext uri="{FF2B5EF4-FFF2-40B4-BE49-F238E27FC236}">
                <a16:creationId xmlns:a16="http://schemas.microsoft.com/office/drawing/2014/main" id="{28E460DF-2BC3-438A-AF55-9003BE469B4E}"/>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16</a:t>
            </a:fld>
            <a:endParaRPr lang="ru-RU" sz="3200" dirty="0">
              <a:solidFill>
                <a:srgbClr val="253957"/>
              </a:solidFill>
              <a:latin typeface="+mn-lt"/>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FFB73F17-777E-4651-BD1E-3421DCDED927}"/>
              </a:ext>
            </a:extLst>
          </p:cNvPr>
          <p:cNvSpPr txBox="1"/>
          <p:nvPr/>
        </p:nvSpPr>
        <p:spPr>
          <a:xfrm>
            <a:off x="1182627" y="4857209"/>
            <a:ext cx="21506374" cy="7843807"/>
          </a:xfrm>
          <a:prstGeom prst="rect">
            <a:avLst/>
          </a:prstGeom>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xmlns:mc="http://schemas.openxmlformats.org/markup-compatibility/2006" val="1"/>
            </a:ext>
          </a:extLst>
        </p:spPr>
        <p:txBody>
          <a:bodyPr lIns="71437" tIns="71437" rIns="71437" bIns="71437" numCol="2" spcCol="1075318"/>
          <a:lstStyle/>
          <a:p>
            <a:pPr algn="l">
              <a:spcBef>
                <a:spcPts val="2800"/>
              </a:spcBef>
              <a:buSzPct val="100000"/>
              <a:defRPr sz="2800">
                <a:solidFill>
                  <a:srgbClr val="253957"/>
                </a:solidFill>
                <a:latin typeface="+mn-lt"/>
                <a:ea typeface="+mn-ea"/>
                <a:cs typeface="+mn-cs"/>
                <a:sym typeface="Arial Narrow"/>
              </a:defRPr>
            </a:pPr>
            <a:r>
              <a:rPr lang="en-US" sz="3600" dirty="0"/>
              <a:t>1.	If the current total count of the operations on the tree is equal to 0 or more than 10000 or not a multiple of 1000, then exit the algorithm, otherwise go to step 2.</a:t>
            </a:r>
          </a:p>
          <a:p>
            <a:pPr algn="l">
              <a:spcBef>
                <a:spcPts val="2800"/>
              </a:spcBef>
              <a:buSzPct val="100000"/>
              <a:defRPr sz="2800">
                <a:solidFill>
                  <a:srgbClr val="253957"/>
                </a:solidFill>
                <a:latin typeface="+mn-lt"/>
                <a:ea typeface="+mn-ea"/>
                <a:cs typeface="+mn-cs"/>
                <a:sym typeface="Arial Narrow"/>
              </a:defRPr>
            </a:pPr>
            <a:r>
              <a:rPr lang="en-US" sz="3600" dirty="0"/>
              <a:t>2.	If the current count of the modifying operations on the tree (key insertions, key deletions) is less than 10 % of the current total count of the operations on the tree, then exit the algorithm, otherwise go to step 3.</a:t>
            </a:r>
          </a:p>
          <a:p>
            <a:pPr algn="l">
              <a:spcBef>
                <a:spcPts val="2800"/>
              </a:spcBef>
              <a:buSzPct val="100000"/>
              <a:defRPr sz="2800">
                <a:solidFill>
                  <a:srgbClr val="253957"/>
                </a:solidFill>
                <a:latin typeface="+mn-lt"/>
                <a:ea typeface="+mn-ea"/>
                <a:cs typeface="+mn-cs"/>
                <a:sym typeface="Arial Narrow"/>
              </a:defRPr>
            </a:pPr>
            <a:r>
              <a:rPr lang="en-US" sz="3600" dirty="0"/>
              <a:t>3.	If the current count of the key insertion operations is more than 90 % of the current count of the modifying operations on the tree, then select the B</a:t>
            </a:r>
            <a:r>
              <a:rPr lang="en-US" sz="3600" baseline="30000" dirty="0"/>
              <a:t>*</a:t>
            </a:r>
            <a:r>
              <a:rPr lang="en-US" sz="3600" dirty="0"/>
              <a:t>-tree as the index structure and go to step 6, otherwise go to step 4.</a:t>
            </a:r>
          </a:p>
          <a:p>
            <a:pPr algn="l">
              <a:spcBef>
                <a:spcPts val="2800"/>
              </a:spcBef>
              <a:buSzPct val="100000"/>
              <a:defRPr sz="2800">
                <a:solidFill>
                  <a:srgbClr val="253957"/>
                </a:solidFill>
                <a:latin typeface="+mn-lt"/>
                <a:ea typeface="+mn-ea"/>
                <a:cs typeface="+mn-cs"/>
                <a:sym typeface="Arial Narrow"/>
              </a:defRPr>
            </a:pPr>
            <a:endParaRPr lang="en-US" sz="3600" dirty="0"/>
          </a:p>
          <a:p>
            <a:pPr algn="l">
              <a:spcBef>
                <a:spcPts val="2800"/>
              </a:spcBef>
              <a:buSzPct val="100000"/>
              <a:defRPr sz="2800">
                <a:solidFill>
                  <a:srgbClr val="253957"/>
                </a:solidFill>
                <a:latin typeface="+mn-lt"/>
                <a:ea typeface="+mn-ea"/>
                <a:cs typeface="+mn-cs"/>
                <a:sym typeface="Arial Narrow"/>
              </a:defRPr>
            </a:pPr>
            <a:r>
              <a:rPr lang="en-US" sz="3600" dirty="0"/>
              <a:t>4.	If the current count of the key insertion operations is not less than 60 % of the current count of the modifying operations on the tree, then select the B</a:t>
            </a:r>
            <a:r>
              <a:rPr lang="en-US" sz="3600" baseline="30000" dirty="0"/>
              <a:t>*+</a:t>
            </a:r>
            <a:r>
              <a:rPr lang="en-US" sz="3600" dirty="0"/>
              <a:t>-tree as the index structure and go to step 6, otherwise go to step 5.</a:t>
            </a:r>
          </a:p>
          <a:p>
            <a:pPr algn="l">
              <a:spcBef>
                <a:spcPts val="2800"/>
              </a:spcBef>
              <a:buSzPct val="100000"/>
              <a:defRPr sz="2800">
                <a:solidFill>
                  <a:srgbClr val="253957"/>
                </a:solidFill>
                <a:latin typeface="+mn-lt"/>
                <a:ea typeface="+mn-ea"/>
                <a:cs typeface="+mn-cs"/>
                <a:sym typeface="Arial Narrow"/>
              </a:defRPr>
            </a:pPr>
            <a:r>
              <a:rPr lang="en-US" sz="3600" dirty="0"/>
              <a:t>5.	Select the B</a:t>
            </a:r>
            <a:r>
              <a:rPr lang="en-US" sz="3600" baseline="30000" dirty="0"/>
              <a:t>+</a:t>
            </a:r>
            <a:r>
              <a:rPr lang="en-US" sz="3600" dirty="0"/>
              <a:t>-tree as the index structure and go to</a:t>
            </a:r>
            <a:br>
              <a:rPr lang="en-US" sz="3600" dirty="0"/>
            </a:br>
            <a:r>
              <a:rPr lang="en-US" sz="3600" dirty="0"/>
              <a:t>step 6.</a:t>
            </a:r>
          </a:p>
          <a:p>
            <a:pPr algn="l">
              <a:spcBef>
                <a:spcPts val="2800"/>
              </a:spcBef>
              <a:buSzPct val="100000"/>
              <a:defRPr sz="2800">
                <a:solidFill>
                  <a:srgbClr val="253957"/>
                </a:solidFill>
                <a:latin typeface="+mn-lt"/>
                <a:ea typeface="+mn-ea"/>
                <a:cs typeface="+mn-cs"/>
                <a:sym typeface="Arial Narrow"/>
              </a:defRPr>
            </a:pPr>
            <a:r>
              <a:rPr lang="en-US" sz="3600" dirty="0"/>
              <a:t>6.	If the new index structure was selected in the steps</a:t>
            </a:r>
            <a:br>
              <a:rPr lang="en-US" sz="3600" dirty="0"/>
            </a:br>
            <a:r>
              <a:rPr lang="en-US" sz="3600" dirty="0"/>
              <a:t>3 – 5, then rebuild the existing index structure into the new selected index structure (which is considered as the best index structure) saving all the data stored in the existing index structure.</a:t>
            </a:r>
          </a:p>
        </p:txBody>
      </p:sp>
    </p:spTree>
    <p:extLst>
      <p:ext uri="{BB962C8B-B14F-4D97-AF65-F5344CB8AC3E}">
        <p14:creationId xmlns:p14="http://schemas.microsoft.com/office/powerpoint/2010/main" val="374926372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Tree Key Structure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17</a:t>
            </a:fld>
            <a:endParaRPr lang="ru-RU" sz="3200" dirty="0">
              <a:solidFill>
                <a:srgbClr val="253957"/>
              </a:solidFill>
              <a:latin typeface="+mn-lt"/>
            </a:endParaRPr>
          </a:p>
        </p:txBody>
      </p:sp>
      <p:sp>
        <p:nvSpPr>
          <p:cNvPr id="8" name="Прямоугольник 7">
            <a:extLst>
              <a:ext uri="{FF2B5EF4-FFF2-40B4-BE49-F238E27FC236}">
                <a16:creationId xmlns:a16="http://schemas.microsoft.com/office/drawing/2014/main" id="{5E208224-DFE0-4AD2-98A2-0AF44E3A280E}"/>
              </a:ext>
            </a:extLst>
          </p:cNvPr>
          <p:cNvSpPr/>
          <p:nvPr/>
        </p:nvSpPr>
        <p:spPr>
          <a:xfrm>
            <a:off x="14761886" y="5491573"/>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1" name="Прямоугольник 10">
            <a:extLst>
              <a:ext uri="{FF2B5EF4-FFF2-40B4-BE49-F238E27FC236}">
                <a16:creationId xmlns:a16="http://schemas.microsoft.com/office/drawing/2014/main" id="{2C637C61-6230-4FB3-BB62-FB73F13F9493}"/>
              </a:ext>
            </a:extLst>
          </p:cNvPr>
          <p:cNvSpPr/>
          <p:nvPr/>
        </p:nvSpPr>
        <p:spPr>
          <a:xfrm>
            <a:off x="15530581"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2" name="Прямоугольник 11">
            <a:extLst>
              <a:ext uri="{FF2B5EF4-FFF2-40B4-BE49-F238E27FC236}">
                <a16:creationId xmlns:a16="http://schemas.microsoft.com/office/drawing/2014/main" id="{08F0D944-5C8E-432F-A2FA-2D55E48282A4}"/>
              </a:ext>
            </a:extLst>
          </p:cNvPr>
          <p:cNvSpPr/>
          <p:nvPr/>
        </p:nvSpPr>
        <p:spPr>
          <a:xfrm>
            <a:off x="16301500"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3" name="Прямоугольник 12">
            <a:extLst>
              <a:ext uri="{FF2B5EF4-FFF2-40B4-BE49-F238E27FC236}">
                <a16:creationId xmlns:a16="http://schemas.microsoft.com/office/drawing/2014/main" id="{87B1B18F-B3AE-405C-9C8C-34151C2F5E08}"/>
              </a:ext>
            </a:extLst>
          </p:cNvPr>
          <p:cNvSpPr/>
          <p:nvPr/>
        </p:nvSpPr>
        <p:spPr>
          <a:xfrm>
            <a:off x="17072419"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4" name="Прямоугольник 13">
            <a:extLst>
              <a:ext uri="{FF2B5EF4-FFF2-40B4-BE49-F238E27FC236}">
                <a16:creationId xmlns:a16="http://schemas.microsoft.com/office/drawing/2014/main" id="{504C1470-1383-425A-AA9E-B8429221C511}"/>
              </a:ext>
            </a:extLst>
          </p:cNvPr>
          <p:cNvSpPr/>
          <p:nvPr/>
        </p:nvSpPr>
        <p:spPr>
          <a:xfrm>
            <a:off x="17838891" y="5491575"/>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5" name="Прямоугольник 14">
            <a:extLst>
              <a:ext uri="{FF2B5EF4-FFF2-40B4-BE49-F238E27FC236}">
                <a16:creationId xmlns:a16="http://schemas.microsoft.com/office/drawing/2014/main" id="{2365B007-EDC7-4991-951F-3ABF71F99BFC}"/>
              </a:ext>
            </a:extLst>
          </p:cNvPr>
          <p:cNvSpPr/>
          <p:nvPr/>
        </p:nvSpPr>
        <p:spPr>
          <a:xfrm>
            <a:off x="18584123" y="5495942"/>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6" name="Прямоугольник 15">
            <a:extLst>
              <a:ext uri="{FF2B5EF4-FFF2-40B4-BE49-F238E27FC236}">
                <a16:creationId xmlns:a16="http://schemas.microsoft.com/office/drawing/2014/main" id="{9D7E9C0F-77A9-4E96-98CA-B123477ED085}"/>
              </a:ext>
            </a:extLst>
          </p:cNvPr>
          <p:cNvSpPr/>
          <p:nvPr/>
        </p:nvSpPr>
        <p:spPr>
          <a:xfrm>
            <a:off x="19308115"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7" name="Прямоугольник 16">
            <a:extLst>
              <a:ext uri="{FF2B5EF4-FFF2-40B4-BE49-F238E27FC236}">
                <a16:creationId xmlns:a16="http://schemas.microsoft.com/office/drawing/2014/main" id="{044905C6-0EF6-46D0-9563-73E78923EE86}"/>
              </a:ext>
            </a:extLst>
          </p:cNvPr>
          <p:cNvSpPr/>
          <p:nvPr/>
        </p:nvSpPr>
        <p:spPr>
          <a:xfrm>
            <a:off x="20054643" y="5495942"/>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8" name="Прямоугольник 17">
            <a:extLst>
              <a:ext uri="{FF2B5EF4-FFF2-40B4-BE49-F238E27FC236}">
                <a16:creationId xmlns:a16="http://schemas.microsoft.com/office/drawing/2014/main" id="{64A0D769-4057-4D69-907B-F5FC21C3A1FF}"/>
              </a:ext>
            </a:extLst>
          </p:cNvPr>
          <p:cNvSpPr/>
          <p:nvPr/>
        </p:nvSpPr>
        <p:spPr>
          <a:xfrm>
            <a:off x="8679294" y="5495942"/>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9" name="Прямоугольник 18">
            <a:extLst>
              <a:ext uri="{FF2B5EF4-FFF2-40B4-BE49-F238E27FC236}">
                <a16:creationId xmlns:a16="http://schemas.microsoft.com/office/drawing/2014/main" id="{20473974-E5CC-44A5-A42E-D27953CB9817}"/>
              </a:ext>
            </a:extLst>
          </p:cNvPr>
          <p:cNvSpPr/>
          <p:nvPr/>
        </p:nvSpPr>
        <p:spPr>
          <a:xfrm>
            <a:off x="9447989"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0" name="Прямоугольник 19">
            <a:extLst>
              <a:ext uri="{FF2B5EF4-FFF2-40B4-BE49-F238E27FC236}">
                <a16:creationId xmlns:a16="http://schemas.microsoft.com/office/drawing/2014/main" id="{5CF100CD-5B95-40CE-82A8-5661216A397D}"/>
              </a:ext>
            </a:extLst>
          </p:cNvPr>
          <p:cNvSpPr/>
          <p:nvPr/>
        </p:nvSpPr>
        <p:spPr>
          <a:xfrm>
            <a:off x="10218908"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1" name="Прямоугольник 20">
            <a:extLst>
              <a:ext uri="{FF2B5EF4-FFF2-40B4-BE49-F238E27FC236}">
                <a16:creationId xmlns:a16="http://schemas.microsoft.com/office/drawing/2014/main" id="{B396AC23-1B47-4EE1-9BEB-8EA38E687D23}"/>
              </a:ext>
            </a:extLst>
          </p:cNvPr>
          <p:cNvSpPr/>
          <p:nvPr/>
        </p:nvSpPr>
        <p:spPr>
          <a:xfrm>
            <a:off x="10989827"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2" name="Прямоугольник 21">
            <a:extLst>
              <a:ext uri="{FF2B5EF4-FFF2-40B4-BE49-F238E27FC236}">
                <a16:creationId xmlns:a16="http://schemas.microsoft.com/office/drawing/2014/main" id="{CEE45A02-1BCA-438E-B49F-72BD7A735469}"/>
              </a:ext>
            </a:extLst>
          </p:cNvPr>
          <p:cNvSpPr/>
          <p:nvPr/>
        </p:nvSpPr>
        <p:spPr>
          <a:xfrm>
            <a:off x="11756299" y="5495944"/>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3" name="Прямоугольник 22">
            <a:extLst>
              <a:ext uri="{FF2B5EF4-FFF2-40B4-BE49-F238E27FC236}">
                <a16:creationId xmlns:a16="http://schemas.microsoft.com/office/drawing/2014/main" id="{D0AD53AA-0F9A-4E82-B84F-EBBEFF5A5741}"/>
              </a:ext>
            </a:extLst>
          </p:cNvPr>
          <p:cNvSpPr/>
          <p:nvPr/>
        </p:nvSpPr>
        <p:spPr>
          <a:xfrm>
            <a:off x="12501531" y="550031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4" name="Прямоугольник 23">
            <a:extLst>
              <a:ext uri="{FF2B5EF4-FFF2-40B4-BE49-F238E27FC236}">
                <a16:creationId xmlns:a16="http://schemas.microsoft.com/office/drawing/2014/main" id="{E807749E-AD68-4782-B7D5-B4D6E810A420}"/>
              </a:ext>
            </a:extLst>
          </p:cNvPr>
          <p:cNvSpPr/>
          <p:nvPr/>
        </p:nvSpPr>
        <p:spPr>
          <a:xfrm>
            <a:off x="13225523"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5" name="Прямоугольник 24">
            <a:extLst>
              <a:ext uri="{FF2B5EF4-FFF2-40B4-BE49-F238E27FC236}">
                <a16:creationId xmlns:a16="http://schemas.microsoft.com/office/drawing/2014/main" id="{4D4EB85A-10AF-4C3F-8B5B-725BD6D4ED9D}"/>
              </a:ext>
            </a:extLst>
          </p:cNvPr>
          <p:cNvSpPr/>
          <p:nvPr/>
        </p:nvSpPr>
        <p:spPr>
          <a:xfrm>
            <a:off x="13972051" y="550031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6" name="Прямоугольник 25">
            <a:extLst>
              <a:ext uri="{FF2B5EF4-FFF2-40B4-BE49-F238E27FC236}">
                <a16:creationId xmlns:a16="http://schemas.microsoft.com/office/drawing/2014/main" id="{68601B07-11C4-414B-99A1-D4FF45099FE3}"/>
              </a:ext>
            </a:extLst>
          </p:cNvPr>
          <p:cNvSpPr/>
          <p:nvPr/>
        </p:nvSpPr>
        <p:spPr>
          <a:xfrm>
            <a:off x="2614924" y="5501319"/>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7" name="Прямоугольник 26">
            <a:extLst>
              <a:ext uri="{FF2B5EF4-FFF2-40B4-BE49-F238E27FC236}">
                <a16:creationId xmlns:a16="http://schemas.microsoft.com/office/drawing/2014/main" id="{4F60F915-D835-4525-AB42-70429454D430}"/>
              </a:ext>
            </a:extLst>
          </p:cNvPr>
          <p:cNvSpPr/>
          <p:nvPr/>
        </p:nvSpPr>
        <p:spPr>
          <a:xfrm>
            <a:off x="3383619"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8" name="Прямоугольник 27">
            <a:extLst>
              <a:ext uri="{FF2B5EF4-FFF2-40B4-BE49-F238E27FC236}">
                <a16:creationId xmlns:a16="http://schemas.microsoft.com/office/drawing/2014/main" id="{03726DFB-7629-4859-8970-2BC481F81F34}"/>
              </a:ext>
            </a:extLst>
          </p:cNvPr>
          <p:cNvSpPr/>
          <p:nvPr/>
        </p:nvSpPr>
        <p:spPr>
          <a:xfrm>
            <a:off x="4154538"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9" name="Прямоугольник 28">
            <a:extLst>
              <a:ext uri="{FF2B5EF4-FFF2-40B4-BE49-F238E27FC236}">
                <a16:creationId xmlns:a16="http://schemas.microsoft.com/office/drawing/2014/main" id="{554E1970-194A-492B-8573-C04BCF409D68}"/>
              </a:ext>
            </a:extLst>
          </p:cNvPr>
          <p:cNvSpPr/>
          <p:nvPr/>
        </p:nvSpPr>
        <p:spPr>
          <a:xfrm>
            <a:off x="4925457"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0" name="Прямоугольник 29">
            <a:extLst>
              <a:ext uri="{FF2B5EF4-FFF2-40B4-BE49-F238E27FC236}">
                <a16:creationId xmlns:a16="http://schemas.microsoft.com/office/drawing/2014/main" id="{33D37D56-2922-4EA9-B752-91001C45B187}"/>
              </a:ext>
            </a:extLst>
          </p:cNvPr>
          <p:cNvSpPr/>
          <p:nvPr/>
        </p:nvSpPr>
        <p:spPr>
          <a:xfrm>
            <a:off x="5691929" y="550132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1" name="Прямоугольник 30">
            <a:extLst>
              <a:ext uri="{FF2B5EF4-FFF2-40B4-BE49-F238E27FC236}">
                <a16:creationId xmlns:a16="http://schemas.microsoft.com/office/drawing/2014/main" id="{12DBE7AC-4FD9-451F-8774-DC679E881AAB}"/>
              </a:ext>
            </a:extLst>
          </p:cNvPr>
          <p:cNvSpPr/>
          <p:nvPr/>
        </p:nvSpPr>
        <p:spPr>
          <a:xfrm>
            <a:off x="6437161" y="5505688"/>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2" name="Прямоугольник 31">
            <a:extLst>
              <a:ext uri="{FF2B5EF4-FFF2-40B4-BE49-F238E27FC236}">
                <a16:creationId xmlns:a16="http://schemas.microsoft.com/office/drawing/2014/main" id="{00A1316B-BD54-4B34-AA8C-B0D117C7280D}"/>
              </a:ext>
            </a:extLst>
          </p:cNvPr>
          <p:cNvSpPr/>
          <p:nvPr/>
        </p:nvSpPr>
        <p:spPr>
          <a:xfrm>
            <a:off x="7161153"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3" name="Прямоугольник 32">
            <a:extLst>
              <a:ext uri="{FF2B5EF4-FFF2-40B4-BE49-F238E27FC236}">
                <a16:creationId xmlns:a16="http://schemas.microsoft.com/office/drawing/2014/main" id="{9A9DD53C-8033-45AD-A0E1-4A456CF5909D}"/>
              </a:ext>
            </a:extLst>
          </p:cNvPr>
          <p:cNvSpPr/>
          <p:nvPr/>
        </p:nvSpPr>
        <p:spPr>
          <a:xfrm>
            <a:off x="7907681" y="5505688"/>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4" name="Левая фигурная скобка 33">
            <a:extLst>
              <a:ext uri="{FF2B5EF4-FFF2-40B4-BE49-F238E27FC236}">
                <a16:creationId xmlns:a16="http://schemas.microsoft.com/office/drawing/2014/main" id="{48812FF2-7389-447B-B84C-F106BA547258}"/>
              </a:ext>
            </a:extLst>
          </p:cNvPr>
          <p:cNvSpPr/>
          <p:nvPr/>
        </p:nvSpPr>
        <p:spPr>
          <a:xfrm rot="16200000">
            <a:off x="7702391" y="3449335"/>
            <a:ext cx="1562708" cy="12121930"/>
          </a:xfrm>
          <a:prstGeom prst="leftBrace">
            <a:avLst/>
          </a:prstGeom>
          <a:noFill/>
          <a:ln w="25400" cap="flat">
            <a:solidFill>
              <a:schemeClr val="accent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
        <p:nvSpPr>
          <p:cNvPr id="35" name="Левая фигурная скобка 34">
            <a:extLst>
              <a:ext uri="{FF2B5EF4-FFF2-40B4-BE49-F238E27FC236}">
                <a16:creationId xmlns:a16="http://schemas.microsoft.com/office/drawing/2014/main" id="{A564437A-5A61-4DF4-839C-BA94087B5808}"/>
              </a:ext>
            </a:extLst>
          </p:cNvPr>
          <p:cNvSpPr/>
          <p:nvPr/>
        </p:nvSpPr>
        <p:spPr>
          <a:xfrm rot="16200000">
            <a:off x="16875551" y="6536498"/>
            <a:ext cx="1562708" cy="5947604"/>
          </a:xfrm>
          <a:prstGeom prst="leftBrac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
        <p:nvSpPr>
          <p:cNvPr id="36" name="TextBox 35">
            <a:extLst>
              <a:ext uri="{FF2B5EF4-FFF2-40B4-BE49-F238E27FC236}">
                <a16:creationId xmlns:a16="http://schemas.microsoft.com/office/drawing/2014/main" id="{0451AABD-2257-47B7-8511-EE3ADA5F65FB}"/>
              </a:ext>
            </a:extLst>
          </p:cNvPr>
          <p:cNvSpPr txBox="1"/>
          <p:nvPr/>
        </p:nvSpPr>
        <p:spPr>
          <a:xfrm>
            <a:off x="6007917" y="11044582"/>
            <a:ext cx="495167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solidFill>
                  <a:schemeClr val="accent1"/>
                </a:solidFill>
              </a:rPr>
              <a:t>primary key value</a:t>
            </a:r>
            <a:endParaRPr kumimoji="0" lang="ru-RU" sz="5000" b="0" i="0" u="none" strike="noStrike" cap="none" spc="0" normalizeH="0" baseline="0" dirty="0">
              <a:ln>
                <a:noFill/>
              </a:ln>
              <a:solidFill>
                <a:schemeClr val="accent1"/>
              </a:solidFill>
              <a:effectLst/>
              <a:uFillTx/>
              <a:sym typeface="Helvetica Light"/>
            </a:endParaRPr>
          </a:p>
        </p:txBody>
      </p:sp>
      <p:sp>
        <p:nvSpPr>
          <p:cNvPr id="37" name="TextBox 36">
            <a:extLst>
              <a:ext uri="{FF2B5EF4-FFF2-40B4-BE49-F238E27FC236}">
                <a16:creationId xmlns:a16="http://schemas.microsoft.com/office/drawing/2014/main" id="{3A1DC2BF-7AB1-49EC-B975-0AEAD74110D0}"/>
              </a:ext>
            </a:extLst>
          </p:cNvPr>
          <p:cNvSpPr txBox="1"/>
          <p:nvPr/>
        </p:nvSpPr>
        <p:spPr>
          <a:xfrm>
            <a:off x="15447566" y="11024997"/>
            <a:ext cx="4401845"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solidFill>
                  <a:srgbClr val="FF0000"/>
                </a:solidFill>
              </a:rPr>
              <a:t>row id </a:t>
            </a:r>
            <a:r>
              <a:rPr lang="ru-RU" dirty="0">
                <a:solidFill>
                  <a:srgbClr val="FF0000"/>
                </a:solidFill>
              </a:rPr>
              <a:t>(8</a:t>
            </a:r>
            <a:r>
              <a:rPr lang="en-US" dirty="0">
                <a:solidFill>
                  <a:srgbClr val="FF0000"/>
                </a:solidFill>
              </a:rPr>
              <a:t> bytes)</a:t>
            </a:r>
            <a:endParaRPr kumimoji="0" lang="ru-RU" sz="5000" b="0" i="0" u="none" strike="noStrike" cap="none" spc="0" normalizeH="0" baseline="0" dirty="0">
              <a:ln>
                <a:noFill/>
              </a:ln>
              <a:solidFill>
                <a:srgbClr val="FF0000"/>
              </a:solidFill>
              <a:effectLst/>
              <a:uFillTx/>
              <a:sym typeface="Helvetica Light"/>
            </a:endParaRPr>
          </a:p>
        </p:txBody>
      </p:sp>
    </p:spTree>
    <p:extLst>
      <p:ext uri="{BB962C8B-B14F-4D97-AF65-F5344CB8AC3E}">
        <p14:creationId xmlns:p14="http://schemas.microsoft.com/office/powerpoint/2010/main" val="267196437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Technologies Used</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18</a:t>
            </a:fld>
            <a:endParaRPr lang="ru-RU" sz="3200" dirty="0">
              <a:solidFill>
                <a:srgbClr val="253957"/>
              </a:solidFill>
              <a:latin typeface="+mn-lt"/>
            </a:endParaRPr>
          </a:p>
        </p:txBody>
      </p:sp>
      <p:pic>
        <p:nvPicPr>
          <p:cNvPr id="8" name="Рисунок 7">
            <a:extLst>
              <a:ext uri="{FF2B5EF4-FFF2-40B4-BE49-F238E27FC236}">
                <a16:creationId xmlns:a16="http://schemas.microsoft.com/office/drawing/2014/main" id="{DFF44F24-7EAA-4102-8DEE-D548B7787974}"/>
              </a:ext>
            </a:extLst>
          </p:cNvPr>
          <p:cNvPicPr>
            <a:picLocks noChangeAspect="1"/>
          </p:cNvPicPr>
          <p:nvPr/>
        </p:nvPicPr>
        <p:blipFill>
          <a:blip r:embed="rId3"/>
          <a:stretch>
            <a:fillRect/>
          </a:stretch>
        </p:blipFill>
        <p:spPr>
          <a:xfrm>
            <a:off x="1226606" y="7050098"/>
            <a:ext cx="3693116" cy="3693116"/>
          </a:xfrm>
          <a:prstGeom prst="rect">
            <a:avLst/>
          </a:prstGeom>
        </p:spPr>
      </p:pic>
      <p:pic>
        <p:nvPicPr>
          <p:cNvPr id="11" name="Рисунок 10">
            <a:extLst>
              <a:ext uri="{FF2B5EF4-FFF2-40B4-BE49-F238E27FC236}">
                <a16:creationId xmlns:a16="http://schemas.microsoft.com/office/drawing/2014/main" id="{C20B7426-0E58-439D-BE50-6383193CB73F}"/>
              </a:ext>
            </a:extLst>
          </p:cNvPr>
          <p:cNvPicPr>
            <a:picLocks noChangeAspect="1"/>
          </p:cNvPicPr>
          <p:nvPr/>
        </p:nvPicPr>
        <p:blipFill>
          <a:blip r:embed="rId4"/>
          <a:stretch>
            <a:fillRect/>
          </a:stretch>
        </p:blipFill>
        <p:spPr>
          <a:xfrm>
            <a:off x="18806473" y="7048554"/>
            <a:ext cx="3693117" cy="3693117"/>
          </a:xfrm>
          <a:prstGeom prst="rect">
            <a:avLst/>
          </a:prstGeom>
        </p:spPr>
      </p:pic>
      <p:pic>
        <p:nvPicPr>
          <p:cNvPr id="12" name="Рисунок 11">
            <a:extLst>
              <a:ext uri="{FF2B5EF4-FFF2-40B4-BE49-F238E27FC236}">
                <a16:creationId xmlns:a16="http://schemas.microsoft.com/office/drawing/2014/main" id="{AB6C855A-CDD2-4A57-B6C5-82A1BF5EE8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97002" y="9780923"/>
            <a:ext cx="3610226" cy="3610226"/>
          </a:xfrm>
          <a:prstGeom prst="rect">
            <a:avLst/>
          </a:prstGeom>
        </p:spPr>
      </p:pic>
      <p:pic>
        <p:nvPicPr>
          <p:cNvPr id="13" name="Рисунок 12">
            <a:extLst>
              <a:ext uri="{FF2B5EF4-FFF2-40B4-BE49-F238E27FC236}">
                <a16:creationId xmlns:a16="http://schemas.microsoft.com/office/drawing/2014/main" id="{F1B439F0-8EEC-4F9A-9CFA-66715C216FF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50425" y="3804676"/>
            <a:ext cx="3473150" cy="3693117"/>
          </a:xfrm>
          <a:prstGeom prst="rect">
            <a:avLst/>
          </a:prstGeom>
        </p:spPr>
      </p:pic>
      <p:pic>
        <p:nvPicPr>
          <p:cNvPr id="14" name="Рисунок 13">
            <a:extLst>
              <a:ext uri="{FF2B5EF4-FFF2-40B4-BE49-F238E27FC236}">
                <a16:creationId xmlns:a16="http://schemas.microsoft.com/office/drawing/2014/main" id="{ACA592D4-7A0D-4101-A7F1-AB5A8F69E0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31796" y="4176491"/>
            <a:ext cx="4050368" cy="3321302"/>
          </a:xfrm>
          <a:prstGeom prst="rect">
            <a:avLst/>
          </a:prstGeom>
        </p:spPr>
      </p:pic>
      <p:pic>
        <p:nvPicPr>
          <p:cNvPr id="15" name="Рисунок 14">
            <a:extLst>
              <a:ext uri="{FF2B5EF4-FFF2-40B4-BE49-F238E27FC236}">
                <a16:creationId xmlns:a16="http://schemas.microsoft.com/office/drawing/2014/main" id="{81BDA108-1BFA-4C4E-90F4-C3BC3DB4FF4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98732" y="7542868"/>
            <a:ext cx="5328730" cy="2525818"/>
          </a:xfrm>
          <a:prstGeom prst="rect">
            <a:avLst/>
          </a:prstGeom>
        </p:spPr>
      </p:pic>
      <p:pic>
        <p:nvPicPr>
          <p:cNvPr id="16" name="Рисунок 15">
            <a:extLst>
              <a:ext uri="{FF2B5EF4-FFF2-40B4-BE49-F238E27FC236}">
                <a16:creationId xmlns:a16="http://schemas.microsoft.com/office/drawing/2014/main" id="{76611FF1-D112-4064-A882-A21CD733E0A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41696" y="10888184"/>
            <a:ext cx="3314072" cy="1445344"/>
          </a:xfrm>
          <a:prstGeom prst="rect">
            <a:avLst/>
          </a:prstGeom>
        </p:spPr>
      </p:pic>
    </p:spTree>
    <p:extLst>
      <p:ext uri="{BB962C8B-B14F-4D97-AF65-F5344CB8AC3E}">
        <p14:creationId xmlns:p14="http://schemas.microsoft.com/office/powerpoint/2010/main" val="38287509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Implementation</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6808" y="4129399"/>
            <a:ext cx="23597191"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C API for the B-tree modifications library is implemented as dynamically shared library using the </a:t>
            </a:r>
            <a:r>
              <a:rPr lang="ru-RU" sz="6600" i="1" dirty="0" err="1">
                <a:solidFill>
                  <a:srgbClr val="253957"/>
                </a:solidFill>
                <a:sym typeface="Arial Narrow"/>
              </a:rPr>
              <a:t>extern</a:t>
            </a:r>
            <a:r>
              <a:rPr lang="ru-RU" sz="6600" i="1" dirty="0">
                <a:solidFill>
                  <a:srgbClr val="253957"/>
                </a:solidFill>
                <a:sym typeface="Arial Narrow"/>
              </a:rPr>
              <a:t> “C” { … }</a:t>
            </a:r>
            <a:r>
              <a:rPr lang="en-US" sz="6600" dirty="0">
                <a:solidFill>
                  <a:srgbClr val="253957"/>
                </a:solidFill>
                <a:sym typeface="Arial Narrow"/>
              </a:rPr>
              <a:t> C++ statement</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solidFill>
                  <a:srgbClr val="253957"/>
                </a:solidFill>
                <a:sym typeface="Arial Narrow"/>
              </a:rPr>
              <a:t>The SQLite extension registers the </a:t>
            </a:r>
            <a:r>
              <a:rPr lang="en-US" sz="6600" i="1" dirty="0" err="1">
                <a:solidFill>
                  <a:srgbClr val="253957"/>
                </a:solidFill>
                <a:sym typeface="Arial Narrow"/>
              </a:rPr>
              <a:t>btrees_mods</a:t>
            </a:r>
            <a:r>
              <a:rPr lang="en-US" sz="6600" dirty="0">
                <a:solidFill>
                  <a:srgbClr val="253957"/>
                </a:solidFill>
                <a:sym typeface="Arial Narrow"/>
              </a:rPr>
              <a:t> module for creating the virtual tables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solidFill>
                  <a:srgbClr val="253957"/>
                </a:solidFill>
                <a:sym typeface="Arial Narrow"/>
              </a:rPr>
              <a:t>Virtual table is any table created using such a module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solidFill>
                  <a:srgbClr val="253957"/>
                </a:solidFill>
                <a:sym typeface="Arial Narrow"/>
              </a:rPr>
              <a:t>The extension also registers the </a:t>
            </a:r>
            <a:r>
              <a:rPr lang="en-US" sz="6600" i="1" dirty="0" err="1">
                <a:solidFill>
                  <a:srgbClr val="253957"/>
                </a:solidFill>
                <a:sym typeface="Arial Narrow"/>
              </a:rPr>
              <a:t>btreesModsVisualize</a:t>
            </a:r>
            <a:r>
              <a:rPr lang="en-US" sz="6600" i="1" dirty="0">
                <a:solidFill>
                  <a:srgbClr val="253957"/>
                </a:solidFill>
                <a:sym typeface="Arial Narrow"/>
              </a:rPr>
              <a:t>, </a:t>
            </a:r>
            <a:r>
              <a:rPr lang="en-US" sz="6600" i="1" dirty="0" err="1">
                <a:solidFill>
                  <a:srgbClr val="253957"/>
                </a:solidFill>
                <a:sym typeface="Arial Narrow"/>
              </a:rPr>
              <a:t>btreesModsGetTreeOrder</a:t>
            </a:r>
            <a:r>
              <a:rPr lang="en-US" sz="6600" i="1" dirty="0">
                <a:solidFill>
                  <a:srgbClr val="253957"/>
                </a:solidFill>
                <a:sym typeface="Arial Narrow"/>
              </a:rPr>
              <a:t>, </a:t>
            </a:r>
            <a:r>
              <a:rPr lang="en-US" sz="6600" i="1" dirty="0" err="1">
                <a:solidFill>
                  <a:srgbClr val="253957"/>
                </a:solidFill>
                <a:sym typeface="Arial Narrow"/>
              </a:rPr>
              <a:t>btreesModsGetTreeType</a:t>
            </a:r>
            <a:r>
              <a:rPr lang="en-US" sz="6600" i="1" dirty="0">
                <a:solidFill>
                  <a:srgbClr val="253957"/>
                </a:solidFill>
                <a:sym typeface="Arial Narrow"/>
              </a:rPr>
              <a:t> </a:t>
            </a:r>
            <a:r>
              <a:rPr lang="en-US" sz="6600" dirty="0">
                <a:solidFill>
                  <a:srgbClr val="253957"/>
                </a:solidFill>
                <a:sym typeface="Arial Narrow"/>
              </a:rPr>
              <a:t>functions</a:t>
            </a:r>
            <a:endParaRPr lang="ru-RU" sz="6600" dirty="0">
              <a:solidFill>
                <a:srgbClr val="253957"/>
              </a:solidFill>
              <a:sym typeface="Arial Narrow"/>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19</a:t>
            </a:fld>
            <a:endParaRPr lang="ru-RU" sz="3200" dirty="0">
              <a:solidFill>
                <a:srgbClr val="253957"/>
              </a:solidFill>
              <a:latin typeface="+mn-lt"/>
            </a:endParaRPr>
          </a:p>
        </p:txBody>
      </p:sp>
    </p:spTree>
    <p:extLst>
      <p:ext uri="{BB962C8B-B14F-4D97-AF65-F5344CB8AC3E}">
        <p14:creationId xmlns:p14="http://schemas.microsoft.com/office/powerpoint/2010/main" val="76711601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Outline</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4460895"/>
            <a:ext cx="21506374"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B-tree and modifications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SQLite and extensions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B-tree modifications C++ library and research conducted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Motivation, existing solutions and main goals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Algorithm of the best index structure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Technologies used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Implementation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Usage example and experiment conducted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72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4" name="Номер слайда 3">
            <a:extLst>
              <a:ext uri="{FF2B5EF4-FFF2-40B4-BE49-F238E27FC236}">
                <a16:creationId xmlns:a16="http://schemas.microsoft.com/office/drawing/2014/main" id="{DEC576D9-8437-4996-AEAF-8F3BED1690EF}"/>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a:t>
            </a:fld>
            <a:endParaRPr lang="ru-RU" sz="3200" dirty="0">
              <a:solidFill>
                <a:srgbClr val="253957"/>
              </a:solidFill>
              <a:latin typeface="+mn-lt"/>
            </a:endParaRPr>
          </a:p>
        </p:txBody>
      </p:sp>
    </p:spTree>
    <p:extLst>
      <p:ext uri="{BB962C8B-B14F-4D97-AF65-F5344CB8AC3E}">
        <p14:creationId xmlns:p14="http://schemas.microsoft.com/office/powerpoint/2010/main" val="276923660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Implementation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20</a:t>
            </a:fld>
            <a:endParaRPr lang="ru-RU" sz="3200" dirty="0">
              <a:solidFill>
                <a:srgbClr val="253957"/>
              </a:solidFill>
              <a:latin typeface="+mn-lt"/>
            </a:endParaRPr>
          </a:p>
        </p:txBody>
      </p:sp>
      <p:graphicFrame>
        <p:nvGraphicFramePr>
          <p:cNvPr id="3" name="Таблица 2">
            <a:extLst>
              <a:ext uri="{FF2B5EF4-FFF2-40B4-BE49-F238E27FC236}">
                <a16:creationId xmlns:a16="http://schemas.microsoft.com/office/drawing/2014/main" id="{FBE5851E-C473-4B53-908C-3F5F25A9AF02}"/>
              </a:ext>
            </a:extLst>
          </p:cNvPr>
          <p:cNvGraphicFramePr>
            <a:graphicFrameLocks noGrp="1"/>
          </p:cNvGraphicFramePr>
          <p:nvPr>
            <p:extLst>
              <p:ext uri="{D42A27DB-BD31-4B8C-83A1-F6EECF244321}">
                <p14:modId xmlns:p14="http://schemas.microsoft.com/office/powerpoint/2010/main" val="3995630476"/>
              </p:ext>
            </p:extLst>
          </p:nvPr>
        </p:nvGraphicFramePr>
        <p:xfrm>
          <a:off x="1201065" y="5286013"/>
          <a:ext cx="21504095" cy="4864608"/>
        </p:xfrm>
        <a:graphic>
          <a:graphicData uri="http://schemas.openxmlformats.org/drawingml/2006/table">
            <a:tbl>
              <a:tblPr firstRow="1" firstCol="1" bandRow="1">
                <a:tableStyleId>{5940675A-B579-460E-94D1-54222C63F5DA}</a:tableStyleId>
              </a:tblPr>
              <a:tblGrid>
                <a:gridCol w="10750000">
                  <a:extLst>
                    <a:ext uri="{9D8B030D-6E8A-4147-A177-3AD203B41FA5}">
                      <a16:colId xmlns:a16="http://schemas.microsoft.com/office/drawing/2014/main" val="3527205673"/>
                    </a:ext>
                  </a:extLst>
                </a:gridCol>
                <a:gridCol w="10754095">
                  <a:extLst>
                    <a:ext uri="{9D8B030D-6E8A-4147-A177-3AD203B41FA5}">
                      <a16:colId xmlns:a16="http://schemas.microsoft.com/office/drawing/2014/main" val="2317067296"/>
                    </a:ext>
                  </a:extLst>
                </a:gridCol>
              </a:tblGrid>
              <a:tr h="0">
                <a:tc>
                  <a:txBody>
                    <a:bodyPr/>
                    <a:lstStyle/>
                    <a:p>
                      <a:pPr indent="182880" algn="ctr">
                        <a:lnSpc>
                          <a:spcPct val="95000"/>
                        </a:lnSpc>
                        <a:spcAft>
                          <a:spcPts val="600"/>
                        </a:spcAft>
                        <a:tabLst>
                          <a:tab pos="182880" algn="l"/>
                        </a:tabLst>
                      </a:pPr>
                      <a:r>
                        <a:rPr lang="en-US" sz="4800" b="1" spc="-5" dirty="0">
                          <a:effectLst/>
                        </a:rPr>
                        <a:t>Method</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b="1" spc="-5" dirty="0">
                          <a:effectLst/>
                        </a:rPr>
                        <a:t>Purpose</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29439068"/>
                  </a:ext>
                </a:extLst>
              </a:tr>
              <a:tr h="0">
                <a:tc>
                  <a:txBody>
                    <a:bodyPr/>
                    <a:lstStyle/>
                    <a:p>
                      <a:pPr indent="182880" algn="just">
                        <a:lnSpc>
                          <a:spcPct val="95000"/>
                        </a:lnSpc>
                        <a:spcAft>
                          <a:spcPts val="600"/>
                        </a:spcAft>
                        <a:tabLst>
                          <a:tab pos="182880" algn="l"/>
                        </a:tabLst>
                      </a:pPr>
                      <a:r>
                        <a:rPr lang="en-US" sz="4800" b="1" spc="-5" dirty="0" err="1">
                          <a:effectLst/>
                        </a:rPr>
                        <a:t>btreesModsCreate</a:t>
                      </a:r>
                      <a:r>
                        <a:rPr lang="en-US" sz="4800" spc="-5" dirty="0">
                          <a:effectLst/>
                        </a:rPr>
                        <a:t>(sqlite3*, void*, int, const char* const*, sqlite3_vtab**, char**)</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Creates a new table.</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92353757"/>
                  </a:ext>
                </a:extLst>
              </a:tr>
              <a:tr h="0">
                <a:tc>
                  <a:txBody>
                    <a:bodyPr/>
                    <a:lstStyle/>
                    <a:p>
                      <a:pPr indent="182880" algn="just">
                        <a:lnSpc>
                          <a:spcPct val="95000"/>
                        </a:lnSpc>
                        <a:spcAft>
                          <a:spcPts val="600"/>
                        </a:spcAft>
                        <a:tabLst>
                          <a:tab pos="182880" algn="l"/>
                        </a:tabLst>
                      </a:pPr>
                      <a:r>
                        <a:rPr lang="en-US" sz="4800" b="1" spc="-5" dirty="0" err="1">
                          <a:effectLst/>
                        </a:rPr>
                        <a:t>btreesModsUpdate</a:t>
                      </a:r>
                      <a:r>
                        <a:rPr lang="en-US" sz="4800" spc="-5" dirty="0">
                          <a:effectLst/>
                        </a:rPr>
                        <a:t>(sqlite3_vtab*, int, sqlite3_value**, sqlite_int64*)</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Inserts, deletes or updates a value of a row in the table.</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975678584"/>
                  </a:ext>
                </a:extLst>
              </a:tr>
              <a:tr h="0">
                <a:tc>
                  <a:txBody>
                    <a:bodyPr/>
                    <a:lstStyle/>
                    <a:p>
                      <a:pPr indent="182880" algn="just">
                        <a:lnSpc>
                          <a:spcPct val="95000"/>
                        </a:lnSpc>
                        <a:spcAft>
                          <a:spcPts val="600"/>
                        </a:spcAft>
                        <a:tabLst>
                          <a:tab pos="182880" algn="l"/>
                        </a:tabLst>
                      </a:pPr>
                      <a:r>
                        <a:rPr lang="en-US" sz="4800" b="1" spc="-5" dirty="0" err="1">
                          <a:effectLst/>
                        </a:rPr>
                        <a:t>btreesModsFilter</a:t>
                      </a:r>
                      <a:r>
                        <a:rPr lang="en-US" sz="4800" spc="-5" dirty="0">
                          <a:effectLst/>
                        </a:rPr>
                        <a:t>(sqlite3_vtab_cursor*, int, const char*,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Searches for a row in the table.</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39837123"/>
                  </a:ext>
                </a:extLst>
              </a:tr>
            </a:tbl>
          </a:graphicData>
        </a:graphic>
      </p:graphicFrame>
    </p:spTree>
    <p:extLst>
      <p:ext uri="{BB962C8B-B14F-4D97-AF65-F5344CB8AC3E}">
        <p14:creationId xmlns:p14="http://schemas.microsoft.com/office/powerpoint/2010/main" val="397945659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Implementation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21</a:t>
            </a:fld>
            <a:endParaRPr lang="ru-RU" sz="3200" dirty="0">
              <a:solidFill>
                <a:srgbClr val="253957"/>
              </a:solidFill>
              <a:latin typeface="+mn-lt"/>
            </a:endParaRPr>
          </a:p>
        </p:txBody>
      </p:sp>
      <p:graphicFrame>
        <p:nvGraphicFramePr>
          <p:cNvPr id="2" name="Таблица 1">
            <a:extLst>
              <a:ext uri="{FF2B5EF4-FFF2-40B4-BE49-F238E27FC236}">
                <a16:creationId xmlns:a16="http://schemas.microsoft.com/office/drawing/2014/main" id="{9BD286CE-DCED-4242-9ADD-B1105AECB9AF}"/>
              </a:ext>
            </a:extLst>
          </p:cNvPr>
          <p:cNvGraphicFramePr>
            <a:graphicFrameLocks noGrp="1"/>
          </p:cNvGraphicFramePr>
          <p:nvPr>
            <p:extLst>
              <p:ext uri="{D42A27DB-BD31-4B8C-83A1-F6EECF244321}">
                <p14:modId xmlns:p14="http://schemas.microsoft.com/office/powerpoint/2010/main" val="3003611073"/>
              </p:ext>
            </p:extLst>
          </p:nvPr>
        </p:nvGraphicFramePr>
        <p:xfrm>
          <a:off x="1209449" y="4785170"/>
          <a:ext cx="21506373" cy="6254496"/>
        </p:xfrm>
        <a:graphic>
          <a:graphicData uri="http://schemas.openxmlformats.org/drawingml/2006/table">
            <a:tbl>
              <a:tblPr firstRow="1" firstCol="1" bandRow="1">
                <a:tableStyleId>{5940675A-B579-460E-94D1-54222C63F5DA}</a:tableStyleId>
              </a:tblPr>
              <a:tblGrid>
                <a:gridCol w="10751137">
                  <a:extLst>
                    <a:ext uri="{9D8B030D-6E8A-4147-A177-3AD203B41FA5}">
                      <a16:colId xmlns:a16="http://schemas.microsoft.com/office/drawing/2014/main" val="540281241"/>
                    </a:ext>
                  </a:extLst>
                </a:gridCol>
                <a:gridCol w="10755236">
                  <a:extLst>
                    <a:ext uri="{9D8B030D-6E8A-4147-A177-3AD203B41FA5}">
                      <a16:colId xmlns:a16="http://schemas.microsoft.com/office/drawing/2014/main" val="2286625461"/>
                    </a:ext>
                  </a:extLst>
                </a:gridCol>
              </a:tblGrid>
              <a:tr h="0">
                <a:tc>
                  <a:txBody>
                    <a:bodyPr/>
                    <a:lstStyle/>
                    <a:p>
                      <a:pPr indent="182880" algn="ctr">
                        <a:lnSpc>
                          <a:spcPct val="95000"/>
                        </a:lnSpc>
                        <a:spcAft>
                          <a:spcPts val="600"/>
                        </a:spcAft>
                        <a:tabLst>
                          <a:tab pos="182880" algn="l"/>
                        </a:tabLst>
                      </a:pPr>
                      <a:r>
                        <a:rPr lang="en-US" sz="4800" b="1" spc="-5" dirty="0">
                          <a:effectLst/>
                        </a:rPr>
                        <a:t>Method</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b="1" spc="-5" dirty="0">
                          <a:effectLst/>
                        </a:rPr>
                        <a:t>Purpose</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21185065"/>
                  </a:ext>
                </a:extLst>
              </a:tr>
              <a:tr h="0">
                <a:tc>
                  <a:txBody>
                    <a:bodyPr/>
                    <a:lstStyle/>
                    <a:p>
                      <a:pPr indent="182880" algn="just">
                        <a:lnSpc>
                          <a:spcPct val="95000"/>
                        </a:lnSpc>
                        <a:spcAft>
                          <a:spcPts val="600"/>
                        </a:spcAft>
                        <a:tabLst>
                          <a:tab pos="182880" algn="l"/>
                        </a:tabLst>
                      </a:pPr>
                      <a:r>
                        <a:rPr lang="en-US" sz="4800" b="1" spc="-5" dirty="0" err="1">
                          <a:effectLst/>
                        </a:rPr>
                        <a:t>btreesModsVisualize</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Outputs the graphical representation of the table’s index structure (tree) into the </a:t>
                      </a:r>
                      <a:r>
                        <a:rPr lang="en-US" sz="4800" spc="-5" dirty="0" err="1">
                          <a:effectLst/>
                        </a:rPr>
                        <a:t>GraphViz</a:t>
                      </a:r>
                      <a:r>
                        <a:rPr lang="en-US" sz="4800" spc="-5" dirty="0">
                          <a:effectLst/>
                        </a:rPr>
                        <a:t> DOT file.</a:t>
                      </a:r>
                      <a:endParaRPr lang="ru-RU" sz="4800" spc="-5" dirty="0">
                        <a:effectLst/>
                      </a:endParaRPr>
                    </a:p>
                  </a:txBody>
                  <a:tcPr marL="68580" marR="68580" marT="0" marB="0"/>
                </a:tc>
                <a:extLst>
                  <a:ext uri="{0D108BD9-81ED-4DB2-BD59-A6C34878D82A}">
                    <a16:rowId xmlns:a16="http://schemas.microsoft.com/office/drawing/2014/main" val="3138691283"/>
                  </a:ext>
                </a:extLst>
              </a:tr>
              <a:tr h="0">
                <a:tc>
                  <a:txBody>
                    <a:bodyPr/>
                    <a:lstStyle/>
                    <a:p>
                      <a:pPr indent="182880" algn="just">
                        <a:lnSpc>
                          <a:spcPct val="95000"/>
                        </a:lnSpc>
                        <a:spcAft>
                          <a:spcPts val="600"/>
                        </a:spcAft>
                        <a:tabLst>
                          <a:tab pos="182880" algn="l"/>
                        </a:tabLst>
                      </a:pPr>
                      <a:r>
                        <a:rPr lang="en-US" sz="4800" b="1" spc="-5" dirty="0" err="1">
                          <a:effectLst/>
                        </a:rPr>
                        <a:t>btreesModsGetTreeOrder</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Outputs the order of the tree used as the table’s index structure.</a:t>
                      </a:r>
                      <a:endParaRPr lang="ru-RU" sz="4800" spc="-5" dirty="0">
                        <a:effectLst/>
                      </a:endParaRPr>
                    </a:p>
                  </a:txBody>
                  <a:tcPr marL="68580" marR="68580" marT="0" marB="0"/>
                </a:tc>
                <a:extLst>
                  <a:ext uri="{0D108BD9-81ED-4DB2-BD59-A6C34878D82A}">
                    <a16:rowId xmlns:a16="http://schemas.microsoft.com/office/drawing/2014/main" val="1620008226"/>
                  </a:ext>
                </a:extLst>
              </a:tr>
              <a:tr h="0">
                <a:tc>
                  <a:txBody>
                    <a:bodyPr/>
                    <a:lstStyle/>
                    <a:p>
                      <a:pPr indent="182880" algn="just">
                        <a:lnSpc>
                          <a:spcPct val="95000"/>
                        </a:lnSpc>
                        <a:spcAft>
                          <a:spcPts val="600"/>
                        </a:spcAft>
                        <a:tabLst>
                          <a:tab pos="182880" algn="l"/>
                        </a:tabLst>
                      </a:pPr>
                      <a:r>
                        <a:rPr lang="en-US" sz="4800" b="1" spc="-5" dirty="0" err="1">
                          <a:effectLst/>
                        </a:rPr>
                        <a:t>btreesModsGetTreeType</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Outputs the type of the tree (1 – B-tree, 2 – B</a:t>
                      </a:r>
                      <a:r>
                        <a:rPr lang="en-US" sz="4800" spc="-5" baseline="30000" dirty="0">
                          <a:effectLst/>
                        </a:rPr>
                        <a:t>+</a:t>
                      </a:r>
                      <a:r>
                        <a:rPr lang="en-US" sz="4800" spc="-5" dirty="0">
                          <a:effectLst/>
                        </a:rPr>
                        <a:t>-tree, 3 – B</a:t>
                      </a:r>
                      <a:r>
                        <a:rPr lang="en-US" sz="4800" spc="-5" baseline="30000" dirty="0">
                          <a:effectLst/>
                        </a:rPr>
                        <a:t>*</a:t>
                      </a:r>
                      <a:r>
                        <a:rPr lang="en-US" sz="4800" spc="-5" dirty="0">
                          <a:effectLst/>
                        </a:rPr>
                        <a:t>-tree, 4 – B</a:t>
                      </a:r>
                      <a:r>
                        <a:rPr lang="en-US" sz="4800" spc="-5" baseline="30000" dirty="0">
                          <a:effectLst/>
                        </a:rPr>
                        <a:t>*+</a:t>
                      </a:r>
                      <a:r>
                        <a:rPr lang="en-US" sz="4800" spc="-5" dirty="0">
                          <a:effectLst/>
                        </a:rPr>
                        <a:t>-tree) used as the table’s index structure.</a:t>
                      </a:r>
                      <a:endParaRPr lang="ru-RU" sz="4800" spc="-5" dirty="0">
                        <a:effectLst/>
                      </a:endParaRPr>
                    </a:p>
                  </a:txBody>
                  <a:tcPr marL="68580" marR="68580" marT="0" marB="0"/>
                </a:tc>
                <a:extLst>
                  <a:ext uri="{0D108BD9-81ED-4DB2-BD59-A6C34878D82A}">
                    <a16:rowId xmlns:a16="http://schemas.microsoft.com/office/drawing/2014/main" val="2616718016"/>
                  </a:ext>
                </a:extLst>
              </a:tr>
            </a:tbl>
          </a:graphicData>
        </a:graphic>
      </p:graphicFrame>
    </p:spTree>
    <p:extLst>
      <p:ext uri="{BB962C8B-B14F-4D97-AF65-F5344CB8AC3E}">
        <p14:creationId xmlns:p14="http://schemas.microsoft.com/office/powerpoint/2010/main" val="394114161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Usage Example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22</a:t>
            </a:fld>
            <a:endParaRPr lang="ru-RU" sz="3200" dirty="0">
              <a:solidFill>
                <a:srgbClr val="253957"/>
              </a:solidFill>
              <a:latin typeface="+mn-lt"/>
            </a:endParaRPr>
          </a:p>
        </p:txBody>
      </p:sp>
      <p:pic>
        <p:nvPicPr>
          <p:cNvPr id="8" name="Рисунок 7" descr="C:\Users\User\YandexDisk\Скриншоты\2019-05-08_00-07-26.png">
            <a:extLst>
              <a:ext uri="{FF2B5EF4-FFF2-40B4-BE49-F238E27FC236}">
                <a16:creationId xmlns:a16="http://schemas.microsoft.com/office/drawing/2014/main" id="{F3B2A97E-C38A-455D-A447-8AD086B668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29411" y="4629359"/>
            <a:ext cx="12907317" cy="8123814"/>
          </a:xfrm>
          <a:prstGeom prst="rect">
            <a:avLst/>
          </a:prstGeom>
          <a:noFill/>
          <a:ln>
            <a:noFill/>
          </a:ln>
        </p:spPr>
      </p:pic>
    </p:spTree>
    <p:extLst>
      <p:ext uri="{BB962C8B-B14F-4D97-AF65-F5344CB8AC3E}">
        <p14:creationId xmlns:p14="http://schemas.microsoft.com/office/powerpoint/2010/main" val="303901382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49571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Experiment conducted using the </a:t>
            </a:r>
            <a:r>
              <a:rPr lang="en-US" sz="7000" b="1" dirty="0" err="1">
                <a:latin typeface="Arial Narrow" charset="0"/>
                <a:ea typeface="Arial Narrow" charset="0"/>
                <a:cs typeface="Arial Narrow" charset="0"/>
              </a:rPr>
              <a:t>Sqlite</a:t>
            </a:r>
            <a:r>
              <a:rPr lang="en-US" sz="7000" b="1" dirty="0">
                <a:latin typeface="Arial Narrow" charset="0"/>
                <a:ea typeface="Arial Narrow" charset="0"/>
                <a:cs typeface="Arial Narrow" charset="0"/>
              </a:rPr>
              <a:t> Extension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23</a:t>
            </a:fld>
            <a:endParaRPr lang="ru-RU" sz="3200" dirty="0">
              <a:solidFill>
                <a:srgbClr val="253957"/>
              </a:solidFill>
              <a:latin typeface="+mn-lt"/>
            </a:endParaRPr>
          </a:p>
        </p:txBody>
      </p:sp>
      <p:graphicFrame>
        <p:nvGraphicFramePr>
          <p:cNvPr id="2" name="Таблица 1">
            <a:extLst>
              <a:ext uri="{FF2B5EF4-FFF2-40B4-BE49-F238E27FC236}">
                <a16:creationId xmlns:a16="http://schemas.microsoft.com/office/drawing/2014/main" id="{E93F5F39-0F2D-4E5A-A774-52688A8618C1}"/>
              </a:ext>
            </a:extLst>
          </p:cNvPr>
          <p:cNvGraphicFramePr>
            <a:graphicFrameLocks noGrp="1"/>
          </p:cNvGraphicFramePr>
          <p:nvPr>
            <p:extLst>
              <p:ext uri="{D42A27DB-BD31-4B8C-83A1-F6EECF244321}">
                <p14:modId xmlns:p14="http://schemas.microsoft.com/office/powerpoint/2010/main" val="1520070737"/>
              </p:ext>
            </p:extLst>
          </p:nvPr>
        </p:nvGraphicFramePr>
        <p:xfrm>
          <a:off x="1209448" y="4955268"/>
          <a:ext cx="21495711" cy="6949440"/>
        </p:xfrm>
        <a:graphic>
          <a:graphicData uri="http://schemas.openxmlformats.org/drawingml/2006/table">
            <a:tbl>
              <a:tblPr firstRow="1" firstCol="1" bandRow="1">
                <a:tableStyleId>{5940675A-B579-460E-94D1-54222C63F5DA}</a:tableStyleId>
              </a:tblPr>
              <a:tblGrid>
                <a:gridCol w="7354981">
                  <a:extLst>
                    <a:ext uri="{9D8B030D-6E8A-4147-A177-3AD203B41FA5}">
                      <a16:colId xmlns:a16="http://schemas.microsoft.com/office/drawing/2014/main" val="884787661"/>
                    </a:ext>
                  </a:extLst>
                </a:gridCol>
                <a:gridCol w="7801358">
                  <a:extLst>
                    <a:ext uri="{9D8B030D-6E8A-4147-A177-3AD203B41FA5}">
                      <a16:colId xmlns:a16="http://schemas.microsoft.com/office/drawing/2014/main" val="435465238"/>
                    </a:ext>
                  </a:extLst>
                </a:gridCol>
                <a:gridCol w="6339372">
                  <a:extLst>
                    <a:ext uri="{9D8B030D-6E8A-4147-A177-3AD203B41FA5}">
                      <a16:colId xmlns:a16="http://schemas.microsoft.com/office/drawing/2014/main" val="1646806751"/>
                    </a:ext>
                  </a:extLst>
                </a:gridCol>
              </a:tblGrid>
              <a:tr h="0">
                <a:tc>
                  <a:txBody>
                    <a:bodyPr/>
                    <a:lstStyle/>
                    <a:p>
                      <a:pPr indent="182880" algn="ctr">
                        <a:lnSpc>
                          <a:spcPct val="95000"/>
                        </a:lnSpc>
                        <a:spcAft>
                          <a:spcPts val="600"/>
                        </a:spcAft>
                        <a:tabLst>
                          <a:tab pos="182880" algn="l"/>
                        </a:tabLst>
                      </a:pPr>
                      <a:r>
                        <a:rPr lang="en-US" sz="4800" b="1" spc="-5" dirty="0">
                          <a:effectLst/>
                        </a:rPr>
                        <a:t>Operation on the table</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b="1" spc="-5" dirty="0">
                          <a:effectLst/>
                        </a:rPr>
                        <a:t>Total execution time (</a:t>
                      </a:r>
                      <a:r>
                        <a:rPr lang="en-US" sz="4800" b="1" spc="-5" dirty="0" err="1">
                          <a:effectLst/>
                        </a:rPr>
                        <a:t>ms</a:t>
                      </a:r>
                      <a:r>
                        <a:rPr lang="en-US" sz="4800" b="1" spc="-5" dirty="0">
                          <a:effectLst/>
                        </a:rPr>
                        <a:t>)</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b="1" spc="-5" dirty="0">
                          <a:effectLst/>
                        </a:rPr>
                        <a:t>Mean execution time per row (</a:t>
                      </a:r>
                      <a:r>
                        <a:rPr lang="en-US" sz="4800" b="1" spc="-5" dirty="0" err="1">
                          <a:effectLst/>
                        </a:rPr>
                        <a:t>ms</a:t>
                      </a:r>
                      <a:r>
                        <a:rPr lang="en-US" sz="4800" b="1" spc="-5" dirty="0">
                          <a:effectLst/>
                        </a:rPr>
                        <a:t>)</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049747560"/>
                  </a:ext>
                </a:extLst>
              </a:tr>
              <a:tr h="0">
                <a:tc>
                  <a:txBody>
                    <a:bodyPr/>
                    <a:lstStyle/>
                    <a:p>
                      <a:pPr indent="182880" algn="just">
                        <a:lnSpc>
                          <a:spcPct val="95000"/>
                        </a:lnSpc>
                        <a:spcAft>
                          <a:spcPts val="600"/>
                        </a:spcAft>
                        <a:tabLst>
                          <a:tab pos="182880" algn="l"/>
                        </a:tabLst>
                      </a:pPr>
                      <a:r>
                        <a:rPr lang="en-US" sz="4800" spc="-5">
                          <a:effectLst/>
                        </a:rPr>
                        <a:t>Table creation</a:t>
                      </a:r>
                      <a:endParaRPr lang="ru-RU" sz="48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a:effectLst/>
                        </a:rPr>
                        <a:t>21</a:t>
                      </a:r>
                      <a:endParaRPr lang="ru-RU" sz="48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a:effectLst/>
                        </a:rPr>
                        <a:t>-</a:t>
                      </a:r>
                      <a:endParaRPr lang="ru-RU" sz="48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897057319"/>
                  </a:ext>
                </a:extLst>
              </a:tr>
              <a:tr h="0">
                <a:tc>
                  <a:txBody>
                    <a:bodyPr/>
                    <a:lstStyle/>
                    <a:p>
                      <a:pPr indent="182880" algn="just">
                        <a:lnSpc>
                          <a:spcPct val="95000"/>
                        </a:lnSpc>
                        <a:spcAft>
                          <a:spcPts val="600"/>
                        </a:spcAft>
                        <a:tabLst>
                          <a:tab pos="182880" algn="l"/>
                        </a:tabLst>
                      </a:pPr>
                      <a:r>
                        <a:rPr lang="en-US" sz="4800" spc="-5">
                          <a:effectLst/>
                        </a:rPr>
                        <a:t>First 500 rows insertion</a:t>
                      </a:r>
                      <a:endParaRPr lang="ru-RU" sz="48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a:effectLst/>
                        </a:rPr>
                        <a:t>9128</a:t>
                      </a:r>
                      <a:endParaRPr lang="ru-RU" sz="48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a:effectLst/>
                        </a:rPr>
                        <a:t>18.3</a:t>
                      </a:r>
                      <a:endParaRPr lang="ru-RU" sz="48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909230144"/>
                  </a:ext>
                </a:extLst>
              </a:tr>
              <a:tr h="0">
                <a:tc>
                  <a:txBody>
                    <a:bodyPr/>
                    <a:lstStyle/>
                    <a:p>
                      <a:pPr indent="182880" algn="just">
                        <a:lnSpc>
                          <a:spcPct val="95000"/>
                        </a:lnSpc>
                        <a:spcAft>
                          <a:spcPts val="600"/>
                        </a:spcAft>
                        <a:tabLst>
                          <a:tab pos="182880" algn="l"/>
                        </a:tabLst>
                      </a:pPr>
                      <a:r>
                        <a:rPr lang="en-US" sz="4800" spc="-5">
                          <a:effectLst/>
                        </a:rPr>
                        <a:t>Next 500 rows insertion</a:t>
                      </a:r>
                      <a:endParaRPr lang="ru-RU" sz="48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a:effectLst/>
                        </a:rPr>
                        <a:t>9802</a:t>
                      </a:r>
                      <a:endParaRPr lang="ru-RU" sz="48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a:effectLst/>
                        </a:rPr>
                        <a:t>19.6</a:t>
                      </a:r>
                      <a:endParaRPr lang="ru-RU" sz="48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813958359"/>
                  </a:ext>
                </a:extLst>
              </a:tr>
              <a:tr h="0">
                <a:tc>
                  <a:txBody>
                    <a:bodyPr/>
                    <a:lstStyle/>
                    <a:p>
                      <a:pPr indent="182880" algn="just">
                        <a:lnSpc>
                          <a:spcPct val="95000"/>
                        </a:lnSpc>
                        <a:spcAft>
                          <a:spcPts val="600"/>
                        </a:spcAft>
                        <a:tabLst>
                          <a:tab pos="182880" algn="l"/>
                        </a:tabLst>
                      </a:pPr>
                      <a:r>
                        <a:rPr lang="en-US" sz="4800" spc="-5">
                          <a:effectLst/>
                        </a:rPr>
                        <a:t>1001st row insertion (including the B-tree into the B</a:t>
                      </a:r>
                      <a:r>
                        <a:rPr lang="en-US" sz="4800" spc="-5" baseline="30000">
                          <a:effectLst/>
                        </a:rPr>
                        <a:t>*</a:t>
                      </a:r>
                      <a:r>
                        <a:rPr lang="en-US" sz="4800" spc="-5">
                          <a:effectLst/>
                        </a:rPr>
                        <a:t>-tree rebuilding)</a:t>
                      </a:r>
                      <a:endParaRPr lang="ru-RU" sz="48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a:effectLst/>
                        </a:rPr>
                        <a:t>50</a:t>
                      </a:r>
                      <a:endParaRPr lang="ru-RU" sz="48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a:effectLst/>
                        </a:rPr>
                        <a:t>50</a:t>
                      </a:r>
                      <a:endParaRPr lang="ru-RU" sz="48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98783774"/>
                  </a:ext>
                </a:extLst>
              </a:tr>
              <a:tr h="0">
                <a:tc>
                  <a:txBody>
                    <a:bodyPr/>
                    <a:lstStyle/>
                    <a:p>
                      <a:pPr indent="182880" algn="just">
                        <a:lnSpc>
                          <a:spcPct val="95000"/>
                        </a:lnSpc>
                        <a:spcAft>
                          <a:spcPts val="600"/>
                        </a:spcAft>
                        <a:tabLst>
                          <a:tab pos="182880" algn="l"/>
                        </a:tabLst>
                      </a:pPr>
                      <a:r>
                        <a:rPr lang="en-US" sz="4800" spc="-5">
                          <a:effectLst/>
                        </a:rPr>
                        <a:t>Next 499 rows insertion</a:t>
                      </a:r>
                      <a:endParaRPr lang="ru-RU" sz="48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a:effectLst/>
                        </a:rPr>
                        <a:t>9168</a:t>
                      </a:r>
                      <a:endParaRPr lang="ru-RU" sz="48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a:effectLst/>
                        </a:rPr>
                        <a:t>18.4</a:t>
                      </a:r>
                      <a:endParaRPr lang="ru-RU" sz="48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204921546"/>
                  </a:ext>
                </a:extLst>
              </a:tr>
              <a:tr h="0">
                <a:tc>
                  <a:txBody>
                    <a:bodyPr/>
                    <a:lstStyle/>
                    <a:p>
                      <a:pPr indent="182880" algn="just">
                        <a:lnSpc>
                          <a:spcPct val="95000"/>
                        </a:lnSpc>
                        <a:spcAft>
                          <a:spcPts val="600"/>
                        </a:spcAft>
                        <a:tabLst>
                          <a:tab pos="182880" algn="l"/>
                        </a:tabLst>
                      </a:pPr>
                      <a:r>
                        <a:rPr lang="en-US" sz="4800" spc="-5">
                          <a:effectLst/>
                        </a:rPr>
                        <a:t>Last 500 rows insertion</a:t>
                      </a:r>
                      <a:endParaRPr lang="ru-RU" sz="48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a:effectLst/>
                        </a:rPr>
                        <a:t>8933</a:t>
                      </a:r>
                      <a:endParaRPr lang="ru-RU" sz="48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17.9</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714200275"/>
                  </a:ext>
                </a:extLst>
              </a:tr>
            </a:tbl>
          </a:graphicData>
        </a:graphic>
      </p:graphicFrame>
    </p:spTree>
    <p:extLst>
      <p:ext uri="{BB962C8B-B14F-4D97-AF65-F5344CB8AC3E}">
        <p14:creationId xmlns:p14="http://schemas.microsoft.com/office/powerpoint/2010/main" val="108682447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49571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Experiment conducted using the </a:t>
            </a:r>
            <a:r>
              <a:rPr lang="en-US" sz="7000" b="1" dirty="0" err="1">
                <a:latin typeface="Arial Narrow" charset="0"/>
                <a:ea typeface="Arial Narrow" charset="0"/>
                <a:cs typeface="Arial Narrow" charset="0"/>
              </a:rPr>
              <a:t>Sqlite</a:t>
            </a:r>
            <a:r>
              <a:rPr lang="en-US" sz="7000" b="1" dirty="0">
                <a:latin typeface="Arial Narrow" charset="0"/>
                <a:ea typeface="Arial Narrow" charset="0"/>
                <a:cs typeface="Arial Narrow" charset="0"/>
              </a:rPr>
              <a:t> Extension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24</a:t>
            </a:fld>
            <a:endParaRPr lang="ru-RU" sz="3200" dirty="0">
              <a:solidFill>
                <a:srgbClr val="253957"/>
              </a:solidFill>
              <a:latin typeface="+mn-lt"/>
            </a:endParaRPr>
          </a:p>
        </p:txBody>
      </p:sp>
      <p:graphicFrame>
        <p:nvGraphicFramePr>
          <p:cNvPr id="3" name="Таблица 2">
            <a:extLst>
              <a:ext uri="{FF2B5EF4-FFF2-40B4-BE49-F238E27FC236}">
                <a16:creationId xmlns:a16="http://schemas.microsoft.com/office/drawing/2014/main" id="{67C81A94-8D10-4CCB-9602-D15821279856}"/>
              </a:ext>
            </a:extLst>
          </p:cNvPr>
          <p:cNvGraphicFramePr>
            <a:graphicFrameLocks noGrp="1"/>
          </p:cNvGraphicFramePr>
          <p:nvPr>
            <p:extLst>
              <p:ext uri="{D42A27DB-BD31-4B8C-83A1-F6EECF244321}">
                <p14:modId xmlns:p14="http://schemas.microsoft.com/office/powerpoint/2010/main" val="3566715137"/>
              </p:ext>
            </p:extLst>
          </p:nvPr>
        </p:nvGraphicFramePr>
        <p:xfrm>
          <a:off x="1201065" y="4363372"/>
          <a:ext cx="21495711" cy="8918448"/>
        </p:xfrm>
        <a:graphic>
          <a:graphicData uri="http://schemas.openxmlformats.org/drawingml/2006/table">
            <a:tbl>
              <a:tblPr firstRow="1" firstCol="1" bandRow="1">
                <a:tableStyleId>{5940675A-B579-460E-94D1-54222C63F5DA}</a:tableStyleId>
              </a:tblPr>
              <a:tblGrid>
                <a:gridCol w="7354981">
                  <a:extLst>
                    <a:ext uri="{9D8B030D-6E8A-4147-A177-3AD203B41FA5}">
                      <a16:colId xmlns:a16="http://schemas.microsoft.com/office/drawing/2014/main" val="3697448389"/>
                    </a:ext>
                  </a:extLst>
                </a:gridCol>
                <a:gridCol w="7801358">
                  <a:extLst>
                    <a:ext uri="{9D8B030D-6E8A-4147-A177-3AD203B41FA5}">
                      <a16:colId xmlns:a16="http://schemas.microsoft.com/office/drawing/2014/main" val="3137794303"/>
                    </a:ext>
                  </a:extLst>
                </a:gridCol>
                <a:gridCol w="6339372">
                  <a:extLst>
                    <a:ext uri="{9D8B030D-6E8A-4147-A177-3AD203B41FA5}">
                      <a16:colId xmlns:a16="http://schemas.microsoft.com/office/drawing/2014/main" val="302482374"/>
                    </a:ext>
                  </a:extLst>
                </a:gridCol>
              </a:tblGrid>
              <a:tr h="347472">
                <a:tc>
                  <a:txBody>
                    <a:bodyPr/>
                    <a:lstStyle/>
                    <a:p>
                      <a:pPr indent="182880" algn="ctr">
                        <a:lnSpc>
                          <a:spcPct val="95000"/>
                        </a:lnSpc>
                        <a:spcAft>
                          <a:spcPts val="600"/>
                        </a:spcAft>
                        <a:tabLst>
                          <a:tab pos="182880" algn="l"/>
                        </a:tabLst>
                      </a:pPr>
                      <a:r>
                        <a:rPr lang="en-US" sz="4400" b="1" spc="-5" dirty="0">
                          <a:effectLst/>
                        </a:rPr>
                        <a:t>Operation on the table</a:t>
                      </a:r>
                      <a:endParaRPr lang="ru-RU" sz="44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b="1" spc="-5" dirty="0">
                          <a:effectLst/>
                        </a:rPr>
                        <a:t>Total execution time (</a:t>
                      </a:r>
                      <a:r>
                        <a:rPr lang="en-US" sz="4400" b="1" spc="-5" dirty="0" err="1">
                          <a:effectLst/>
                        </a:rPr>
                        <a:t>ms</a:t>
                      </a:r>
                      <a:r>
                        <a:rPr lang="en-US" sz="4400" b="1" spc="-5" dirty="0">
                          <a:effectLst/>
                        </a:rPr>
                        <a:t>)</a:t>
                      </a:r>
                      <a:endParaRPr lang="ru-RU" sz="44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b="1" spc="-5" dirty="0">
                          <a:effectLst/>
                        </a:rPr>
                        <a:t>Mean execution time per row (</a:t>
                      </a:r>
                      <a:r>
                        <a:rPr lang="en-US" sz="4400" b="1" spc="-5" dirty="0" err="1">
                          <a:effectLst/>
                        </a:rPr>
                        <a:t>ms</a:t>
                      </a:r>
                      <a:r>
                        <a:rPr lang="en-US" sz="4400" b="1" spc="-5" dirty="0">
                          <a:effectLst/>
                        </a:rPr>
                        <a:t>)</a:t>
                      </a:r>
                      <a:endParaRPr lang="ru-RU" sz="44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624522774"/>
                  </a:ext>
                </a:extLst>
              </a:tr>
              <a:tr h="347472">
                <a:tc>
                  <a:txBody>
                    <a:bodyPr/>
                    <a:lstStyle/>
                    <a:p>
                      <a:pPr indent="182880" algn="just">
                        <a:lnSpc>
                          <a:spcPct val="95000"/>
                        </a:lnSpc>
                        <a:spcAft>
                          <a:spcPts val="600"/>
                        </a:spcAft>
                        <a:tabLst>
                          <a:tab pos="182880" algn="l"/>
                        </a:tabLst>
                      </a:pPr>
                      <a:r>
                        <a:rPr lang="en-US" sz="4400" spc="-5" dirty="0">
                          <a:effectLst/>
                        </a:rPr>
                        <a:t>First 500 rows deletion</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400" spc="-5" dirty="0">
                          <a:effectLst/>
                        </a:rPr>
                        <a:t>9888</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400" spc="-5" dirty="0">
                          <a:effectLst/>
                        </a:rPr>
                        <a:t>19.8</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203952199"/>
                  </a:ext>
                </a:extLst>
              </a:tr>
              <a:tr h="0">
                <a:tc>
                  <a:txBody>
                    <a:bodyPr/>
                    <a:lstStyle/>
                    <a:p>
                      <a:pPr indent="182880" algn="just">
                        <a:lnSpc>
                          <a:spcPct val="95000"/>
                        </a:lnSpc>
                        <a:spcAft>
                          <a:spcPts val="600"/>
                        </a:spcAft>
                        <a:tabLst>
                          <a:tab pos="182880" algn="l"/>
                        </a:tabLst>
                      </a:pPr>
                      <a:r>
                        <a:rPr lang="en-US" sz="4400" spc="-5" dirty="0">
                          <a:effectLst/>
                        </a:rPr>
                        <a:t>Next 500 rows deletion (including the B</a:t>
                      </a:r>
                      <a:r>
                        <a:rPr lang="en-US" sz="4400" spc="-5" baseline="30000" dirty="0">
                          <a:effectLst/>
                        </a:rPr>
                        <a:t>*</a:t>
                      </a:r>
                      <a:r>
                        <a:rPr lang="en-US" sz="4400" spc="-5" dirty="0">
                          <a:effectLst/>
                        </a:rPr>
                        <a:t>-tree into the B</a:t>
                      </a:r>
                      <a:r>
                        <a:rPr lang="en-US" sz="4400" spc="-5" baseline="30000" dirty="0">
                          <a:effectLst/>
                        </a:rPr>
                        <a:t>*+</a:t>
                      </a:r>
                      <a:r>
                        <a:rPr lang="en-US" sz="4400" spc="-5" dirty="0">
                          <a:effectLst/>
                        </a:rPr>
                        <a:t>-tree rebuilding)</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400" spc="-5" dirty="0">
                          <a:effectLst/>
                        </a:rPr>
                        <a:t>9974</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400" spc="-5">
                          <a:effectLst/>
                        </a:rPr>
                        <a:t>19.9</a:t>
                      </a:r>
                      <a:endParaRPr lang="ru-RU" sz="44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064939370"/>
                  </a:ext>
                </a:extLst>
              </a:tr>
              <a:tr h="0">
                <a:tc>
                  <a:txBody>
                    <a:bodyPr/>
                    <a:lstStyle/>
                    <a:p>
                      <a:pPr indent="182880" algn="just">
                        <a:lnSpc>
                          <a:spcPct val="95000"/>
                        </a:lnSpc>
                        <a:spcAft>
                          <a:spcPts val="600"/>
                        </a:spcAft>
                        <a:tabLst>
                          <a:tab pos="182880" algn="l"/>
                        </a:tabLst>
                      </a:pPr>
                      <a:r>
                        <a:rPr lang="en-US" sz="4400" spc="-5">
                          <a:effectLst/>
                        </a:rPr>
                        <a:t>Next 500 rows deletion</a:t>
                      </a:r>
                      <a:endParaRPr lang="ru-RU" sz="44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400" spc="-5" dirty="0">
                          <a:effectLst/>
                        </a:rPr>
                        <a:t>9784</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400" spc="-5">
                          <a:effectLst/>
                        </a:rPr>
                        <a:t>19.6</a:t>
                      </a:r>
                      <a:endParaRPr lang="ru-RU" sz="44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144006901"/>
                  </a:ext>
                </a:extLst>
              </a:tr>
              <a:tr h="0">
                <a:tc>
                  <a:txBody>
                    <a:bodyPr/>
                    <a:lstStyle/>
                    <a:p>
                      <a:pPr indent="182880" algn="just">
                        <a:lnSpc>
                          <a:spcPct val="95000"/>
                        </a:lnSpc>
                        <a:spcAft>
                          <a:spcPts val="600"/>
                        </a:spcAft>
                        <a:tabLst>
                          <a:tab pos="182880" algn="l"/>
                        </a:tabLst>
                      </a:pPr>
                      <a:r>
                        <a:rPr lang="en-US" sz="4400" spc="-5">
                          <a:effectLst/>
                        </a:rPr>
                        <a:t>Last 500 rows deletion (including the B</a:t>
                      </a:r>
                      <a:r>
                        <a:rPr lang="en-US" sz="4400" spc="-5" baseline="30000">
                          <a:effectLst/>
                        </a:rPr>
                        <a:t>*+</a:t>
                      </a:r>
                      <a:r>
                        <a:rPr lang="en-US" sz="4400" spc="-5">
                          <a:effectLst/>
                        </a:rPr>
                        <a:t>-tree into the B</a:t>
                      </a:r>
                      <a:r>
                        <a:rPr lang="en-US" sz="4400" spc="-5" baseline="30000">
                          <a:effectLst/>
                        </a:rPr>
                        <a:t>+</a:t>
                      </a:r>
                      <a:r>
                        <a:rPr lang="en-US" sz="4400" spc="-5">
                          <a:effectLst/>
                        </a:rPr>
                        <a:t>-tree rebuilding)</a:t>
                      </a:r>
                      <a:endParaRPr lang="ru-RU" sz="44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400" spc="-5" dirty="0">
                          <a:effectLst/>
                        </a:rPr>
                        <a:t>9201</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400" spc="-5">
                          <a:effectLst/>
                        </a:rPr>
                        <a:t>18.4</a:t>
                      </a:r>
                      <a:endParaRPr lang="ru-RU" sz="44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524302424"/>
                  </a:ext>
                </a:extLst>
              </a:tr>
              <a:tr h="0">
                <a:tc>
                  <a:txBody>
                    <a:bodyPr/>
                    <a:lstStyle/>
                    <a:p>
                      <a:pPr indent="182880" algn="just">
                        <a:lnSpc>
                          <a:spcPct val="95000"/>
                        </a:lnSpc>
                        <a:spcAft>
                          <a:spcPts val="600"/>
                        </a:spcAft>
                        <a:tabLst>
                          <a:tab pos="182880" algn="l"/>
                        </a:tabLst>
                      </a:pPr>
                      <a:r>
                        <a:rPr lang="en-US" sz="4400" spc="-5">
                          <a:effectLst/>
                        </a:rPr>
                        <a:t>1000 rows insertion</a:t>
                      </a:r>
                      <a:endParaRPr lang="ru-RU" sz="44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400" spc="-5" dirty="0">
                          <a:effectLst/>
                        </a:rPr>
                        <a:t>18113</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400" spc="-5" dirty="0">
                          <a:effectLst/>
                        </a:rPr>
                        <a:t>18.1</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555466956"/>
                  </a:ext>
                </a:extLst>
              </a:tr>
              <a:tr h="0">
                <a:tc>
                  <a:txBody>
                    <a:bodyPr/>
                    <a:lstStyle/>
                    <a:p>
                      <a:pPr indent="182880" algn="just">
                        <a:lnSpc>
                          <a:spcPct val="95000"/>
                        </a:lnSpc>
                        <a:spcAft>
                          <a:spcPts val="600"/>
                        </a:spcAft>
                        <a:tabLst>
                          <a:tab pos="182880" algn="l"/>
                        </a:tabLst>
                      </a:pPr>
                      <a:r>
                        <a:rPr lang="en-US" sz="4400" spc="-5">
                          <a:effectLst/>
                        </a:rPr>
                        <a:t>Next 4800 rows insertion (including the B</a:t>
                      </a:r>
                      <a:r>
                        <a:rPr lang="en-US" sz="4400" spc="-5" baseline="30000">
                          <a:effectLst/>
                        </a:rPr>
                        <a:t>+</a:t>
                      </a:r>
                      <a:r>
                        <a:rPr lang="en-US" sz="4400" spc="-5">
                          <a:effectLst/>
                        </a:rPr>
                        <a:t>-tree into the B</a:t>
                      </a:r>
                      <a:r>
                        <a:rPr lang="en-US" sz="4400" spc="-5" baseline="30000">
                          <a:effectLst/>
                        </a:rPr>
                        <a:t>*+</a:t>
                      </a:r>
                      <a:r>
                        <a:rPr lang="en-US" sz="4400" spc="-5">
                          <a:effectLst/>
                        </a:rPr>
                        <a:t>-tree rebuilding)</a:t>
                      </a:r>
                      <a:endParaRPr lang="ru-RU" sz="44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400" spc="-5">
                          <a:effectLst/>
                        </a:rPr>
                        <a:t>86465</a:t>
                      </a:r>
                      <a:endParaRPr lang="ru-RU" sz="44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400" spc="-5" dirty="0">
                          <a:effectLst/>
                        </a:rPr>
                        <a:t>18</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483311153"/>
                  </a:ext>
                </a:extLst>
              </a:tr>
            </a:tbl>
          </a:graphicData>
        </a:graphic>
      </p:graphicFrame>
    </p:spTree>
    <p:extLst>
      <p:ext uri="{BB962C8B-B14F-4D97-AF65-F5344CB8AC3E}">
        <p14:creationId xmlns:p14="http://schemas.microsoft.com/office/powerpoint/2010/main" val="3689497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Experiment conducted using the </a:t>
            </a:r>
            <a:r>
              <a:rPr lang="en-US" sz="7000" b="1" dirty="0" err="1">
                <a:latin typeface="Arial Narrow" charset="0"/>
                <a:ea typeface="Arial Narrow" charset="0"/>
                <a:cs typeface="Arial Narrow" charset="0"/>
              </a:rPr>
              <a:t>Sqlite</a:t>
            </a:r>
            <a:r>
              <a:rPr lang="en-US" sz="7000" b="1" dirty="0">
                <a:latin typeface="Arial Narrow" charset="0"/>
                <a:ea typeface="Arial Narrow" charset="0"/>
                <a:cs typeface="Arial Narrow" charset="0"/>
              </a:rPr>
              <a:t> Extension</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6809" y="4363315"/>
            <a:ext cx="23597191"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key insertion on the B</a:t>
            </a:r>
            <a:r>
              <a:rPr lang="en-US" sz="6600" baseline="30000" dirty="0"/>
              <a:t>*</a:t>
            </a:r>
            <a:r>
              <a:rPr lang="en-US" sz="6600" dirty="0"/>
              <a:t>-tree is faster than on the B-tree as expected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key deletion on the B</a:t>
            </a:r>
            <a:r>
              <a:rPr lang="en-US" sz="6600" baseline="30000" dirty="0"/>
              <a:t>+</a:t>
            </a:r>
            <a:r>
              <a:rPr lang="en-US" sz="6600" dirty="0"/>
              <a:t>-tree and B</a:t>
            </a:r>
            <a:r>
              <a:rPr lang="en-US" sz="6600" baseline="30000" dirty="0"/>
              <a:t>*+</a:t>
            </a:r>
            <a:r>
              <a:rPr lang="en-US" sz="6600" dirty="0"/>
              <a:t>-tree is faster than on the B-tree and B</a:t>
            </a:r>
            <a:r>
              <a:rPr lang="en-US" sz="6600" baseline="30000" dirty="0"/>
              <a:t>*</a:t>
            </a:r>
            <a:r>
              <a:rPr lang="en-US" sz="6600" dirty="0"/>
              <a:t>-tree respectively</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key insertion on the B</a:t>
            </a:r>
            <a:r>
              <a:rPr lang="en-US" sz="6600" baseline="30000" dirty="0"/>
              <a:t>*+</a:t>
            </a:r>
            <a:r>
              <a:rPr lang="en-US" sz="6600" dirty="0"/>
              <a:t>-tree is slightly faster than on the B</a:t>
            </a:r>
            <a:r>
              <a:rPr lang="en-US" sz="6600" baseline="30000" dirty="0"/>
              <a:t>+</a:t>
            </a:r>
            <a:r>
              <a:rPr lang="en-US" sz="6600" dirty="0"/>
              <a:t>-tree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25</a:t>
            </a:fld>
            <a:endParaRPr lang="ru-RU" sz="3200" dirty="0">
              <a:solidFill>
                <a:srgbClr val="253957"/>
              </a:solidFill>
              <a:latin typeface="+mn-lt"/>
            </a:endParaRPr>
          </a:p>
        </p:txBody>
      </p:sp>
    </p:spTree>
    <p:extLst>
      <p:ext uri="{BB962C8B-B14F-4D97-AF65-F5344CB8AC3E}">
        <p14:creationId xmlns:p14="http://schemas.microsoft.com/office/powerpoint/2010/main" val="156081032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Summary</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6808" y="4129399"/>
            <a:ext cx="23597191"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B-trees modifications library is connected to the SQLite as an extension using developed in this work C API</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Research conducted using this library is presented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Algorithm of selecting the best index structure is developed and implemented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Experiment is conducted using the SQLite extension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66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26</a:t>
            </a:fld>
            <a:endParaRPr lang="ru-RU" sz="3200" dirty="0">
              <a:solidFill>
                <a:srgbClr val="253957"/>
              </a:solidFill>
              <a:latin typeface="+mn-lt"/>
            </a:endParaRPr>
          </a:p>
        </p:txBody>
      </p:sp>
    </p:spTree>
    <p:extLst>
      <p:ext uri="{BB962C8B-B14F-4D97-AF65-F5344CB8AC3E}">
        <p14:creationId xmlns:p14="http://schemas.microsoft.com/office/powerpoint/2010/main" val="174047548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References</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4363570"/>
            <a:ext cx="21506374"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en-US" sz="5400" dirty="0"/>
              <a:t>[1] R. Bayer and E. McCreight, “Organization and maintenance of large ordered indexes,” </a:t>
            </a:r>
            <a:r>
              <a:rPr lang="en-US" sz="5400" i="1" dirty="0"/>
              <a:t>Acta Informatica</a:t>
            </a:r>
            <a:r>
              <a:rPr lang="en-US" sz="5400" dirty="0"/>
              <a:t>, vol. 1, no. 3, pp. 173 – 189, 1972.</a:t>
            </a:r>
          </a:p>
          <a:p>
            <a:pPr algn="l">
              <a:defRPr sz="2800">
                <a:solidFill>
                  <a:srgbClr val="253957"/>
                </a:solidFill>
                <a:latin typeface="+mn-lt"/>
                <a:ea typeface="+mn-ea"/>
                <a:cs typeface="+mn-cs"/>
                <a:sym typeface="Arial Narrow"/>
              </a:defRPr>
            </a:pPr>
            <a:r>
              <a:rPr lang="en-US" sz="5400" dirty="0"/>
              <a:t>[2] K. </a:t>
            </a:r>
            <a:r>
              <a:rPr lang="en-US" sz="5400" dirty="0" err="1"/>
              <a:t>Pollari-Malmi</a:t>
            </a:r>
            <a:r>
              <a:rPr lang="en-US" sz="5400" dirty="0"/>
              <a:t>. (2010). “B</a:t>
            </a:r>
            <a:r>
              <a:rPr lang="en-US" sz="5400" baseline="30000" dirty="0"/>
              <a:t>+</a:t>
            </a:r>
            <a:r>
              <a:rPr lang="en-US" sz="5400" dirty="0"/>
              <a:t>-trees,” </a:t>
            </a:r>
            <a:r>
              <a:rPr lang="en-US" sz="5400" i="1" dirty="0"/>
              <a:t>University of Helsinki</a:t>
            </a:r>
            <a:r>
              <a:rPr lang="en-US" sz="5400" dirty="0"/>
              <a:t>. [PDF paper]. Available: </a:t>
            </a:r>
            <a:r>
              <a:rPr lang="en-US" sz="5400" dirty="0">
                <a:hlinkClick r:id="rId2"/>
              </a:rPr>
              <a:t>https://www.cs.helsinki.fi/u/mluukkai/tirak2010/B-tree.pdf</a:t>
            </a:r>
            <a:endParaRPr lang="en-US" sz="5400" dirty="0"/>
          </a:p>
          <a:p>
            <a:pPr algn="l">
              <a:defRPr sz="2800">
                <a:solidFill>
                  <a:srgbClr val="253957"/>
                </a:solidFill>
                <a:latin typeface="+mn-lt"/>
                <a:ea typeface="+mn-ea"/>
                <a:cs typeface="+mn-cs"/>
                <a:sym typeface="Arial Narrow"/>
              </a:defRPr>
            </a:pPr>
            <a:r>
              <a:rPr lang="en-US" sz="5400" dirty="0"/>
              <a:t>[3] “B*-tree.” NIST Dictionary of Algorithms and Data Structures. Available: </a:t>
            </a:r>
            <a:r>
              <a:rPr lang="en-US" sz="5400" dirty="0">
                <a:hlinkClick r:id="rId3"/>
              </a:rPr>
              <a:t>https://xlinux.nist.gov/dads/HTML/bstartree.html</a:t>
            </a:r>
            <a:r>
              <a:rPr lang="en-US" sz="5400" dirty="0"/>
              <a:t> (accessed Dec. 24, 2018).</a:t>
            </a:r>
          </a:p>
          <a:p>
            <a:pPr algn="l">
              <a:defRPr sz="2800">
                <a:solidFill>
                  <a:srgbClr val="253957"/>
                </a:solidFill>
                <a:latin typeface="+mn-lt"/>
                <a:ea typeface="+mn-ea"/>
                <a:cs typeface="+mn-cs"/>
                <a:sym typeface="Arial Narrow"/>
              </a:defRPr>
            </a:pPr>
            <a:r>
              <a:rPr lang="en-US" sz="5400" dirty="0">
                <a:solidFill>
                  <a:srgbClr val="253957"/>
                </a:solidFill>
                <a:sym typeface="Arial Narrow"/>
              </a:rPr>
              <a:t>[4] A. </a:t>
            </a:r>
            <a:r>
              <a:rPr lang="en-US" sz="5400" dirty="0" err="1">
                <a:solidFill>
                  <a:srgbClr val="253957"/>
                </a:solidFill>
                <a:sym typeface="Arial Narrow"/>
              </a:rPr>
              <a:t>Rigin</a:t>
            </a:r>
            <a:r>
              <a:rPr lang="en-US" sz="5400" dirty="0">
                <a:solidFill>
                  <a:srgbClr val="253957"/>
                </a:solidFill>
                <a:sym typeface="Arial Narrow"/>
              </a:rPr>
              <a:t>, “On the Performance of Multiway Trees in the Problem of Structured Data Indexing,” (in Russian), coursework, Dept. Soft. Eng., HSE, Moscow, Russia, 2018.</a:t>
            </a:r>
            <a:endParaRPr lang="en-US" sz="5400" dirty="0"/>
          </a:p>
          <a:p>
            <a:pPr algn="l">
              <a:defRPr sz="2800">
                <a:solidFill>
                  <a:srgbClr val="253957"/>
                </a:solidFill>
                <a:latin typeface="+mn-lt"/>
                <a:ea typeface="+mn-ea"/>
                <a:cs typeface="+mn-cs"/>
                <a:sym typeface="Arial Narrow"/>
              </a:defRPr>
            </a:pPr>
            <a:r>
              <a:rPr lang="en-US" sz="5400" dirty="0"/>
              <a:t>[5] “Run-Time Loadable Extensions.” SQLite.org. Available: </a:t>
            </a:r>
            <a:r>
              <a:rPr lang="en-US" sz="5400" dirty="0">
                <a:hlinkClick r:id="rId4"/>
              </a:rPr>
              <a:t>https://www.sqlite.org/loadext.html</a:t>
            </a:r>
            <a:r>
              <a:rPr lang="en-US" sz="5400" dirty="0"/>
              <a:t> (accessed Jan. 20, 2019).</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5">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902A01CF-F89D-4CA0-94E1-DF3AEA6516F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27</a:t>
            </a:fld>
            <a:endParaRPr lang="ru-RU" sz="3200" dirty="0">
              <a:solidFill>
                <a:srgbClr val="253957"/>
              </a:solidFill>
              <a:latin typeface="+mn-lt"/>
            </a:endParaRPr>
          </a:p>
        </p:txBody>
      </p:sp>
    </p:spTree>
    <p:extLst>
      <p:ext uri="{BB962C8B-B14F-4D97-AF65-F5344CB8AC3E}">
        <p14:creationId xmlns:p14="http://schemas.microsoft.com/office/powerpoint/2010/main" val="226515892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7902248" y="10876876"/>
            <a:ext cx="8579502"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3200" dirty="0">
                <a:solidFill>
                  <a:schemeClr val="bg1"/>
                </a:solidFill>
                <a:hlinkClick r:id="rId2">
                  <a:extLst>
                    <a:ext uri="{A12FA001-AC4F-418D-AE19-62706E023703}">
                      <ahyp:hlinkClr xmlns:ahyp="http://schemas.microsoft.com/office/drawing/2018/hyperlinkcolor" val="tx"/>
                    </a:ext>
                  </a:extLst>
                </a:hlinkClick>
              </a:rPr>
              <a:t>amrigin@edu.hse.ru</a:t>
            </a:r>
            <a:endParaRPr lang="en-US" sz="3200" dirty="0">
              <a:solidFill>
                <a:schemeClr val="bg1"/>
              </a:solidFill>
            </a:endParaRPr>
          </a:p>
          <a:p>
            <a:pPr algn="ctr"/>
            <a:r>
              <a:rPr lang="en-US" sz="3200" dirty="0">
                <a:solidFill>
                  <a:schemeClr val="bg1"/>
                </a:solidFill>
                <a:hlinkClick r:id="rId3">
                  <a:extLst>
                    <a:ext uri="{A12FA001-AC4F-418D-AE19-62706E023703}">
                      <ahyp:hlinkClr xmlns:ahyp="http://schemas.microsoft.com/office/drawing/2018/hyperlinkcolor" val="tx"/>
                    </a:ext>
                  </a:extLst>
                </a:hlinkClick>
              </a:rPr>
              <a:t>anton19979@yandex.ru</a:t>
            </a:r>
            <a:endParaRPr lang="en-US" sz="3200" dirty="0">
              <a:solidFill>
                <a:schemeClr val="bg1"/>
              </a:solidFill>
            </a:endParaRPr>
          </a:p>
          <a:p>
            <a:pPr algn="ctr"/>
            <a:r>
              <a:rPr lang="en-US" sz="3200" dirty="0">
                <a:solidFill>
                  <a:schemeClr val="bg1"/>
                </a:solidFill>
                <a:hlinkClick r:id="rId4">
                  <a:extLst>
                    <a:ext uri="{A12FA001-AC4F-418D-AE19-62706E023703}">
                      <ahyp:hlinkClr xmlns:ahyp="http://schemas.microsoft.com/office/drawing/2018/hyperlinkcolor" val="tx"/>
                    </a:ext>
                  </a:extLst>
                </a:hlinkClick>
              </a:rPr>
              <a:t>anton19979@yandex-team.ru</a:t>
            </a:r>
            <a:endParaRPr sz="3200" dirty="0">
              <a:solidFill>
                <a:schemeClr val="bg1"/>
              </a:solidFill>
            </a:endParaRPr>
          </a:p>
        </p:txBody>
      </p:sp>
      <p:sp>
        <p:nvSpPr>
          <p:cNvPr id="101" name="www.text"/>
          <p:cNvSpPr txBox="1"/>
          <p:nvPr/>
        </p:nvSpPr>
        <p:spPr>
          <a:xfrm>
            <a:off x="8920765" y="9226023"/>
            <a:ext cx="6542468"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pPr algn="ctr"/>
            <a:r>
              <a:rPr lang="en-US" sz="4800" dirty="0"/>
              <a:t>Thank you for your attention!</a:t>
            </a:r>
            <a:endParaRPr sz="4800" dirty="0"/>
          </a:p>
        </p:txBody>
      </p:sp>
      <p:pic>
        <p:nvPicPr>
          <p:cNvPr id="7" name="Изображение" descr="Изображение"/>
          <p:cNvPicPr>
            <a:picLocks noChangeAspect="1"/>
          </p:cNvPicPr>
          <p:nvPr/>
        </p:nvPicPr>
        <p:blipFill>
          <a:blip r:embed="rId5">
            <a:extLst/>
          </a:blip>
          <a:stretch>
            <a:fillRect/>
          </a:stretch>
        </p:blipFill>
        <p:spPr>
          <a:xfrm>
            <a:off x="11065951" y="4920064"/>
            <a:ext cx="2252097" cy="2903349"/>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a:t>
            </a:r>
          </a:p>
        </p:txBody>
      </p:sp>
      <mc:AlternateContent xmlns:mc="http://schemas.openxmlformats.org/markup-compatibility/2006" xmlns:a14="http://schemas.microsoft.com/office/drawing/2010/main">
        <mc:Choice Requires="a14">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01749" y="4934728"/>
                <a:ext cx="23682251" cy="656671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t>Balanced search tree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t>Nodes may contain more than 1 key and more than 2 pointers to the children nodes [1]</a:t>
                </a:r>
                <a:endParaRPr lang="ru-RU" sz="54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t>If some node contains </a:t>
                </a:r>
                <a14:m>
                  <m:oMath xmlns:m="http://schemas.openxmlformats.org/officeDocument/2006/math">
                    <m:r>
                      <a:rPr lang="en-US" sz="5400" i="1" dirty="0" smtClean="0">
                        <a:latin typeface="Cambria Math" panose="02040503050406030204" pitchFamily="18" charset="0"/>
                      </a:rPr>
                      <m:t>𝑘</m:t>
                    </m:r>
                  </m:oMath>
                </a14:m>
                <a:r>
                  <a:rPr lang="en-US" sz="5400" dirty="0"/>
                  <a:t> keys than it contains </a:t>
                </a:r>
                <a14:m>
                  <m:oMath xmlns:m="http://schemas.openxmlformats.org/officeDocument/2006/math">
                    <m:r>
                      <a:rPr lang="en-US" sz="5400" i="1" dirty="0" smtClean="0">
                        <a:latin typeface="Cambria Math" panose="02040503050406030204" pitchFamily="18" charset="0"/>
                      </a:rPr>
                      <m:t>𝑘</m:t>
                    </m:r>
                    <m:r>
                      <a:rPr lang="en-US" sz="5400" i="1" dirty="0" smtClean="0">
                        <a:latin typeface="Cambria Math" panose="02040503050406030204" pitchFamily="18" charset="0"/>
                      </a:rPr>
                      <m:t>+1 </m:t>
                    </m:r>
                  </m:oMath>
                </a14:m>
                <a:r>
                  <a:rPr lang="en-US" sz="5400" dirty="0"/>
                  <a:t>pointers to the children nodes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B-tree order </a:t>
                </a:r>
                <a:r>
                  <a:rPr lang="en-US" sz="5400" dirty="0"/>
                  <a:t>is such a </a:t>
                </a:r>
                <a14:m>
                  <m:oMath xmlns:m="http://schemas.openxmlformats.org/officeDocument/2006/math">
                    <m:r>
                      <a:rPr lang="en-US" sz="5400" b="0" i="1" smtClean="0">
                        <a:latin typeface="Cambria Math" panose="02040503050406030204" pitchFamily="18" charset="0"/>
                      </a:rPr>
                      <m:t>𝑡</m:t>
                    </m:r>
                  </m:oMath>
                </a14:m>
                <a:r>
                  <a:rPr lang="en-US" sz="5400" b="1" dirty="0"/>
                  <a:t> </a:t>
                </a:r>
                <a:r>
                  <a:rPr lang="en-US" sz="5400" dirty="0"/>
                  <a:t>number that (</a:t>
                </a:r>
                <a14:m>
                  <m:oMath xmlns:m="http://schemas.openxmlformats.org/officeDocument/2006/math">
                    <m:r>
                      <a:rPr lang="en-US" sz="5400" b="0" i="1" smtClean="0">
                        <a:latin typeface="Cambria Math" panose="02040503050406030204" pitchFamily="18" charset="0"/>
                      </a:rPr>
                      <m:t>𝑘</m:t>
                    </m:r>
                  </m:oMath>
                </a14:m>
                <a:r>
                  <a:rPr lang="en-US" sz="5400" dirty="0"/>
                  <a:t> is the count of keys in the node):</a:t>
                </a:r>
              </a:p>
              <a:p>
                <a:pPr marL="1198563" lvl="1"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for each non-root node: </a:t>
                </a:r>
                <a14:m>
                  <m:oMath xmlns:m="http://schemas.openxmlformats.org/officeDocument/2006/math">
                    <m:r>
                      <a:rPr lang="ru-RU" sz="5400" i="1" dirty="0">
                        <a:solidFill>
                          <a:srgbClr val="253957"/>
                        </a:solidFill>
                        <a:latin typeface="Cambria Math" panose="02040503050406030204" pitchFamily="18" charset="0"/>
                        <a:sym typeface="Arial Narrow"/>
                      </a:rPr>
                      <m:t>𝑡</m:t>
                    </m:r>
                    <m:r>
                      <a:rPr lang="ru-RU" sz="5400" i="1" dirty="0">
                        <a:solidFill>
                          <a:srgbClr val="253957"/>
                        </a:solidFill>
                        <a:latin typeface="Cambria Math" panose="02040503050406030204" pitchFamily="18" charset="0"/>
                        <a:sym typeface="Arial Narrow"/>
                      </a:rPr>
                      <m:t>−1≤</m:t>
                    </m:r>
                    <m:r>
                      <a:rPr lang="ru-RU" sz="5400" i="1" dirty="0">
                        <a:solidFill>
                          <a:srgbClr val="253957"/>
                        </a:solidFill>
                        <a:latin typeface="Cambria Math" panose="02040503050406030204" pitchFamily="18" charset="0"/>
                        <a:sym typeface="Arial Narrow"/>
                      </a:rPr>
                      <m:t>𝑘</m:t>
                    </m:r>
                    <m:r>
                      <a:rPr lang="ru-RU" sz="5400" i="1" dirty="0">
                        <a:solidFill>
                          <a:srgbClr val="253957"/>
                        </a:solidFill>
                        <a:latin typeface="Cambria Math" panose="02040503050406030204" pitchFamily="18" charset="0"/>
                        <a:sym typeface="Arial Narrow"/>
                      </a:rPr>
                      <m:t>≤2</m:t>
                    </m:r>
                    <m:r>
                      <a:rPr lang="ru-RU" sz="5400" i="1" dirty="0">
                        <a:solidFill>
                          <a:srgbClr val="253957"/>
                        </a:solidFill>
                        <a:latin typeface="Cambria Math" panose="02040503050406030204" pitchFamily="18" charset="0"/>
                        <a:sym typeface="Arial Narrow"/>
                      </a:rPr>
                      <m:t>𝑡</m:t>
                    </m:r>
                    <m:r>
                      <a:rPr lang="ru-RU" sz="5400" i="1" dirty="0">
                        <a:solidFill>
                          <a:srgbClr val="253957"/>
                        </a:solidFill>
                        <a:latin typeface="Cambria Math" panose="02040503050406030204" pitchFamily="18" charset="0"/>
                        <a:sym typeface="Arial Narrow"/>
                      </a:rPr>
                      <m:t>−1</m:t>
                    </m:r>
                  </m:oMath>
                </a14:m>
                <a:r>
                  <a:rPr lang="en-US" sz="5400" dirty="0">
                    <a:solidFill>
                      <a:srgbClr val="253957"/>
                    </a:solidFill>
                    <a:sym typeface="Arial Narrow"/>
                  </a:rPr>
                  <a:t> [1]</a:t>
                </a:r>
              </a:p>
              <a:p>
                <a:pPr marL="1198563" lvl="1"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for root node in the non-empty tree: </a:t>
                </a:r>
                <a14:m>
                  <m:oMath xmlns:m="http://schemas.openxmlformats.org/officeDocument/2006/math">
                    <m:r>
                      <a:rPr lang="ru-RU" sz="5400" i="1" dirty="0">
                        <a:solidFill>
                          <a:srgbClr val="253957"/>
                        </a:solidFill>
                        <a:latin typeface="Cambria Math" panose="02040503050406030204" pitchFamily="18" charset="0"/>
                        <a:sym typeface="Arial Narrow"/>
                      </a:rPr>
                      <m:t>1≤</m:t>
                    </m:r>
                    <m:r>
                      <a:rPr lang="ru-RU" sz="5400" i="1" dirty="0">
                        <a:solidFill>
                          <a:srgbClr val="253957"/>
                        </a:solidFill>
                        <a:latin typeface="Cambria Math" panose="02040503050406030204" pitchFamily="18" charset="0"/>
                        <a:sym typeface="Arial Narrow"/>
                      </a:rPr>
                      <m:t>𝑘</m:t>
                    </m:r>
                    <m:r>
                      <a:rPr lang="ru-RU" sz="5400" i="1" dirty="0">
                        <a:solidFill>
                          <a:srgbClr val="253957"/>
                        </a:solidFill>
                        <a:latin typeface="Cambria Math" panose="02040503050406030204" pitchFamily="18" charset="0"/>
                        <a:sym typeface="Arial Narrow"/>
                      </a:rPr>
                      <m:t>≤2</m:t>
                    </m:r>
                    <m:r>
                      <a:rPr lang="ru-RU" sz="5400" i="1" dirty="0">
                        <a:solidFill>
                          <a:srgbClr val="253957"/>
                        </a:solidFill>
                        <a:latin typeface="Cambria Math" panose="02040503050406030204" pitchFamily="18" charset="0"/>
                        <a:sym typeface="Arial Narrow"/>
                      </a:rPr>
                      <m:t>𝑡</m:t>
                    </m:r>
                    <m:r>
                      <a:rPr lang="ru-RU" sz="5400" i="1" dirty="0">
                        <a:solidFill>
                          <a:srgbClr val="253957"/>
                        </a:solidFill>
                        <a:latin typeface="Cambria Math" panose="02040503050406030204" pitchFamily="18" charset="0"/>
                        <a:sym typeface="Arial Narrow"/>
                      </a:rPr>
                      <m:t>−1</m:t>
                    </m:r>
                  </m:oMath>
                </a14:m>
                <a:r>
                  <a:rPr lang="en-US" sz="5400" b="1" dirty="0">
                    <a:solidFill>
                      <a:srgbClr val="253957"/>
                    </a:solidFill>
                    <a:sym typeface="Arial Narrow"/>
                  </a:rPr>
                  <a:t> </a:t>
                </a:r>
                <a:r>
                  <a:rPr lang="en-US" sz="5400" dirty="0">
                    <a:solidFill>
                      <a:srgbClr val="253957"/>
                    </a:solidFill>
                    <a:sym typeface="Arial Narrow"/>
                  </a:rPr>
                  <a:t>[1]</a:t>
                </a:r>
                <a:endParaRPr lang="en-US" sz="5400" b="1" dirty="0">
                  <a:solidFill>
                    <a:srgbClr val="253957"/>
                  </a:solidFill>
                  <a:sym typeface="Arial Narrow"/>
                </a:endParaRPr>
              </a:p>
              <a:p>
                <a:pPr marL="1198563" lvl="1"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for root node in the empty tree: </a:t>
                </a:r>
                <a14:m>
                  <m:oMath xmlns:m="http://schemas.openxmlformats.org/officeDocument/2006/math">
                    <m:r>
                      <a:rPr lang="en-US" sz="5400" i="1">
                        <a:solidFill>
                          <a:srgbClr val="253957"/>
                        </a:solidFill>
                        <a:latin typeface="Cambria Math" panose="02040503050406030204" pitchFamily="18" charset="0"/>
                        <a:sym typeface="Arial Narrow"/>
                      </a:rPr>
                      <m:t>𝑘</m:t>
                    </m:r>
                    <m:r>
                      <a:rPr lang="en-US" sz="5400" i="1">
                        <a:solidFill>
                          <a:srgbClr val="253957"/>
                        </a:solidFill>
                        <a:latin typeface="Cambria Math" panose="02040503050406030204" pitchFamily="18" charset="0"/>
                        <a:sym typeface="Arial Narrow"/>
                      </a:rPr>
                      <m:t>=0</m:t>
                    </m:r>
                  </m:oMath>
                </a14:m>
                <a:r>
                  <a:rPr lang="en-US" sz="5400" dirty="0">
                    <a:solidFill>
                      <a:srgbClr val="253957"/>
                    </a:solidFill>
                    <a:sym typeface="Arial Narrow"/>
                  </a:rPr>
                  <a:t>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B-tree height</a:t>
                </a:r>
                <a:r>
                  <a:rPr lang="en-US" sz="5400" dirty="0"/>
                  <a:t> is </a:t>
                </a:r>
                <a14:m>
                  <m:oMath xmlns:m="http://schemas.openxmlformats.org/officeDocument/2006/math">
                    <m:r>
                      <a:rPr lang="en-US" sz="5400" b="0" i="1" smtClean="0">
                        <a:latin typeface="Cambria Math" panose="02040503050406030204" pitchFamily="18" charset="0"/>
                      </a:rPr>
                      <m:t>𝑂</m:t>
                    </m:r>
                    <m:r>
                      <a:rPr lang="en-US" sz="5400" b="0" i="1" smtClean="0">
                        <a:latin typeface="Cambria Math" panose="02040503050406030204" pitchFamily="18" charset="0"/>
                      </a:rPr>
                      <m:t>(</m:t>
                    </m:r>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𝑙𝑜𝑔</m:t>
                        </m:r>
                      </m:e>
                      <m:sub>
                        <m:r>
                          <a:rPr lang="en-US" sz="5400" b="0" i="1" smtClean="0">
                            <a:latin typeface="Cambria Math" panose="02040503050406030204" pitchFamily="18" charset="0"/>
                          </a:rPr>
                          <m:t>𝑡</m:t>
                        </m:r>
                      </m:sub>
                    </m:sSub>
                    <m:r>
                      <a:rPr lang="en-US" sz="5400" b="0" i="1" smtClean="0">
                        <a:latin typeface="Cambria Math" panose="02040503050406030204" pitchFamily="18" charset="0"/>
                      </a:rPr>
                      <m:t>𝑛</m:t>
                    </m:r>
                    <m:r>
                      <a:rPr lang="en-US" sz="5400" b="0" i="1" smtClean="0">
                        <a:latin typeface="Cambria Math" panose="02040503050406030204" pitchFamily="18" charset="0"/>
                      </a:rPr>
                      <m:t>)</m:t>
                    </m:r>
                  </m:oMath>
                </a14:m>
                <a:r>
                  <a:rPr lang="en-US" sz="5400" dirty="0"/>
                  <a:t>, where </a:t>
                </a:r>
                <a14:m>
                  <m:oMath xmlns:m="http://schemas.openxmlformats.org/officeDocument/2006/math">
                    <m:r>
                      <a:rPr lang="en-US" sz="5400" b="0" i="1" smtClean="0">
                        <a:latin typeface="Cambria Math" panose="02040503050406030204" pitchFamily="18" charset="0"/>
                      </a:rPr>
                      <m:t>𝑡</m:t>
                    </m:r>
                  </m:oMath>
                </a14:m>
                <a:r>
                  <a:rPr lang="en-US" sz="5400" dirty="0"/>
                  <a:t> is tree order and </a:t>
                </a:r>
                <a14:m>
                  <m:oMath xmlns:m="http://schemas.openxmlformats.org/officeDocument/2006/math">
                    <m:r>
                      <a:rPr lang="en-US" sz="5400" b="0" i="1" smtClean="0">
                        <a:latin typeface="Cambria Math" panose="02040503050406030204" pitchFamily="18" charset="0"/>
                      </a:rPr>
                      <m:t>𝑛</m:t>
                    </m:r>
                  </m:oMath>
                </a14:m>
                <a:r>
                  <a:rPr lang="en-US" sz="5400" dirty="0"/>
                  <a:t> is the count of keys in the tree [1]</a:t>
                </a:r>
                <a:endParaRPr lang="en-US" sz="54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t>Usually used as the data index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000" dirty="0"/>
              </a:p>
            </p:txBody>
          </p:sp>
        </mc:Choice>
        <mc:Fallback xmlns="">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701749" y="4934728"/>
                <a:ext cx="23682251" cy="6566710"/>
              </a:xfrm>
              <a:prstGeom prst="rect">
                <a:avLst/>
              </a:prstGeom>
              <a:blipFill>
                <a:blip r:embed="rId2"/>
                <a:stretch>
                  <a:fillRect l="-1338" t="-2228" b="-20241"/>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3">
            <a:extLst/>
          </a:blip>
          <a:stretch>
            <a:fillRect/>
          </a:stretch>
        </p:blipFill>
        <p:spPr>
          <a:xfrm>
            <a:off x="1211199" y="620465"/>
            <a:ext cx="1214985" cy="1214985"/>
          </a:xfrm>
          <a:prstGeom prst="rect">
            <a:avLst/>
          </a:prstGeom>
          <a:ln w="12700">
            <a:miter lim="400000"/>
          </a:ln>
        </p:spPr>
      </p:pic>
      <p:sp>
        <p:nvSpPr>
          <p:cNvPr id="2" name="Прямоугольник 1">
            <a:extLst>
              <a:ext uri="{FF2B5EF4-FFF2-40B4-BE49-F238E27FC236}">
                <a16:creationId xmlns:a16="http://schemas.microsoft.com/office/drawing/2014/main" id="{F13CA20A-86BD-4BF3-9BCF-476D11D48F4E}"/>
              </a:ext>
            </a:extLst>
          </p:cNvPr>
          <p:cNvSpPr/>
          <p:nvPr/>
        </p:nvSpPr>
        <p:spPr>
          <a:xfrm>
            <a:off x="1209449" y="13192780"/>
            <a:ext cx="18545844"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[1] R. Bayer and E. McCreight, “Organization and maintenance of large ordered indexes,” </a:t>
            </a:r>
            <a:r>
              <a:rPr lang="en-US" sz="2800" i="1" dirty="0">
                <a:solidFill>
                  <a:srgbClr val="253957"/>
                </a:solidFill>
                <a:sym typeface="Arial Narrow"/>
              </a:rPr>
              <a:t>Acta Informatica</a:t>
            </a:r>
            <a:r>
              <a:rPr lang="en-US" sz="2800" dirty="0">
                <a:solidFill>
                  <a:srgbClr val="253957"/>
                </a:solidFill>
                <a:sym typeface="Arial Narrow"/>
              </a:rPr>
              <a:t>, vol. 1, no. 3, pp. 173 – 189, 1972.</a:t>
            </a:r>
          </a:p>
        </p:txBody>
      </p:sp>
      <p:sp>
        <p:nvSpPr>
          <p:cNvPr id="12" name="Номер слайда 3">
            <a:extLst>
              <a:ext uri="{FF2B5EF4-FFF2-40B4-BE49-F238E27FC236}">
                <a16:creationId xmlns:a16="http://schemas.microsoft.com/office/drawing/2014/main" id="{FE105D6C-B779-4678-BECA-235095EAE47B}"/>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3</a:t>
            </a:fld>
            <a:endParaRPr lang="ru-RU" sz="3200" dirty="0">
              <a:solidFill>
                <a:srgbClr val="253957"/>
              </a:solidFill>
              <a:latin typeface="+mn-l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pic>
        <p:nvPicPr>
          <p:cNvPr id="7" name="Рисунок 6">
            <a:extLst>
              <a:ext uri="{FF2B5EF4-FFF2-40B4-BE49-F238E27FC236}">
                <a16:creationId xmlns:a16="http://schemas.microsoft.com/office/drawing/2014/main" id="{2CFD6296-FBE3-4F20-A75D-31D43D7F7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74" y="6390871"/>
            <a:ext cx="23204451" cy="1510131"/>
          </a:xfrm>
          <a:prstGeom prst="rect">
            <a:avLst/>
          </a:prstGeom>
        </p:spPr>
      </p:pic>
      <p:sp>
        <p:nvSpPr>
          <p:cNvPr id="8" name="TextBox 7">
            <a:extLst>
              <a:ext uri="{FF2B5EF4-FFF2-40B4-BE49-F238E27FC236}">
                <a16:creationId xmlns:a16="http://schemas.microsoft.com/office/drawing/2014/main" id="{BEB737A2-92CD-403A-9E17-A9D889ABE78E}"/>
              </a:ext>
            </a:extLst>
          </p:cNvPr>
          <p:cNvSpPr txBox="1"/>
          <p:nvPr/>
        </p:nvSpPr>
        <p:spPr>
          <a:xfrm>
            <a:off x="8553191" y="8471666"/>
            <a:ext cx="7277632"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6000" i="1" dirty="0">
                <a:solidFill>
                  <a:srgbClr val="253957"/>
                </a:solidFill>
                <a:latin typeface="+mn-lt"/>
                <a:ea typeface="+mn-ea"/>
                <a:cs typeface="+mn-cs"/>
              </a:rPr>
              <a:t>The B-tree example, t = 6</a:t>
            </a:r>
            <a:endParaRPr lang="ru-RU" sz="6000" i="1" dirty="0">
              <a:solidFill>
                <a:srgbClr val="253957"/>
              </a:solidFill>
              <a:latin typeface="+mn-lt"/>
              <a:ea typeface="+mn-ea"/>
              <a:cs typeface="+mn-cs"/>
            </a:endParaRPr>
          </a:p>
        </p:txBody>
      </p:sp>
      <p:cxnSp>
        <p:nvCxnSpPr>
          <p:cNvPr id="10" name="Прямая со стрелкой 9">
            <a:extLst>
              <a:ext uri="{FF2B5EF4-FFF2-40B4-BE49-F238E27FC236}">
                <a16:creationId xmlns:a16="http://schemas.microsoft.com/office/drawing/2014/main" id="{ECCAA2ED-DF8A-475E-BF04-B6AFE9A3ACC3}"/>
              </a:ext>
            </a:extLst>
          </p:cNvPr>
          <p:cNvCxnSpPr/>
          <p:nvPr/>
        </p:nvCxnSpPr>
        <p:spPr>
          <a:xfrm flipH="1">
            <a:off x="12191998" y="4788089"/>
            <a:ext cx="3744416" cy="1267250"/>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Прямая со стрелкой 10">
            <a:extLst>
              <a:ext uri="{FF2B5EF4-FFF2-40B4-BE49-F238E27FC236}">
                <a16:creationId xmlns:a16="http://schemas.microsoft.com/office/drawing/2014/main" id="{621706A8-E17E-44A1-916E-0143032A2462}"/>
              </a:ext>
            </a:extLst>
          </p:cNvPr>
          <p:cNvCxnSpPr/>
          <p:nvPr/>
        </p:nvCxnSpPr>
        <p:spPr>
          <a:xfrm flipH="1">
            <a:off x="16944528" y="5057800"/>
            <a:ext cx="2448272" cy="133307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 name="Прямая со стрелкой 11">
            <a:extLst>
              <a:ext uri="{FF2B5EF4-FFF2-40B4-BE49-F238E27FC236}">
                <a16:creationId xmlns:a16="http://schemas.microsoft.com/office/drawing/2014/main" id="{A947D282-E8B4-4ADE-8025-9884685E28C7}"/>
              </a:ext>
            </a:extLst>
          </p:cNvPr>
          <p:cNvCxnSpPr/>
          <p:nvPr/>
        </p:nvCxnSpPr>
        <p:spPr>
          <a:xfrm>
            <a:off x="7799512" y="5417840"/>
            <a:ext cx="2160240" cy="97303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TextBox 12">
            <a:extLst>
              <a:ext uri="{FF2B5EF4-FFF2-40B4-BE49-F238E27FC236}">
                <a16:creationId xmlns:a16="http://schemas.microsoft.com/office/drawing/2014/main" id="{83C32291-D226-4D3D-81FC-89DDE12DC645}"/>
              </a:ext>
            </a:extLst>
          </p:cNvPr>
          <p:cNvSpPr txBox="1"/>
          <p:nvPr/>
        </p:nvSpPr>
        <p:spPr>
          <a:xfrm>
            <a:off x="17707444" y="4068831"/>
            <a:ext cx="4235134"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0000"/>
                </a:solidFill>
                <a:effectLst/>
                <a:uFillTx/>
                <a:latin typeface="+mj-lt"/>
                <a:ea typeface="+mj-ea"/>
                <a:cs typeface="+mj-cs"/>
                <a:sym typeface="Helvetica Light"/>
              </a:rPr>
              <a:t>Pointer to child</a:t>
            </a:r>
            <a:endParaRPr kumimoji="0" lang="ru-RU" sz="5000" b="0" i="0" u="none" strike="noStrike" cap="none" spc="0" normalizeH="0" baseline="0" dirty="0">
              <a:ln>
                <a:noFill/>
              </a:ln>
              <a:solidFill>
                <a:srgbClr val="FF0000"/>
              </a:solidFill>
              <a:effectLst/>
              <a:uFillTx/>
              <a:latin typeface="+mj-lt"/>
              <a:ea typeface="+mj-ea"/>
              <a:cs typeface="+mj-cs"/>
              <a:sym typeface="Helvetica Light"/>
            </a:endParaRPr>
          </a:p>
        </p:txBody>
      </p:sp>
      <p:sp>
        <p:nvSpPr>
          <p:cNvPr id="14" name="TextBox 13">
            <a:extLst>
              <a:ext uri="{FF2B5EF4-FFF2-40B4-BE49-F238E27FC236}">
                <a16:creationId xmlns:a16="http://schemas.microsoft.com/office/drawing/2014/main" id="{84D681AF-54DF-44B0-991D-C26EEB6BF8EE}"/>
              </a:ext>
            </a:extLst>
          </p:cNvPr>
          <p:cNvSpPr txBox="1"/>
          <p:nvPr/>
        </p:nvSpPr>
        <p:spPr>
          <a:xfrm>
            <a:off x="14344038" y="3742551"/>
            <a:ext cx="297357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solidFill>
                  <a:srgbClr val="FF0000"/>
                </a:solidFill>
              </a:rPr>
              <a:t>Root node</a:t>
            </a:r>
            <a:endParaRPr kumimoji="0" lang="ru-RU" sz="5000" b="0" i="0" u="none" strike="noStrike" cap="none" spc="0" normalizeH="0" baseline="0" dirty="0">
              <a:ln>
                <a:noFill/>
              </a:ln>
              <a:solidFill>
                <a:srgbClr val="FF0000"/>
              </a:solidFill>
              <a:effectLst/>
              <a:uFillTx/>
              <a:sym typeface="Helvetica Light"/>
            </a:endParaRPr>
          </a:p>
        </p:txBody>
      </p:sp>
      <p:sp>
        <p:nvSpPr>
          <p:cNvPr id="15" name="TextBox 14">
            <a:extLst>
              <a:ext uri="{FF2B5EF4-FFF2-40B4-BE49-F238E27FC236}">
                <a16:creationId xmlns:a16="http://schemas.microsoft.com/office/drawing/2014/main" id="{3C84F8A6-CD45-41CC-AA8C-22449D8C0E0A}"/>
              </a:ext>
            </a:extLst>
          </p:cNvPr>
          <p:cNvSpPr txBox="1"/>
          <p:nvPr/>
        </p:nvSpPr>
        <p:spPr>
          <a:xfrm>
            <a:off x="6709557" y="4504129"/>
            <a:ext cx="1171795"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0000"/>
                </a:solidFill>
                <a:effectLst/>
                <a:uFillTx/>
                <a:latin typeface="+mj-lt"/>
                <a:ea typeface="+mj-ea"/>
                <a:cs typeface="+mj-cs"/>
                <a:sym typeface="Helvetica Light"/>
              </a:rPr>
              <a:t>Key</a:t>
            </a:r>
            <a:endParaRPr kumimoji="0" lang="ru-RU" sz="5000" b="0" i="0" u="none" strike="noStrike" cap="none" spc="0" normalizeH="0" baseline="0" dirty="0">
              <a:ln>
                <a:noFill/>
              </a:ln>
              <a:solidFill>
                <a:srgbClr val="FF0000"/>
              </a:solidFill>
              <a:effectLst/>
              <a:uFillTx/>
              <a:latin typeface="+mj-lt"/>
              <a:ea typeface="+mj-ea"/>
              <a:cs typeface="+mj-cs"/>
              <a:sym typeface="Helvetica Light"/>
            </a:endParaRPr>
          </a:p>
        </p:txBody>
      </p:sp>
      <p:cxnSp>
        <p:nvCxnSpPr>
          <p:cNvPr id="16" name="Прямая со стрелкой 15">
            <a:extLst>
              <a:ext uri="{FF2B5EF4-FFF2-40B4-BE49-F238E27FC236}">
                <a16:creationId xmlns:a16="http://schemas.microsoft.com/office/drawing/2014/main" id="{DE7876A2-2567-465A-A5E2-292628DC6096}"/>
              </a:ext>
            </a:extLst>
          </p:cNvPr>
          <p:cNvCxnSpPr/>
          <p:nvPr/>
        </p:nvCxnSpPr>
        <p:spPr>
          <a:xfrm flipV="1">
            <a:off x="1822848" y="8154144"/>
            <a:ext cx="1008112" cy="2664296"/>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F3BDCFDF-EE07-4315-9A7B-CDCDD5AC3521}"/>
              </a:ext>
            </a:extLst>
          </p:cNvPr>
          <p:cNvSpPr txBox="1"/>
          <p:nvPr/>
        </p:nvSpPr>
        <p:spPr>
          <a:xfrm>
            <a:off x="1393069" y="11071582"/>
            <a:ext cx="287578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0000"/>
                </a:solidFill>
                <a:effectLst/>
                <a:uFillTx/>
                <a:latin typeface="+mj-lt"/>
                <a:ea typeface="+mj-ea"/>
                <a:cs typeface="+mj-cs"/>
                <a:sym typeface="Helvetica Light"/>
              </a:rPr>
              <a:t>Leaf node</a:t>
            </a:r>
            <a:endParaRPr kumimoji="0" lang="ru-RU" sz="5000" b="0" i="0" u="none" strike="noStrike" cap="none" spc="0" normalizeH="0" baseline="0" dirty="0">
              <a:ln>
                <a:noFill/>
              </a:ln>
              <a:solidFill>
                <a:srgbClr val="FF0000"/>
              </a:solidFill>
              <a:effectLst/>
              <a:uFillTx/>
              <a:latin typeface="+mj-lt"/>
              <a:ea typeface="+mj-ea"/>
              <a:cs typeface="+mj-cs"/>
              <a:sym typeface="Helvetica Light"/>
            </a:endParaRPr>
          </a:p>
        </p:txBody>
      </p:sp>
      <p:sp>
        <p:nvSpPr>
          <p:cNvPr id="19" name="Номер слайда 3">
            <a:extLst>
              <a:ext uri="{FF2B5EF4-FFF2-40B4-BE49-F238E27FC236}">
                <a16:creationId xmlns:a16="http://schemas.microsoft.com/office/drawing/2014/main" id="{127E6D0E-AED5-4A3E-9007-E9E3008AFC65}"/>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4</a:t>
            </a:fld>
            <a:endParaRPr lang="ru-RU" sz="3200" dirty="0">
              <a:solidFill>
                <a:srgbClr val="253957"/>
              </a:solidFill>
              <a:latin typeface="+mn-lt"/>
            </a:endParaRPr>
          </a:p>
        </p:txBody>
      </p:sp>
    </p:spTree>
    <p:extLst>
      <p:ext uri="{BB962C8B-B14F-4D97-AF65-F5344CB8AC3E}">
        <p14:creationId xmlns:p14="http://schemas.microsoft.com/office/powerpoint/2010/main" val="363012966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 Operations</a:t>
            </a:r>
          </a:p>
        </p:txBody>
      </p:sp>
      <mc:AlternateContent xmlns:mc="http://schemas.openxmlformats.org/markup-compatibility/2006" xmlns:a14="http://schemas.microsoft.com/office/drawing/2010/main">
        <mc:Choice Requires="a14">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20316"/>
                <a:ext cx="10137679" cy="656671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Searching</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Time complexity – </a:t>
                </a:r>
                <a14:m>
                  <m:oMath xmlns:m="http://schemas.openxmlformats.org/officeDocument/2006/math">
                    <m:r>
                      <a:rPr lang="en-US" sz="4800" b="0" i="1" smtClean="0">
                        <a:solidFill>
                          <a:srgbClr val="253957"/>
                        </a:solidFill>
                        <a:latin typeface="Cambria Math" panose="02040503050406030204" pitchFamily="18" charset="0"/>
                        <a:sym typeface="Arial Narrow"/>
                      </a:rPr>
                      <m:t>𝑂</m:t>
                    </m:r>
                    <m:r>
                      <a:rPr lang="en-US" sz="4800" b="0" i="1" smtClean="0">
                        <a:solidFill>
                          <a:srgbClr val="253957"/>
                        </a:solidFill>
                        <a:latin typeface="Cambria Math" panose="02040503050406030204" pitchFamily="18" charset="0"/>
                        <a:sym typeface="Arial Narrow"/>
                      </a:rPr>
                      <m:t>(</m:t>
                    </m:r>
                    <m:r>
                      <a:rPr lang="en-US" sz="4800" b="0" i="1" smtClean="0">
                        <a:solidFill>
                          <a:srgbClr val="253957"/>
                        </a:solidFill>
                        <a:latin typeface="Cambria Math" panose="02040503050406030204" pitchFamily="18" charset="0"/>
                        <a:sym typeface="Arial Narrow"/>
                      </a:rPr>
                      <m:t>𝑡</m:t>
                    </m:r>
                    <m:sSub>
                      <m:sSubPr>
                        <m:ctrlPr>
                          <a:rPr lang="en-US" sz="4800" b="0" i="1" smtClean="0">
                            <a:solidFill>
                              <a:srgbClr val="253957"/>
                            </a:solidFill>
                            <a:latin typeface="Cambria Math" panose="02040503050406030204" pitchFamily="18" charset="0"/>
                            <a:sym typeface="Arial Narrow"/>
                          </a:rPr>
                        </m:ctrlPr>
                      </m:sSubPr>
                      <m:e>
                        <m:r>
                          <a:rPr lang="en-US" sz="4800" b="0" i="1" smtClean="0">
                            <a:solidFill>
                              <a:srgbClr val="253957"/>
                            </a:solidFill>
                            <a:latin typeface="Cambria Math" panose="02040503050406030204" pitchFamily="18" charset="0"/>
                            <a:sym typeface="Arial Narrow"/>
                          </a:rPr>
                          <m:t>𝑙𝑜𝑔</m:t>
                        </m:r>
                      </m:e>
                      <m:sub>
                        <m:r>
                          <a:rPr lang="en-US" sz="4800" b="0" i="1" smtClean="0">
                            <a:solidFill>
                              <a:srgbClr val="253957"/>
                            </a:solidFill>
                            <a:latin typeface="Cambria Math" panose="02040503050406030204" pitchFamily="18" charset="0"/>
                            <a:sym typeface="Arial Narrow"/>
                          </a:rPr>
                          <m:t>𝑡</m:t>
                        </m:r>
                      </m:sub>
                    </m:sSub>
                    <m:r>
                      <a:rPr lang="en-US" sz="4800" b="0" i="1" smtClean="0">
                        <a:solidFill>
                          <a:srgbClr val="253957"/>
                        </a:solidFill>
                        <a:latin typeface="Cambria Math" panose="02040503050406030204" pitchFamily="18" charset="0"/>
                        <a:sym typeface="Arial Narrow"/>
                      </a:rPr>
                      <m:t>𝑛</m:t>
                    </m:r>
                    <m:r>
                      <a:rPr lang="en-US" sz="4800" b="0" i="1" smtClean="0">
                        <a:solidFill>
                          <a:srgbClr val="253957"/>
                        </a:solidFill>
                        <a:latin typeface="Cambria Math" panose="02040503050406030204" pitchFamily="18" charset="0"/>
                        <a:sym typeface="Arial Narrow"/>
                      </a:rPr>
                      <m:t>)</m:t>
                    </m:r>
                  </m:oMath>
                </a14:m>
                <a:r>
                  <a:rPr lang="en-US" sz="4800" dirty="0"/>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t>Memory usage – </a:t>
                </a:r>
                <a14:m>
                  <m:oMath xmlns:m="http://schemas.openxmlformats.org/officeDocument/2006/math">
                    <m:r>
                      <a:rPr lang="en-US" sz="4800" b="0" i="1" smtClean="0">
                        <a:latin typeface="Cambria Math" panose="02040503050406030204" pitchFamily="18" charset="0"/>
                      </a:rPr>
                      <m:t>𝑂</m:t>
                    </m:r>
                    <m:d>
                      <m:dPr>
                        <m:ctrlPr>
                          <a:rPr lang="en-US" sz="4800" b="0" i="1" smtClean="0">
                            <a:latin typeface="Cambria Math" panose="02040503050406030204" pitchFamily="18" charset="0"/>
                          </a:rPr>
                        </m:ctrlPr>
                      </m:dPr>
                      <m:e>
                        <m:r>
                          <a:rPr lang="en-US" sz="4800" b="0" i="1" smtClean="0">
                            <a:latin typeface="Cambria Math" panose="02040503050406030204" pitchFamily="18" charset="0"/>
                          </a:rPr>
                          <m:t>𝑡</m:t>
                        </m:r>
                      </m:e>
                    </m:d>
                  </m:oMath>
                </a14:m>
                <a:r>
                  <a:rPr lang="en-US" sz="4800" b="0" dirty="0"/>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t>Disk operations count –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e>
                    </m:d>
                  </m:oMath>
                </a14:m>
                <a:r>
                  <a:rPr lang="en-US" sz="4800" dirty="0"/>
                  <a:t>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olidFill>
                      <a:srgbClr val="253957"/>
                    </a:solidFill>
                    <a:sym typeface="Arial Narrow"/>
                  </a:rPr>
                  <a:t>Nodes split (the part of insertion)</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Time complexity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r>
                      <a:rPr lang="en-US" sz="4800" i="1">
                        <a:solidFill>
                          <a:srgbClr val="253957"/>
                        </a:solidFill>
                        <a:latin typeface="Cambria Math" panose="02040503050406030204" pitchFamily="18" charset="0"/>
                        <a:sym typeface="Arial Narrow"/>
                      </a:rPr>
                      <m:t>𝑡</m:t>
                    </m:r>
                    <m:r>
                      <a:rPr lang="en-US" sz="4800" i="1">
                        <a:solidFill>
                          <a:srgbClr val="253957"/>
                        </a:solidFill>
                        <a:latin typeface="Cambria Math" panose="02040503050406030204" pitchFamily="18" charset="0"/>
                        <a:sym typeface="Arial Narrow"/>
                      </a:rPr>
                      <m:t>)</m:t>
                    </m:r>
                  </m:oMath>
                </a14:m>
                <a:r>
                  <a:rPr lang="en-US" sz="4800" dirty="0">
                    <a:solidFill>
                      <a:srgbClr val="253957"/>
                    </a:solidFill>
                    <a:sym typeface="Arial Narrow"/>
                  </a:rPr>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Memory usage –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e>
                    </m:d>
                  </m:oMath>
                </a14:m>
                <a:r>
                  <a:rPr lang="en-US" sz="4800" dirty="0">
                    <a:solidFill>
                      <a:srgbClr val="253957"/>
                    </a:solidFill>
                    <a:sym typeface="Arial Narrow"/>
                  </a:rPr>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Disk operations count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(1)</m:t>
                    </m:r>
                  </m:oMath>
                </a14:m>
                <a:r>
                  <a:rPr lang="en-US" sz="4800" dirty="0"/>
                  <a:t> [1]</a:t>
                </a:r>
                <a:endParaRPr lang="ru-RU" sz="4800" dirty="0"/>
              </a:p>
            </p:txBody>
          </p:sp>
        </mc:Choice>
        <mc:Fallback xmlns="">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1201065" y="4420316"/>
                <a:ext cx="10137679" cy="6566710"/>
              </a:xfrm>
              <a:prstGeom prst="rect">
                <a:avLst/>
              </a:prstGeom>
              <a:blipFill>
                <a:blip r:embed="rId2"/>
                <a:stretch>
                  <a:fillRect l="-2706" t="-1764"/>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3">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211728" y="13192780"/>
            <a:ext cx="21504095"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[1] R. Bayer and E. McCreight, “Organization and maintenance of large ordered indexes,” </a:t>
            </a:r>
            <a:r>
              <a:rPr lang="en-US" sz="2800" i="1" dirty="0">
                <a:solidFill>
                  <a:srgbClr val="253957"/>
                </a:solidFill>
                <a:sym typeface="Arial Narrow"/>
              </a:rPr>
              <a:t>Acta Informatica</a:t>
            </a:r>
            <a:r>
              <a:rPr lang="en-US" sz="2800" dirty="0">
                <a:solidFill>
                  <a:srgbClr val="253957"/>
                </a:solidFill>
                <a:sym typeface="Arial Narrow"/>
              </a:rPr>
              <a:t>, vol. 1, no. 3, pp. 173 – 189, 1972.</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5</a:t>
            </a:fld>
            <a:endParaRPr lang="ru-RU" sz="3200" dirty="0">
              <a:solidFill>
                <a:srgbClr val="253957"/>
              </a:solidFill>
              <a:latin typeface="+mn-lt"/>
            </a:endParaRPr>
          </a:p>
        </p:txBody>
      </p:sp>
      <mc:AlternateContent xmlns:mc="http://schemas.openxmlformats.org/markup-compatibility/2006" xmlns:a14="http://schemas.microsoft.com/office/drawing/2010/main">
        <mc:Choice Requires="a14">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001E53D-5559-4623-9711-FB3DF8DF50F0}"/>
                  </a:ext>
                </a:extLst>
              </p:cNvPr>
              <p:cNvSpPr txBox="1"/>
              <p:nvPr/>
            </p:nvSpPr>
            <p:spPr>
              <a:xfrm>
                <a:off x="11954251" y="4129399"/>
                <a:ext cx="12181656" cy="656671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Insertion</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Time complexity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r>
                      <a:rPr lang="en-US" sz="4800" i="1">
                        <a:solidFill>
                          <a:srgbClr val="253957"/>
                        </a:solidFill>
                        <a:latin typeface="Cambria Math" panose="02040503050406030204" pitchFamily="18" charset="0"/>
                        <a:sym typeface="Arial Narrow"/>
                      </a:rPr>
                      <m:t>𝑡</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r>
                      <a:rPr lang="en-US" sz="4800" i="1">
                        <a:solidFill>
                          <a:srgbClr val="253957"/>
                        </a:solidFill>
                        <a:latin typeface="Cambria Math" panose="02040503050406030204" pitchFamily="18" charset="0"/>
                        <a:sym typeface="Arial Narrow"/>
                      </a:rPr>
                      <m:t>)</m:t>
                    </m:r>
                  </m:oMath>
                </a14:m>
                <a:r>
                  <a:rPr lang="en-US" sz="4800" dirty="0">
                    <a:solidFill>
                      <a:srgbClr val="253957"/>
                    </a:solidFill>
                    <a:sym typeface="Arial Narrow"/>
                  </a:rPr>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Memory usage –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e>
                    </m:d>
                  </m:oMath>
                </a14:m>
                <a:r>
                  <a:rPr lang="en-US" sz="4800" dirty="0">
                    <a:solidFill>
                      <a:srgbClr val="253957"/>
                    </a:solidFill>
                    <a:sym typeface="Arial Narrow"/>
                  </a:rPr>
                  <a:t> for simple recursion and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e>
                    </m:d>
                  </m:oMath>
                </a14:m>
                <a:r>
                  <a:rPr lang="en-US" sz="4800" dirty="0">
                    <a:solidFill>
                      <a:srgbClr val="253957"/>
                    </a:solidFill>
                    <a:sym typeface="Arial Narrow"/>
                  </a:rPr>
                  <a:t> for tail recursion or loop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Disk operations count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r>
                      <a:rPr lang="en-US" sz="4800" i="1">
                        <a:solidFill>
                          <a:srgbClr val="253957"/>
                        </a:solidFill>
                        <a:latin typeface="Cambria Math" panose="02040503050406030204" pitchFamily="18" charset="0"/>
                        <a:sym typeface="Arial Narrow"/>
                      </a:rPr>
                      <m:t>)</m:t>
                    </m:r>
                  </m:oMath>
                </a14:m>
                <a:r>
                  <a:rPr lang="en-US" sz="4800" dirty="0">
                    <a:solidFill>
                      <a:srgbClr val="253957"/>
                    </a:solidFill>
                    <a:sym typeface="Arial Narrow"/>
                  </a:rPr>
                  <a:t> [1]</a:t>
                </a:r>
                <a:endParaRPr lang="ru-RU" sz="4800" dirty="0">
                  <a:solidFill>
                    <a:srgbClr val="253957"/>
                  </a:solidFill>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Deletion</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Time complexity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r>
                      <a:rPr lang="en-US" sz="4800" i="1">
                        <a:solidFill>
                          <a:srgbClr val="253957"/>
                        </a:solidFill>
                        <a:latin typeface="Cambria Math" panose="02040503050406030204" pitchFamily="18" charset="0"/>
                        <a:sym typeface="Arial Narrow"/>
                      </a:rPr>
                      <m:t>𝑡</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r>
                      <a:rPr lang="en-US" sz="4800" i="1">
                        <a:solidFill>
                          <a:srgbClr val="253957"/>
                        </a:solidFill>
                        <a:latin typeface="Cambria Math" panose="02040503050406030204" pitchFamily="18" charset="0"/>
                        <a:sym typeface="Arial Narrow"/>
                      </a:rPr>
                      <m:t>)</m:t>
                    </m:r>
                  </m:oMath>
                </a14:m>
                <a:r>
                  <a:rPr lang="en-US" sz="4800" dirty="0">
                    <a:solidFill>
                      <a:srgbClr val="253957"/>
                    </a:solidFill>
                    <a:sym typeface="Arial Narrow"/>
                  </a:rPr>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Memory usage –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e>
                    </m:d>
                  </m:oMath>
                </a14:m>
                <a:r>
                  <a:rPr lang="en-US" sz="4800" dirty="0">
                    <a:solidFill>
                      <a:srgbClr val="253957"/>
                    </a:solidFill>
                    <a:sym typeface="Arial Narrow"/>
                  </a:rPr>
                  <a:t> for simple recursion and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e>
                    </m:d>
                  </m:oMath>
                </a14:m>
                <a:r>
                  <a:rPr lang="en-US" sz="4800" dirty="0">
                    <a:solidFill>
                      <a:srgbClr val="253957"/>
                    </a:solidFill>
                    <a:sym typeface="Arial Narrow"/>
                  </a:rPr>
                  <a:t> for tail recursion or loop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Disk operations count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r>
                      <a:rPr lang="en-US" sz="4800" i="1">
                        <a:solidFill>
                          <a:srgbClr val="253957"/>
                        </a:solidFill>
                        <a:latin typeface="Cambria Math" panose="02040503050406030204" pitchFamily="18" charset="0"/>
                        <a:sym typeface="Arial Narrow"/>
                      </a:rPr>
                      <m:t>)</m:t>
                    </m:r>
                  </m:oMath>
                </a14:m>
                <a:r>
                  <a:rPr lang="en-US" sz="4800" dirty="0">
                    <a:solidFill>
                      <a:srgbClr val="253957"/>
                    </a:solidFill>
                    <a:sym typeface="Arial Narrow"/>
                  </a:rPr>
                  <a:t> [1]</a:t>
                </a:r>
                <a:endParaRPr lang="ru-RU" sz="4800" dirty="0">
                  <a:solidFill>
                    <a:srgbClr val="253957"/>
                  </a:solidFill>
                  <a:sym typeface="Arial Narrow"/>
                </a:endParaRPr>
              </a:p>
            </p:txBody>
          </p:sp>
        </mc:Choice>
        <mc:Fallback xmlns="">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001E53D-5559-4623-9711-FB3DF8DF50F0}"/>
                  </a:ext>
                </a:extLst>
              </p:cNvPr>
              <p:cNvSpPr txBox="1">
                <a:spLocks noRot="1" noChangeAspect="1" noMove="1" noResize="1" noEditPoints="1" noAdjustHandles="1" noChangeArrowheads="1" noChangeShapeType="1" noTextEdit="1"/>
              </p:cNvSpPr>
              <p:nvPr/>
            </p:nvSpPr>
            <p:spPr>
              <a:xfrm>
                <a:off x="11954251" y="4129399"/>
                <a:ext cx="12181656" cy="6566710"/>
              </a:xfrm>
              <a:prstGeom prst="rect">
                <a:avLst/>
              </a:prstGeom>
              <a:blipFill>
                <a:blip r:embed="rId4"/>
                <a:stretch>
                  <a:fillRect l="-2252" t="-1670" b="-18089"/>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Tree>
    <p:extLst>
      <p:ext uri="{BB962C8B-B14F-4D97-AF65-F5344CB8AC3E}">
        <p14:creationId xmlns:p14="http://schemas.microsoft.com/office/powerpoint/2010/main" val="231199734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 Modifications</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4129399"/>
            <a:ext cx="21506374" cy="6566710"/>
          </a:xfrm>
          <a:prstGeom prst="rect">
            <a:avLst/>
          </a:prstGeom>
          <a:ln w="12700">
            <a:miter lim="400000"/>
          </a:ln>
          <a:extLst>
            <a:ext uri="{C572A759-6A51-4108-AA02-DFA0A04FC94B}">
              <ma14:wrappingTextBoxFlag xmlns:mc="http://schemas.openxmlformats.org/markup-compatibility/2006" xmlns:a14="http://schemas.microsoft.com/office/drawing/2010/main" xmlns="" xmlns:m="http://schemas.openxmlformats.org/officeDocument/2006/math"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a:t>
            </a:r>
            <a:r>
              <a:rPr lang="en-US" sz="5400" b="1" baseline="30000" dirty="0"/>
              <a:t>+</a:t>
            </a:r>
            <a:r>
              <a:rPr lang="en-US" sz="5400" b="1" dirty="0"/>
              <a:t>-tree</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Only leaf nodes contain real keys (real data), other nodes contain router keys [2]</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t>Deletion is probably faster than in B-tree</a:t>
            </a:r>
            <a:endParaRPr lang="ru-RU" sz="54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a:t>
            </a:r>
            <a:r>
              <a:rPr lang="en-US" sz="5400" b="1" baseline="30000" dirty="0"/>
              <a:t>*</a:t>
            </a:r>
            <a:r>
              <a:rPr lang="en-US" sz="5400" b="1" dirty="0"/>
              <a:t>-tree</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Each node (except of the root node) is filled at least by 2/3 not 1/2 [3]</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Keys insertion in B</a:t>
            </a:r>
            <a:r>
              <a:rPr lang="en-US" sz="5400" baseline="30000" dirty="0">
                <a:solidFill>
                  <a:srgbClr val="253957"/>
                </a:solidFill>
                <a:sym typeface="Arial Narrow"/>
              </a:rPr>
              <a:t>*</a:t>
            </a:r>
            <a:r>
              <a:rPr lang="en-US" sz="5400" dirty="0">
                <a:solidFill>
                  <a:srgbClr val="253957"/>
                </a:solidFill>
                <a:sym typeface="Arial Narrow"/>
              </a:rPr>
              <a:t>-tree is expected to be faster than in B-tree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a:t>
            </a:r>
            <a:r>
              <a:rPr lang="en-US" sz="5400" b="1" baseline="30000" dirty="0"/>
              <a:t>*+</a:t>
            </a:r>
            <a:r>
              <a:rPr lang="en-US" sz="5400" b="1" dirty="0"/>
              <a:t>-tree</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latin typeface="+mn-lt"/>
                <a:ea typeface="+mn-ea"/>
                <a:cs typeface="+mn-cs"/>
              </a:rPr>
              <a:t>Developed previously by author of this work [4]</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latin typeface="+mn-lt"/>
                <a:ea typeface="+mn-ea"/>
                <a:cs typeface="+mn-cs"/>
              </a:rPr>
              <a:t>Combines the main B</a:t>
            </a:r>
            <a:r>
              <a:rPr lang="en-US" sz="5400" baseline="30000" dirty="0">
                <a:solidFill>
                  <a:srgbClr val="253957"/>
                </a:solidFill>
                <a:latin typeface="+mn-lt"/>
                <a:ea typeface="+mn-ea"/>
                <a:cs typeface="+mn-cs"/>
              </a:rPr>
              <a:t>+</a:t>
            </a:r>
            <a:r>
              <a:rPr lang="en-US" sz="5400" dirty="0">
                <a:solidFill>
                  <a:srgbClr val="253957"/>
                </a:solidFill>
                <a:latin typeface="+mn-lt"/>
                <a:ea typeface="+mn-ea"/>
                <a:cs typeface="+mn-cs"/>
              </a:rPr>
              <a:t>-tree and B</a:t>
            </a:r>
            <a:r>
              <a:rPr lang="en-US" sz="5400" baseline="30000" dirty="0">
                <a:solidFill>
                  <a:srgbClr val="253957"/>
                </a:solidFill>
                <a:latin typeface="+mn-lt"/>
                <a:ea typeface="+mn-ea"/>
                <a:cs typeface="+mn-cs"/>
              </a:rPr>
              <a:t>*</a:t>
            </a:r>
            <a:r>
              <a:rPr lang="en-US" sz="5400" dirty="0">
                <a:solidFill>
                  <a:srgbClr val="253957"/>
                </a:solidFill>
                <a:latin typeface="+mn-lt"/>
                <a:ea typeface="+mn-ea"/>
                <a:cs typeface="+mn-cs"/>
              </a:rPr>
              <a:t>-tree features together [4]</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2331005"/>
            <a:ext cx="22084237" cy="1384995"/>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[2] K. </a:t>
            </a:r>
            <a:r>
              <a:rPr lang="en-US" sz="2800" dirty="0" err="1">
                <a:solidFill>
                  <a:srgbClr val="253957"/>
                </a:solidFill>
                <a:sym typeface="Arial Narrow"/>
              </a:rPr>
              <a:t>Pollari-Malmi</a:t>
            </a:r>
            <a:r>
              <a:rPr lang="en-US" sz="2800" dirty="0">
                <a:solidFill>
                  <a:srgbClr val="253957"/>
                </a:solidFill>
                <a:sym typeface="Arial Narrow"/>
              </a:rPr>
              <a:t>. (2010). B+-trees [PDF paper]. Available: </a:t>
            </a:r>
            <a:r>
              <a:rPr lang="en-US" sz="2800" dirty="0">
                <a:solidFill>
                  <a:srgbClr val="253957"/>
                </a:solidFill>
                <a:sym typeface="Arial Narrow"/>
                <a:hlinkClick r:id="rId3"/>
              </a:rPr>
              <a:t>https://www.cs.helsinki.fi/u/mluukkai/tirak2010/B-tree.pdf</a:t>
            </a:r>
            <a:endParaRPr lang="en-US" sz="2800" dirty="0">
              <a:solidFill>
                <a:srgbClr val="253957"/>
              </a:solidFill>
              <a:sym typeface="Arial Narrow"/>
            </a:endParaRPr>
          </a:p>
          <a:p>
            <a:pPr algn="l">
              <a:defRPr sz="2800">
                <a:solidFill>
                  <a:srgbClr val="253957"/>
                </a:solidFill>
                <a:latin typeface="+mn-lt"/>
                <a:ea typeface="+mn-ea"/>
                <a:cs typeface="+mn-cs"/>
                <a:sym typeface="Arial Narrow"/>
              </a:defRPr>
            </a:pPr>
            <a:r>
              <a:rPr lang="en-US" sz="2800" dirty="0">
                <a:solidFill>
                  <a:srgbClr val="253957"/>
                </a:solidFill>
                <a:sym typeface="Arial Narrow"/>
              </a:rPr>
              <a:t>[3] </a:t>
            </a:r>
            <a:r>
              <a:rPr lang="en-US" sz="2800" dirty="0">
                <a:sym typeface="Arial Narrow"/>
              </a:rPr>
              <a:t>“B</a:t>
            </a:r>
            <a:r>
              <a:rPr lang="en-US" sz="2800" baseline="30000" dirty="0">
                <a:sym typeface="Arial Narrow"/>
              </a:rPr>
              <a:t>*</a:t>
            </a:r>
            <a:r>
              <a:rPr lang="en-US" sz="2800" dirty="0">
                <a:sym typeface="Arial Narrow"/>
              </a:rPr>
              <a:t>-tree.” NIST Dictionary of Algorithms and Data Structures. Available: </a:t>
            </a:r>
            <a:r>
              <a:rPr lang="en-US" sz="2800" dirty="0">
                <a:sym typeface="Arial Narrow"/>
                <a:hlinkClick r:id="rId4"/>
              </a:rPr>
              <a:t>https://xlinux.nist.gov/dads/HTML/bstartree.html</a:t>
            </a:r>
            <a:r>
              <a:rPr lang="en-US" sz="2800" dirty="0">
                <a:sym typeface="Arial Narrow"/>
              </a:rPr>
              <a:t> (accessed Dec. 24, 2018).</a:t>
            </a:r>
            <a:br>
              <a:rPr lang="en-US" sz="2800" dirty="0">
                <a:sym typeface="Arial Narrow"/>
              </a:rPr>
            </a:b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6</a:t>
            </a:fld>
            <a:endParaRPr lang="ru-RU" sz="3200" dirty="0">
              <a:solidFill>
                <a:srgbClr val="253957"/>
              </a:solidFill>
              <a:latin typeface="+mn-lt"/>
            </a:endParaRPr>
          </a:p>
        </p:txBody>
      </p:sp>
    </p:spTree>
    <p:extLst>
      <p:ext uri="{BB962C8B-B14F-4D97-AF65-F5344CB8AC3E}">
        <p14:creationId xmlns:p14="http://schemas.microsoft.com/office/powerpoint/2010/main" val="252681326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err="1">
                <a:latin typeface="Arial Narrow" charset="0"/>
                <a:ea typeface="Arial Narrow" charset="0"/>
                <a:cs typeface="Arial Narrow" charset="0"/>
              </a:rPr>
              <a:t>SQLitE</a:t>
            </a:r>
            <a:endParaRPr lang="en-US" sz="7000" b="1" dirty="0">
              <a:latin typeface="Arial Narrow" charset="0"/>
              <a:ea typeface="Arial Narrow" charset="0"/>
              <a:cs typeface="Arial Narrow" charset="0"/>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4"/>
            <a:ext cx="21506374"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Popular open-source embedded relational DBMS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Written in the C language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Uses the B-tree as the default index</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SQLite extensions are the dynamically linked libraries [5]</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pic>
        <p:nvPicPr>
          <p:cNvPr id="7" name="Рисунок 6">
            <a:extLst>
              <a:ext uri="{FF2B5EF4-FFF2-40B4-BE49-F238E27FC236}">
                <a16:creationId xmlns:a16="http://schemas.microsoft.com/office/drawing/2014/main" id="{03986B29-5903-4D8C-9A6D-FC4DE291A8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77" y="9480305"/>
            <a:ext cx="5328730" cy="2525818"/>
          </a:xfrm>
          <a:prstGeom prst="rect">
            <a:avLst/>
          </a:prstGeom>
        </p:spPr>
      </p:pic>
      <p:pic>
        <p:nvPicPr>
          <p:cNvPr id="8" name="Рисунок 7">
            <a:extLst>
              <a:ext uri="{FF2B5EF4-FFF2-40B4-BE49-F238E27FC236}">
                <a16:creationId xmlns:a16="http://schemas.microsoft.com/office/drawing/2014/main" id="{BB484C8C-AEFE-4865-95B4-7E7262307F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32010" y="8896655"/>
            <a:ext cx="3473150" cy="3693117"/>
          </a:xfrm>
          <a:prstGeom prst="rect">
            <a:avLst/>
          </a:prstGeom>
        </p:spPr>
      </p:pic>
      <p:sp>
        <p:nvSpPr>
          <p:cNvPr id="2" name="Прямоугольник 1">
            <a:extLst>
              <a:ext uri="{FF2B5EF4-FFF2-40B4-BE49-F238E27FC236}">
                <a16:creationId xmlns:a16="http://schemas.microsoft.com/office/drawing/2014/main" id="{29022DA6-ECD9-4F53-93DC-8EA8C4E490E8}"/>
              </a:ext>
            </a:extLst>
          </p:cNvPr>
          <p:cNvSpPr/>
          <p:nvPr/>
        </p:nvSpPr>
        <p:spPr>
          <a:xfrm>
            <a:off x="1209449" y="13192780"/>
            <a:ext cx="19332653"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[5] “Run-Time Loadable Extensions.” SQLite.org. Available: https://www.sqlite.org/loadext.html (accessed Jan. 20, 2019).</a:t>
            </a:r>
          </a:p>
        </p:txBody>
      </p:sp>
      <p:sp>
        <p:nvSpPr>
          <p:cNvPr id="13" name="Номер слайда 3">
            <a:extLst>
              <a:ext uri="{FF2B5EF4-FFF2-40B4-BE49-F238E27FC236}">
                <a16:creationId xmlns:a16="http://schemas.microsoft.com/office/drawing/2014/main" id="{C652F58D-3652-4D6A-A86D-6228CED759D3}"/>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7</a:t>
            </a:fld>
            <a:endParaRPr lang="ru-RU" sz="3200" dirty="0">
              <a:solidFill>
                <a:srgbClr val="253957"/>
              </a:solidFill>
              <a:latin typeface="+mn-lt"/>
            </a:endParaRPr>
          </a:p>
        </p:txBody>
      </p:sp>
    </p:spTree>
    <p:extLst>
      <p:ext uri="{BB962C8B-B14F-4D97-AF65-F5344CB8AC3E}">
        <p14:creationId xmlns:p14="http://schemas.microsoft.com/office/powerpoint/2010/main" val="228771768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 Modifications C++ Library</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4"/>
            <a:ext cx="21506374"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sym typeface="Arial Narrow"/>
              </a:rPr>
              <a:t>Developed previously [4]</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sym typeface="Arial Narrow"/>
              </a:rPr>
              <a:t>Contains B-tree, B</a:t>
            </a:r>
            <a:r>
              <a:rPr lang="en-US" sz="7200" baseline="30000" dirty="0">
                <a:sym typeface="Arial Narrow"/>
              </a:rPr>
              <a:t>+</a:t>
            </a:r>
            <a:r>
              <a:rPr lang="en-US" sz="7200" dirty="0">
                <a:sym typeface="Arial Narrow"/>
              </a:rPr>
              <a:t>-tree, B</a:t>
            </a:r>
            <a:r>
              <a:rPr lang="en-US" sz="7200" baseline="30000" dirty="0">
                <a:sym typeface="Arial Narrow"/>
              </a:rPr>
              <a:t>*</a:t>
            </a:r>
            <a:r>
              <a:rPr lang="en-US" sz="7200" dirty="0">
                <a:sym typeface="Arial Narrow"/>
              </a:rPr>
              <a:t>-tree and B</a:t>
            </a:r>
            <a:r>
              <a:rPr lang="en-US" sz="7200" baseline="30000" dirty="0">
                <a:sym typeface="Arial Narrow"/>
              </a:rPr>
              <a:t>*+</a:t>
            </a:r>
            <a:r>
              <a:rPr lang="en-US" sz="7200" dirty="0">
                <a:sym typeface="Arial Narrow"/>
              </a:rPr>
              <a:t>-tree implementations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sym typeface="Arial Narrow"/>
              </a:rPr>
              <a:t>In the current work connected to the SQLite as the </a:t>
            </a:r>
            <a:r>
              <a:rPr lang="en-US" sz="7200" b="1" dirty="0">
                <a:sym typeface="Arial Narrow"/>
              </a:rPr>
              <a:t>run-time loadable extension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pic>
        <p:nvPicPr>
          <p:cNvPr id="4" name="Рисунок 3">
            <a:extLst>
              <a:ext uri="{FF2B5EF4-FFF2-40B4-BE49-F238E27FC236}">
                <a16:creationId xmlns:a16="http://schemas.microsoft.com/office/drawing/2014/main" id="{38CA6F12-0D2C-42BA-954C-035CC7A14C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34674" y="9560831"/>
            <a:ext cx="2914650" cy="3276600"/>
          </a:xfrm>
          <a:prstGeom prst="rect">
            <a:avLst/>
          </a:prstGeom>
        </p:spPr>
      </p:pic>
      <p:sp>
        <p:nvSpPr>
          <p:cNvPr id="15" name="Номер слайда 3">
            <a:extLst>
              <a:ext uri="{FF2B5EF4-FFF2-40B4-BE49-F238E27FC236}">
                <a16:creationId xmlns:a16="http://schemas.microsoft.com/office/drawing/2014/main" id="{FA76E5DB-AE88-484B-AF09-AEE69DE99478}"/>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8</a:t>
            </a:fld>
            <a:endParaRPr lang="ru-RU" sz="3200" dirty="0">
              <a:solidFill>
                <a:srgbClr val="253957"/>
              </a:solidFill>
              <a:latin typeface="+mn-lt"/>
            </a:endParaRPr>
          </a:p>
        </p:txBody>
      </p:sp>
      <p:sp>
        <p:nvSpPr>
          <p:cNvPr id="10" name="Прямоугольник 9">
            <a:extLst>
              <a:ext uri="{FF2B5EF4-FFF2-40B4-BE49-F238E27FC236}">
                <a16:creationId xmlns:a16="http://schemas.microsoft.com/office/drawing/2014/main" id="{063CE79A-2C4B-4A6C-9C51-2A9B1B6BDA02}"/>
              </a:ext>
            </a:extLst>
          </p:cNvPr>
          <p:cNvSpPr/>
          <p:nvPr/>
        </p:nvSpPr>
        <p:spPr>
          <a:xfrm>
            <a:off x="1047746" y="13192780"/>
            <a:ext cx="22288505"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Tree>
    <p:extLst>
      <p:ext uri="{BB962C8B-B14F-4D97-AF65-F5344CB8AC3E}">
        <p14:creationId xmlns:p14="http://schemas.microsoft.com/office/powerpoint/2010/main" val="144632186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2804049"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Research Conducted using the B-tree Modifications C++ Library</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3192780"/>
            <a:ext cx="22084237"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9</a:t>
            </a:fld>
            <a:endParaRPr lang="ru-RU" sz="3200" dirty="0">
              <a:solidFill>
                <a:srgbClr val="253957"/>
              </a:solidFill>
              <a:latin typeface="+mn-lt"/>
            </a:endParaRPr>
          </a:p>
        </p:txBody>
      </p:sp>
      <p:pic>
        <p:nvPicPr>
          <p:cNvPr id="13" name="Рисунок 12">
            <a:extLst>
              <a:ext uri="{FF2B5EF4-FFF2-40B4-BE49-F238E27FC236}">
                <a16:creationId xmlns:a16="http://schemas.microsoft.com/office/drawing/2014/main" id="{E534B731-3346-4328-98AB-C306B1B0F3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9395" y="5103228"/>
            <a:ext cx="12142079" cy="8089552"/>
          </a:xfrm>
          <a:prstGeom prst="rect">
            <a:avLst/>
          </a:prstGeom>
          <a:noFill/>
          <a:ln>
            <a:noFill/>
          </a:ln>
        </p:spPr>
      </p:pic>
      <p:pic>
        <p:nvPicPr>
          <p:cNvPr id="15" name="Рисунок 14">
            <a:extLst>
              <a:ext uri="{FF2B5EF4-FFF2-40B4-BE49-F238E27FC236}">
                <a16:creationId xmlns:a16="http://schemas.microsoft.com/office/drawing/2014/main" id="{8AC2A666-3BA7-43F9-BB85-2E0DA47BCD2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954251" y="5103228"/>
            <a:ext cx="12142079" cy="8089194"/>
          </a:xfrm>
          <a:prstGeom prst="rect">
            <a:avLst/>
          </a:prstGeom>
          <a:noFill/>
          <a:ln>
            <a:noFill/>
          </a:ln>
        </p:spPr>
      </p:pic>
    </p:spTree>
    <p:extLst>
      <p:ext uri="{BB962C8B-B14F-4D97-AF65-F5344CB8AC3E}">
        <p14:creationId xmlns:p14="http://schemas.microsoft.com/office/powerpoint/2010/main" val="528550413"/>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3924</TotalTime>
  <Words>2163</Words>
  <Application>Microsoft Office PowerPoint</Application>
  <PresentationFormat>Произвольный</PresentationFormat>
  <Paragraphs>254</Paragraphs>
  <Slides>28</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28</vt:i4>
      </vt:variant>
    </vt:vector>
  </HeadingPairs>
  <TitlesOfParts>
    <vt:vector size="37" baseType="lpstr">
      <vt:lpstr>Arial</vt:lpstr>
      <vt:lpstr>Arial Narrow</vt:lpstr>
      <vt:lpstr>Cambria Math</vt:lpstr>
      <vt:lpstr>Helvetica</vt:lpstr>
      <vt:lpstr>Helvetica Light</vt:lpstr>
      <vt:lpstr>Helvetica Neue</vt:lpstr>
      <vt:lpstr>Times New Roman</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Кремлёв</dc:creator>
  <cp:lastModifiedBy>Антон Ригин</cp:lastModifiedBy>
  <cp:revision>100</cp:revision>
  <dcterms:modified xsi:type="dcterms:W3CDTF">2019-05-12T16:42:20Z</dcterms:modified>
</cp:coreProperties>
</file>