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sldIdLst>
    <p:sldId id="256" r:id="rId2"/>
    <p:sldId id="257" r:id="rId3"/>
    <p:sldId id="266" r:id="rId4"/>
    <p:sldId id="264" r:id="rId5"/>
    <p:sldId id="265" r:id="rId6"/>
    <p:sldId id="285" r:id="rId7"/>
    <p:sldId id="286" r:id="rId8"/>
    <p:sldId id="268" r:id="rId9"/>
    <p:sldId id="269" r:id="rId10"/>
    <p:sldId id="270" r:id="rId11"/>
    <p:sldId id="279" r:id="rId12"/>
    <p:sldId id="288" r:id="rId13"/>
    <p:sldId id="295" r:id="rId14"/>
    <p:sldId id="284" r:id="rId15"/>
    <p:sldId id="280" r:id="rId16"/>
    <p:sldId id="272" r:id="rId17"/>
    <p:sldId id="281" r:id="rId18"/>
    <p:sldId id="293" r:id="rId19"/>
    <p:sldId id="294" r:id="rId20"/>
    <p:sldId id="289" r:id="rId21"/>
    <p:sldId id="283" r:id="rId22"/>
    <p:sldId id="282" r:id="rId23"/>
    <p:sldId id="291" r:id="rId24"/>
    <p:sldId id="292" r:id="rId25"/>
    <p:sldId id="278" r:id="rId26"/>
    <p:sldId id="290" r:id="rId27"/>
    <p:sldId id="274" r:id="rId28"/>
    <p:sldId id="258" r:id="rId29"/>
    <p:sldId id="263"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0" d="100"/>
          <a:sy n="30" d="100"/>
        </p:scale>
        <p:origin x="816" y="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173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135541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hyperlink" Target="https://www.cs.helsinki.fi/u/mluukkai/tirak2010/B-tree.pdf"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mailto:anton19979@yandex-team.ru" TargetMode="External"/><Relationship Id="rId4" Type="http://schemas.openxmlformats.org/officeDocument/2006/relationships/hyperlink" Target="mailto:anton19979@yandex.r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hyperlink" Target="https://www.cs.helsinki.fi/u/mluukkai/tirak2010/B-tree.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qlite.org/loadext.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85071"/>
            <a:ext cx="10907735" cy="7992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4800" dirty="0"/>
              <a:t>Компонент-расширение РСУБД </a:t>
            </a:r>
            <a:r>
              <a:rPr lang="ru-RU" sz="4800" dirty="0" err="1"/>
              <a:t>SQLite</a:t>
            </a:r>
            <a:r>
              <a:rPr lang="ru-RU" sz="4800" dirty="0"/>
              <a:t> для индексирования данных модификациями B-деревьев</a:t>
            </a:r>
          </a:p>
          <a:p>
            <a:pPr algn="l">
              <a:defRPr sz="7000" b="1" cap="all">
                <a:solidFill>
                  <a:srgbClr val="253957"/>
                </a:solidFill>
                <a:latin typeface="+mn-lt"/>
                <a:ea typeface="+mn-ea"/>
                <a:cs typeface="+mn-cs"/>
                <a:sym typeface="Arial Narrow"/>
              </a:defRPr>
            </a:pPr>
            <a:endParaRPr lang="ru-RU" sz="4800" dirty="0"/>
          </a:p>
          <a:p>
            <a:pPr algn="l">
              <a:defRPr sz="7000" b="1" cap="all">
                <a:solidFill>
                  <a:srgbClr val="253957"/>
                </a:solidFill>
                <a:latin typeface="+mn-lt"/>
                <a:ea typeface="+mn-ea"/>
                <a:cs typeface="+mn-cs"/>
                <a:sym typeface="Arial Narrow"/>
              </a:defRPr>
            </a:pPr>
            <a:endParaRPr lang="ru-RU" sz="4800" dirty="0"/>
          </a:p>
        </p:txBody>
      </p:sp>
      <p:sp>
        <p:nvSpPr>
          <p:cNvPr id="53" name="Очень крутой подзаголовок презентации"/>
          <p:cNvSpPr txBox="1"/>
          <p:nvPr/>
        </p:nvSpPr>
        <p:spPr>
          <a:xfrm>
            <a:off x="7116914" y="8367446"/>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a:t>Выпускная квалификационная работа</a:t>
            </a:r>
          </a:p>
          <a:p>
            <a:endParaRPr lang="ru-RU" sz="3600" dirty="0"/>
          </a:p>
          <a:p>
            <a:r>
              <a:rPr lang="ru-RU" sz="3600" dirty="0"/>
              <a:t>Исполнитель: Ригин А.М., студент группы БПИ153</a:t>
            </a:r>
          </a:p>
          <a:p>
            <a:endParaRPr lang="ru-RU" sz="3600" dirty="0"/>
          </a:p>
          <a:p>
            <a:r>
              <a:rPr lang="ru-RU" sz="3600" dirty="0"/>
              <a:t>Научный руководитель: </a:t>
            </a:r>
            <a:r>
              <a:rPr lang="ru-RU" sz="3600" dirty="0" err="1"/>
              <a:t>Шершаков</a:t>
            </a:r>
            <a:r>
              <a:rPr lang="ru-RU" sz="3600" dirty="0"/>
              <a:t> С.А.,</a:t>
            </a:r>
            <a:br>
              <a:rPr lang="ru-RU" sz="3600" dirty="0"/>
            </a:br>
            <a:r>
              <a:rPr lang="ru-RU" sz="3600" dirty="0"/>
              <a:t>ст. преп. ДПИ ФКН, </a:t>
            </a:r>
            <a:r>
              <a:rPr lang="ru-RU" sz="3600" dirty="0" err="1"/>
              <a:t>н.с</a:t>
            </a:r>
            <a:r>
              <a:rPr lang="ru-RU" sz="3600" dirty="0"/>
              <a:t>. НУЛ ПОИС ФКН</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a:t>
            </a:r>
          </a:p>
          <a:p>
            <a:pPr algn="l">
              <a:defRPr sz="4200">
                <a:solidFill>
                  <a:srgbClr val="253957"/>
                </a:solidFill>
                <a:latin typeface="+mn-lt"/>
                <a:ea typeface="+mn-ea"/>
                <a:cs typeface="+mn-cs"/>
                <a:sym typeface="Arial Narrow"/>
              </a:defRPr>
            </a:pPr>
            <a:r>
              <a:rPr lang="ru-RU" dirty="0"/>
              <a:t>Департамент программной инженерии</a:t>
            </a:r>
            <a:endParaRPr dirty="0"/>
          </a:p>
        </p:txBody>
      </p:sp>
      <p:sp>
        <p:nvSpPr>
          <p:cNvPr id="55" name="Москва, 2017"/>
          <p:cNvSpPr txBox="1"/>
          <p:nvPr/>
        </p:nvSpPr>
        <p:spPr>
          <a:xfrm>
            <a:off x="7091740" y="12331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lang="ru-RU" dirty="0"/>
              <a:t>2019</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435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4127568"/>
            <a:ext cx="21506374" cy="86460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b="1" dirty="0"/>
              <a:t>Цель работы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sym typeface="Arial Narrow"/>
              </a:rPr>
              <a:t>Разработать расширение для </a:t>
            </a:r>
            <a:r>
              <a:rPr lang="en-US" sz="4400" dirty="0">
                <a:solidFill>
                  <a:srgbClr val="253957"/>
                </a:solidFill>
                <a:sym typeface="Arial Narrow"/>
              </a:rPr>
              <a:t>SQLite</a:t>
            </a:r>
            <a:r>
              <a:rPr lang="ru-RU" sz="4400" dirty="0">
                <a:solidFill>
                  <a:srgbClr val="253957"/>
                </a:solidFill>
                <a:sym typeface="Arial Narrow"/>
              </a:rPr>
              <a:t>, позволяющее использовать в качестве индекса в данной СУБД модификации </a:t>
            </a:r>
            <a:r>
              <a:rPr lang="en-US" sz="4400" dirty="0">
                <a:solidFill>
                  <a:srgbClr val="253957"/>
                </a:solidFill>
                <a:sym typeface="Arial Narrow"/>
              </a:rPr>
              <a:t>B</a:t>
            </a:r>
            <a:r>
              <a:rPr lang="ru-RU" sz="4400" dirty="0">
                <a:solidFill>
                  <a:srgbClr val="253957"/>
                </a:solidFill>
                <a:sym typeface="Arial Narrow"/>
              </a:rPr>
              <a:t>-дерева: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 и </a:t>
            </a:r>
            <a:r>
              <a:rPr lang="en-US" sz="4400" dirty="0">
                <a:solidFill>
                  <a:srgbClr val="253957"/>
                </a:solidFill>
                <a:sym typeface="Arial Narrow"/>
              </a:rPr>
              <a:t>B</a:t>
            </a:r>
            <a:r>
              <a:rPr lang="en-US" sz="4400" baseline="30000" dirty="0">
                <a:solidFill>
                  <a:srgbClr val="253957"/>
                </a:solidFill>
                <a:sym typeface="Arial Narrow"/>
              </a:rPr>
              <a:t>*+</a:t>
            </a:r>
            <a:r>
              <a:rPr lang="ru-RU" sz="4400" dirty="0">
                <a:solidFill>
                  <a:srgbClr val="253957"/>
                </a:solidFill>
                <a:sym typeface="Arial Narrow"/>
              </a:rPr>
              <a:t>-дерево</a:t>
            </a:r>
            <a:endParaRPr lang="ru-RU" sz="4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b="1" dirty="0"/>
              <a:t>Задачи работы</a:t>
            </a:r>
            <a:endParaRPr lang="ru-RU" sz="44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Реализовать API на C для имеющейся C++-библиотеки алгоритмов над сильно ветвящимися деревьями</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интерфейс подключения данной библиотеки в качестве расширения к </a:t>
            </a:r>
            <a:r>
              <a:rPr lang="ru-RU" sz="4400" dirty="0" err="1">
                <a:solidFill>
                  <a:srgbClr val="253957"/>
                </a:solidFill>
                <a:latin typeface="+mn-lt"/>
                <a:ea typeface="+mn-ea"/>
                <a:cs typeface="+mn-cs"/>
              </a:rPr>
              <a:t>SQLite</a:t>
            </a:r>
            <a:r>
              <a:rPr lang="ru-RU" sz="4400" dirty="0">
                <a:solidFill>
                  <a:srgbClr val="253957"/>
                </a:solidFill>
                <a:latin typeface="+mn-lt"/>
                <a:ea typeface="+mn-ea"/>
                <a:cs typeface="+mn-cs"/>
              </a:rPr>
              <a:t>, реализовать собственно расширение для </a:t>
            </a:r>
            <a:r>
              <a:rPr lang="en-US" sz="4400" dirty="0">
                <a:solidFill>
                  <a:srgbClr val="253957"/>
                </a:solidFill>
                <a:latin typeface="+mn-lt"/>
                <a:ea typeface="+mn-ea"/>
                <a:cs typeface="+mn-cs"/>
              </a:rPr>
              <a:t>SQLite</a:t>
            </a:r>
            <a:endParaRPr lang="ru-RU" sz="44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Реализовать в расширении функциональность для вывода графического представления используемого дерева и основной информации о нём</a:t>
            </a:r>
            <a:endParaRPr lang="en-US" sz="44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алгоритм выбора структуры данных в качестве индекса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400" dirty="0">
                <a:solidFill>
                  <a:srgbClr val="253957"/>
                </a:solidFill>
                <a:latin typeface="+mn-lt"/>
                <a:ea typeface="+mn-ea"/>
                <a:cs typeface="+mn-cs"/>
              </a:rPr>
              <a:t>Разработать техническую документацию в соответствии с ЕСПД</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734109F1-EBF7-442F-A045-E98774F1E7EF}"/>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231337095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Алгоритм выбора индексирующей структуры данных</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322806"/>
            <a:ext cx="21506374" cy="6214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Выбирает из модификаций </a:t>
            </a:r>
            <a:r>
              <a:rPr lang="en-US" sz="4400" dirty="0"/>
              <a:t>B</a:t>
            </a:r>
            <a:r>
              <a:rPr lang="ru-RU" sz="4400" dirty="0"/>
              <a:t>-дерева (B</a:t>
            </a:r>
            <a:r>
              <a:rPr lang="ru-RU" sz="4400" baseline="30000" dirty="0"/>
              <a:t>+</a:t>
            </a:r>
            <a:r>
              <a:rPr lang="ru-RU" sz="4400" dirty="0"/>
              <a:t>-дерева, B</a:t>
            </a:r>
            <a:r>
              <a:rPr lang="ru-RU" sz="4400" baseline="30000" dirty="0"/>
              <a:t>*</a:t>
            </a:r>
            <a:r>
              <a:rPr lang="ru-RU" sz="4400" dirty="0"/>
              <a:t>-дерева и B</a:t>
            </a:r>
            <a:r>
              <a:rPr lang="ru-RU" sz="4400" baseline="30000" dirty="0"/>
              <a:t>*+</a:t>
            </a:r>
            <a:r>
              <a:rPr lang="ru-RU" sz="4400" dirty="0"/>
              <a:t>-дерева)</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Выполняется при каждой операции с таблицей, созданной с использованием разработанного в рамках настоящей работы расширения – поиске строки в таблице, вставке строки в таблицу, обновлении строки в таблице, удалении строки из таблицы</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Производит перестроение индексирующей структуры данных только на каждой 1000-й операции и только для первых 10000 операций</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Выбор индексирующей структуры данных зависит от соотношений количеств операций разных типов (поиск, вставка, удаление) с деревом</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B-дерево и его модификации, используемые в программном продукте, разработанном в рамках настоящей работы, имеют порядок 750</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По умолчанию в расширении при создании таблицы используется </a:t>
            </a:r>
            <a:r>
              <a:rPr lang="en-US" sz="4400" dirty="0"/>
              <a:t>B</a:t>
            </a:r>
            <a:r>
              <a:rPr lang="en-US" sz="4400" baseline="30000" dirty="0"/>
              <a:t>+</a:t>
            </a:r>
            <a:r>
              <a:rPr lang="ru-RU" sz="4400" dirty="0"/>
              <a:t>-дерево</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F8484C60-3005-4920-A1C3-F0BBCDF23B86}"/>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255397651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3982"/>
            <a:ext cx="2070363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Алгоритм выбора индексирующей структуры данных</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82627" y="4857209"/>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ru-RU" sz="3600" dirty="0"/>
                  <a:t>1.	Если текущее общее количество операций с деревом равно 0, или больше 10000, или не кратно 1000, то выйти из алгоритма, иначе перейти к шагу 2.</a:t>
                </a:r>
              </a:p>
              <a:p>
                <a:pPr algn="l">
                  <a:spcBef>
                    <a:spcPts val="2800"/>
                  </a:spcBef>
                  <a:buSzPct val="100000"/>
                  <a:defRPr sz="2800">
                    <a:solidFill>
                      <a:srgbClr val="253957"/>
                    </a:solidFill>
                    <a:latin typeface="+mn-lt"/>
                    <a:ea typeface="+mn-ea"/>
                    <a:cs typeface="+mn-cs"/>
                    <a:sym typeface="Arial Narrow"/>
                  </a:defRPr>
                </a:pPr>
                <a:r>
                  <a:rPr lang="ru-RU" sz="3600" dirty="0"/>
                  <a:t>2.	Если текущее количество операций с изменением данных в дереве (вставок ключей в дерево, удалений ключей из дерева) составляет менее 10 % от текущего общего количества операций с деревом, то выйти из алгоритма, иначе перейти к шагу 3.</a:t>
                </a:r>
              </a:p>
              <a:p>
                <a:pPr algn="l">
                  <a:spcBef>
                    <a:spcPts val="2800"/>
                  </a:spcBef>
                  <a:buSzPct val="100000"/>
                  <a:defRPr sz="2800">
                    <a:solidFill>
                      <a:srgbClr val="253957"/>
                    </a:solidFill>
                    <a:latin typeface="+mn-lt"/>
                    <a:ea typeface="+mn-ea"/>
                    <a:cs typeface="+mn-cs"/>
                    <a:sym typeface="Arial Narrow"/>
                  </a:defRPr>
                </a:pPr>
                <a:endParaRPr lang="ru-RU" sz="3600" dirty="0"/>
              </a:p>
              <a:p>
                <a:pPr algn="l">
                  <a:spcBef>
                    <a:spcPts val="2800"/>
                  </a:spcBef>
                  <a:buSzPct val="100000"/>
                  <a:defRPr sz="2800">
                    <a:solidFill>
                      <a:srgbClr val="253957"/>
                    </a:solidFill>
                    <a:latin typeface="+mn-lt"/>
                    <a:ea typeface="+mn-ea"/>
                    <a:cs typeface="+mn-cs"/>
                    <a:sym typeface="Arial Narrow"/>
                  </a:defRPr>
                </a:pPr>
                <a:endParaRPr lang="ru-RU" sz="3600" dirty="0"/>
              </a:p>
              <a:p>
                <a:pPr algn="l">
                  <a:spcBef>
                    <a:spcPts val="2800"/>
                  </a:spcBef>
                  <a:buSzPct val="100000"/>
                  <a:defRPr sz="2800">
                    <a:solidFill>
                      <a:srgbClr val="253957"/>
                    </a:solidFill>
                    <a:latin typeface="+mn-lt"/>
                    <a:ea typeface="+mn-ea"/>
                    <a:cs typeface="+mn-cs"/>
                    <a:sym typeface="Arial Narrow"/>
                  </a:defRPr>
                </a:pPr>
                <a:endParaRPr lang="ru-RU" sz="3600" dirty="0"/>
              </a:p>
              <a:p>
                <a:pPr algn="l">
                  <a:spcBef>
                    <a:spcPts val="2800"/>
                  </a:spcBef>
                  <a:buSzPct val="100000"/>
                  <a:defRPr sz="2800">
                    <a:solidFill>
                      <a:srgbClr val="253957"/>
                    </a:solidFill>
                    <a:latin typeface="+mn-lt"/>
                    <a:ea typeface="+mn-ea"/>
                    <a:cs typeface="+mn-cs"/>
                    <a:sym typeface="Arial Narrow"/>
                  </a:defRPr>
                </a:pPr>
                <a:r>
                  <a:rPr lang="ru-RU" sz="3600" dirty="0"/>
                  <a:t>3.	Если текущее количество операций вставки в дерево составляет более </a:t>
                </a:r>
                <a14:m>
                  <m:oMath xmlns:m="http://schemas.openxmlformats.org/officeDocument/2006/math">
                    <m:r>
                      <a:rPr lang="en-US" sz="3600" i="1" dirty="0" smtClean="0">
                        <a:latin typeface="Cambria Math" panose="02040503050406030204" pitchFamily="18" charset="0"/>
                      </a:rPr>
                      <m:t>𝑝</m:t>
                    </m:r>
                    <m:r>
                      <a:rPr lang="en-US" sz="3600" i="1" dirty="0" smtClean="0">
                        <a:latin typeface="Cambria Math" panose="02040503050406030204" pitchFamily="18" charset="0"/>
                      </a:rPr>
                      <m:t> = 73,97 %</m:t>
                    </m:r>
                  </m:oMath>
                </a14:m>
                <a:r>
                  <a:rPr lang="ru-RU" sz="3600" dirty="0"/>
                  <a:t> от текущего количества операций с изменением данных в дереве, то выбрать в качестве индексирующей структуры данных B</a:t>
                </a:r>
                <a:r>
                  <a:rPr lang="ru-RU" sz="3600" baseline="30000" dirty="0"/>
                  <a:t>*</a:t>
                </a:r>
                <a:r>
                  <a:rPr lang="ru-RU" sz="3600" dirty="0"/>
                  <a:t>-дерево и перейти к шагу 5, иначе перейти к шагу 4.</a:t>
                </a:r>
              </a:p>
              <a:p>
                <a:pPr algn="l">
                  <a:spcBef>
                    <a:spcPts val="2800"/>
                  </a:spcBef>
                  <a:buSzPct val="100000"/>
                  <a:defRPr sz="2800">
                    <a:solidFill>
                      <a:srgbClr val="253957"/>
                    </a:solidFill>
                    <a:latin typeface="+mn-lt"/>
                    <a:ea typeface="+mn-ea"/>
                    <a:cs typeface="+mn-cs"/>
                    <a:sym typeface="Arial Narrow"/>
                  </a:defRPr>
                </a:pPr>
                <a:r>
                  <a:rPr lang="ru-RU" sz="3600" dirty="0"/>
                  <a:t>4.	Выбрать в качестве индексирующей структуры данных B</a:t>
                </a:r>
                <a:r>
                  <a:rPr lang="ru-RU" sz="3600" baseline="30000" dirty="0"/>
                  <a:t>*+</a:t>
                </a:r>
                <a:r>
                  <a:rPr lang="ru-RU" sz="3600" dirty="0"/>
                  <a:t>-дерево и перейти к шагу 5.</a:t>
                </a:r>
              </a:p>
              <a:p>
                <a:pPr algn="l">
                  <a:spcBef>
                    <a:spcPts val="2800"/>
                  </a:spcBef>
                  <a:buSzPct val="100000"/>
                  <a:defRPr sz="2800">
                    <a:solidFill>
                      <a:srgbClr val="253957"/>
                    </a:solidFill>
                    <a:latin typeface="+mn-lt"/>
                    <a:ea typeface="+mn-ea"/>
                    <a:cs typeface="+mn-cs"/>
                    <a:sym typeface="Arial Narrow"/>
                  </a:defRPr>
                </a:pPr>
                <a:r>
                  <a:rPr lang="ru-RU" sz="3600" dirty="0"/>
                  <a:t>5.	Если в шагах 3 – 4 была выбрана новая индексирующая структура данных, то перестроить имеющуюся индексирующую структуру данных на выбранную в шагах 3 – 4, сохранив все имеющиеся в ней данные.</a:t>
                </a:r>
              </a:p>
            </p:txBody>
          </p:sp>
        </mc:Choice>
        <mc:Fallback xmlns="">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a:spLocks noRot="1" noChangeAspect="1" noMove="1" noResize="1" noEditPoints="1" noAdjustHandles="1" noChangeArrowheads="1" noChangeShapeType="1" noTextEdit="1"/>
              </p:cNvSpPr>
              <p:nvPr/>
            </p:nvSpPr>
            <p:spPr>
              <a:xfrm>
                <a:off x="1182627" y="4857209"/>
                <a:ext cx="21506374" cy="7843807"/>
              </a:xfrm>
              <a:prstGeom prst="rect">
                <a:avLst/>
              </a:prstGeom>
              <a:blipFill>
                <a:blip r:embed="rId4"/>
                <a:stretch>
                  <a:fillRect l="-964" t="-855" r="-1247"/>
                </a:stretch>
              </a:blipFill>
              <a:ln w="12700">
                <a:miter lim="400000"/>
              </a:ln>
              <a:extLst>
                <a:ext uri="{C572A759-6A51-4108-AA02-DFA0A04FC94B}">
                  <ma14:wrappingTextBoxFlag xmlns:a14="http://schemas.microsoft.com/office/drawing/2010/main" xmlns="" xmlns:m="http://schemas.openxmlformats.org/officeDocument/2006/math" xmlns:ma14="http://schemas.microsoft.com/office/mac/drawingml/2011/main" val="1"/>
                </a:ext>
              </a:extLst>
            </p:spPr>
            <p:txBody>
              <a:bodyPr/>
              <a:lstStyle/>
              <a:p>
                <a:r>
                  <a:rPr lang="ru-RU">
                    <a:noFill/>
                  </a:rPr>
                  <a:t> </a:t>
                </a:r>
              </a:p>
            </p:txBody>
          </p:sp>
        </mc:Fallback>
      </mc:AlternateContent>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125849572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26606" y="2543982"/>
            <a:ext cx="2070363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Алгоритм выбора индексирующей структуры данных</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13</a:t>
            </a:fld>
            <a:endParaRPr lang="ru-RU"/>
          </a:p>
        </p:txBody>
      </p:sp>
      <p:pic>
        <p:nvPicPr>
          <p:cNvPr id="4" name="Рисунок 3">
            <a:extLst>
              <a:ext uri="{FF2B5EF4-FFF2-40B4-BE49-F238E27FC236}">
                <a16:creationId xmlns:a16="http://schemas.microsoft.com/office/drawing/2014/main" id="{C4B03CC7-B75E-4E67-975D-FC1449F4BA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747" y="4201833"/>
            <a:ext cx="13192506" cy="8795004"/>
          </a:xfrm>
          <a:prstGeom prst="rect">
            <a:avLst/>
          </a:prstGeom>
        </p:spPr>
      </p:pic>
    </p:spTree>
    <p:extLst>
      <p:ext uri="{BB962C8B-B14F-4D97-AF65-F5344CB8AC3E}">
        <p14:creationId xmlns:p14="http://schemas.microsoft.com/office/powerpoint/2010/main" val="299004117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Строение ключа в дереве</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14</a:t>
            </a:fld>
            <a:endParaRPr lang="ru-RU"/>
          </a:p>
        </p:txBody>
      </p:sp>
      <p:sp>
        <p:nvSpPr>
          <p:cNvPr id="3" name="Прямоугольник 2">
            <a:extLst>
              <a:ext uri="{FF2B5EF4-FFF2-40B4-BE49-F238E27FC236}">
                <a16:creationId xmlns:a16="http://schemas.microsoft.com/office/drawing/2014/main" id="{5ACF0130-3B72-43B2-BC99-B5386977A5BA}"/>
              </a:ext>
            </a:extLst>
          </p:cNvPr>
          <p:cNvSpPr/>
          <p:nvPr/>
        </p:nvSpPr>
        <p:spPr>
          <a:xfrm>
            <a:off x="14761886" y="5491573"/>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9" name="Прямоугольник 8">
            <a:extLst>
              <a:ext uri="{FF2B5EF4-FFF2-40B4-BE49-F238E27FC236}">
                <a16:creationId xmlns:a16="http://schemas.microsoft.com/office/drawing/2014/main" id="{AEF21D71-E90F-4D35-AC52-F4600EB29E4E}"/>
              </a:ext>
            </a:extLst>
          </p:cNvPr>
          <p:cNvSpPr/>
          <p:nvPr/>
        </p:nvSpPr>
        <p:spPr>
          <a:xfrm>
            <a:off x="15530581"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0" name="Прямоугольник 9">
            <a:extLst>
              <a:ext uri="{FF2B5EF4-FFF2-40B4-BE49-F238E27FC236}">
                <a16:creationId xmlns:a16="http://schemas.microsoft.com/office/drawing/2014/main" id="{D3C80275-3FBB-4DF0-975D-EA860AAE008D}"/>
              </a:ext>
            </a:extLst>
          </p:cNvPr>
          <p:cNvSpPr/>
          <p:nvPr/>
        </p:nvSpPr>
        <p:spPr>
          <a:xfrm>
            <a:off x="16301500"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1" name="Прямоугольник 10">
            <a:extLst>
              <a:ext uri="{FF2B5EF4-FFF2-40B4-BE49-F238E27FC236}">
                <a16:creationId xmlns:a16="http://schemas.microsoft.com/office/drawing/2014/main" id="{D6EC6878-4326-402F-B94F-E757E7E0F238}"/>
              </a:ext>
            </a:extLst>
          </p:cNvPr>
          <p:cNvSpPr/>
          <p:nvPr/>
        </p:nvSpPr>
        <p:spPr>
          <a:xfrm>
            <a:off x="17072419"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2" name="Прямоугольник 11">
            <a:extLst>
              <a:ext uri="{FF2B5EF4-FFF2-40B4-BE49-F238E27FC236}">
                <a16:creationId xmlns:a16="http://schemas.microsoft.com/office/drawing/2014/main" id="{DC217BCB-E529-4140-8B9F-76E2F1DF32AD}"/>
              </a:ext>
            </a:extLst>
          </p:cNvPr>
          <p:cNvSpPr/>
          <p:nvPr/>
        </p:nvSpPr>
        <p:spPr>
          <a:xfrm>
            <a:off x="17838891" y="5491575"/>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3" name="Прямоугольник 12">
            <a:extLst>
              <a:ext uri="{FF2B5EF4-FFF2-40B4-BE49-F238E27FC236}">
                <a16:creationId xmlns:a16="http://schemas.microsoft.com/office/drawing/2014/main" id="{12DCD918-0D1D-4C5A-A9F9-1CBB4AC69FEF}"/>
              </a:ext>
            </a:extLst>
          </p:cNvPr>
          <p:cNvSpPr/>
          <p:nvPr/>
        </p:nvSpPr>
        <p:spPr>
          <a:xfrm>
            <a:off x="1858412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4" name="Прямоугольник 13">
            <a:extLst>
              <a:ext uri="{FF2B5EF4-FFF2-40B4-BE49-F238E27FC236}">
                <a16:creationId xmlns:a16="http://schemas.microsoft.com/office/drawing/2014/main" id="{14A14135-2999-493C-AF38-438A3686EDC1}"/>
              </a:ext>
            </a:extLst>
          </p:cNvPr>
          <p:cNvSpPr/>
          <p:nvPr/>
        </p:nvSpPr>
        <p:spPr>
          <a:xfrm>
            <a:off x="19308115" y="5491574"/>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5" name="Прямоугольник 14">
            <a:extLst>
              <a:ext uri="{FF2B5EF4-FFF2-40B4-BE49-F238E27FC236}">
                <a16:creationId xmlns:a16="http://schemas.microsoft.com/office/drawing/2014/main" id="{E1F95709-3402-4E08-9D26-1EAF8F4241AD}"/>
              </a:ext>
            </a:extLst>
          </p:cNvPr>
          <p:cNvSpPr/>
          <p:nvPr/>
        </p:nvSpPr>
        <p:spPr>
          <a:xfrm>
            <a:off x="20054643" y="5495942"/>
            <a:ext cx="576064" cy="2724115"/>
          </a:xfrm>
          <a:prstGeom prst="rect">
            <a:avLst/>
          </a:prstGeom>
          <a:solidFill>
            <a:srgbClr val="FF0000"/>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Прямоугольник 15">
            <a:extLst>
              <a:ext uri="{FF2B5EF4-FFF2-40B4-BE49-F238E27FC236}">
                <a16:creationId xmlns:a16="http://schemas.microsoft.com/office/drawing/2014/main" id="{A927FB9A-177B-48E5-8CE3-849732C3ED5E}"/>
              </a:ext>
            </a:extLst>
          </p:cNvPr>
          <p:cNvSpPr/>
          <p:nvPr/>
        </p:nvSpPr>
        <p:spPr>
          <a:xfrm>
            <a:off x="8679294" y="5495942"/>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7" name="Прямоугольник 16">
            <a:extLst>
              <a:ext uri="{FF2B5EF4-FFF2-40B4-BE49-F238E27FC236}">
                <a16:creationId xmlns:a16="http://schemas.microsoft.com/office/drawing/2014/main" id="{5FE67D62-DF8D-4EC4-BB16-AB26B0E33B55}"/>
              </a:ext>
            </a:extLst>
          </p:cNvPr>
          <p:cNvSpPr/>
          <p:nvPr/>
        </p:nvSpPr>
        <p:spPr>
          <a:xfrm>
            <a:off x="9447989"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Прямоугольник 17">
            <a:extLst>
              <a:ext uri="{FF2B5EF4-FFF2-40B4-BE49-F238E27FC236}">
                <a16:creationId xmlns:a16="http://schemas.microsoft.com/office/drawing/2014/main" id="{8363F20F-F651-4F3A-AA5C-C20E001D0992}"/>
              </a:ext>
            </a:extLst>
          </p:cNvPr>
          <p:cNvSpPr/>
          <p:nvPr/>
        </p:nvSpPr>
        <p:spPr>
          <a:xfrm>
            <a:off x="10218908"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Прямоугольник 18">
            <a:extLst>
              <a:ext uri="{FF2B5EF4-FFF2-40B4-BE49-F238E27FC236}">
                <a16:creationId xmlns:a16="http://schemas.microsoft.com/office/drawing/2014/main" id="{F4DA3724-067D-4633-8636-28171E5793FE}"/>
              </a:ext>
            </a:extLst>
          </p:cNvPr>
          <p:cNvSpPr/>
          <p:nvPr/>
        </p:nvSpPr>
        <p:spPr>
          <a:xfrm>
            <a:off x="10989827"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0" name="Прямоугольник 19">
            <a:extLst>
              <a:ext uri="{FF2B5EF4-FFF2-40B4-BE49-F238E27FC236}">
                <a16:creationId xmlns:a16="http://schemas.microsoft.com/office/drawing/2014/main" id="{1CD90A51-C9DE-4FE9-8367-495538C1149E}"/>
              </a:ext>
            </a:extLst>
          </p:cNvPr>
          <p:cNvSpPr/>
          <p:nvPr/>
        </p:nvSpPr>
        <p:spPr>
          <a:xfrm>
            <a:off x="11756299" y="5495944"/>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1" name="Прямоугольник 20">
            <a:extLst>
              <a:ext uri="{FF2B5EF4-FFF2-40B4-BE49-F238E27FC236}">
                <a16:creationId xmlns:a16="http://schemas.microsoft.com/office/drawing/2014/main" id="{F7C752AA-9349-49B3-960A-2DCC9710775D}"/>
              </a:ext>
            </a:extLst>
          </p:cNvPr>
          <p:cNvSpPr/>
          <p:nvPr/>
        </p:nvSpPr>
        <p:spPr>
          <a:xfrm>
            <a:off x="1250153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2" name="Прямоугольник 21">
            <a:extLst>
              <a:ext uri="{FF2B5EF4-FFF2-40B4-BE49-F238E27FC236}">
                <a16:creationId xmlns:a16="http://schemas.microsoft.com/office/drawing/2014/main" id="{0A30CBAE-1A8A-4DAD-A868-4E3311014FCB}"/>
              </a:ext>
            </a:extLst>
          </p:cNvPr>
          <p:cNvSpPr/>
          <p:nvPr/>
        </p:nvSpPr>
        <p:spPr>
          <a:xfrm>
            <a:off x="13225523" y="5495943"/>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3" name="Прямоугольник 22">
            <a:extLst>
              <a:ext uri="{FF2B5EF4-FFF2-40B4-BE49-F238E27FC236}">
                <a16:creationId xmlns:a16="http://schemas.microsoft.com/office/drawing/2014/main" id="{D1719390-E8D8-409D-862F-676517956A91}"/>
              </a:ext>
            </a:extLst>
          </p:cNvPr>
          <p:cNvSpPr/>
          <p:nvPr/>
        </p:nvSpPr>
        <p:spPr>
          <a:xfrm>
            <a:off x="13972051" y="550031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4" name="Прямоугольник 23">
            <a:extLst>
              <a:ext uri="{FF2B5EF4-FFF2-40B4-BE49-F238E27FC236}">
                <a16:creationId xmlns:a16="http://schemas.microsoft.com/office/drawing/2014/main" id="{47DF7672-5D10-4EBB-8C65-940090349D59}"/>
              </a:ext>
            </a:extLst>
          </p:cNvPr>
          <p:cNvSpPr/>
          <p:nvPr/>
        </p:nvSpPr>
        <p:spPr>
          <a:xfrm>
            <a:off x="2614924" y="5501319"/>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Прямоугольник 24">
            <a:extLst>
              <a:ext uri="{FF2B5EF4-FFF2-40B4-BE49-F238E27FC236}">
                <a16:creationId xmlns:a16="http://schemas.microsoft.com/office/drawing/2014/main" id="{1AAB5A01-9271-4DBE-B5CD-9CECFCBC6CB3}"/>
              </a:ext>
            </a:extLst>
          </p:cNvPr>
          <p:cNvSpPr/>
          <p:nvPr/>
        </p:nvSpPr>
        <p:spPr>
          <a:xfrm>
            <a:off x="3383619"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6" name="Прямоугольник 25">
            <a:extLst>
              <a:ext uri="{FF2B5EF4-FFF2-40B4-BE49-F238E27FC236}">
                <a16:creationId xmlns:a16="http://schemas.microsoft.com/office/drawing/2014/main" id="{8C2CEAD3-7496-4B09-882B-44A8E3163401}"/>
              </a:ext>
            </a:extLst>
          </p:cNvPr>
          <p:cNvSpPr/>
          <p:nvPr/>
        </p:nvSpPr>
        <p:spPr>
          <a:xfrm>
            <a:off x="4154538"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7" name="Прямоугольник 26">
            <a:extLst>
              <a:ext uri="{FF2B5EF4-FFF2-40B4-BE49-F238E27FC236}">
                <a16:creationId xmlns:a16="http://schemas.microsoft.com/office/drawing/2014/main" id="{BE13A93D-1160-4E37-BB48-287915DC9E7C}"/>
              </a:ext>
            </a:extLst>
          </p:cNvPr>
          <p:cNvSpPr/>
          <p:nvPr/>
        </p:nvSpPr>
        <p:spPr>
          <a:xfrm>
            <a:off x="4925457"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8" name="Прямоугольник 27">
            <a:extLst>
              <a:ext uri="{FF2B5EF4-FFF2-40B4-BE49-F238E27FC236}">
                <a16:creationId xmlns:a16="http://schemas.microsoft.com/office/drawing/2014/main" id="{CC163FEA-CA7E-4B30-9F6F-38C5F0AD8B40}"/>
              </a:ext>
            </a:extLst>
          </p:cNvPr>
          <p:cNvSpPr/>
          <p:nvPr/>
        </p:nvSpPr>
        <p:spPr>
          <a:xfrm>
            <a:off x="5691929" y="5501321"/>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9" name="Прямоугольник 28">
            <a:extLst>
              <a:ext uri="{FF2B5EF4-FFF2-40B4-BE49-F238E27FC236}">
                <a16:creationId xmlns:a16="http://schemas.microsoft.com/office/drawing/2014/main" id="{1E89C49D-8FE8-40DC-9316-43E67CE62B1F}"/>
              </a:ext>
            </a:extLst>
          </p:cNvPr>
          <p:cNvSpPr/>
          <p:nvPr/>
        </p:nvSpPr>
        <p:spPr>
          <a:xfrm>
            <a:off x="643716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0" name="Прямоугольник 29">
            <a:extLst>
              <a:ext uri="{FF2B5EF4-FFF2-40B4-BE49-F238E27FC236}">
                <a16:creationId xmlns:a16="http://schemas.microsoft.com/office/drawing/2014/main" id="{A50303FB-BD7C-41D7-B74C-93BE56111B70}"/>
              </a:ext>
            </a:extLst>
          </p:cNvPr>
          <p:cNvSpPr/>
          <p:nvPr/>
        </p:nvSpPr>
        <p:spPr>
          <a:xfrm>
            <a:off x="7161153" y="5501320"/>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31" name="Прямоугольник 30">
            <a:extLst>
              <a:ext uri="{FF2B5EF4-FFF2-40B4-BE49-F238E27FC236}">
                <a16:creationId xmlns:a16="http://schemas.microsoft.com/office/drawing/2014/main" id="{C1D7B196-0362-47D2-B9C6-C07C4AEDEC54}"/>
              </a:ext>
            </a:extLst>
          </p:cNvPr>
          <p:cNvSpPr/>
          <p:nvPr/>
        </p:nvSpPr>
        <p:spPr>
          <a:xfrm>
            <a:off x="7907681" y="5505688"/>
            <a:ext cx="576064" cy="2724115"/>
          </a:xfrm>
          <a:prstGeom prst="rect">
            <a:avLst/>
          </a:prstGeom>
          <a:blipFill rotWithShape="1">
            <a:blip r:embed="rId3"/>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4" name="Левая фигурная скобка 3">
            <a:extLst>
              <a:ext uri="{FF2B5EF4-FFF2-40B4-BE49-F238E27FC236}">
                <a16:creationId xmlns:a16="http://schemas.microsoft.com/office/drawing/2014/main" id="{DBEFEAD2-B6A7-4D73-A6E3-AEEA96AC3EC8}"/>
              </a:ext>
            </a:extLst>
          </p:cNvPr>
          <p:cNvSpPr/>
          <p:nvPr/>
        </p:nvSpPr>
        <p:spPr>
          <a:xfrm rot="16200000">
            <a:off x="7702391" y="3449335"/>
            <a:ext cx="1562708" cy="12121930"/>
          </a:xfrm>
          <a:prstGeom prst="leftBrac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33" name="Левая фигурная скобка 32">
            <a:extLst>
              <a:ext uri="{FF2B5EF4-FFF2-40B4-BE49-F238E27FC236}">
                <a16:creationId xmlns:a16="http://schemas.microsoft.com/office/drawing/2014/main" id="{3C76AA7F-828C-4843-BB01-DC6B0DD37570}"/>
              </a:ext>
            </a:extLst>
          </p:cNvPr>
          <p:cNvSpPr/>
          <p:nvPr/>
        </p:nvSpPr>
        <p:spPr>
          <a:xfrm rot="16200000">
            <a:off x="16875551" y="6536498"/>
            <a:ext cx="1562708" cy="5947604"/>
          </a:xfrm>
          <a:prstGeom prst="leftBrac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ru-RU" sz="1800" b="0" i="0" u="none" strike="noStrike" cap="none" spc="0" normalizeH="0" baseline="0">
              <a:ln>
                <a:noFill/>
              </a:ln>
              <a:solidFill>
                <a:srgbClr val="000000"/>
              </a:solidFill>
              <a:effectLst/>
              <a:uFillTx/>
            </a:endParaRPr>
          </a:p>
        </p:txBody>
      </p:sp>
      <p:sp>
        <p:nvSpPr>
          <p:cNvPr id="5" name="TextBox 4">
            <a:extLst>
              <a:ext uri="{FF2B5EF4-FFF2-40B4-BE49-F238E27FC236}">
                <a16:creationId xmlns:a16="http://schemas.microsoft.com/office/drawing/2014/main" id="{0D0B8194-6D07-46E0-8295-152D823927AE}"/>
              </a:ext>
            </a:extLst>
          </p:cNvPr>
          <p:cNvSpPr txBox="1"/>
          <p:nvPr/>
        </p:nvSpPr>
        <p:spPr>
          <a:xfrm>
            <a:off x="4378459" y="11044582"/>
            <a:ext cx="821058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chemeClr val="accent1"/>
                </a:solidFill>
              </a:rPr>
              <a:t>значение первичного ключа</a:t>
            </a:r>
            <a:endParaRPr kumimoji="0" lang="ru-RU" sz="5000" b="0" i="0" u="none" strike="noStrike" cap="none" spc="0" normalizeH="0" baseline="0" dirty="0">
              <a:ln>
                <a:noFill/>
              </a:ln>
              <a:solidFill>
                <a:schemeClr val="accent1"/>
              </a:solidFill>
              <a:effectLst/>
              <a:uFillTx/>
              <a:sym typeface="Helvetica Light"/>
            </a:endParaRPr>
          </a:p>
        </p:txBody>
      </p:sp>
      <p:sp>
        <p:nvSpPr>
          <p:cNvPr id="35" name="TextBox 34">
            <a:extLst>
              <a:ext uri="{FF2B5EF4-FFF2-40B4-BE49-F238E27FC236}">
                <a16:creationId xmlns:a16="http://schemas.microsoft.com/office/drawing/2014/main" id="{52B398D1-B81B-45F4-B0F1-881049E60A26}"/>
              </a:ext>
            </a:extLst>
          </p:cNvPr>
          <p:cNvSpPr txBox="1"/>
          <p:nvPr/>
        </p:nvSpPr>
        <p:spPr>
          <a:xfrm>
            <a:off x="15548554" y="11024997"/>
            <a:ext cx="419986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solidFill>
                  <a:srgbClr val="FF0000"/>
                </a:solidFill>
              </a:rPr>
              <a:t>row id </a:t>
            </a:r>
            <a:r>
              <a:rPr lang="ru-RU" dirty="0">
                <a:solidFill>
                  <a:srgbClr val="FF0000"/>
                </a:solidFill>
              </a:rPr>
              <a:t>(8</a:t>
            </a:r>
            <a:r>
              <a:rPr lang="en-US" dirty="0">
                <a:solidFill>
                  <a:srgbClr val="FF0000"/>
                </a:solidFill>
              </a:rPr>
              <a:t> </a:t>
            </a:r>
            <a:r>
              <a:rPr lang="ru-RU" dirty="0">
                <a:solidFill>
                  <a:srgbClr val="FF0000"/>
                </a:solidFill>
              </a:rPr>
              <a:t>байт</a:t>
            </a:r>
            <a:r>
              <a:rPr lang="en-US" dirty="0">
                <a:solidFill>
                  <a:srgbClr val="FF0000"/>
                </a:solidFill>
              </a:rPr>
              <a:t>)</a:t>
            </a:r>
            <a:endParaRPr kumimoji="0" lang="ru-RU" sz="5000" b="0" i="0" u="none" strike="noStrike" cap="none" spc="0" normalizeH="0" baseline="0" dirty="0">
              <a:ln>
                <a:noFill/>
              </a:ln>
              <a:solidFill>
                <a:srgbClr val="FF0000"/>
              </a:solidFill>
              <a:effectLst/>
              <a:uFillTx/>
              <a:sym typeface="Helvetica Light"/>
            </a:endParaRPr>
          </a:p>
        </p:txBody>
      </p:sp>
    </p:spTree>
    <p:extLst>
      <p:ext uri="{BB962C8B-B14F-4D97-AF65-F5344CB8AC3E}">
        <p14:creationId xmlns:p14="http://schemas.microsoft.com/office/powerpoint/2010/main" val="85302813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Функциональные требования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C2563052-BB09-4E85-86DE-8FAF9DA0168F}"/>
              </a:ext>
            </a:extLst>
          </p:cNvPr>
          <p:cNvSpPr>
            <a:spLocks noGrp="1"/>
          </p:cNvSpPr>
          <p:nvPr>
            <p:ph type="sldNum" sz="quarter" idx="2"/>
          </p:nvPr>
        </p:nvSpPr>
        <p:spPr/>
        <p:txBody>
          <a:bodyPr/>
          <a:lstStyle/>
          <a:p>
            <a:fld id="{86CB4B4D-7CA3-9044-876B-883B54F8677D}" type="slidenum">
              <a:rPr lang="ru-RU" smtClean="0"/>
              <a:t>15</a:t>
            </a:fld>
            <a:endParaRPr lang="ru-RU"/>
          </a:p>
        </p:txBody>
      </p:sp>
      <p:pic>
        <p:nvPicPr>
          <p:cNvPr id="5" name="Рисунок 4" descr="Изображение выглядит как текст, карта&#10;&#10;Автоматически созданное описание">
            <a:extLst>
              <a:ext uri="{FF2B5EF4-FFF2-40B4-BE49-F238E27FC236}">
                <a16:creationId xmlns:a16="http://schemas.microsoft.com/office/drawing/2014/main" id="{9D4C7BB3-8AA7-49CB-9514-08DEC3E06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4369" y="2686445"/>
            <a:ext cx="8879632" cy="11029556"/>
          </a:xfrm>
          <a:prstGeom prst="rect">
            <a:avLst/>
          </a:prstGeom>
        </p:spPr>
      </p:pic>
    </p:spTree>
    <p:extLst>
      <p:ext uri="{BB962C8B-B14F-4D97-AF65-F5344CB8AC3E}">
        <p14:creationId xmlns:p14="http://schemas.microsoft.com/office/powerpoint/2010/main" val="972489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Технологии и инструменты реализации</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7" name="Рисунок 6">
            <a:extLst>
              <a:ext uri="{FF2B5EF4-FFF2-40B4-BE49-F238E27FC236}">
                <a16:creationId xmlns:a16="http://schemas.microsoft.com/office/drawing/2014/main" id="{78C4E13A-BDB6-4029-9B1B-E30DF01DB46B}"/>
              </a:ext>
            </a:extLst>
          </p:cNvPr>
          <p:cNvPicPr>
            <a:picLocks noChangeAspect="1"/>
          </p:cNvPicPr>
          <p:nvPr/>
        </p:nvPicPr>
        <p:blipFill>
          <a:blip r:embed="rId3"/>
          <a:stretch>
            <a:fillRect/>
          </a:stretch>
        </p:blipFill>
        <p:spPr>
          <a:xfrm>
            <a:off x="1226606" y="7050098"/>
            <a:ext cx="3693116" cy="3693116"/>
          </a:xfrm>
          <a:prstGeom prst="rect">
            <a:avLst/>
          </a:prstGeom>
        </p:spPr>
      </p:pic>
      <p:pic>
        <p:nvPicPr>
          <p:cNvPr id="8" name="Рисунок 7">
            <a:extLst>
              <a:ext uri="{FF2B5EF4-FFF2-40B4-BE49-F238E27FC236}">
                <a16:creationId xmlns:a16="http://schemas.microsoft.com/office/drawing/2014/main" id="{9C54ABDE-E371-4841-A9C8-92BB19A7E1CF}"/>
              </a:ext>
            </a:extLst>
          </p:cNvPr>
          <p:cNvPicPr>
            <a:picLocks noChangeAspect="1"/>
          </p:cNvPicPr>
          <p:nvPr/>
        </p:nvPicPr>
        <p:blipFill>
          <a:blip r:embed="rId4"/>
          <a:stretch>
            <a:fillRect/>
          </a:stretch>
        </p:blipFill>
        <p:spPr>
          <a:xfrm>
            <a:off x="18806473" y="7048554"/>
            <a:ext cx="3693117" cy="3693117"/>
          </a:xfrm>
          <a:prstGeom prst="rect">
            <a:avLst/>
          </a:prstGeom>
        </p:spPr>
      </p:pic>
      <p:pic>
        <p:nvPicPr>
          <p:cNvPr id="10" name="Рисунок 9">
            <a:extLst>
              <a:ext uri="{FF2B5EF4-FFF2-40B4-BE49-F238E27FC236}">
                <a16:creationId xmlns:a16="http://schemas.microsoft.com/office/drawing/2014/main" id="{ED603773-9CE4-445F-BE88-C9F7950DF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7002" y="9780923"/>
            <a:ext cx="3610226" cy="3610226"/>
          </a:xfrm>
          <a:prstGeom prst="rect">
            <a:avLst/>
          </a:prstGeom>
        </p:spPr>
      </p:pic>
      <p:pic>
        <p:nvPicPr>
          <p:cNvPr id="3" name="Рисунок 2">
            <a:extLst>
              <a:ext uri="{FF2B5EF4-FFF2-40B4-BE49-F238E27FC236}">
                <a16:creationId xmlns:a16="http://schemas.microsoft.com/office/drawing/2014/main" id="{A90BEA60-7DD7-4B57-AE66-26304D5C20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0425" y="3804676"/>
            <a:ext cx="3473150" cy="3693117"/>
          </a:xfrm>
          <a:prstGeom prst="rect">
            <a:avLst/>
          </a:prstGeom>
        </p:spPr>
      </p:pic>
      <p:pic>
        <p:nvPicPr>
          <p:cNvPr id="11" name="Рисунок 10">
            <a:extLst>
              <a:ext uri="{FF2B5EF4-FFF2-40B4-BE49-F238E27FC236}">
                <a16:creationId xmlns:a16="http://schemas.microsoft.com/office/drawing/2014/main" id="{1797E8D9-CF99-42C5-B62D-596559756B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31796" y="4176491"/>
            <a:ext cx="4050368" cy="3321302"/>
          </a:xfrm>
          <a:prstGeom prst="rect">
            <a:avLst/>
          </a:prstGeom>
        </p:spPr>
      </p:pic>
      <p:pic>
        <p:nvPicPr>
          <p:cNvPr id="13" name="Рисунок 12">
            <a:extLst>
              <a:ext uri="{FF2B5EF4-FFF2-40B4-BE49-F238E27FC236}">
                <a16:creationId xmlns:a16="http://schemas.microsoft.com/office/drawing/2014/main" id="{6F892D91-40C3-4351-B8F2-882F5DCB311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98732" y="7542868"/>
            <a:ext cx="5328730" cy="2525818"/>
          </a:xfrm>
          <a:prstGeom prst="rect">
            <a:avLst/>
          </a:prstGeom>
        </p:spPr>
      </p:pic>
      <p:sp>
        <p:nvSpPr>
          <p:cNvPr id="2" name="Номер слайда 1">
            <a:extLst>
              <a:ext uri="{FF2B5EF4-FFF2-40B4-BE49-F238E27FC236}">
                <a16:creationId xmlns:a16="http://schemas.microsoft.com/office/drawing/2014/main" id="{B88C4CFA-BA6E-4B6B-A898-6020DE29DDF2}"/>
              </a:ext>
            </a:extLst>
          </p:cNvPr>
          <p:cNvSpPr>
            <a:spLocks noGrp="1"/>
          </p:cNvSpPr>
          <p:nvPr>
            <p:ph type="sldNum" sz="quarter" idx="2"/>
          </p:nvPr>
        </p:nvSpPr>
        <p:spPr/>
        <p:txBody>
          <a:bodyPr/>
          <a:lstStyle/>
          <a:p>
            <a:fld id="{86CB4B4D-7CA3-9044-876B-883B54F8677D}" type="slidenum">
              <a:rPr lang="ru-RU" smtClean="0"/>
              <a:t>16</a:t>
            </a:fld>
            <a:endParaRPr lang="ru-RU"/>
          </a:p>
        </p:txBody>
      </p:sp>
      <p:pic>
        <p:nvPicPr>
          <p:cNvPr id="15" name="Рисунок 14">
            <a:extLst>
              <a:ext uri="{FF2B5EF4-FFF2-40B4-BE49-F238E27FC236}">
                <a16:creationId xmlns:a16="http://schemas.microsoft.com/office/drawing/2014/main" id="{84247C48-257B-49D2-8E43-42C9BED4EA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7215" y="10816948"/>
            <a:ext cx="3314072" cy="1445344"/>
          </a:xfrm>
          <a:prstGeom prst="rect">
            <a:avLst/>
          </a:prstGeom>
        </p:spPr>
      </p:pic>
      <p:pic>
        <p:nvPicPr>
          <p:cNvPr id="1026" name="Picture 2" descr="https://daveismyname.blog/assets/images/blog/tutorials/python/Python_logo.png">
            <a:extLst>
              <a:ext uri="{FF2B5EF4-FFF2-40B4-BE49-F238E27FC236}">
                <a16:creationId xmlns:a16="http://schemas.microsoft.com/office/drawing/2014/main" id="{2AE92591-0738-408C-9C44-CFB1036E0D5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67528" y="10583886"/>
            <a:ext cx="6336829" cy="268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4694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5287074"/>
            <a:ext cx="21506374" cy="6214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API на C реализовано с использованием конструкции </a:t>
            </a:r>
            <a:r>
              <a:rPr lang="ru-RU" sz="4800" i="1" dirty="0" err="1"/>
              <a:t>extern</a:t>
            </a:r>
            <a:r>
              <a:rPr lang="ru-RU" sz="4800" i="1" dirty="0"/>
              <a:t> “C” { … }</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Расширение для </a:t>
            </a:r>
            <a:r>
              <a:rPr lang="ru-RU" sz="4800" dirty="0" err="1"/>
              <a:t>SQLite</a:t>
            </a:r>
            <a:r>
              <a:rPr lang="ru-RU" sz="4800" dirty="0"/>
              <a:t> регистрирует в СУБД модуль виртуальной таблицы с названием </a:t>
            </a:r>
            <a:r>
              <a:rPr lang="ru-RU" sz="4800" i="1" dirty="0" err="1"/>
              <a:t>btrees_mods</a:t>
            </a:r>
            <a:r>
              <a:rPr lang="ru-RU" sz="4800" dirty="0"/>
              <a:t>, который «перехватывает» все обращения к виртуальным таблицам, созданным с использованием этого модуля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Виртуальная таблица – любая таблица, созданная с использованием подобного модуля</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Также в СУБД при помощи расширения регистрируются функции </a:t>
            </a:r>
            <a:r>
              <a:rPr lang="en-US" sz="4800" i="1" dirty="0" err="1"/>
              <a:t>btreesModsVisualize</a:t>
            </a:r>
            <a:r>
              <a:rPr lang="ru-RU" sz="4800" dirty="0"/>
              <a:t>, </a:t>
            </a:r>
            <a:r>
              <a:rPr lang="en-US" sz="4800" i="1" dirty="0" err="1"/>
              <a:t>btreesModsGetTreeOrder</a:t>
            </a:r>
            <a:r>
              <a:rPr lang="ru-RU" sz="4800" dirty="0"/>
              <a:t>, </a:t>
            </a:r>
            <a:r>
              <a:rPr lang="en-US" sz="4800" i="1" dirty="0" err="1"/>
              <a:t>btreesModsGetTreeType</a:t>
            </a:r>
            <a:endParaRPr lang="ru-RU" sz="4800" i="1"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17</a:t>
            </a:fld>
            <a:endParaRPr lang="ru-RU"/>
          </a:p>
        </p:txBody>
      </p:sp>
    </p:spTree>
    <p:extLst>
      <p:ext uri="{BB962C8B-B14F-4D97-AF65-F5344CB8AC3E}">
        <p14:creationId xmlns:p14="http://schemas.microsoft.com/office/powerpoint/2010/main" val="13893433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18</a:t>
            </a:fld>
            <a:endParaRPr lang="ru-RU"/>
          </a:p>
        </p:txBody>
      </p:sp>
      <p:graphicFrame>
        <p:nvGraphicFramePr>
          <p:cNvPr id="8" name="Таблица 7">
            <a:extLst>
              <a:ext uri="{FF2B5EF4-FFF2-40B4-BE49-F238E27FC236}">
                <a16:creationId xmlns:a16="http://schemas.microsoft.com/office/drawing/2014/main" id="{5E050728-4CC2-4CC9-BC01-A184845AD2A6}"/>
              </a:ext>
            </a:extLst>
          </p:cNvPr>
          <p:cNvGraphicFramePr>
            <a:graphicFrameLocks noGrp="1"/>
          </p:cNvGraphicFramePr>
          <p:nvPr>
            <p:extLst>
              <p:ext uri="{D42A27DB-BD31-4B8C-83A1-F6EECF244321}">
                <p14:modId xmlns:p14="http://schemas.microsoft.com/office/powerpoint/2010/main" val="4107397699"/>
              </p:ext>
            </p:extLst>
          </p:nvPr>
        </p:nvGraphicFramePr>
        <p:xfrm>
          <a:off x="1201065" y="5286013"/>
          <a:ext cx="21504095" cy="4864608"/>
        </p:xfrm>
        <a:graphic>
          <a:graphicData uri="http://schemas.openxmlformats.org/drawingml/2006/table">
            <a:tbl>
              <a:tblPr firstRow="1" firstCol="1" bandRow="1">
                <a:tableStyleId>{5940675A-B579-460E-94D1-54222C63F5DA}</a:tableStyleId>
              </a:tblPr>
              <a:tblGrid>
                <a:gridCol w="10750000">
                  <a:extLst>
                    <a:ext uri="{9D8B030D-6E8A-4147-A177-3AD203B41FA5}">
                      <a16:colId xmlns:a16="http://schemas.microsoft.com/office/drawing/2014/main" val="3527205673"/>
                    </a:ext>
                  </a:extLst>
                </a:gridCol>
                <a:gridCol w="10754095">
                  <a:extLst>
                    <a:ext uri="{9D8B030D-6E8A-4147-A177-3AD203B41FA5}">
                      <a16:colId xmlns:a16="http://schemas.microsoft.com/office/drawing/2014/main" val="2317067296"/>
                    </a:ext>
                  </a:extLst>
                </a:gridCol>
              </a:tblGrid>
              <a:tr h="0">
                <a:tc>
                  <a:txBody>
                    <a:bodyPr/>
                    <a:lstStyle/>
                    <a:p>
                      <a:pPr indent="182880" algn="ctr">
                        <a:lnSpc>
                          <a:spcPct val="95000"/>
                        </a:lnSpc>
                        <a:spcAft>
                          <a:spcPts val="600"/>
                        </a:spcAft>
                        <a:tabLst>
                          <a:tab pos="182880" algn="l"/>
                        </a:tabLst>
                      </a:pPr>
                      <a:r>
                        <a:rPr lang="ru-RU" sz="4800" b="1" spc="-5" dirty="0">
                          <a:effectLst/>
                        </a:rPr>
                        <a:t>Метод</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ru-RU" sz="4800" b="1" spc="-5" dirty="0">
                          <a:effectLst/>
                        </a:rPr>
                        <a:t>Назначение</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9439068"/>
                  </a:ext>
                </a:extLst>
              </a:tr>
              <a:tr h="0">
                <a:tc>
                  <a:txBody>
                    <a:bodyPr/>
                    <a:lstStyle/>
                    <a:p>
                      <a:pPr indent="182880" algn="just">
                        <a:lnSpc>
                          <a:spcPct val="95000"/>
                        </a:lnSpc>
                        <a:spcAft>
                          <a:spcPts val="600"/>
                        </a:spcAft>
                        <a:tabLst>
                          <a:tab pos="182880" algn="l"/>
                        </a:tabLst>
                      </a:pPr>
                      <a:r>
                        <a:rPr lang="en-US" sz="4800" b="1" spc="-5" dirty="0" err="1">
                          <a:effectLst/>
                        </a:rPr>
                        <a:t>btreesModsCreate</a:t>
                      </a:r>
                      <a:r>
                        <a:rPr lang="en-US" sz="4800" spc="-5" dirty="0">
                          <a:effectLst/>
                        </a:rPr>
                        <a:t>(sqlite3*, void*, int, const char* const*, sqlite3_vtab**, char**)</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Создаёт новую таблицу</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2353757"/>
                  </a:ext>
                </a:extLst>
              </a:tr>
              <a:tr h="0">
                <a:tc>
                  <a:txBody>
                    <a:bodyPr/>
                    <a:lstStyle/>
                    <a:p>
                      <a:pPr indent="182880" algn="just">
                        <a:lnSpc>
                          <a:spcPct val="95000"/>
                        </a:lnSpc>
                        <a:spcAft>
                          <a:spcPts val="600"/>
                        </a:spcAft>
                        <a:tabLst>
                          <a:tab pos="182880" algn="l"/>
                        </a:tabLst>
                      </a:pPr>
                      <a:r>
                        <a:rPr lang="en-US" sz="4800" b="1" spc="-5" dirty="0" err="1">
                          <a:effectLst/>
                        </a:rPr>
                        <a:t>btreesModsUpdate</a:t>
                      </a:r>
                      <a:r>
                        <a:rPr lang="en-US" sz="4800" spc="-5" dirty="0">
                          <a:effectLst/>
                        </a:rPr>
                        <a:t>(sqlite3_vtab*, int, sqlite3_value**, sqlite_int64*)</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Выполняет вставку, обновление или удаление строки из таблицы.</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5678584"/>
                  </a:ext>
                </a:extLst>
              </a:tr>
              <a:tr h="0">
                <a:tc>
                  <a:txBody>
                    <a:bodyPr/>
                    <a:lstStyle/>
                    <a:p>
                      <a:pPr indent="182880" algn="just">
                        <a:lnSpc>
                          <a:spcPct val="95000"/>
                        </a:lnSpc>
                        <a:spcAft>
                          <a:spcPts val="600"/>
                        </a:spcAft>
                        <a:tabLst>
                          <a:tab pos="182880" algn="l"/>
                        </a:tabLst>
                      </a:pPr>
                      <a:r>
                        <a:rPr lang="en-US" sz="4800" b="1" spc="-5" dirty="0" err="1">
                          <a:effectLst/>
                        </a:rPr>
                        <a:t>btreesModsFilter</a:t>
                      </a:r>
                      <a:r>
                        <a:rPr lang="en-US" sz="4800" spc="-5" dirty="0">
                          <a:effectLst/>
                        </a:rPr>
                        <a:t>(sqlite3_vtab_cursor*, int, const char*,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Ищет строку в таблице.</a:t>
                      </a:r>
                      <a:endParaRPr lang="ru-RU" sz="4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39837123"/>
                  </a:ext>
                </a:extLst>
              </a:tr>
            </a:tbl>
          </a:graphicData>
        </a:graphic>
      </p:graphicFrame>
    </p:spTree>
    <p:extLst>
      <p:ext uri="{BB962C8B-B14F-4D97-AF65-F5344CB8AC3E}">
        <p14:creationId xmlns:p14="http://schemas.microsoft.com/office/powerpoint/2010/main" val="222544550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Реализация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808BBBE-0661-4722-B865-9940322CBA61}"/>
              </a:ext>
            </a:extLst>
          </p:cNvPr>
          <p:cNvSpPr>
            <a:spLocks noGrp="1"/>
          </p:cNvSpPr>
          <p:nvPr>
            <p:ph type="sldNum" sz="quarter" idx="2"/>
          </p:nvPr>
        </p:nvSpPr>
        <p:spPr/>
        <p:txBody>
          <a:bodyPr/>
          <a:lstStyle/>
          <a:p>
            <a:fld id="{86CB4B4D-7CA3-9044-876B-883B54F8677D}" type="slidenum">
              <a:rPr lang="ru-RU" smtClean="0"/>
              <a:t>19</a:t>
            </a:fld>
            <a:endParaRPr lang="ru-RU"/>
          </a:p>
        </p:txBody>
      </p:sp>
      <p:graphicFrame>
        <p:nvGraphicFramePr>
          <p:cNvPr id="8" name="Таблица 7">
            <a:extLst>
              <a:ext uri="{FF2B5EF4-FFF2-40B4-BE49-F238E27FC236}">
                <a16:creationId xmlns:a16="http://schemas.microsoft.com/office/drawing/2014/main" id="{9CD54594-5C5E-463B-BDAC-B9F5AC2F99FB}"/>
              </a:ext>
            </a:extLst>
          </p:cNvPr>
          <p:cNvGraphicFramePr>
            <a:graphicFrameLocks noGrp="1"/>
          </p:cNvGraphicFramePr>
          <p:nvPr>
            <p:extLst>
              <p:ext uri="{D42A27DB-BD31-4B8C-83A1-F6EECF244321}">
                <p14:modId xmlns:p14="http://schemas.microsoft.com/office/powerpoint/2010/main" val="3015834508"/>
              </p:ext>
            </p:extLst>
          </p:nvPr>
        </p:nvGraphicFramePr>
        <p:xfrm>
          <a:off x="1209449" y="4785170"/>
          <a:ext cx="21506373" cy="6254496"/>
        </p:xfrm>
        <a:graphic>
          <a:graphicData uri="http://schemas.openxmlformats.org/drawingml/2006/table">
            <a:tbl>
              <a:tblPr firstRow="1" firstCol="1" bandRow="1">
                <a:tableStyleId>{5940675A-B579-460E-94D1-54222C63F5DA}</a:tableStyleId>
              </a:tblPr>
              <a:tblGrid>
                <a:gridCol w="10751137">
                  <a:extLst>
                    <a:ext uri="{9D8B030D-6E8A-4147-A177-3AD203B41FA5}">
                      <a16:colId xmlns:a16="http://schemas.microsoft.com/office/drawing/2014/main" val="540281241"/>
                    </a:ext>
                  </a:extLst>
                </a:gridCol>
                <a:gridCol w="10755236">
                  <a:extLst>
                    <a:ext uri="{9D8B030D-6E8A-4147-A177-3AD203B41FA5}">
                      <a16:colId xmlns:a16="http://schemas.microsoft.com/office/drawing/2014/main" val="2286625461"/>
                    </a:ext>
                  </a:extLst>
                </a:gridCol>
              </a:tblGrid>
              <a:tr h="0">
                <a:tc>
                  <a:txBody>
                    <a:bodyPr/>
                    <a:lstStyle/>
                    <a:p>
                      <a:pPr indent="182880" algn="ctr">
                        <a:lnSpc>
                          <a:spcPct val="95000"/>
                        </a:lnSpc>
                        <a:spcAft>
                          <a:spcPts val="600"/>
                        </a:spcAft>
                        <a:tabLst>
                          <a:tab pos="182880" algn="l"/>
                        </a:tabLst>
                      </a:pPr>
                      <a:r>
                        <a:rPr lang="ru-RU" sz="4800" b="1" spc="-5" dirty="0">
                          <a:effectLst/>
                        </a:rPr>
                        <a:t>Метод</a:t>
                      </a:r>
                      <a:endParaRPr lang="ru-RU" sz="48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ru-RU" sz="4800" b="1" spc="-5" dirty="0">
                          <a:effectLst/>
                        </a:rPr>
                        <a:t>Назначение</a:t>
                      </a:r>
                      <a:endParaRPr lang="ru-RU" sz="48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21185065"/>
                  </a:ext>
                </a:extLst>
              </a:tr>
              <a:tr h="0">
                <a:tc>
                  <a:txBody>
                    <a:bodyPr/>
                    <a:lstStyle/>
                    <a:p>
                      <a:pPr indent="182880" algn="just">
                        <a:lnSpc>
                          <a:spcPct val="95000"/>
                        </a:lnSpc>
                        <a:spcAft>
                          <a:spcPts val="600"/>
                        </a:spcAft>
                        <a:tabLst>
                          <a:tab pos="182880" algn="l"/>
                        </a:tabLst>
                      </a:pPr>
                      <a:r>
                        <a:rPr lang="en-US" sz="4800" b="1" spc="-5" dirty="0" err="1">
                          <a:effectLst/>
                        </a:rPr>
                        <a:t>btreesModsVisualize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графическое представление индексирующей структуры (дерева) таблицы в </a:t>
                      </a:r>
                      <a:r>
                        <a:rPr lang="en-US" sz="4800" spc="-5" dirty="0">
                          <a:effectLst/>
                        </a:rPr>
                        <a:t>DOT</a:t>
                      </a:r>
                      <a:r>
                        <a:rPr lang="ru-RU" sz="4800" spc="-5" dirty="0">
                          <a:effectLst/>
                        </a:rPr>
                        <a:t>-файл для </a:t>
                      </a:r>
                      <a:r>
                        <a:rPr lang="en-US" sz="4800" spc="-5" dirty="0" err="1">
                          <a:effectLst/>
                        </a:rPr>
                        <a:t>GraphViz</a:t>
                      </a:r>
                      <a:r>
                        <a:rPr lang="ru-RU" sz="4800" spc="-5" dirty="0">
                          <a:effectLst/>
                        </a:rPr>
                        <a:t>.</a:t>
                      </a:r>
                    </a:p>
                  </a:txBody>
                  <a:tcPr marL="68580" marR="68580" marT="0" marB="0"/>
                </a:tc>
                <a:extLst>
                  <a:ext uri="{0D108BD9-81ED-4DB2-BD59-A6C34878D82A}">
                    <a16:rowId xmlns:a16="http://schemas.microsoft.com/office/drawing/2014/main" val="3138691283"/>
                  </a:ext>
                </a:extLst>
              </a:tr>
              <a:tr h="0">
                <a:tc>
                  <a:txBody>
                    <a:bodyPr/>
                    <a:lstStyle/>
                    <a:p>
                      <a:pPr indent="182880" algn="just">
                        <a:lnSpc>
                          <a:spcPct val="95000"/>
                        </a:lnSpc>
                        <a:spcAft>
                          <a:spcPts val="600"/>
                        </a:spcAft>
                        <a:tabLst>
                          <a:tab pos="182880" algn="l"/>
                        </a:tabLst>
                      </a:pPr>
                      <a:r>
                        <a:rPr lang="en-US" sz="4800" b="1" spc="-5" dirty="0" err="1">
                          <a:effectLst/>
                        </a:rPr>
                        <a:t>btreesModsGetTreeOrder</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порядок дерева, используемого как индексирующая структура таблицы.</a:t>
                      </a:r>
                    </a:p>
                  </a:txBody>
                  <a:tcPr marL="68580" marR="68580" marT="0" marB="0"/>
                </a:tc>
                <a:extLst>
                  <a:ext uri="{0D108BD9-81ED-4DB2-BD59-A6C34878D82A}">
                    <a16:rowId xmlns:a16="http://schemas.microsoft.com/office/drawing/2014/main" val="1620008226"/>
                  </a:ext>
                </a:extLst>
              </a:tr>
              <a:tr h="0">
                <a:tc>
                  <a:txBody>
                    <a:bodyPr/>
                    <a:lstStyle/>
                    <a:p>
                      <a:pPr indent="182880" algn="just">
                        <a:lnSpc>
                          <a:spcPct val="95000"/>
                        </a:lnSpc>
                        <a:spcAft>
                          <a:spcPts val="600"/>
                        </a:spcAft>
                        <a:tabLst>
                          <a:tab pos="182880" algn="l"/>
                        </a:tabLst>
                      </a:pPr>
                      <a:r>
                        <a:rPr lang="en-US" sz="4800" b="1" spc="-5" dirty="0" err="1">
                          <a:effectLst/>
                        </a:rPr>
                        <a:t>btreesModsGetTreeType</a:t>
                      </a:r>
                      <a:r>
                        <a:rPr lang="en-US" sz="4800" spc="-5" dirty="0">
                          <a:effectLst/>
                        </a:rPr>
                        <a:t>(sqlite3_context*, int, sqlite3_value**)</a:t>
                      </a:r>
                      <a:endParaRPr lang="ru-RU" sz="4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just">
                        <a:lnSpc>
                          <a:spcPct val="95000"/>
                        </a:lnSpc>
                        <a:spcAft>
                          <a:spcPts val="600"/>
                        </a:spcAft>
                        <a:tabLst>
                          <a:tab pos="182880" algn="l"/>
                        </a:tabLst>
                      </a:pPr>
                      <a:r>
                        <a:rPr lang="ru-RU" sz="4800" spc="-5" dirty="0">
                          <a:effectLst/>
                        </a:rPr>
                        <a:t>Выводит тип дерева </a:t>
                      </a:r>
                      <a:r>
                        <a:rPr lang="en-US" sz="4800" spc="-5" dirty="0">
                          <a:effectLst/>
                        </a:rPr>
                        <a:t>(1 – B-tree, 2 – B</a:t>
                      </a:r>
                      <a:r>
                        <a:rPr lang="en-US" sz="4800" spc="-5" baseline="30000" dirty="0">
                          <a:effectLst/>
                        </a:rPr>
                        <a:t>+</a:t>
                      </a:r>
                      <a:r>
                        <a:rPr lang="en-US" sz="4800" spc="-5" dirty="0">
                          <a:effectLst/>
                        </a:rPr>
                        <a:t>-tree, 3 – B</a:t>
                      </a:r>
                      <a:r>
                        <a:rPr lang="en-US" sz="4800" spc="-5" baseline="30000" dirty="0">
                          <a:effectLst/>
                        </a:rPr>
                        <a:t>*</a:t>
                      </a:r>
                      <a:r>
                        <a:rPr lang="en-US" sz="4800" spc="-5" dirty="0">
                          <a:effectLst/>
                        </a:rPr>
                        <a:t>-tree, 4 – B</a:t>
                      </a:r>
                      <a:r>
                        <a:rPr lang="en-US" sz="4800" spc="-5" baseline="30000" dirty="0">
                          <a:effectLst/>
                        </a:rPr>
                        <a:t>*+</a:t>
                      </a:r>
                      <a:r>
                        <a:rPr lang="en-US" sz="4800" spc="-5" dirty="0">
                          <a:effectLst/>
                        </a:rPr>
                        <a:t>-tree)</a:t>
                      </a:r>
                      <a:r>
                        <a:rPr lang="ru-RU" sz="4800" spc="-5" dirty="0">
                          <a:effectLst/>
                        </a:rPr>
                        <a:t>,</a:t>
                      </a:r>
                      <a:r>
                        <a:rPr lang="en-US" sz="4800" spc="-5" dirty="0">
                          <a:effectLst/>
                        </a:rPr>
                        <a:t> </a:t>
                      </a:r>
                      <a:r>
                        <a:rPr lang="ru-RU" sz="4800" spc="-5" dirty="0">
                          <a:effectLst/>
                        </a:rPr>
                        <a:t>используемого как индексирующая структура таблицы.</a:t>
                      </a:r>
                    </a:p>
                  </a:txBody>
                  <a:tcPr marL="68580" marR="68580" marT="0" marB="0"/>
                </a:tc>
                <a:extLst>
                  <a:ext uri="{0D108BD9-81ED-4DB2-BD59-A6C34878D82A}">
                    <a16:rowId xmlns:a16="http://schemas.microsoft.com/office/drawing/2014/main" val="2616718016"/>
                  </a:ext>
                </a:extLst>
              </a:tr>
            </a:tbl>
          </a:graphicData>
        </a:graphic>
      </p:graphicFrame>
    </p:spTree>
    <p:extLst>
      <p:ext uri="{BB962C8B-B14F-4D97-AF65-F5344CB8AC3E}">
        <p14:creationId xmlns:p14="http://schemas.microsoft.com/office/powerpoint/2010/main" val="11193122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Предметная область</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Алгоритмы и структуры данных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Системы управления базами данных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Хранение и индексирование данных в СУБД</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Реляционные СУБД (РСУБД)</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2D165093-89EE-464F-BF85-A3F1FCD1D051}"/>
              </a:ext>
            </a:extLst>
          </p:cNvPr>
          <p:cNvSpPr>
            <a:spLocks noGrp="1"/>
          </p:cNvSpPr>
          <p:nvPr>
            <p:ph type="sldNum" sz="quarter" idx="2"/>
          </p:nvPr>
        </p:nvSpPr>
        <p:spPr/>
        <p:txBody>
          <a:bodyPr/>
          <a:lstStyle/>
          <a:p>
            <a:fld id="{86CB4B4D-7CA3-9044-876B-883B54F8677D}" type="slidenum">
              <a:rPr lang="ru-RU" smtClean="0"/>
              <a:t>2</a:t>
            </a:fld>
            <a:endParaRPr lang="ru-RU"/>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Схема взаимодействия компонентов программы</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B88C4CFA-BA6E-4B6B-A898-6020DE29DDF2}"/>
              </a:ext>
            </a:extLst>
          </p:cNvPr>
          <p:cNvSpPr>
            <a:spLocks noGrp="1"/>
          </p:cNvSpPr>
          <p:nvPr>
            <p:ph type="sldNum" sz="quarter" idx="2"/>
          </p:nvPr>
        </p:nvSpPr>
        <p:spPr/>
        <p:txBody>
          <a:bodyPr/>
          <a:lstStyle/>
          <a:p>
            <a:fld id="{86CB4B4D-7CA3-9044-876B-883B54F8677D}" type="slidenum">
              <a:rPr lang="ru-RU" smtClean="0"/>
              <a:t>20</a:t>
            </a:fld>
            <a:endParaRPr lang="ru-RU" dirty="0"/>
          </a:p>
        </p:txBody>
      </p:sp>
      <p:sp>
        <p:nvSpPr>
          <p:cNvPr id="5" name="TextBox 4">
            <a:extLst>
              <a:ext uri="{FF2B5EF4-FFF2-40B4-BE49-F238E27FC236}">
                <a16:creationId xmlns:a16="http://schemas.microsoft.com/office/drawing/2014/main" id="{2B232ED1-3B38-4B1A-8376-AE08B6508FF5}"/>
              </a:ext>
            </a:extLst>
          </p:cNvPr>
          <p:cNvSpPr txBox="1"/>
          <p:nvPr/>
        </p:nvSpPr>
        <p:spPr>
          <a:xfrm>
            <a:off x="1226606" y="7722096"/>
            <a:ext cx="70131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Расширение для </a:t>
            </a:r>
            <a:r>
              <a:rPr lang="en-US" dirty="0"/>
              <a:t>SQLite</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16" name="TextBox 15">
            <a:extLst>
              <a:ext uri="{FF2B5EF4-FFF2-40B4-BE49-F238E27FC236}">
                <a16:creationId xmlns:a16="http://schemas.microsoft.com/office/drawing/2014/main" id="{47C10330-2A78-4ECA-829E-A015F724D7CE}"/>
              </a:ext>
            </a:extLst>
          </p:cNvPr>
          <p:cNvSpPr txBox="1"/>
          <p:nvPr/>
        </p:nvSpPr>
        <p:spPr>
          <a:xfrm>
            <a:off x="10591930" y="6731102"/>
            <a:ext cx="429284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SQLite</a:t>
            </a:r>
            <a:r>
              <a:rPr kumimoji="0" lang="ru-RU" sz="5000" b="0" i="0" u="none" strike="noStrike" cap="none" spc="0" normalizeH="0" baseline="0" dirty="0">
                <a:ln>
                  <a:noFill/>
                </a:ln>
                <a:solidFill>
                  <a:srgbClr val="000000"/>
                </a:solidFill>
                <a:effectLst/>
                <a:uFillTx/>
                <a:latin typeface="+mj-lt"/>
                <a:ea typeface="+mj-ea"/>
                <a:cs typeface="+mj-cs"/>
                <a:sym typeface="Helvetica Light"/>
              </a:rPr>
              <a:t> 3</a:t>
            </a:r>
            <a:r>
              <a:rPr kumimoji="0" lang="en-US" sz="5000" b="0" i="0" u="none" strike="noStrike" cap="none" spc="0" normalizeH="0" baseline="0" dirty="0">
                <a:ln>
                  <a:noFill/>
                </a:ln>
                <a:solidFill>
                  <a:srgbClr val="000000"/>
                </a:solidFill>
                <a:effectLst/>
                <a:uFillTx/>
                <a:latin typeface="+mj-lt"/>
                <a:ea typeface="+mj-ea"/>
                <a:cs typeface="+mj-cs"/>
                <a:sym typeface="Helvetica Light"/>
              </a:rPr>
              <a:t> C API</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17" name="TextBox 16">
            <a:extLst>
              <a:ext uri="{FF2B5EF4-FFF2-40B4-BE49-F238E27FC236}">
                <a16:creationId xmlns:a16="http://schemas.microsoft.com/office/drawing/2014/main" id="{D7AEC661-C048-4D0D-B8C2-8AF461FA097F}"/>
              </a:ext>
            </a:extLst>
          </p:cNvPr>
          <p:cNvSpPr txBox="1"/>
          <p:nvPr/>
        </p:nvSpPr>
        <p:spPr>
          <a:xfrm>
            <a:off x="8290820" y="9089903"/>
            <a:ext cx="8895063"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dirty="0"/>
              <a:t>C API</a:t>
            </a:r>
            <a:r>
              <a:rPr lang="ru-RU" dirty="0"/>
              <a:t> для библиотеки</a:t>
            </a:r>
            <a:br>
              <a:rPr lang="ru-RU" dirty="0"/>
            </a:br>
            <a:r>
              <a:rPr lang="en-US" dirty="0"/>
              <a:t>B</a:t>
            </a:r>
            <a:r>
              <a:rPr lang="ru-RU" dirty="0"/>
              <a:t>-деревьев и их модификаций</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6" name="Прямоугольник 5">
            <a:extLst>
              <a:ext uri="{FF2B5EF4-FFF2-40B4-BE49-F238E27FC236}">
                <a16:creationId xmlns:a16="http://schemas.microsoft.com/office/drawing/2014/main" id="{091838A0-9361-4CBE-80A7-7C76BB1A4C51}"/>
              </a:ext>
            </a:extLst>
          </p:cNvPr>
          <p:cNvSpPr/>
          <p:nvPr/>
        </p:nvSpPr>
        <p:spPr>
          <a:xfrm>
            <a:off x="12192000" y="11854654"/>
            <a:ext cx="12192000" cy="1631216"/>
          </a:xfrm>
          <a:prstGeom prst="rect">
            <a:avLst/>
          </a:prstGeom>
        </p:spPr>
        <p:txBody>
          <a:bodyPr>
            <a:spAutoFit/>
          </a:bodyPr>
          <a:lstStyle/>
          <a:p>
            <a:r>
              <a:rPr lang="ru-RU" dirty="0"/>
              <a:t>Библиотека</a:t>
            </a:r>
            <a:br>
              <a:rPr lang="ru-RU" dirty="0"/>
            </a:br>
            <a:r>
              <a:rPr lang="en-US" dirty="0"/>
              <a:t>B</a:t>
            </a:r>
            <a:r>
              <a:rPr lang="ru-RU" dirty="0"/>
              <a:t>-деревьев и их модификаций</a:t>
            </a:r>
          </a:p>
        </p:txBody>
      </p:sp>
      <p:cxnSp>
        <p:nvCxnSpPr>
          <p:cNvPr id="18" name="Прямая со стрелкой 17">
            <a:extLst>
              <a:ext uri="{FF2B5EF4-FFF2-40B4-BE49-F238E27FC236}">
                <a16:creationId xmlns:a16="http://schemas.microsoft.com/office/drawing/2014/main" id="{4FE7453D-5FA1-459D-96AE-756835911F69}"/>
              </a:ext>
            </a:extLst>
          </p:cNvPr>
          <p:cNvCxnSpPr/>
          <p:nvPr/>
        </p:nvCxnSpPr>
        <p:spPr>
          <a:xfrm flipV="1">
            <a:off x="8290820" y="7187957"/>
            <a:ext cx="2172988" cy="5341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Прямая со стрелкой 22">
            <a:extLst>
              <a:ext uri="{FF2B5EF4-FFF2-40B4-BE49-F238E27FC236}">
                <a16:creationId xmlns:a16="http://schemas.microsoft.com/office/drawing/2014/main" id="{A7D8B17D-4521-445A-ACB0-08BA1460E047}"/>
              </a:ext>
            </a:extLst>
          </p:cNvPr>
          <p:cNvCxnSpPr>
            <a:cxnSpLocks/>
          </p:cNvCxnSpPr>
          <p:nvPr/>
        </p:nvCxnSpPr>
        <p:spPr>
          <a:xfrm>
            <a:off x="8290820" y="8582783"/>
            <a:ext cx="1086494" cy="1041257"/>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Прямая со стрелкой 25">
            <a:extLst>
              <a:ext uri="{FF2B5EF4-FFF2-40B4-BE49-F238E27FC236}">
                <a16:creationId xmlns:a16="http://schemas.microsoft.com/office/drawing/2014/main" id="{18650F13-5CBB-45A8-B237-636E16C4F029}"/>
              </a:ext>
            </a:extLst>
          </p:cNvPr>
          <p:cNvCxnSpPr>
            <a:cxnSpLocks/>
          </p:cNvCxnSpPr>
          <p:nvPr/>
        </p:nvCxnSpPr>
        <p:spPr>
          <a:xfrm>
            <a:off x="16099389" y="10850547"/>
            <a:ext cx="1086494" cy="1041257"/>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4" name="Прямоугольник 23">
            <a:extLst>
              <a:ext uri="{FF2B5EF4-FFF2-40B4-BE49-F238E27FC236}">
                <a16:creationId xmlns:a16="http://schemas.microsoft.com/office/drawing/2014/main" id="{01AF7289-9F6E-4EE4-A325-A242266038B0}"/>
              </a:ext>
            </a:extLst>
          </p:cNvPr>
          <p:cNvSpPr/>
          <p:nvPr/>
        </p:nvSpPr>
        <p:spPr>
          <a:xfrm>
            <a:off x="1158626" y="7636373"/>
            <a:ext cx="17298070" cy="3614089"/>
          </a:xfrm>
          <a:prstGeom prst="rect">
            <a:avLst/>
          </a:prstGeom>
          <a:noFill/>
          <a:ln w="76200" cap="flat">
            <a:solidFill>
              <a:schemeClr val="tx1"/>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25" name="TextBox 24">
            <a:extLst>
              <a:ext uri="{FF2B5EF4-FFF2-40B4-BE49-F238E27FC236}">
                <a16:creationId xmlns:a16="http://schemas.microsoft.com/office/drawing/2014/main" id="{AABAD23E-217E-40DA-B0F4-E9A3A1DBC6EA}"/>
              </a:ext>
            </a:extLst>
          </p:cNvPr>
          <p:cNvSpPr txBox="1"/>
          <p:nvPr/>
        </p:nvSpPr>
        <p:spPr>
          <a:xfrm>
            <a:off x="18744728" y="9060789"/>
            <a:ext cx="1311255"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1" i="0" u="none" strike="noStrike" cap="none" spc="0" normalizeH="0" baseline="0" dirty="0">
                <a:ln>
                  <a:noFill/>
                </a:ln>
                <a:solidFill>
                  <a:srgbClr val="000000"/>
                </a:solidFill>
                <a:effectLst/>
                <a:uFillTx/>
                <a:latin typeface="+mj-lt"/>
                <a:ea typeface="+mj-ea"/>
                <a:cs typeface="+mj-cs"/>
                <a:sym typeface="Helvetica Light"/>
              </a:rPr>
              <a:t>ВКР</a:t>
            </a:r>
          </a:p>
        </p:txBody>
      </p:sp>
      <p:sp>
        <p:nvSpPr>
          <p:cNvPr id="31" name="TextBox 30">
            <a:extLst>
              <a:ext uri="{FF2B5EF4-FFF2-40B4-BE49-F238E27FC236}">
                <a16:creationId xmlns:a16="http://schemas.microsoft.com/office/drawing/2014/main" id="{88EFCA53-7CC0-4004-B1D0-71D70EAFFACD}"/>
              </a:ext>
            </a:extLst>
          </p:cNvPr>
          <p:cNvSpPr txBox="1"/>
          <p:nvPr/>
        </p:nvSpPr>
        <p:spPr>
          <a:xfrm>
            <a:off x="17183111" y="4820718"/>
            <a:ext cx="2547171"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j-lt"/>
                <a:ea typeface="+mj-ea"/>
                <a:cs typeface="+mj-cs"/>
                <a:sym typeface="Helvetica Light"/>
              </a:rPr>
              <a:t>SQLite</a:t>
            </a:r>
            <a:r>
              <a:rPr kumimoji="0" lang="ru-RU" sz="5000" b="0" i="0" u="none" strike="noStrike" cap="none" spc="0" normalizeH="0" baseline="0" dirty="0">
                <a:ln>
                  <a:noFill/>
                </a:ln>
                <a:solidFill>
                  <a:srgbClr val="000000"/>
                </a:solidFill>
                <a:effectLst/>
                <a:uFillTx/>
                <a:latin typeface="+mj-lt"/>
                <a:ea typeface="+mj-ea"/>
                <a:cs typeface="+mj-cs"/>
                <a:sym typeface="Helvetica Light"/>
              </a:rPr>
              <a:t> 3</a:t>
            </a:r>
          </a:p>
        </p:txBody>
      </p:sp>
      <p:cxnSp>
        <p:nvCxnSpPr>
          <p:cNvPr id="32" name="Прямая со стрелкой 31">
            <a:extLst>
              <a:ext uri="{FF2B5EF4-FFF2-40B4-BE49-F238E27FC236}">
                <a16:creationId xmlns:a16="http://schemas.microsoft.com/office/drawing/2014/main" id="{75BDC2ED-4E31-4244-AFE9-DBB81E1115D1}"/>
              </a:ext>
            </a:extLst>
          </p:cNvPr>
          <p:cNvCxnSpPr/>
          <p:nvPr/>
        </p:nvCxnSpPr>
        <p:spPr>
          <a:xfrm flipV="1">
            <a:off x="14469648" y="5663521"/>
            <a:ext cx="2172988" cy="5341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895529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Пример использования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4D52983-3309-4A31-BBF1-677EDDF5865D}"/>
              </a:ext>
            </a:extLst>
          </p:cNvPr>
          <p:cNvSpPr>
            <a:spLocks noGrp="1"/>
          </p:cNvSpPr>
          <p:nvPr>
            <p:ph type="sldNum" sz="quarter" idx="2"/>
          </p:nvPr>
        </p:nvSpPr>
        <p:spPr/>
        <p:txBody>
          <a:bodyPr/>
          <a:lstStyle/>
          <a:p>
            <a:fld id="{86CB4B4D-7CA3-9044-876B-883B54F8677D}" type="slidenum">
              <a:rPr lang="ru-RU" smtClean="0"/>
              <a:t>21</a:t>
            </a:fld>
            <a:endParaRPr lang="ru-RU"/>
          </a:p>
        </p:txBody>
      </p:sp>
      <p:pic>
        <p:nvPicPr>
          <p:cNvPr id="9" name="Рисунок 8">
            <a:extLst>
              <a:ext uri="{FF2B5EF4-FFF2-40B4-BE49-F238E27FC236}">
                <a16:creationId xmlns:a16="http://schemas.microsoft.com/office/drawing/2014/main" id="{121DBC5A-FB62-46F7-BB59-0908B99EA0CA}"/>
              </a:ext>
            </a:extLst>
          </p:cNvPr>
          <p:cNvPicPr/>
          <p:nvPr/>
        </p:nvPicPr>
        <p:blipFill>
          <a:blip r:embed="rId3"/>
          <a:stretch>
            <a:fillRect/>
          </a:stretch>
        </p:blipFill>
        <p:spPr>
          <a:xfrm>
            <a:off x="5621399" y="4536302"/>
            <a:ext cx="13123341" cy="8237334"/>
          </a:xfrm>
          <a:prstGeom prst="rect">
            <a:avLst/>
          </a:prstGeom>
        </p:spPr>
      </p:pic>
    </p:spTree>
    <p:extLst>
      <p:ext uri="{BB962C8B-B14F-4D97-AF65-F5344CB8AC3E}">
        <p14:creationId xmlns:p14="http://schemas.microsoft.com/office/powerpoint/2010/main" val="33196179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5" y="2665295"/>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Эксперимент по сравнению вычислительной сложности операций на деревьях разных типов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22</a:t>
            </a:fld>
            <a:endParaRPr lang="ru-RU"/>
          </a:p>
        </p:txBody>
      </p:sp>
      <p:graphicFrame>
        <p:nvGraphicFramePr>
          <p:cNvPr id="5" name="Таблица 4">
            <a:extLst>
              <a:ext uri="{FF2B5EF4-FFF2-40B4-BE49-F238E27FC236}">
                <a16:creationId xmlns:a16="http://schemas.microsoft.com/office/drawing/2014/main" id="{39061EAC-27E8-4F9F-9334-5E49DB32F86E}"/>
              </a:ext>
            </a:extLst>
          </p:cNvPr>
          <p:cNvGraphicFramePr>
            <a:graphicFrameLocks noGrp="1"/>
          </p:cNvGraphicFramePr>
          <p:nvPr>
            <p:extLst>
              <p:ext uri="{D42A27DB-BD31-4B8C-83A1-F6EECF244321}">
                <p14:modId xmlns:p14="http://schemas.microsoft.com/office/powerpoint/2010/main" val="2155516258"/>
              </p:ext>
            </p:extLst>
          </p:nvPr>
        </p:nvGraphicFramePr>
        <p:xfrm>
          <a:off x="1452723" y="5238774"/>
          <a:ext cx="21478554" cy="7841730"/>
        </p:xfrm>
        <a:graphic>
          <a:graphicData uri="http://schemas.openxmlformats.org/drawingml/2006/table">
            <a:tbl>
              <a:tblPr firstRow="1" bandRow="1">
                <a:tableStyleId>{5940675A-B579-460E-94D1-54222C63F5DA}</a:tableStyleId>
              </a:tblPr>
              <a:tblGrid>
                <a:gridCol w="7159518">
                  <a:extLst>
                    <a:ext uri="{9D8B030D-6E8A-4147-A177-3AD203B41FA5}">
                      <a16:colId xmlns:a16="http://schemas.microsoft.com/office/drawing/2014/main" val="1751895035"/>
                    </a:ext>
                  </a:extLst>
                </a:gridCol>
                <a:gridCol w="7159518">
                  <a:extLst>
                    <a:ext uri="{9D8B030D-6E8A-4147-A177-3AD203B41FA5}">
                      <a16:colId xmlns:a16="http://schemas.microsoft.com/office/drawing/2014/main" val="1781157632"/>
                    </a:ext>
                  </a:extLst>
                </a:gridCol>
                <a:gridCol w="7159518">
                  <a:extLst>
                    <a:ext uri="{9D8B030D-6E8A-4147-A177-3AD203B41FA5}">
                      <a16:colId xmlns:a16="http://schemas.microsoft.com/office/drawing/2014/main" val="3729329987"/>
                    </a:ext>
                  </a:extLst>
                </a:gridCol>
              </a:tblGrid>
              <a:tr h="922170">
                <a:tc>
                  <a:txBody>
                    <a:bodyPr/>
                    <a:lstStyle/>
                    <a:p>
                      <a:r>
                        <a:rPr lang="ru-RU" sz="4000" b="1" dirty="0"/>
                        <a:t>Операция с таблицей</a:t>
                      </a:r>
                    </a:p>
                  </a:txBody>
                  <a:tcPr/>
                </a:tc>
                <a:tc>
                  <a:txBody>
                    <a:bodyPr/>
                    <a:lstStyle/>
                    <a:p>
                      <a:r>
                        <a:rPr lang="ru-RU" sz="4000" b="1" dirty="0"/>
                        <a:t>Общее время выполнения (</a:t>
                      </a:r>
                      <a:r>
                        <a:rPr lang="ru-RU" sz="4000" b="1" dirty="0" err="1"/>
                        <a:t>мс</a:t>
                      </a:r>
                      <a:r>
                        <a:rPr lang="ru-RU" sz="4000" b="1" dirty="0"/>
                        <a:t>)</a:t>
                      </a:r>
                    </a:p>
                  </a:txBody>
                  <a:tcPr/>
                </a:tc>
                <a:tc>
                  <a:txBody>
                    <a:bodyPr/>
                    <a:lstStyle/>
                    <a:p>
                      <a:r>
                        <a:rPr lang="ru-RU" sz="4000" b="1" dirty="0"/>
                        <a:t>Среднее время выполнения на одну строку (</a:t>
                      </a:r>
                      <a:r>
                        <a:rPr lang="ru-RU" sz="4000" b="1" dirty="0" err="1"/>
                        <a:t>мс</a:t>
                      </a:r>
                      <a:r>
                        <a:rPr lang="ru-RU" sz="4000" b="1" dirty="0"/>
                        <a:t>)</a:t>
                      </a:r>
                    </a:p>
                  </a:txBody>
                  <a:tcPr/>
                </a:tc>
                <a:extLst>
                  <a:ext uri="{0D108BD9-81ED-4DB2-BD59-A6C34878D82A}">
                    <a16:rowId xmlns:a16="http://schemas.microsoft.com/office/drawing/2014/main" val="232961276"/>
                  </a:ext>
                </a:extLst>
              </a:tr>
              <a:tr h="922170">
                <a:tc>
                  <a:txBody>
                    <a:bodyPr/>
                    <a:lstStyle/>
                    <a:p>
                      <a:r>
                        <a:rPr lang="ru-RU" sz="4000" dirty="0"/>
                        <a:t>Создание таблицы</a:t>
                      </a:r>
                    </a:p>
                  </a:txBody>
                  <a:tcPr/>
                </a:tc>
                <a:tc>
                  <a:txBody>
                    <a:bodyPr/>
                    <a:lstStyle/>
                    <a:p>
                      <a:r>
                        <a:rPr lang="en-US" sz="4000" dirty="0"/>
                        <a:t>20</a:t>
                      </a:r>
                      <a:endParaRPr lang="ru-RU" sz="4000" dirty="0"/>
                    </a:p>
                  </a:txBody>
                  <a:tcPr/>
                </a:tc>
                <a:tc>
                  <a:txBody>
                    <a:bodyPr/>
                    <a:lstStyle/>
                    <a:p>
                      <a:r>
                        <a:rPr lang="ru-RU" sz="4000" dirty="0"/>
                        <a:t>-</a:t>
                      </a:r>
                    </a:p>
                  </a:txBody>
                  <a:tcPr/>
                </a:tc>
                <a:extLst>
                  <a:ext uri="{0D108BD9-81ED-4DB2-BD59-A6C34878D82A}">
                    <a16:rowId xmlns:a16="http://schemas.microsoft.com/office/drawing/2014/main" val="279952936"/>
                  </a:ext>
                </a:extLst>
              </a:tr>
              <a:tr h="922170">
                <a:tc>
                  <a:txBody>
                    <a:bodyPr/>
                    <a:lstStyle/>
                    <a:p>
                      <a:r>
                        <a:rPr lang="ru-RU" sz="4000" dirty="0"/>
                        <a:t>Вставка первых 500 строк</a:t>
                      </a:r>
                    </a:p>
                  </a:txBody>
                  <a:tcPr/>
                </a:tc>
                <a:tc>
                  <a:txBody>
                    <a:bodyPr/>
                    <a:lstStyle/>
                    <a:p>
                      <a:r>
                        <a:rPr lang="en-US" sz="4000" dirty="0"/>
                        <a:t>10301</a:t>
                      </a:r>
                      <a:endParaRPr lang="ru-RU" sz="4000" dirty="0"/>
                    </a:p>
                  </a:txBody>
                  <a:tcPr/>
                </a:tc>
                <a:tc>
                  <a:txBody>
                    <a:bodyPr/>
                    <a:lstStyle/>
                    <a:p>
                      <a:r>
                        <a:rPr lang="en-US" sz="4000" dirty="0"/>
                        <a:t>20</a:t>
                      </a:r>
                      <a:r>
                        <a:rPr lang="ru-RU" sz="4000" dirty="0"/>
                        <a:t>,6</a:t>
                      </a:r>
                    </a:p>
                  </a:txBody>
                  <a:tcPr/>
                </a:tc>
                <a:extLst>
                  <a:ext uri="{0D108BD9-81ED-4DB2-BD59-A6C34878D82A}">
                    <a16:rowId xmlns:a16="http://schemas.microsoft.com/office/drawing/2014/main" val="3379643581"/>
                  </a:ext>
                </a:extLst>
              </a:tr>
              <a:tr h="922170">
                <a:tc>
                  <a:txBody>
                    <a:bodyPr/>
                    <a:lstStyle/>
                    <a:p>
                      <a:r>
                        <a:rPr lang="ru-RU" sz="4000" dirty="0"/>
                        <a:t>Вставка последующих 500 строк</a:t>
                      </a:r>
                    </a:p>
                  </a:txBody>
                  <a:tcPr/>
                </a:tc>
                <a:tc>
                  <a:txBody>
                    <a:bodyPr/>
                    <a:lstStyle/>
                    <a:p>
                      <a:r>
                        <a:rPr lang="ru-RU" sz="4000" dirty="0"/>
                        <a:t>10322</a:t>
                      </a:r>
                    </a:p>
                  </a:txBody>
                  <a:tcPr/>
                </a:tc>
                <a:tc>
                  <a:txBody>
                    <a:bodyPr/>
                    <a:lstStyle/>
                    <a:p>
                      <a:r>
                        <a:rPr lang="ru-RU" sz="4000" dirty="0"/>
                        <a:t>20,6</a:t>
                      </a:r>
                    </a:p>
                  </a:txBody>
                  <a:tcPr/>
                </a:tc>
                <a:extLst>
                  <a:ext uri="{0D108BD9-81ED-4DB2-BD59-A6C34878D82A}">
                    <a16:rowId xmlns:a16="http://schemas.microsoft.com/office/drawing/2014/main" val="2049753636"/>
                  </a:ext>
                </a:extLst>
              </a:tr>
              <a:tr h="922170">
                <a:tc>
                  <a:txBody>
                    <a:bodyPr/>
                    <a:lstStyle/>
                    <a:p>
                      <a:r>
                        <a:rPr lang="ru-RU" sz="4000" dirty="0"/>
                        <a:t>Вставка 1001-й строки (включая </a:t>
                      </a:r>
                      <a:r>
                        <a:rPr lang="ru-RU" sz="4000" dirty="0" err="1"/>
                        <a:t>перестраивание</a:t>
                      </a:r>
                      <a:r>
                        <a:rPr lang="ru-RU" sz="4000" dirty="0"/>
                        <a:t> </a:t>
                      </a:r>
                      <a:r>
                        <a:rPr lang="en-US" sz="4000" dirty="0"/>
                        <a:t>B</a:t>
                      </a:r>
                      <a:r>
                        <a:rPr lang="ru-RU" sz="4000" baseline="30000" dirty="0"/>
                        <a:t>+</a:t>
                      </a:r>
                      <a:r>
                        <a:rPr lang="ru-RU" sz="4000" dirty="0"/>
                        <a:t>-дерева в </a:t>
                      </a:r>
                      <a:r>
                        <a:rPr lang="en-US" sz="4000" dirty="0"/>
                        <a:t>B</a:t>
                      </a:r>
                      <a:r>
                        <a:rPr lang="en-US" sz="4000" baseline="30000" dirty="0"/>
                        <a:t>*</a:t>
                      </a:r>
                      <a:r>
                        <a:rPr lang="ru-RU" sz="4000" baseline="0" dirty="0"/>
                        <a:t>-дерево)</a:t>
                      </a:r>
                      <a:endParaRPr lang="ru-RU" sz="4000" dirty="0"/>
                    </a:p>
                  </a:txBody>
                  <a:tcPr/>
                </a:tc>
                <a:tc>
                  <a:txBody>
                    <a:bodyPr/>
                    <a:lstStyle/>
                    <a:p>
                      <a:r>
                        <a:rPr lang="ru-RU" sz="4000" dirty="0"/>
                        <a:t>40</a:t>
                      </a:r>
                    </a:p>
                  </a:txBody>
                  <a:tcPr/>
                </a:tc>
                <a:tc>
                  <a:txBody>
                    <a:bodyPr/>
                    <a:lstStyle/>
                    <a:p>
                      <a:r>
                        <a:rPr lang="ru-RU" sz="4000" dirty="0"/>
                        <a:t>40</a:t>
                      </a:r>
                    </a:p>
                  </a:txBody>
                  <a:tcPr/>
                </a:tc>
                <a:extLst>
                  <a:ext uri="{0D108BD9-81ED-4DB2-BD59-A6C34878D82A}">
                    <a16:rowId xmlns:a16="http://schemas.microsoft.com/office/drawing/2014/main" val="357992125"/>
                  </a:ext>
                </a:extLst>
              </a:tr>
              <a:tr h="922170">
                <a:tc>
                  <a:txBody>
                    <a:bodyPr/>
                    <a:lstStyle/>
                    <a:p>
                      <a:r>
                        <a:rPr lang="ru-RU" sz="4000" dirty="0"/>
                        <a:t>Вставка последующих 499 строк</a:t>
                      </a:r>
                    </a:p>
                  </a:txBody>
                  <a:tcPr/>
                </a:tc>
                <a:tc>
                  <a:txBody>
                    <a:bodyPr/>
                    <a:lstStyle/>
                    <a:p>
                      <a:r>
                        <a:rPr lang="ru-RU" sz="4000" dirty="0"/>
                        <a:t>9386</a:t>
                      </a:r>
                    </a:p>
                  </a:txBody>
                  <a:tcPr/>
                </a:tc>
                <a:tc>
                  <a:txBody>
                    <a:bodyPr/>
                    <a:lstStyle/>
                    <a:p>
                      <a:r>
                        <a:rPr lang="ru-RU" sz="4000" dirty="0"/>
                        <a:t>18,8</a:t>
                      </a:r>
                    </a:p>
                  </a:txBody>
                  <a:tcPr/>
                </a:tc>
                <a:extLst>
                  <a:ext uri="{0D108BD9-81ED-4DB2-BD59-A6C34878D82A}">
                    <a16:rowId xmlns:a16="http://schemas.microsoft.com/office/drawing/2014/main" val="495666357"/>
                  </a:ext>
                </a:extLst>
              </a:tr>
              <a:tr h="922170">
                <a:tc>
                  <a:txBody>
                    <a:bodyPr/>
                    <a:lstStyle/>
                    <a:p>
                      <a:r>
                        <a:rPr lang="ru-RU" sz="4000" dirty="0"/>
                        <a:t>Вставка последних 500 строк</a:t>
                      </a:r>
                    </a:p>
                  </a:txBody>
                  <a:tcPr/>
                </a:tc>
                <a:tc>
                  <a:txBody>
                    <a:bodyPr/>
                    <a:lstStyle/>
                    <a:p>
                      <a:r>
                        <a:rPr lang="ru-RU" sz="4000" dirty="0"/>
                        <a:t>9032</a:t>
                      </a:r>
                    </a:p>
                  </a:txBody>
                  <a:tcPr/>
                </a:tc>
                <a:tc>
                  <a:txBody>
                    <a:bodyPr/>
                    <a:lstStyle/>
                    <a:p>
                      <a:r>
                        <a:rPr lang="ru-RU" sz="4000" dirty="0"/>
                        <a:t>18,1</a:t>
                      </a:r>
                    </a:p>
                  </a:txBody>
                  <a:tcPr/>
                </a:tc>
                <a:extLst>
                  <a:ext uri="{0D108BD9-81ED-4DB2-BD59-A6C34878D82A}">
                    <a16:rowId xmlns:a16="http://schemas.microsoft.com/office/drawing/2014/main" val="258564632"/>
                  </a:ext>
                </a:extLst>
              </a:tr>
            </a:tbl>
          </a:graphicData>
        </a:graphic>
      </p:graphicFrame>
    </p:spTree>
    <p:extLst>
      <p:ext uri="{BB962C8B-B14F-4D97-AF65-F5344CB8AC3E}">
        <p14:creationId xmlns:p14="http://schemas.microsoft.com/office/powerpoint/2010/main" val="110362073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5" y="2665295"/>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Эксперимент по сравнению вычислительной сложности операций на деревьях разных типов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23</a:t>
            </a:fld>
            <a:endParaRPr lang="ru-RU"/>
          </a:p>
        </p:txBody>
      </p:sp>
      <p:graphicFrame>
        <p:nvGraphicFramePr>
          <p:cNvPr id="5" name="Таблица 4">
            <a:extLst>
              <a:ext uri="{FF2B5EF4-FFF2-40B4-BE49-F238E27FC236}">
                <a16:creationId xmlns:a16="http://schemas.microsoft.com/office/drawing/2014/main" id="{39061EAC-27E8-4F9F-9334-5E49DB32F86E}"/>
              </a:ext>
            </a:extLst>
          </p:cNvPr>
          <p:cNvGraphicFramePr>
            <a:graphicFrameLocks noGrp="1"/>
          </p:cNvGraphicFramePr>
          <p:nvPr>
            <p:extLst>
              <p:ext uri="{D42A27DB-BD31-4B8C-83A1-F6EECF244321}">
                <p14:modId xmlns:p14="http://schemas.microsoft.com/office/powerpoint/2010/main" val="3586515317"/>
              </p:ext>
            </p:extLst>
          </p:nvPr>
        </p:nvGraphicFramePr>
        <p:xfrm>
          <a:off x="1452723" y="5238774"/>
          <a:ext cx="21478554" cy="8199720"/>
        </p:xfrm>
        <a:graphic>
          <a:graphicData uri="http://schemas.openxmlformats.org/drawingml/2006/table">
            <a:tbl>
              <a:tblPr firstRow="1" bandRow="1">
                <a:tableStyleId>{5940675A-B579-460E-94D1-54222C63F5DA}</a:tableStyleId>
              </a:tblPr>
              <a:tblGrid>
                <a:gridCol w="7159518">
                  <a:extLst>
                    <a:ext uri="{9D8B030D-6E8A-4147-A177-3AD203B41FA5}">
                      <a16:colId xmlns:a16="http://schemas.microsoft.com/office/drawing/2014/main" val="1751895035"/>
                    </a:ext>
                  </a:extLst>
                </a:gridCol>
                <a:gridCol w="7159518">
                  <a:extLst>
                    <a:ext uri="{9D8B030D-6E8A-4147-A177-3AD203B41FA5}">
                      <a16:colId xmlns:a16="http://schemas.microsoft.com/office/drawing/2014/main" val="1781157632"/>
                    </a:ext>
                  </a:extLst>
                </a:gridCol>
                <a:gridCol w="7159518">
                  <a:extLst>
                    <a:ext uri="{9D8B030D-6E8A-4147-A177-3AD203B41FA5}">
                      <a16:colId xmlns:a16="http://schemas.microsoft.com/office/drawing/2014/main" val="3729329987"/>
                    </a:ext>
                  </a:extLst>
                </a:gridCol>
              </a:tblGrid>
              <a:tr h="922170">
                <a:tc>
                  <a:txBody>
                    <a:bodyPr/>
                    <a:lstStyle/>
                    <a:p>
                      <a:r>
                        <a:rPr lang="ru-RU" sz="3400" b="1" dirty="0"/>
                        <a:t>Операция с таблицей</a:t>
                      </a:r>
                    </a:p>
                  </a:txBody>
                  <a:tcPr/>
                </a:tc>
                <a:tc>
                  <a:txBody>
                    <a:bodyPr/>
                    <a:lstStyle/>
                    <a:p>
                      <a:r>
                        <a:rPr lang="ru-RU" sz="3400" b="1" dirty="0"/>
                        <a:t>Общее время выполнения (</a:t>
                      </a:r>
                      <a:r>
                        <a:rPr lang="ru-RU" sz="3400" b="1" dirty="0" err="1"/>
                        <a:t>мс</a:t>
                      </a:r>
                      <a:r>
                        <a:rPr lang="ru-RU" sz="3400" b="1" dirty="0"/>
                        <a:t>)</a:t>
                      </a:r>
                    </a:p>
                  </a:txBody>
                  <a:tcPr/>
                </a:tc>
                <a:tc>
                  <a:txBody>
                    <a:bodyPr/>
                    <a:lstStyle/>
                    <a:p>
                      <a:r>
                        <a:rPr lang="ru-RU" sz="3400" b="1" dirty="0"/>
                        <a:t>Среднее время выполнения на одну строку (</a:t>
                      </a:r>
                      <a:r>
                        <a:rPr lang="ru-RU" sz="3400" b="1" dirty="0" err="1"/>
                        <a:t>мс</a:t>
                      </a:r>
                      <a:r>
                        <a:rPr lang="ru-RU" sz="3400" b="1" dirty="0"/>
                        <a:t>)</a:t>
                      </a:r>
                    </a:p>
                  </a:txBody>
                  <a:tcPr/>
                </a:tc>
                <a:extLst>
                  <a:ext uri="{0D108BD9-81ED-4DB2-BD59-A6C34878D82A}">
                    <a16:rowId xmlns:a16="http://schemas.microsoft.com/office/drawing/2014/main" val="232961276"/>
                  </a:ext>
                </a:extLst>
              </a:tr>
              <a:tr h="922170">
                <a:tc>
                  <a:txBody>
                    <a:bodyPr/>
                    <a:lstStyle/>
                    <a:p>
                      <a:r>
                        <a:rPr lang="ru-RU" sz="3400" dirty="0"/>
                        <a:t>Удаление первых 500 строк</a:t>
                      </a:r>
                    </a:p>
                  </a:txBody>
                  <a:tcPr/>
                </a:tc>
                <a:tc>
                  <a:txBody>
                    <a:bodyPr/>
                    <a:lstStyle/>
                    <a:p>
                      <a:r>
                        <a:rPr lang="ru-RU" sz="3400" dirty="0"/>
                        <a:t>11558</a:t>
                      </a:r>
                    </a:p>
                  </a:txBody>
                  <a:tcPr/>
                </a:tc>
                <a:tc>
                  <a:txBody>
                    <a:bodyPr/>
                    <a:lstStyle/>
                    <a:p>
                      <a:r>
                        <a:rPr lang="ru-RU" sz="3400" dirty="0"/>
                        <a:t>23,1</a:t>
                      </a:r>
                    </a:p>
                  </a:txBody>
                  <a:tcPr/>
                </a:tc>
                <a:extLst>
                  <a:ext uri="{0D108BD9-81ED-4DB2-BD59-A6C34878D82A}">
                    <a16:rowId xmlns:a16="http://schemas.microsoft.com/office/drawing/2014/main" val="279952936"/>
                  </a:ext>
                </a:extLst>
              </a:tr>
              <a:tr h="461085">
                <a:tc>
                  <a:txBody>
                    <a:bodyPr/>
                    <a:lstStyle/>
                    <a:p>
                      <a:r>
                        <a:rPr lang="ru-RU" sz="3400" dirty="0"/>
                        <a:t>Удаление последующих 500 строк</a:t>
                      </a:r>
                    </a:p>
                  </a:txBody>
                  <a:tcPr/>
                </a:tc>
                <a:tc>
                  <a:txBody>
                    <a:bodyPr/>
                    <a:lstStyle/>
                    <a:p>
                      <a:r>
                        <a:rPr lang="ru-RU" sz="3400" dirty="0"/>
                        <a:t>10708</a:t>
                      </a:r>
                    </a:p>
                  </a:txBody>
                  <a:tcPr/>
                </a:tc>
                <a:tc>
                  <a:txBody>
                    <a:bodyPr/>
                    <a:lstStyle/>
                    <a:p>
                      <a:r>
                        <a:rPr lang="ru-RU" sz="3400" dirty="0"/>
                        <a:t>21,4</a:t>
                      </a:r>
                    </a:p>
                  </a:txBody>
                  <a:tcPr/>
                </a:tc>
                <a:extLst>
                  <a:ext uri="{0D108BD9-81ED-4DB2-BD59-A6C34878D82A}">
                    <a16:rowId xmlns:a16="http://schemas.microsoft.com/office/drawing/2014/main" val="3379643581"/>
                  </a:ext>
                </a:extLst>
              </a:tr>
              <a:tr h="461085">
                <a:tc>
                  <a:txBody>
                    <a:bodyPr/>
                    <a:lstStyle/>
                    <a:p>
                      <a:r>
                        <a:rPr lang="ru-RU" sz="3400" dirty="0"/>
                        <a:t>Удаление 1001-й строки (включая </a:t>
                      </a:r>
                      <a:r>
                        <a:rPr lang="ru-RU" sz="3400" dirty="0" err="1"/>
                        <a:t>перестраивание</a:t>
                      </a:r>
                      <a:r>
                        <a:rPr lang="ru-RU" sz="3400" dirty="0"/>
                        <a:t> </a:t>
                      </a:r>
                      <a:r>
                        <a:rPr lang="en-US" sz="3400" dirty="0"/>
                        <a:t>B</a:t>
                      </a:r>
                      <a:r>
                        <a:rPr lang="en-US" sz="3400" baseline="30000" dirty="0"/>
                        <a:t>*</a:t>
                      </a:r>
                      <a:r>
                        <a:rPr lang="ru-RU" sz="3400" baseline="0" dirty="0"/>
                        <a:t>-дерева в </a:t>
                      </a:r>
                      <a:r>
                        <a:rPr lang="en-US" sz="3400" baseline="0" dirty="0"/>
                        <a:t>B</a:t>
                      </a:r>
                      <a:r>
                        <a:rPr lang="en-US" sz="3400" baseline="30000" dirty="0"/>
                        <a:t>*+</a:t>
                      </a:r>
                      <a:r>
                        <a:rPr lang="ru-RU" sz="3400" baseline="0" dirty="0"/>
                        <a:t>-дерево)</a:t>
                      </a:r>
                      <a:endParaRPr lang="ru-RU" sz="3400" dirty="0"/>
                    </a:p>
                  </a:txBody>
                  <a:tcPr/>
                </a:tc>
                <a:tc>
                  <a:txBody>
                    <a:bodyPr/>
                    <a:lstStyle/>
                    <a:p>
                      <a:r>
                        <a:rPr lang="ru-RU" sz="3400" dirty="0"/>
                        <a:t>62</a:t>
                      </a:r>
                    </a:p>
                  </a:txBody>
                  <a:tcPr/>
                </a:tc>
                <a:tc>
                  <a:txBody>
                    <a:bodyPr/>
                    <a:lstStyle/>
                    <a:p>
                      <a:r>
                        <a:rPr lang="ru-RU" sz="3400" dirty="0"/>
                        <a:t>62</a:t>
                      </a:r>
                    </a:p>
                  </a:txBody>
                  <a:tcPr/>
                </a:tc>
                <a:extLst>
                  <a:ext uri="{0D108BD9-81ED-4DB2-BD59-A6C34878D82A}">
                    <a16:rowId xmlns:a16="http://schemas.microsoft.com/office/drawing/2014/main" val="1394279614"/>
                  </a:ext>
                </a:extLst>
              </a:tr>
              <a:tr h="922170">
                <a:tc>
                  <a:txBody>
                    <a:bodyPr/>
                    <a:lstStyle/>
                    <a:p>
                      <a:r>
                        <a:rPr lang="ru-RU" sz="3400" dirty="0"/>
                        <a:t>Удаление последующих 499 строк</a:t>
                      </a:r>
                    </a:p>
                  </a:txBody>
                  <a:tcPr/>
                </a:tc>
                <a:tc>
                  <a:txBody>
                    <a:bodyPr/>
                    <a:lstStyle/>
                    <a:p>
                      <a:r>
                        <a:rPr lang="ru-RU" sz="3400" dirty="0"/>
                        <a:t>9418</a:t>
                      </a:r>
                    </a:p>
                  </a:txBody>
                  <a:tcPr/>
                </a:tc>
                <a:tc>
                  <a:txBody>
                    <a:bodyPr/>
                    <a:lstStyle/>
                    <a:p>
                      <a:r>
                        <a:rPr lang="ru-RU" sz="3400" dirty="0"/>
                        <a:t>18,9</a:t>
                      </a:r>
                    </a:p>
                  </a:txBody>
                  <a:tcPr/>
                </a:tc>
                <a:extLst>
                  <a:ext uri="{0D108BD9-81ED-4DB2-BD59-A6C34878D82A}">
                    <a16:rowId xmlns:a16="http://schemas.microsoft.com/office/drawing/2014/main" val="2049753636"/>
                  </a:ext>
                </a:extLst>
              </a:tr>
              <a:tr h="922170">
                <a:tc>
                  <a:txBody>
                    <a:bodyPr/>
                    <a:lstStyle/>
                    <a:p>
                      <a:r>
                        <a:rPr lang="ru-RU" sz="3400" dirty="0"/>
                        <a:t>Удаление последних 500 строк</a:t>
                      </a:r>
                    </a:p>
                  </a:txBody>
                  <a:tcPr/>
                </a:tc>
                <a:tc>
                  <a:txBody>
                    <a:bodyPr/>
                    <a:lstStyle/>
                    <a:p>
                      <a:r>
                        <a:rPr lang="ru-RU" sz="3400" dirty="0"/>
                        <a:t>8863</a:t>
                      </a:r>
                    </a:p>
                  </a:txBody>
                  <a:tcPr/>
                </a:tc>
                <a:tc>
                  <a:txBody>
                    <a:bodyPr/>
                    <a:lstStyle/>
                    <a:p>
                      <a:r>
                        <a:rPr lang="ru-RU" sz="3400" dirty="0"/>
                        <a:t>17,7</a:t>
                      </a:r>
                    </a:p>
                  </a:txBody>
                  <a:tcPr/>
                </a:tc>
                <a:extLst>
                  <a:ext uri="{0D108BD9-81ED-4DB2-BD59-A6C34878D82A}">
                    <a16:rowId xmlns:a16="http://schemas.microsoft.com/office/drawing/2014/main" val="357992125"/>
                  </a:ext>
                </a:extLst>
              </a:tr>
              <a:tr h="922170">
                <a:tc>
                  <a:txBody>
                    <a:bodyPr/>
                    <a:lstStyle/>
                    <a:p>
                      <a:r>
                        <a:rPr lang="ru-RU" sz="3400" dirty="0"/>
                        <a:t>Вставка 1000 строк</a:t>
                      </a:r>
                    </a:p>
                  </a:txBody>
                  <a:tcPr/>
                </a:tc>
                <a:tc>
                  <a:txBody>
                    <a:bodyPr/>
                    <a:lstStyle/>
                    <a:p>
                      <a:r>
                        <a:rPr lang="ru-RU" sz="3400" dirty="0"/>
                        <a:t>18890</a:t>
                      </a:r>
                    </a:p>
                  </a:txBody>
                  <a:tcPr/>
                </a:tc>
                <a:tc>
                  <a:txBody>
                    <a:bodyPr/>
                    <a:lstStyle/>
                    <a:p>
                      <a:r>
                        <a:rPr lang="ru-RU" sz="3400" dirty="0"/>
                        <a:t>18,9</a:t>
                      </a:r>
                    </a:p>
                  </a:txBody>
                  <a:tcPr/>
                </a:tc>
                <a:extLst>
                  <a:ext uri="{0D108BD9-81ED-4DB2-BD59-A6C34878D82A}">
                    <a16:rowId xmlns:a16="http://schemas.microsoft.com/office/drawing/2014/main" val="495666357"/>
                  </a:ext>
                </a:extLst>
              </a:tr>
              <a:tr h="922170">
                <a:tc>
                  <a:txBody>
                    <a:bodyPr/>
                    <a:lstStyle/>
                    <a:p>
                      <a:r>
                        <a:rPr lang="ru-RU" sz="3400" dirty="0"/>
                        <a:t>Вставка последующих 5000 строк (включая </a:t>
                      </a:r>
                      <a:r>
                        <a:rPr lang="ru-RU" sz="3400" dirty="0" err="1"/>
                        <a:t>перестраивание</a:t>
                      </a:r>
                      <a:r>
                        <a:rPr lang="ru-RU" sz="3400" dirty="0"/>
                        <a:t> </a:t>
                      </a:r>
                      <a:r>
                        <a:rPr lang="en-US" sz="3400" dirty="0"/>
                        <a:t>B</a:t>
                      </a:r>
                      <a:r>
                        <a:rPr lang="ru-RU" sz="3400" baseline="30000" dirty="0"/>
                        <a:t>*</a:t>
                      </a:r>
                      <a:r>
                        <a:rPr lang="en-US" sz="3400" baseline="30000" dirty="0"/>
                        <a:t>+</a:t>
                      </a:r>
                      <a:r>
                        <a:rPr lang="ru-RU" sz="3400" baseline="0" dirty="0"/>
                        <a:t>-дерева в </a:t>
                      </a:r>
                      <a:r>
                        <a:rPr lang="en-US" sz="3400" baseline="0" dirty="0"/>
                        <a:t>B</a:t>
                      </a:r>
                      <a:r>
                        <a:rPr lang="en-US" sz="3400" baseline="30000" dirty="0"/>
                        <a:t>*</a:t>
                      </a:r>
                      <a:r>
                        <a:rPr lang="ru-RU" sz="3400" baseline="0" dirty="0"/>
                        <a:t>-дерево)</a:t>
                      </a:r>
                      <a:endParaRPr lang="ru-RU" sz="3400" dirty="0"/>
                    </a:p>
                  </a:txBody>
                  <a:tcPr/>
                </a:tc>
                <a:tc>
                  <a:txBody>
                    <a:bodyPr/>
                    <a:lstStyle/>
                    <a:p>
                      <a:r>
                        <a:rPr lang="ru-RU" sz="3400" dirty="0"/>
                        <a:t>92395</a:t>
                      </a:r>
                    </a:p>
                  </a:txBody>
                  <a:tcPr/>
                </a:tc>
                <a:tc>
                  <a:txBody>
                    <a:bodyPr/>
                    <a:lstStyle/>
                    <a:p>
                      <a:r>
                        <a:rPr lang="ru-RU" sz="3400" dirty="0"/>
                        <a:t>18,5</a:t>
                      </a:r>
                    </a:p>
                  </a:txBody>
                  <a:tcPr/>
                </a:tc>
                <a:extLst>
                  <a:ext uri="{0D108BD9-81ED-4DB2-BD59-A6C34878D82A}">
                    <a16:rowId xmlns:a16="http://schemas.microsoft.com/office/drawing/2014/main" val="258564632"/>
                  </a:ext>
                </a:extLst>
              </a:tr>
            </a:tbl>
          </a:graphicData>
        </a:graphic>
      </p:graphicFrame>
    </p:spTree>
    <p:extLst>
      <p:ext uri="{BB962C8B-B14F-4D97-AF65-F5344CB8AC3E}">
        <p14:creationId xmlns:p14="http://schemas.microsoft.com/office/powerpoint/2010/main" val="37560511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2147463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000" b="1" cap="all" dirty="0">
                <a:solidFill>
                  <a:srgbClr val="253957"/>
                </a:solidFill>
                <a:sym typeface="Arial Narrow"/>
              </a:rPr>
              <a:t>Эксперимент по сравнению вычислительной сложности операций на деревьях разных типов</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5561856"/>
            <a:ext cx="21506374" cy="64807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На B</a:t>
            </a:r>
            <a:r>
              <a:rPr lang="ru-RU" sz="4800" baseline="30000" dirty="0">
                <a:solidFill>
                  <a:srgbClr val="253957"/>
                </a:solidFill>
                <a:sym typeface="Arial Narrow"/>
              </a:rPr>
              <a:t>*</a:t>
            </a:r>
            <a:r>
              <a:rPr lang="ru-RU" sz="4800" dirty="0">
                <a:solidFill>
                  <a:srgbClr val="253957"/>
                </a:solidFill>
                <a:sym typeface="Arial Narrow"/>
              </a:rPr>
              <a:t>-дереве вставка новых элементов в рамках данного эксперимента выполняется быстрее, чем на B</a:t>
            </a:r>
            <a:r>
              <a:rPr lang="ru-RU" sz="4800" baseline="30000" dirty="0">
                <a:solidFill>
                  <a:srgbClr val="253957"/>
                </a:solidFill>
                <a:sym typeface="Arial Narrow"/>
              </a:rPr>
              <a:t>+</a:t>
            </a:r>
            <a:r>
              <a:rPr lang="ru-RU" sz="4800" dirty="0">
                <a:solidFill>
                  <a:srgbClr val="253957"/>
                </a:solidFill>
                <a:sym typeface="Arial Narrow"/>
              </a:rPr>
              <a:t>-дереве</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sym typeface="Arial Narrow"/>
              </a:rPr>
              <a:t>На B</a:t>
            </a:r>
            <a:r>
              <a:rPr lang="ru-RU" sz="4800" baseline="30000" dirty="0">
                <a:solidFill>
                  <a:srgbClr val="253957"/>
                </a:solidFill>
                <a:sym typeface="Arial Narrow"/>
              </a:rPr>
              <a:t>*+</a:t>
            </a:r>
            <a:r>
              <a:rPr lang="ru-RU" sz="4800" dirty="0">
                <a:solidFill>
                  <a:srgbClr val="253957"/>
                </a:solidFill>
                <a:sym typeface="Arial Narrow"/>
              </a:rPr>
              <a:t>-дереве удаление в рамках данного эксперимента выполняется быстрее, чем на B</a:t>
            </a:r>
            <a:r>
              <a:rPr lang="ru-RU" sz="4800" baseline="30000" dirty="0">
                <a:solidFill>
                  <a:srgbClr val="253957"/>
                </a:solidFill>
                <a:sym typeface="Arial Narrow"/>
              </a:rPr>
              <a:t>*</a:t>
            </a:r>
            <a:r>
              <a:rPr lang="ru-RU" sz="4800" dirty="0">
                <a:solidFill>
                  <a:srgbClr val="253957"/>
                </a:solidFill>
                <a:sym typeface="Arial Narrow"/>
              </a:rPr>
              <a:t>-дереве</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Преимущество в скорости вставки у B</a:t>
            </a:r>
            <a:r>
              <a:rPr lang="ru-RU" sz="4800" baseline="30000" dirty="0">
                <a:solidFill>
                  <a:srgbClr val="253957"/>
                </a:solidFill>
                <a:latin typeface="+mn-lt"/>
                <a:ea typeface="+mn-ea"/>
                <a:cs typeface="+mn-cs"/>
                <a:sym typeface="Arial Narrow"/>
              </a:rPr>
              <a:t>*</a:t>
            </a:r>
            <a:r>
              <a:rPr lang="ru-RU" sz="4800" dirty="0">
                <a:solidFill>
                  <a:srgbClr val="253957"/>
                </a:solidFill>
                <a:latin typeface="+mn-lt"/>
                <a:ea typeface="+mn-ea"/>
                <a:cs typeface="+mn-cs"/>
                <a:sym typeface="Arial Narrow"/>
              </a:rPr>
              <a:t>-дерева перед B</a:t>
            </a:r>
            <a:r>
              <a:rPr lang="ru-RU" sz="4800" baseline="30000" dirty="0">
                <a:solidFill>
                  <a:srgbClr val="253957"/>
                </a:solidFill>
                <a:latin typeface="+mn-lt"/>
                <a:ea typeface="+mn-ea"/>
                <a:cs typeface="+mn-cs"/>
                <a:sym typeface="Arial Narrow"/>
              </a:rPr>
              <a:t>*+</a:t>
            </a:r>
            <a:r>
              <a:rPr lang="ru-RU" sz="4800" dirty="0">
                <a:solidFill>
                  <a:srgbClr val="253957"/>
                </a:solidFill>
                <a:latin typeface="+mn-lt"/>
                <a:ea typeface="+mn-ea"/>
                <a:cs typeface="+mn-cs"/>
                <a:sym typeface="Arial Narrow"/>
              </a:rPr>
              <a:t>-деревом в рамках данного эксперимента незначительно</a:t>
            </a:r>
          </a:p>
          <a:p>
            <a:pPr marL="685800" indent="-685800" algn="l" defTabSz="1978025">
              <a:buFont typeface="Arial" panose="020B0604020202020204" pitchFamily="34" charset="0"/>
              <a:buChar char="•"/>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Поиск строки в таблице занял, в среднем, 1 </a:t>
            </a:r>
            <a:r>
              <a:rPr lang="ru-RU" sz="4800" dirty="0" err="1">
                <a:solidFill>
                  <a:srgbClr val="253957"/>
                </a:solidFill>
                <a:latin typeface="+mn-lt"/>
                <a:ea typeface="+mn-ea"/>
                <a:cs typeface="+mn-cs"/>
                <a:sym typeface="Arial Narrow"/>
              </a:rPr>
              <a:t>мс</a:t>
            </a:r>
            <a:r>
              <a:rPr lang="ru-RU" sz="4800" dirty="0">
                <a:solidFill>
                  <a:srgbClr val="253957"/>
                </a:solidFill>
                <a:latin typeface="+mn-lt"/>
                <a:ea typeface="+mn-ea"/>
                <a:cs typeface="+mn-cs"/>
                <a:sym typeface="Arial Narrow"/>
              </a:rPr>
              <a:t>, на всех типах деревьев</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17AEC7EE-8384-4E9F-B469-D12E30BBFC4D}"/>
              </a:ext>
            </a:extLst>
          </p:cNvPr>
          <p:cNvSpPr>
            <a:spLocks noGrp="1"/>
          </p:cNvSpPr>
          <p:nvPr>
            <p:ph type="sldNum" sz="quarter" idx="2"/>
          </p:nvPr>
        </p:nvSpPr>
        <p:spPr/>
        <p:txBody>
          <a:bodyPr/>
          <a:lstStyle/>
          <a:p>
            <a:fld id="{86CB4B4D-7CA3-9044-876B-883B54F8677D}" type="slidenum">
              <a:rPr lang="ru-RU" smtClean="0"/>
              <a:t>24</a:t>
            </a:fld>
            <a:endParaRPr lang="ru-RU"/>
          </a:p>
        </p:txBody>
      </p:sp>
    </p:spTree>
    <p:extLst>
      <p:ext uri="{BB962C8B-B14F-4D97-AF65-F5344CB8AC3E}">
        <p14:creationId xmlns:p14="http://schemas.microsoft.com/office/powerpoint/2010/main" val="410500522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5020725"/>
            <a:ext cx="21506374" cy="64807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Реализовано API на C для имеющейся C++-библиотеки алгоритмов над сильно ветвящимися деревьями</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Разработано расширение для </a:t>
            </a:r>
            <a:r>
              <a:rPr lang="en-US" sz="4800" dirty="0">
                <a:solidFill>
                  <a:srgbClr val="253957"/>
                </a:solidFill>
                <a:latin typeface="+mn-lt"/>
                <a:ea typeface="+mn-ea"/>
                <a:cs typeface="+mn-cs"/>
                <a:sym typeface="Arial Narrow"/>
              </a:rPr>
              <a:t>SQLite</a:t>
            </a:r>
            <a:endParaRPr lang="ru-RU" sz="4800" dirty="0">
              <a:solidFill>
                <a:srgbClr val="253957"/>
              </a:solidFill>
              <a:latin typeface="+mn-lt"/>
              <a:ea typeface="+mn-ea"/>
              <a:cs typeface="+mn-cs"/>
              <a:sym typeface="Arial Narrow"/>
            </a:endParaRP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расширении реализована функциональность для вывода графического представления используемого дерева и основной информации о нём</a:t>
            </a:r>
            <a:endParaRPr lang="ru-RU" sz="4800" dirty="0">
              <a:solidFill>
                <a:srgbClr val="253957"/>
              </a:solidFill>
              <a:latin typeface="+mn-lt"/>
              <a:ea typeface="+mn-ea"/>
              <a:cs typeface="+mn-cs"/>
              <a:sym typeface="Arial Narrow"/>
            </a:endParaRP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Разработан и реализован алгоритм выбора структуры данных в качестве индекса</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Разработана техническая документация в соответствии с ЕСПД</a:t>
            </a:r>
          </a:p>
          <a:p>
            <a:pPr marL="685800"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b="1" dirty="0">
                <a:solidFill>
                  <a:srgbClr val="253957"/>
                </a:solidFill>
                <a:sym typeface="Arial Narrow"/>
              </a:rPr>
              <a:t>Таким образом, все поставленные задачи выполнены</a:t>
            </a:r>
          </a:p>
          <a:p>
            <a:pPr algn="l" defTabSz="1978025">
              <a:defRPr sz="2800">
                <a:solidFill>
                  <a:srgbClr val="253957"/>
                </a:solidFill>
                <a:latin typeface="+mn-lt"/>
                <a:ea typeface="+mn-ea"/>
                <a:cs typeface="+mn-cs"/>
                <a:sym typeface="Arial Narrow"/>
              </a:defRPr>
            </a:pPr>
            <a:endParaRPr lang="ru-RU" sz="4800" dirty="0">
              <a:solidFill>
                <a:srgbClr val="253957"/>
              </a:solidFill>
              <a:sym typeface="Arial Narrow"/>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17AEC7EE-8384-4E9F-B469-D12E30BBFC4D}"/>
              </a:ext>
            </a:extLst>
          </p:cNvPr>
          <p:cNvSpPr>
            <a:spLocks noGrp="1"/>
          </p:cNvSpPr>
          <p:nvPr>
            <p:ph type="sldNum" sz="quarter" idx="2"/>
          </p:nvPr>
        </p:nvSpPr>
        <p:spPr/>
        <p:txBody>
          <a:bodyPr/>
          <a:lstStyle/>
          <a:p>
            <a:fld id="{86CB4B4D-7CA3-9044-876B-883B54F8677D}" type="slidenum">
              <a:rPr lang="ru-RU" smtClean="0"/>
              <a:t>25</a:t>
            </a:fld>
            <a:endParaRPr lang="ru-RU"/>
          </a:p>
        </p:txBody>
      </p:sp>
    </p:spTree>
    <p:extLst>
      <p:ext uri="{BB962C8B-B14F-4D97-AF65-F5344CB8AC3E}">
        <p14:creationId xmlns:p14="http://schemas.microsoft.com/office/powerpoint/2010/main" val="259271253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6"/>
            <a:ext cx="21506373"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Апробация работы</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6214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Работа представлена на Студенческой конференции ФКН </a:t>
            </a:r>
            <a:r>
              <a:rPr lang="en-US" sz="4800" dirty="0"/>
              <a:t>CoCoS’2019</a:t>
            </a:r>
            <a:r>
              <a:rPr lang="ru-RU" sz="4800" dirty="0"/>
              <a:t> в исследовательском треке</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Работа представлена на Международной конференции </a:t>
            </a:r>
            <a:r>
              <a:rPr lang="en-US" sz="4800" dirty="0" err="1"/>
              <a:t>SYRCoSE</a:t>
            </a:r>
            <a:r>
              <a:rPr lang="en-US" sz="4800" dirty="0"/>
              <a:t> 2019</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dirty="0"/>
              <a:t>Статья по работе принята к публикации в Трудах ИСП РАН (</a:t>
            </a:r>
            <a:r>
              <a:rPr lang="en-US" sz="4800" dirty="0"/>
              <a:t>Proceedings of ISP RAS</a:t>
            </a:r>
            <a:r>
              <a:rPr lang="ru-RU" sz="4800" dirty="0"/>
              <a:t>) – № 1952 в Перечне ВАК</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92AD2307-BAE3-452E-9596-D12294B629E8}"/>
              </a:ext>
            </a:extLst>
          </p:cNvPr>
          <p:cNvSpPr>
            <a:spLocks noGrp="1"/>
          </p:cNvSpPr>
          <p:nvPr>
            <p:ph type="sldNum" sz="quarter" idx="2"/>
          </p:nvPr>
        </p:nvSpPr>
        <p:spPr/>
        <p:txBody>
          <a:bodyPr/>
          <a:lstStyle/>
          <a:p>
            <a:fld id="{86CB4B4D-7CA3-9044-876B-883B54F8677D}" type="slidenum">
              <a:rPr lang="ru-RU" smtClean="0"/>
              <a:t>26</a:t>
            </a:fld>
            <a:endParaRPr lang="ru-RU"/>
          </a:p>
        </p:txBody>
      </p:sp>
    </p:spTree>
    <p:extLst>
      <p:ext uri="{BB962C8B-B14F-4D97-AF65-F5344CB8AC3E}">
        <p14:creationId xmlns:p14="http://schemas.microsoft.com/office/powerpoint/2010/main" val="391181323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6" y="2494752"/>
            <a:ext cx="20343591"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результаты работы – Продолжение</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82627" y="3651365"/>
            <a:ext cx="21506374" cy="7067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Разработанное </a:t>
            </a:r>
            <a:r>
              <a:rPr lang="en-US" sz="4400" dirty="0"/>
              <a:t>B</a:t>
            </a:r>
            <a:r>
              <a:rPr lang="en-US" sz="4400" baseline="30000" dirty="0"/>
              <a:t>*+</a:t>
            </a:r>
            <a:r>
              <a:rPr lang="ru-RU" sz="4400" dirty="0"/>
              <a:t>-дерево имеет меньшую вычислительную сложность операций вставки и удаления, чем </a:t>
            </a:r>
            <a:r>
              <a:rPr lang="en-US" sz="4400" dirty="0"/>
              <a:t>B</a:t>
            </a:r>
            <a:r>
              <a:rPr lang="ru-RU" sz="4400" dirty="0"/>
              <a:t>-дерево</a:t>
            </a:r>
            <a:endParaRPr lang="en-US" sz="44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Результаты работы могут быть использованы разработчиками и исследователями, для сравнения параметров эффективности модификаций </a:t>
            </a:r>
            <a:r>
              <a:rPr lang="en-US" sz="4400" dirty="0"/>
              <a:t>B</a:t>
            </a:r>
            <a:r>
              <a:rPr lang="ru-RU" sz="4400" dirty="0"/>
              <a:t>-дерева и использования модификаций B-дерева в качестве индексирующих структур данных в </a:t>
            </a:r>
            <a:r>
              <a:rPr lang="ru-RU" sz="4400" dirty="0" err="1"/>
              <a:t>SQLite</a:t>
            </a:r>
            <a:r>
              <a:rPr lang="ru-RU" sz="4400" dirty="0"/>
              <a:t>, в том числе, в учебных и научных целях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400" dirty="0"/>
              <a:t>Направления дальнейших разработок:</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en-US" sz="4400" dirty="0"/>
              <a:t>&lt;, &lt;=, &gt;, &gt;=</a:t>
            </a:r>
            <a:r>
              <a:rPr lang="ru-RU" sz="4400" dirty="0"/>
              <a:t> при поиске строк по первичному ключу</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400" dirty="0"/>
              <a:t>Поддержка </a:t>
            </a:r>
            <a:r>
              <a:rPr lang="ru-RU" sz="4400" dirty="0" err="1"/>
              <a:t>транзакционности</a:t>
            </a:r>
            <a:endParaRPr lang="ru-RU" sz="4400" dirty="0"/>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400" dirty="0"/>
              <a:t>Поддержка команд с </a:t>
            </a:r>
            <a:r>
              <a:rPr lang="en-US" sz="4400" dirty="0"/>
              <a:t>JOIN</a:t>
            </a:r>
            <a:endParaRPr lang="ru-RU" sz="4400" dirty="0"/>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400" dirty="0"/>
              <a:t>Разработка плагина для одного из </a:t>
            </a:r>
            <a:r>
              <a:rPr lang="ru-RU" sz="4400" dirty="0" err="1"/>
              <a:t>SQLite</a:t>
            </a:r>
            <a:r>
              <a:rPr lang="ru-RU" sz="4400" dirty="0"/>
              <a:t>-менеджеров с графическим пользовательским интерфейсом, для более удобной работы с B-деревьями и их модификациями</a:t>
            </a:r>
          </a:p>
          <a:p>
            <a:pPr marL="1824038" lvl="1" indent="-857250" algn="l">
              <a:buFont typeface="Wingdings" panose="05000000000000000000" pitchFamily="2" charset="2"/>
              <a:buChar char="Ø"/>
              <a:defRPr sz="2800">
                <a:solidFill>
                  <a:srgbClr val="253957"/>
                </a:solidFill>
                <a:latin typeface="+mn-lt"/>
                <a:ea typeface="+mn-ea"/>
                <a:cs typeface="+mn-cs"/>
                <a:sym typeface="Arial Narrow"/>
              </a:defRPr>
            </a:pPr>
            <a:r>
              <a:rPr lang="ru-RU" sz="4400" dirty="0"/>
              <a:t>Доработки </a:t>
            </a:r>
            <a:r>
              <a:rPr lang="en-US" sz="4400" dirty="0"/>
              <a:t>C++</a:t>
            </a:r>
            <a:r>
              <a:rPr lang="ru-RU" sz="4400" dirty="0"/>
              <a:t>-библиотеки сильно ветвящихся деревьев, для снижения сложности операций</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245702D2-EFD5-4BD8-A68C-E408101D6BE2}"/>
              </a:ext>
            </a:extLst>
          </p:cNvPr>
          <p:cNvSpPr>
            <a:spLocks noGrp="1"/>
          </p:cNvSpPr>
          <p:nvPr>
            <p:ph type="sldNum" sz="quarter" idx="2"/>
          </p:nvPr>
        </p:nvSpPr>
        <p:spPr/>
        <p:txBody>
          <a:bodyPr/>
          <a:lstStyle/>
          <a:p>
            <a:fld id="{86CB4B4D-7CA3-9044-876B-883B54F8677D}" type="slidenum">
              <a:rPr lang="ru-RU" smtClean="0"/>
              <a:t>27</a:t>
            </a:fld>
            <a:endParaRPr lang="ru-RU"/>
          </a:p>
        </p:txBody>
      </p:sp>
    </p:spTree>
    <p:extLst>
      <p:ext uri="{BB962C8B-B14F-4D97-AF65-F5344CB8AC3E}">
        <p14:creationId xmlns:p14="http://schemas.microsoft.com/office/powerpoint/2010/main" val="31658589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098896" y="5251180"/>
            <a:ext cx="21523142" cy="8270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ru-RU" sz="4000" dirty="0"/>
              <a:t>1</a:t>
            </a:r>
            <a:r>
              <a:rPr lang="en-US" sz="4000" dirty="0"/>
              <a:t>. Comer D. The Ubiquitous B-Tree // ACM Computing Surveys. – 1979. – June (vol. 11, no. 2). – P. 121 – 137.</a:t>
            </a:r>
            <a:endParaRPr lang="ru-RU" sz="4000" dirty="0"/>
          </a:p>
          <a:p>
            <a:pPr algn="l">
              <a:spcBef>
                <a:spcPts val="2800"/>
              </a:spcBef>
              <a:defRPr sz="2800">
                <a:solidFill>
                  <a:srgbClr val="253957"/>
                </a:solidFill>
                <a:latin typeface="+mn-lt"/>
                <a:ea typeface="+mn-ea"/>
                <a:cs typeface="+mn-cs"/>
                <a:sym typeface="Arial Narrow"/>
              </a:defRPr>
            </a:pPr>
            <a:r>
              <a:rPr lang="en-US" sz="4000" dirty="0"/>
              <a:t>2. </a:t>
            </a:r>
            <a:r>
              <a:rPr lang="en-US" sz="4000" dirty="0" err="1"/>
              <a:t>Pollari-Malmi</a:t>
            </a:r>
            <a:r>
              <a:rPr lang="en-US" sz="4000" dirty="0"/>
              <a:t> K. B+-trees // [</a:t>
            </a:r>
            <a:r>
              <a:rPr lang="ru-RU" sz="4000" dirty="0"/>
              <a:t>Электронный ресурс]: </a:t>
            </a:r>
            <a:r>
              <a:rPr lang="en-US" sz="4000" dirty="0"/>
              <a:t>Computer Science | University of Helsinki. </a:t>
            </a:r>
            <a:r>
              <a:rPr lang="ru-RU" sz="4000" dirty="0"/>
              <a:t>Режим доступа:  </a:t>
            </a:r>
            <a:r>
              <a:rPr lang="en-US" sz="4000" dirty="0">
                <a:hlinkClick r:id="rId2"/>
              </a:rPr>
              <a:t>https://www.cs.helsinki.fi/u/mluukkai/tirak2010/B-tree.pdf</a:t>
            </a:r>
            <a:r>
              <a:rPr lang="en-US" sz="4000" dirty="0"/>
              <a:t>, </a:t>
            </a:r>
            <a:r>
              <a:rPr lang="ru-RU" sz="4000" dirty="0"/>
              <a:t>свободный. (дата обращения: 07.12.2017).</a:t>
            </a:r>
            <a:endParaRPr lang="en-US" sz="4000" dirty="0"/>
          </a:p>
          <a:p>
            <a:pPr algn="l">
              <a:spcBef>
                <a:spcPts val="2800"/>
              </a:spcBef>
              <a:defRPr sz="2800">
                <a:solidFill>
                  <a:srgbClr val="253957"/>
                </a:solidFill>
                <a:latin typeface="+mn-lt"/>
                <a:ea typeface="+mn-ea"/>
                <a:cs typeface="+mn-cs"/>
                <a:sym typeface="Arial Narrow"/>
              </a:defRPr>
            </a:pPr>
            <a:r>
              <a:rPr lang="en-US" sz="4000" dirty="0"/>
              <a:t>3</a:t>
            </a:r>
            <a:r>
              <a:rPr lang="ru-RU" sz="4000" dirty="0"/>
              <a:t>. </a:t>
            </a:r>
            <a:r>
              <a:rPr lang="en-US" sz="4000" dirty="0"/>
              <a:t>Run-Time Loadable Extensions // [</a:t>
            </a:r>
            <a:r>
              <a:rPr lang="ru-RU" sz="4000" dirty="0"/>
              <a:t>Электронный ресурс</a:t>
            </a:r>
            <a:r>
              <a:rPr lang="en-US" sz="4000" dirty="0"/>
              <a:t>]: SQLite.</a:t>
            </a:r>
            <a:r>
              <a:rPr lang="ru-RU" sz="4000" dirty="0"/>
              <a:t> Режим доступа: </a:t>
            </a:r>
            <a:r>
              <a:rPr lang="en-US" sz="4000" dirty="0">
                <a:hlinkClick r:id="rId3"/>
              </a:rPr>
              <a:t>https://www.sqlite.org/loadext.html</a:t>
            </a:r>
            <a:r>
              <a:rPr lang="ru-RU" sz="4000" dirty="0"/>
              <a:t>, свободный (дата обращения: 04.11.2018)</a:t>
            </a:r>
          </a:p>
          <a:p>
            <a:pPr algn="l">
              <a:spcBef>
                <a:spcPts val="2800"/>
              </a:spcBef>
              <a:defRPr sz="2800">
                <a:solidFill>
                  <a:srgbClr val="253957"/>
                </a:solidFill>
                <a:latin typeface="+mn-lt"/>
                <a:ea typeface="+mn-ea"/>
                <a:cs typeface="+mn-cs"/>
                <a:sym typeface="Arial Narrow"/>
              </a:defRPr>
            </a:pPr>
            <a:r>
              <a:rPr lang="en-US" sz="4000" dirty="0">
                <a:sym typeface="Arial Narrow"/>
              </a:rPr>
              <a:t>4</a:t>
            </a:r>
            <a:r>
              <a:rPr lang="ru-RU" sz="4000" dirty="0">
                <a:sym typeface="Arial Narrow"/>
              </a:rPr>
              <a:t>. </a:t>
            </a:r>
            <a:r>
              <a:rPr lang="ru-RU" sz="4000" dirty="0" err="1">
                <a:sym typeface="Arial Narrow"/>
              </a:rPr>
              <a:t>Кормен</a:t>
            </a:r>
            <a:r>
              <a:rPr lang="ru-RU" sz="4000" dirty="0">
                <a:sym typeface="Arial Narrow"/>
              </a:rPr>
              <a:t> Т. Алгоритмы: построение и анализ. 3-е изд. / Т. </a:t>
            </a:r>
            <a:r>
              <a:rPr lang="ru-RU" sz="4000" dirty="0" err="1">
                <a:sym typeface="Arial Narrow"/>
              </a:rPr>
              <a:t>Кормен</a:t>
            </a:r>
            <a:r>
              <a:rPr lang="ru-RU" sz="4000" dirty="0">
                <a:sym typeface="Arial Narrow"/>
              </a:rPr>
              <a:t>, Ч. </a:t>
            </a:r>
            <a:r>
              <a:rPr lang="ru-RU" sz="4000" dirty="0" err="1">
                <a:sym typeface="Arial Narrow"/>
              </a:rPr>
              <a:t>Лейзерсон</a:t>
            </a:r>
            <a:r>
              <a:rPr lang="ru-RU" sz="4000" dirty="0">
                <a:sym typeface="Arial Narrow"/>
              </a:rPr>
              <a:t>, Р. </a:t>
            </a:r>
            <a:r>
              <a:rPr lang="ru-RU" sz="4000" dirty="0" err="1">
                <a:sym typeface="Arial Narrow"/>
              </a:rPr>
              <a:t>Ривест</a:t>
            </a:r>
            <a:r>
              <a:rPr lang="ru-RU" sz="4000" dirty="0">
                <a:sym typeface="Arial Narrow"/>
              </a:rPr>
              <a:t>, К. Штайн. — М.: ИД «Вильямс». — 2013. — 1324 с.</a:t>
            </a:r>
            <a:endParaRPr lang="en-US" sz="4000" dirty="0">
              <a:sym typeface="Arial Narrow"/>
            </a:endParaRPr>
          </a:p>
          <a:p>
            <a:pPr algn="l">
              <a:spcBef>
                <a:spcPts val="2800"/>
              </a:spcBef>
              <a:defRPr sz="2800">
                <a:solidFill>
                  <a:srgbClr val="253957"/>
                </a:solidFill>
                <a:latin typeface="+mn-lt"/>
                <a:ea typeface="+mn-ea"/>
                <a:cs typeface="+mn-cs"/>
                <a:sym typeface="Arial Narrow"/>
              </a:defRPr>
            </a:pPr>
            <a:r>
              <a:rPr lang="en-US" sz="4000" dirty="0"/>
              <a:t>5</a:t>
            </a:r>
            <a:r>
              <a:rPr lang="ru-RU" sz="4000" dirty="0"/>
              <a:t>.	Ригин А.М. Исследование эффективности сильно ветвящихся деревьев в задаче индексирования </a:t>
            </a:r>
            <a:r>
              <a:rPr lang="ru-RU" sz="4000" dirty="0">
                <a:solidFill>
                  <a:srgbClr val="253957"/>
                </a:solidFill>
                <a:latin typeface="+mn-lt"/>
                <a:ea typeface="+mn-ea"/>
                <a:cs typeface="+mn-cs"/>
              </a:rPr>
              <a:t>структурированных данных : Курсовая работа / Ригин Антон Михайлович; НИУ ВШЭ. – М., 2018. – 37 с.</a:t>
            </a:r>
          </a:p>
          <a:p>
            <a:pPr algn="l">
              <a:spcBef>
                <a:spcPts val="2800"/>
              </a:spcBef>
              <a:defRPr sz="2800">
                <a:solidFill>
                  <a:srgbClr val="253957"/>
                </a:solidFill>
                <a:latin typeface="+mn-lt"/>
                <a:ea typeface="+mn-ea"/>
                <a:cs typeface="+mn-cs"/>
                <a:sym typeface="Arial Narrow"/>
              </a:defRPr>
            </a:pPr>
            <a:endParaRPr lang="ru-RU" dirty="0"/>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Список использованных источников</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pic>
        <p:nvPicPr>
          <p:cNvPr id="70" name="Изображение" descr="Изображение"/>
          <p:cNvPicPr>
            <a:picLocks noChangeAspect="1"/>
          </p:cNvPicPr>
          <p:nvPr/>
        </p:nvPicPr>
        <p:blipFill>
          <a:blip r:embed="rId4">
            <a:extLst/>
          </a:blip>
          <a:stretch>
            <a:fillRect/>
          </a:stretch>
        </p:blipFill>
        <p:spPr>
          <a:xfrm>
            <a:off x="1226606" y="586180"/>
            <a:ext cx="1199579" cy="1199579"/>
          </a:xfrm>
          <a:prstGeom prst="rect">
            <a:avLst/>
          </a:prstGeom>
          <a:ln w="12700">
            <a:miter lim="400000"/>
          </a:ln>
        </p:spPr>
      </p:pic>
      <p:sp>
        <p:nvSpPr>
          <p:cNvPr id="8" name="Название подразделения, лаборатории, факультета и т.д.">
            <a:extLst>
              <a:ext uri="{FF2B5EF4-FFF2-40B4-BE49-F238E27FC236}">
                <a16:creationId xmlns:a16="http://schemas.microsoft.com/office/drawing/2014/main" id="{E1157481-63DD-489D-8491-F20D209351A2}"/>
              </a:ext>
            </a:extLst>
          </p:cNvPr>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sp>
        <p:nvSpPr>
          <p:cNvPr id="2" name="Номер слайда 1">
            <a:extLst>
              <a:ext uri="{FF2B5EF4-FFF2-40B4-BE49-F238E27FC236}">
                <a16:creationId xmlns:a16="http://schemas.microsoft.com/office/drawing/2014/main" id="{C784F1DE-CFFB-4373-ABC0-6F59AE6EDC71}"/>
              </a:ext>
            </a:extLst>
          </p:cNvPr>
          <p:cNvSpPr>
            <a:spLocks noGrp="1"/>
          </p:cNvSpPr>
          <p:nvPr>
            <p:ph type="sldNum" sz="quarter" idx="2"/>
          </p:nvPr>
        </p:nvSpPr>
        <p:spPr/>
        <p:txBody>
          <a:bodyPr/>
          <a:lstStyle/>
          <a:p>
            <a:fld id="{86CB4B4D-7CA3-9044-876B-883B54F8677D}" type="slidenum">
              <a:rPr lang="ru-RU" smtClean="0"/>
              <a:t>28</a:t>
            </a:fld>
            <a:endParaRPr lang="ru-RU"/>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5839F5DA-F1B1-4A97-8509-DE0BBDE646CE}"/>
              </a:ext>
            </a:extLst>
          </p:cNvPr>
          <p:cNvSpPr txBox="1"/>
          <p:nvPr/>
        </p:nvSpPr>
        <p:spPr>
          <a:xfrm>
            <a:off x="4373857" y="10386392"/>
            <a:ext cx="15636286" cy="1990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br>
              <a:rPr lang="ru-RU" sz="4000" dirty="0">
                <a:solidFill>
                  <a:schemeClr val="bg1"/>
                </a:solidFill>
              </a:rPr>
            </a:b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br>
              <a:rPr lang="ru-RU" sz="4000" dirty="0">
                <a:solidFill>
                  <a:schemeClr val="bg1"/>
                </a:solidFill>
              </a:rPr>
            </a:br>
            <a:r>
              <a:rPr lang="en-US" sz="4000" dirty="0">
                <a:solidFill>
                  <a:schemeClr val="bg1"/>
                </a:solidFill>
                <a:hlinkClick r:id="rId5">
                  <a:extLst>
                    <a:ext uri="{A12FA001-AC4F-418D-AE19-62706E023703}">
                      <ahyp:hlinkClr xmlns:ahyp="http://schemas.microsoft.com/office/drawing/2018/hyperlinkcolor" val="tx"/>
                    </a:ext>
                  </a:extLst>
                </a:hlinkClick>
              </a:rPr>
              <a:t>anton19979@yandex-team.ru</a:t>
            </a:r>
            <a:endParaRPr sz="4000" dirty="0">
              <a:solidFill>
                <a:schemeClr val="bg1"/>
              </a:solidFill>
            </a:endParaRPr>
          </a:p>
        </p:txBody>
      </p:sp>
      <p:sp>
        <p:nvSpPr>
          <p:cNvPr id="7" name="TextBox 6">
            <a:extLst>
              <a:ext uri="{FF2B5EF4-FFF2-40B4-BE49-F238E27FC236}">
                <a16:creationId xmlns:a16="http://schemas.microsoft.com/office/drawing/2014/main" id="{A43BE4DE-BA0C-4E15-BE5A-DB973DD649C5}"/>
              </a:ext>
            </a:extLst>
          </p:cNvPr>
          <p:cNvSpPr txBox="1"/>
          <p:nvPr/>
        </p:nvSpPr>
        <p:spPr>
          <a:xfrm>
            <a:off x="8837716" y="8664458"/>
            <a:ext cx="6708567"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dirty="0">
                <a:solidFill>
                  <a:srgbClr val="FFFFFF"/>
                </a:solidFill>
                <a:latin typeface="+mn-lt"/>
                <a:ea typeface="+mn-ea"/>
                <a:cs typeface="+mn-cs"/>
              </a:rPr>
              <a:t>Спасибо за внимание!</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ПРИМЕР (</a:t>
            </a:r>
            <a:r>
              <a:rPr lang="en-US" dirty="0"/>
              <a:t>b</a:t>
            </a:r>
            <a:r>
              <a:rPr lang="ru-RU" dirty="0"/>
              <a:t>-ДЕРЕВО)</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Заголовок основного текста">
            <a:extLst>
              <a:ext uri="{FF2B5EF4-FFF2-40B4-BE49-F238E27FC236}">
                <a16:creationId xmlns:a16="http://schemas.microsoft.com/office/drawing/2014/main" id="{AA4EC58A-A78B-4D50-BBFC-5A22EEF84DC3}"/>
              </a:ext>
            </a:extLst>
          </p:cNvPr>
          <p:cNvSpPr txBox="1"/>
          <p:nvPr/>
        </p:nvSpPr>
        <p:spPr>
          <a:xfrm>
            <a:off x="1177619" y="5820994"/>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pic>
        <p:nvPicPr>
          <p:cNvPr id="11" name="Рисунок 10">
            <a:extLst>
              <a:ext uri="{FF2B5EF4-FFF2-40B4-BE49-F238E27FC236}">
                <a16:creationId xmlns:a16="http://schemas.microsoft.com/office/drawing/2014/main" id="{324E2554-8AB6-4881-8CA0-B8219EF7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4" y="6390871"/>
            <a:ext cx="23204451" cy="1510131"/>
          </a:xfrm>
          <a:prstGeom prst="rect">
            <a:avLst/>
          </a:prstGeom>
        </p:spPr>
      </p:pic>
      <p:sp>
        <p:nvSpPr>
          <p:cNvPr id="12" name="TextBox 11">
            <a:extLst>
              <a:ext uri="{FF2B5EF4-FFF2-40B4-BE49-F238E27FC236}">
                <a16:creationId xmlns:a16="http://schemas.microsoft.com/office/drawing/2014/main" id="{6EC1BA85-AA8F-4FA4-8F5B-144966C68450}"/>
              </a:ext>
            </a:extLst>
          </p:cNvPr>
          <p:cNvSpPr txBox="1"/>
          <p:nvPr/>
        </p:nvSpPr>
        <p:spPr>
          <a:xfrm>
            <a:off x="6313790" y="8471666"/>
            <a:ext cx="11756423" cy="10675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000" i="1" dirty="0">
                <a:solidFill>
                  <a:srgbClr val="253957"/>
                </a:solidFill>
                <a:latin typeface="+mn-lt"/>
                <a:ea typeface="+mn-ea"/>
                <a:cs typeface="+mn-cs"/>
              </a:rPr>
              <a:t>Пример </a:t>
            </a:r>
            <a:r>
              <a:rPr lang="en-US" sz="6000" i="1" dirty="0">
                <a:solidFill>
                  <a:srgbClr val="253957"/>
                </a:solidFill>
                <a:latin typeface="+mn-lt"/>
                <a:ea typeface="+mn-ea"/>
                <a:cs typeface="+mn-cs"/>
              </a:rPr>
              <a:t>B</a:t>
            </a:r>
            <a:r>
              <a:rPr lang="ru-RU" sz="6000" i="1" dirty="0">
                <a:solidFill>
                  <a:srgbClr val="253957"/>
                </a:solidFill>
                <a:latin typeface="+mn-lt"/>
                <a:ea typeface="+mn-ea"/>
                <a:cs typeface="+mn-cs"/>
              </a:rPr>
              <a:t>-дерева порядка 6, высоты 2</a:t>
            </a:r>
          </a:p>
        </p:txBody>
      </p:sp>
      <p:cxnSp>
        <p:nvCxnSpPr>
          <p:cNvPr id="10" name="Прямая со стрелкой 9">
            <a:extLst>
              <a:ext uri="{FF2B5EF4-FFF2-40B4-BE49-F238E27FC236}">
                <a16:creationId xmlns:a16="http://schemas.microsoft.com/office/drawing/2014/main" id="{42BA0A5F-9115-40AC-9537-25D5304E9EC7}"/>
              </a:ext>
            </a:extLst>
          </p:cNvPr>
          <p:cNvCxnSpPr/>
          <p:nvPr/>
        </p:nvCxnSpPr>
        <p:spPr>
          <a:xfrm flipH="1">
            <a:off x="12191998" y="4788089"/>
            <a:ext cx="3744416" cy="1267250"/>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Прямая со стрелкой 13">
            <a:extLst>
              <a:ext uri="{FF2B5EF4-FFF2-40B4-BE49-F238E27FC236}">
                <a16:creationId xmlns:a16="http://schemas.microsoft.com/office/drawing/2014/main" id="{BCCB263A-C6A0-45E0-A91F-C730989F8C69}"/>
              </a:ext>
            </a:extLst>
          </p:cNvPr>
          <p:cNvCxnSpPr/>
          <p:nvPr/>
        </p:nvCxnSpPr>
        <p:spPr>
          <a:xfrm flipH="1">
            <a:off x="16944528" y="5057800"/>
            <a:ext cx="2448272" cy="133307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Прямая со стрелкой 15">
            <a:extLst>
              <a:ext uri="{FF2B5EF4-FFF2-40B4-BE49-F238E27FC236}">
                <a16:creationId xmlns:a16="http://schemas.microsoft.com/office/drawing/2014/main" id="{F7EF0806-8A33-472E-8E55-0E3D6D698E63}"/>
              </a:ext>
            </a:extLst>
          </p:cNvPr>
          <p:cNvCxnSpPr/>
          <p:nvPr/>
        </p:nvCxnSpPr>
        <p:spPr>
          <a:xfrm flipV="1">
            <a:off x="1822848" y="8154144"/>
            <a:ext cx="1008112" cy="2664296"/>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Прямая со стрелкой 17">
            <a:extLst>
              <a:ext uri="{FF2B5EF4-FFF2-40B4-BE49-F238E27FC236}">
                <a16:creationId xmlns:a16="http://schemas.microsoft.com/office/drawing/2014/main" id="{98D9593D-576A-4FC4-BAE8-C99847D8E251}"/>
              </a:ext>
            </a:extLst>
          </p:cNvPr>
          <p:cNvCxnSpPr/>
          <p:nvPr/>
        </p:nvCxnSpPr>
        <p:spPr>
          <a:xfrm>
            <a:off x="7799512" y="5417840"/>
            <a:ext cx="2160240" cy="973031"/>
          </a:xfrm>
          <a:prstGeom prst="straightConnector1">
            <a:avLst/>
          </a:prstGeom>
          <a:noFill/>
          <a:ln w="25400" cap="flat">
            <a:solidFill>
              <a:schemeClr val="accent5"/>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1650FDCF-D2C7-408D-938D-9E9448231737}"/>
              </a:ext>
            </a:extLst>
          </p:cNvPr>
          <p:cNvSpPr txBox="1"/>
          <p:nvPr/>
        </p:nvSpPr>
        <p:spPr>
          <a:xfrm>
            <a:off x="18908091" y="4068831"/>
            <a:ext cx="1833834"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Связь</a:t>
            </a:r>
          </a:p>
        </p:txBody>
      </p:sp>
      <p:sp>
        <p:nvSpPr>
          <p:cNvPr id="20" name="TextBox 19">
            <a:extLst>
              <a:ext uri="{FF2B5EF4-FFF2-40B4-BE49-F238E27FC236}">
                <a16:creationId xmlns:a16="http://schemas.microsoft.com/office/drawing/2014/main" id="{1A9575EB-CF5E-4AA2-B8FA-C8F71F2D3EC5}"/>
              </a:ext>
            </a:extLst>
          </p:cNvPr>
          <p:cNvSpPr txBox="1"/>
          <p:nvPr/>
        </p:nvSpPr>
        <p:spPr>
          <a:xfrm>
            <a:off x="14022627" y="3810466"/>
            <a:ext cx="4770537"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solidFill>
                  <a:srgbClr val="FF0000"/>
                </a:solidFill>
              </a:rPr>
              <a:t>Узел (корневой)</a:t>
            </a:r>
            <a:endParaRPr kumimoji="0" lang="ru-RU" sz="5000" b="0" i="0" u="none" strike="noStrike" cap="none" spc="0" normalizeH="0" baseline="0" dirty="0">
              <a:ln>
                <a:noFill/>
              </a:ln>
              <a:solidFill>
                <a:srgbClr val="FF0000"/>
              </a:solidFill>
              <a:effectLst/>
              <a:uFillTx/>
              <a:sym typeface="Helvetica Light"/>
            </a:endParaRPr>
          </a:p>
        </p:txBody>
      </p:sp>
      <p:sp>
        <p:nvSpPr>
          <p:cNvPr id="21" name="TextBox 20">
            <a:extLst>
              <a:ext uri="{FF2B5EF4-FFF2-40B4-BE49-F238E27FC236}">
                <a16:creationId xmlns:a16="http://schemas.microsoft.com/office/drawing/2014/main" id="{63F2BD5A-D77E-4B32-9E4D-DECA263AA8C0}"/>
              </a:ext>
            </a:extLst>
          </p:cNvPr>
          <p:cNvSpPr txBox="1"/>
          <p:nvPr/>
        </p:nvSpPr>
        <p:spPr>
          <a:xfrm>
            <a:off x="6468306" y="4504129"/>
            <a:ext cx="165429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Ключ</a:t>
            </a:r>
          </a:p>
        </p:txBody>
      </p:sp>
      <p:sp>
        <p:nvSpPr>
          <p:cNvPr id="22" name="TextBox 21">
            <a:extLst>
              <a:ext uri="{FF2B5EF4-FFF2-40B4-BE49-F238E27FC236}">
                <a16:creationId xmlns:a16="http://schemas.microsoft.com/office/drawing/2014/main" id="{5D689EDA-DA5B-4F18-ABF5-B32848515112}"/>
              </a:ext>
            </a:extLst>
          </p:cNvPr>
          <p:cNvSpPr txBox="1"/>
          <p:nvPr/>
        </p:nvSpPr>
        <p:spPr>
          <a:xfrm>
            <a:off x="468935" y="11071582"/>
            <a:ext cx="4724049"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FF0000"/>
                </a:solidFill>
                <a:effectLst/>
                <a:uFillTx/>
                <a:latin typeface="+mj-lt"/>
                <a:ea typeface="+mj-ea"/>
                <a:cs typeface="+mj-cs"/>
                <a:sym typeface="Helvetica Light"/>
              </a:rPr>
              <a:t>Узел (листовой)</a:t>
            </a:r>
          </a:p>
        </p:txBody>
      </p:sp>
      <p:sp>
        <p:nvSpPr>
          <p:cNvPr id="2" name="Номер слайда 1">
            <a:extLst>
              <a:ext uri="{FF2B5EF4-FFF2-40B4-BE49-F238E27FC236}">
                <a16:creationId xmlns:a16="http://schemas.microsoft.com/office/drawing/2014/main" id="{91E3D8AC-331C-4985-A848-C7CC2B47BD31}"/>
              </a:ext>
            </a:extLst>
          </p:cNvPr>
          <p:cNvSpPr>
            <a:spLocks noGrp="1"/>
          </p:cNvSpPr>
          <p:nvPr>
            <p:ph type="sldNum" sz="quarter" idx="2"/>
          </p:nvPr>
        </p:nvSpPr>
        <p:spPr/>
        <p:txBody>
          <a:bodyPr/>
          <a:lstStyle/>
          <a:p>
            <a:fld id="{86CB4B4D-7CA3-9044-876B-883B54F8677D}" type="slidenum">
              <a:rPr lang="ru-RU" smtClean="0"/>
              <a:t>3</a:t>
            </a:fld>
            <a:endParaRPr lang="ru-RU"/>
          </a:p>
        </p:txBody>
      </p:sp>
      <p:sp>
        <p:nvSpPr>
          <p:cNvPr id="24" name="TextBox 23">
            <a:extLst>
              <a:ext uri="{FF2B5EF4-FFF2-40B4-BE49-F238E27FC236}">
                <a16:creationId xmlns:a16="http://schemas.microsoft.com/office/drawing/2014/main" id="{FE50C8E3-DA89-41C1-8DC5-8E8C8D91626F}"/>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35898404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p:nvPr/>
            </p:nvSpPr>
            <p:spPr>
              <a:xfrm>
                <a:off x="1177619" y="5286013"/>
                <a:ext cx="21506374" cy="784380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Сильно ветвящееся дерево</a:t>
                </a:r>
                <a:r>
                  <a:rPr lang="ru-RU" sz="4000" dirty="0"/>
                  <a:t> (структура данных) – такое дерево, которое может содержать в одном узле более одного элемента с ключом и более одной связи с дочерними узлами.</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ru-RU" sz="4000" b="1" dirty="0"/>
                  <a:t>дерево </a:t>
                </a:r>
                <a:r>
                  <a:rPr lang="ru-RU" sz="4000" dirty="0"/>
                  <a:t>– Сильно ветвящееся дерево. B-дерево построено так, что если некоторый </a:t>
                </a:r>
                <a:r>
                  <a:rPr lang="ru-RU" sz="4000" dirty="0" err="1"/>
                  <a:t>нелистовой</a:t>
                </a:r>
                <a:r>
                  <a:rPr lang="ru-RU" sz="4000" dirty="0"/>
                  <a:t> узел содержит </a:t>
                </a:r>
                <a14:m>
                  <m:oMath xmlns:m="http://schemas.openxmlformats.org/officeDocument/2006/math">
                    <m:r>
                      <a:rPr lang="ru-RU" sz="4000" i="1" dirty="0" smtClean="0">
                        <a:latin typeface="Cambria Math" panose="02040503050406030204" pitchFamily="18" charset="0"/>
                      </a:rPr>
                      <m:t>𝑘</m:t>
                    </m:r>
                  </m:oMath>
                </a14:m>
                <a:r>
                  <a:rPr lang="ru-RU" sz="4000" dirty="0"/>
                  <a:t> ключей, то у данного узла </a:t>
                </a:r>
                <a14:m>
                  <m:oMath xmlns:m="http://schemas.openxmlformats.org/officeDocument/2006/math">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потомков, и для любого </a:t>
                </a:r>
                <a14:m>
                  <m:oMath xmlns:m="http://schemas.openxmlformats.org/officeDocument/2006/math">
                    <m:r>
                      <a:rPr lang="ru-RU" sz="4000" i="1" dirty="0" smtClean="0">
                        <a:latin typeface="Cambria Math" panose="02040503050406030204" pitchFamily="18" charset="0"/>
                      </a:rPr>
                      <m:t>𝑖</m:t>
                    </m:r>
                  </m:oMath>
                </a14:m>
                <a:r>
                  <a:rPr lang="ru-RU" sz="4000" dirty="0"/>
                  <a:t>, такого, что </a:t>
                </a:r>
                <a14:m>
                  <m:oMath xmlns:m="http://schemas.openxmlformats.org/officeDocument/2006/math">
                    <m:r>
                      <a:rPr lang="ru-RU" sz="4000" i="1" dirty="0" smtClean="0">
                        <a:latin typeface="Cambria Math" panose="02040503050406030204" pitchFamily="18" charset="0"/>
                      </a:rPr>
                      <m:t>1 ≤ </m:t>
                    </m:r>
                    <m:r>
                      <a:rPr lang="ru-RU" sz="4000" i="1" dirty="0" smtClean="0">
                        <a:latin typeface="Cambria Math" panose="02040503050406030204" pitchFamily="18" charset="0"/>
                      </a:rPr>
                      <m:t>𝑖</m:t>
                    </m:r>
                    <m:r>
                      <a:rPr lang="ru-RU" sz="4000" i="1" dirty="0" smtClean="0">
                        <a:latin typeface="Cambria Math" panose="02040503050406030204" pitchFamily="18" charset="0"/>
                      </a:rPr>
                      <m:t> ≤</m:t>
                    </m:r>
                    <m:r>
                      <a:rPr lang="ru-RU" sz="4000" i="1" dirty="0" smtClean="0">
                        <a:latin typeface="Cambria Math" panose="02040503050406030204" pitchFamily="18" charset="0"/>
                      </a:rPr>
                      <m:t>𝑘</m:t>
                    </m:r>
                    <m:r>
                      <a:rPr lang="ru-RU" sz="4000" i="1" dirty="0" smtClean="0">
                        <a:latin typeface="Cambria Math" panose="02040503050406030204" pitchFamily="18" charset="0"/>
                      </a:rPr>
                      <m:t>+1</m:t>
                    </m:r>
                  </m:oMath>
                </a14:m>
                <a:r>
                  <a:rPr lang="ru-RU" sz="4000" dirty="0"/>
                  <a:t>, верно, что все ключи в </a:t>
                </a:r>
                <a14:m>
                  <m:oMath xmlns:m="http://schemas.openxmlformats.org/officeDocument/2006/math">
                    <m:r>
                      <a:rPr lang="ru-RU" sz="4000" i="1" dirty="0" smtClean="0">
                        <a:latin typeface="Cambria Math" panose="02040503050406030204" pitchFamily="18" charset="0"/>
                      </a:rPr>
                      <m:t>𝑖</m:t>
                    </m:r>
                  </m:oMath>
                </a14:m>
                <a:r>
                  <a:rPr lang="ru-RU" sz="4000" dirty="0"/>
                  <a:t>-м потомке данного узла не меньше, чем </a:t>
                </a:r>
                <a14:m>
                  <m:oMath xmlns:m="http://schemas.openxmlformats.org/officeDocument/2006/math">
                    <m:r>
                      <a:rPr lang="ru-RU" sz="4000" i="1" dirty="0" smtClean="0">
                        <a:latin typeface="Cambria Math" panose="02040503050406030204" pitchFamily="18" charset="0"/>
                      </a:rPr>
                      <m:t>𝑖</m:t>
                    </m:r>
                  </m:oMath>
                </a14:m>
                <a:r>
                  <a:rPr lang="ru-RU" sz="4000" dirty="0"/>
                  <a:t>-й ключ данного узла, и не больше, чем </a:t>
                </a:r>
                <a14:m>
                  <m:oMath xmlns:m="http://schemas.openxmlformats.org/officeDocument/2006/math">
                    <m:r>
                      <a:rPr lang="ru-RU" sz="4000" i="1" dirty="0" smtClean="0">
                        <a:latin typeface="Cambria Math" panose="02040503050406030204" pitchFamily="18" charset="0"/>
                      </a:rPr>
                      <m:t>𝑖</m:t>
                    </m:r>
                    <m:r>
                      <a:rPr lang="ru-RU" sz="4000" i="1" dirty="0" smtClean="0">
                        <a:latin typeface="Cambria Math" panose="02040503050406030204" pitchFamily="18" charset="0"/>
                      </a:rPr>
                      <m:t>+1</m:t>
                    </m:r>
                  </m:oMath>
                </a14:m>
                <a:r>
                  <a:rPr lang="ru-RU" sz="4000" dirty="0"/>
                  <a:t>-й ключ данного узла </a:t>
                </a:r>
                <a:r>
                  <a:rPr lang="en-US" sz="4000" dirty="0">
                    <a:solidFill>
                      <a:srgbClr val="253957"/>
                    </a:solidFill>
                    <a:latin typeface="+mn-lt"/>
                    <a:ea typeface="+mn-ea"/>
                    <a:cs typeface="+mn-cs"/>
                  </a:rPr>
                  <a:t>[4]</a:t>
                </a:r>
                <a:r>
                  <a:rPr lang="ru-RU" sz="4000" dirty="0">
                    <a:solidFill>
                      <a:srgbClr val="253957"/>
                    </a:solidFill>
                    <a:latin typeface="+mn-lt"/>
                    <a:ea typeface="+mn-ea"/>
                    <a:cs typeface="+mn-cs"/>
                  </a:rPr>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b="1" dirty="0"/>
                  <a:t>Порядок </a:t>
                </a:r>
                <a:r>
                  <a:rPr lang="en-US" sz="4000" b="1" dirty="0"/>
                  <a:t>B-</a:t>
                </a:r>
                <a:r>
                  <a:rPr lang="ru-RU" sz="4000" b="1" dirty="0"/>
                  <a:t>дерева </a:t>
                </a:r>
                <a:r>
                  <a:rPr lang="ru-RU" sz="4000" dirty="0"/>
                  <a:t>– такое число </a:t>
                </a:r>
                <a14:m>
                  <m:oMath xmlns:m="http://schemas.openxmlformats.org/officeDocument/2006/math">
                    <m:r>
                      <a:rPr lang="ru-RU" sz="4000" i="1" dirty="0" smtClean="0">
                        <a:latin typeface="Cambria Math" panose="02040503050406030204" pitchFamily="18" charset="0"/>
                      </a:rPr>
                      <m:t>𝑡</m:t>
                    </m:r>
                  </m:oMath>
                </a14:m>
                <a:r>
                  <a:rPr lang="ru-RU" sz="4000" dirty="0"/>
                  <a:t>, что для любого некорневого узла дерева верно неравенство: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где </a:t>
                </a:r>
                <a14:m>
                  <m:oMath xmlns:m="http://schemas.openxmlformats.org/officeDocument/2006/math">
                    <m:r>
                      <a:rPr lang="ru-RU" sz="4000" i="1" dirty="0" smtClean="0">
                        <a:latin typeface="Cambria Math" panose="02040503050406030204" pitchFamily="18" charset="0"/>
                      </a:rPr>
                      <m:t>𝑘</m:t>
                    </m:r>
                  </m:oMath>
                </a14:m>
                <a:r>
                  <a:rPr lang="ru-RU" sz="4000" dirty="0"/>
                  <a:t> – число ключей в узле. Корневой узел для непустого B-дерева содержит</a:t>
                </a:r>
                <a:br>
                  <a:rPr lang="ru-RU" sz="4000" dirty="0"/>
                </a:br>
                <a14:m>
                  <m:oMath xmlns:m="http://schemas.openxmlformats.org/officeDocument/2006/math">
                    <m:r>
                      <a:rPr lang="ru-RU" sz="4000" i="1" dirty="0" smtClean="0">
                        <a:latin typeface="Cambria Math" panose="02040503050406030204" pitchFamily="18" charset="0"/>
                      </a:rPr>
                      <m:t>1≤</m:t>
                    </m:r>
                    <m:r>
                      <a:rPr lang="ru-RU" sz="4000" i="1" dirty="0" smtClean="0">
                        <a:latin typeface="Cambria Math" panose="02040503050406030204" pitchFamily="18" charset="0"/>
                      </a:rPr>
                      <m:t>𝑘</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−1</m:t>
                    </m:r>
                  </m:oMath>
                </a14:m>
                <a:r>
                  <a:rPr lang="ru-RU" sz="4000" dirty="0"/>
                  <a:t> ключей, для пустого B-дерева – 0 ключей</a:t>
                </a:r>
                <a:r>
                  <a:rPr lang="en-US" sz="4000" dirty="0"/>
                  <a:t> [4]</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ru-RU" sz="4000" dirty="0"/>
                  <a:t>B-дерево является </a:t>
                </a:r>
                <a:r>
                  <a:rPr lang="ru-RU" sz="4000" b="1" dirty="0"/>
                  <a:t>сбалансированным деревом</a:t>
                </a:r>
                <a:r>
                  <a:rPr lang="ru-RU" sz="4000" dirty="0"/>
                  <a:t>, поэтому его высота будет равна </a:t>
                </a:r>
                <a14:m>
                  <m:oMath xmlns:m="http://schemas.openxmlformats.org/officeDocument/2006/math">
                    <m:r>
                      <a:rPr lang="ru-RU" sz="4000" i="1" dirty="0" smtClean="0">
                        <a:latin typeface="Cambria Math" panose="02040503050406030204" pitchFamily="18" charset="0"/>
                      </a:rPr>
                      <m:t>𝑂</m:t>
                    </m:r>
                    <m:r>
                      <a:rPr lang="ru-RU" sz="4000" i="1" dirty="0" smtClean="0">
                        <a:latin typeface="Cambria Math" panose="02040503050406030204" pitchFamily="18" charset="0"/>
                      </a:rPr>
                      <m:t>(</m:t>
                    </m:r>
                    <m:sSub>
                      <m:sSubPr>
                        <m:ctrlPr>
                          <a:rPr lang="ru-RU" sz="4000" i="1" dirty="0" smtClean="0">
                            <a:latin typeface="Cambria Math" panose="02040503050406030204" pitchFamily="18" charset="0"/>
                          </a:rPr>
                        </m:ctrlPr>
                      </m:sSubPr>
                      <m:e>
                        <m:r>
                          <a:rPr lang="en-US" sz="4000" b="0" i="1" dirty="0" smtClean="0">
                            <a:latin typeface="Cambria Math" panose="02040503050406030204" pitchFamily="18" charset="0"/>
                          </a:rPr>
                          <m:t>𝑙𝑜𝑔</m:t>
                        </m:r>
                      </m:e>
                      <m:sub>
                        <m:r>
                          <a:rPr lang="en-US" sz="4000" b="0" i="1" dirty="0" smtClean="0">
                            <a:latin typeface="Cambria Math" panose="02040503050406030204" pitchFamily="18" charset="0"/>
                          </a:rPr>
                          <m:t>𝑡</m:t>
                        </m:r>
                      </m:sub>
                    </m:sSub>
                    <m:r>
                      <a:rPr lang="ru-RU" sz="4000" i="1" dirty="0" smtClean="0">
                        <a:latin typeface="Cambria Math" panose="02040503050406030204" pitchFamily="18" charset="0"/>
                      </a:rPr>
                      <m:t> </m:t>
                    </m:r>
                    <m:r>
                      <a:rPr lang="ru-RU" sz="4000" i="1" dirty="0" smtClean="0">
                        <a:latin typeface="Cambria Math" panose="02040503050406030204" pitchFamily="18" charset="0"/>
                      </a:rPr>
                      <m:t>𝑛</m:t>
                    </m:r>
                    <m:r>
                      <a:rPr lang="ru-RU" sz="4000" i="1" dirty="0" smtClean="0">
                        <a:latin typeface="Cambria Math" panose="02040503050406030204" pitchFamily="18" charset="0"/>
                      </a:rPr>
                      <m:t>)</m:t>
                    </m:r>
                  </m:oMath>
                </a14:m>
                <a:r>
                  <a:rPr lang="ru-RU" sz="4000" dirty="0"/>
                  <a:t>, где </a:t>
                </a:r>
                <a14:m>
                  <m:oMath xmlns:m="http://schemas.openxmlformats.org/officeDocument/2006/math">
                    <m:r>
                      <a:rPr lang="ru-RU" sz="4000" i="1" dirty="0" smtClean="0">
                        <a:latin typeface="Cambria Math" panose="02040503050406030204" pitchFamily="18" charset="0"/>
                      </a:rPr>
                      <m:t>𝑛</m:t>
                    </m:r>
                  </m:oMath>
                </a14:m>
                <a:r>
                  <a:rPr lang="ru-RU" sz="4000" dirty="0"/>
                  <a:t> – число ключей в дереве</a:t>
                </a:r>
                <a:r>
                  <a:rPr lang="en-US" sz="4000" dirty="0"/>
                  <a:t> [4]</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mc:Choice>
        <mc:Fallback xmlns="">
          <p:sp>
            <p:nvSpPr>
              <p:cNvPr id="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50BE98E9-07D8-4540-899B-1A824936870D}"/>
                  </a:ext>
                </a:extLst>
              </p:cNvPr>
              <p:cNvSpPr txBox="1">
                <a:spLocks noRot="1" noChangeAspect="1" noMove="1" noResize="1" noEditPoints="1" noAdjustHandles="1" noChangeArrowheads="1" noChangeShapeType="1" noTextEdit="1"/>
              </p:cNvSpPr>
              <p:nvPr/>
            </p:nvSpPr>
            <p:spPr>
              <a:xfrm>
                <a:off x="1177619" y="5286013"/>
                <a:ext cx="21506374" cy="7843807"/>
              </a:xfrm>
              <a:prstGeom prst="rect">
                <a:avLst/>
              </a:prstGeom>
              <a:blipFill>
                <a:blip r:embed="rId3"/>
                <a:stretch>
                  <a:fillRect l="-1020" t="-1166" b="-2564"/>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8" name="TextBox 7">
            <a:extLst>
              <a:ext uri="{FF2B5EF4-FFF2-40B4-BE49-F238E27FC236}">
                <a16:creationId xmlns:a16="http://schemas.microsoft.com/office/drawing/2014/main" id="{8303EB81-64D8-413F-9C13-B6EAF376878E}"/>
              </a:ext>
            </a:extLst>
          </p:cNvPr>
          <p:cNvSpPr txBox="1"/>
          <p:nvPr/>
        </p:nvSpPr>
        <p:spPr>
          <a:xfrm>
            <a:off x="14208224" y="12340624"/>
            <a:ext cx="10175776"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4000" dirty="0">
                <a:solidFill>
                  <a:srgbClr val="253957"/>
                </a:solidFill>
                <a:latin typeface="+mn-lt"/>
                <a:ea typeface="+mn-ea"/>
                <a:cs typeface="+mn-cs"/>
              </a:rPr>
              <a:t>[4]</a:t>
            </a:r>
            <a:r>
              <a:rPr lang="ru-RU" sz="4000" dirty="0">
                <a:solidFill>
                  <a:srgbClr val="253957"/>
                </a:solidFill>
                <a:latin typeface="+mn-lt"/>
                <a:ea typeface="+mn-ea"/>
                <a:cs typeface="+mn-cs"/>
              </a:rPr>
              <a:t> Т. </a:t>
            </a:r>
            <a:r>
              <a:rPr lang="ru-RU" sz="4000" dirty="0" err="1">
                <a:solidFill>
                  <a:srgbClr val="253957"/>
                </a:solidFill>
                <a:latin typeface="+mn-lt"/>
                <a:ea typeface="+mn-ea"/>
                <a:cs typeface="+mn-cs"/>
              </a:rPr>
              <a:t>Кормен</a:t>
            </a:r>
            <a:r>
              <a:rPr lang="ru-RU" sz="4000" dirty="0">
                <a:solidFill>
                  <a:srgbClr val="253957"/>
                </a:solidFill>
                <a:latin typeface="+mn-lt"/>
                <a:ea typeface="+mn-ea"/>
                <a:cs typeface="+mn-cs"/>
              </a:rPr>
              <a:t>, Ч. </a:t>
            </a:r>
            <a:r>
              <a:rPr lang="ru-RU" sz="4000" dirty="0" err="1">
                <a:solidFill>
                  <a:srgbClr val="253957"/>
                </a:solidFill>
                <a:latin typeface="+mn-lt"/>
                <a:ea typeface="+mn-ea"/>
                <a:cs typeface="+mn-cs"/>
              </a:rPr>
              <a:t>Лейзерсон</a:t>
            </a:r>
            <a:r>
              <a:rPr lang="ru-RU" sz="4000" dirty="0">
                <a:solidFill>
                  <a:srgbClr val="253957"/>
                </a:solidFill>
                <a:latin typeface="+mn-lt"/>
                <a:ea typeface="+mn-ea"/>
                <a:cs typeface="+mn-cs"/>
              </a:rPr>
              <a:t>, Р. </a:t>
            </a:r>
            <a:r>
              <a:rPr lang="ru-RU" sz="4000" dirty="0" err="1">
                <a:solidFill>
                  <a:srgbClr val="253957"/>
                </a:solidFill>
                <a:latin typeface="+mn-lt"/>
                <a:ea typeface="+mn-ea"/>
                <a:cs typeface="+mn-cs"/>
              </a:rPr>
              <a:t>Ривест</a:t>
            </a:r>
            <a:r>
              <a:rPr lang="ru-RU" sz="4000" dirty="0">
                <a:solidFill>
                  <a:srgbClr val="253957"/>
                </a:solidFill>
                <a:latin typeface="+mn-lt"/>
                <a:ea typeface="+mn-ea"/>
                <a:cs typeface="+mn-cs"/>
              </a:rPr>
              <a:t>, К. Штайн. Алгоритмы: построение и анализ. 3-е изд.</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2" name="Номер слайда 1">
            <a:extLst>
              <a:ext uri="{FF2B5EF4-FFF2-40B4-BE49-F238E27FC236}">
                <a16:creationId xmlns:a16="http://schemas.microsoft.com/office/drawing/2014/main" id="{0A3BC33A-CDBA-4675-8BE5-D19B66B51B7C}"/>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13981711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mc:AlternateContent xmlns:mc="http://schemas.openxmlformats.org/markup-compatibility/2006" xmlns:a14="http://schemas.microsoft.com/office/drawing/2010/main">
        <mc:Choice Requires="a14">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p:nvPr/>
            </p:nvSpPr>
            <p:spPr>
              <a:xfrm>
                <a:off x="1169235" y="4864387"/>
                <a:ext cx="21506374" cy="7466222"/>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a:t>
                </a:r>
                <a:r>
                  <a:rPr lang="en-US" sz="4000" dirty="0"/>
                  <a:t> </a:t>
                </a:r>
                <a:r>
                  <a:rPr lang="ru-RU" sz="4000" dirty="0"/>
                  <a:t>– модификация B-дерева. В B</a:t>
                </a:r>
                <a:r>
                  <a:rPr lang="ru-RU" sz="4000" baseline="30000" dirty="0"/>
                  <a:t>+</a:t>
                </a:r>
                <a:r>
                  <a:rPr lang="ru-RU" sz="4000" dirty="0"/>
                  <a:t>-дереве настоящие ключи хранятся лишь в листьях дерева, а во внутренних узлах хранятся лишь ключи-маршрутизаторы, необходимые для поиска по дереву. Листья в B</a:t>
                </a:r>
                <a:r>
                  <a:rPr lang="ru-RU" sz="4000" baseline="30000" dirty="0"/>
                  <a:t>+</a:t>
                </a:r>
                <a:r>
                  <a:rPr lang="ru-RU" sz="4000" dirty="0"/>
                  <a:t>-дереве содержат </a:t>
                </a:r>
                <a14:m>
                  <m:oMath xmlns:m="http://schemas.openxmlformats.org/officeDocument/2006/math">
                    <m:r>
                      <a:rPr lang="ru-RU" sz="4000" i="1" dirty="0" smtClean="0">
                        <a:latin typeface="Cambria Math" panose="02040503050406030204" pitchFamily="18" charset="0"/>
                      </a:rPr>
                      <m:t>𝑡</m:t>
                    </m:r>
                    <m:r>
                      <a:rPr lang="ru-RU" sz="4000" i="1" dirty="0" smtClean="0">
                        <a:latin typeface="Cambria Math" panose="02040503050406030204" pitchFamily="18" charset="0"/>
                      </a:rPr>
                      <m:t>≤</m:t>
                    </m:r>
                    <m:r>
                      <a:rPr lang="ru-RU" sz="4000" i="1" dirty="0" smtClean="0">
                        <a:latin typeface="Cambria Math" panose="02040503050406030204" pitchFamily="18" charset="0"/>
                      </a:rPr>
                      <m:t>𝑛</m:t>
                    </m:r>
                    <m:r>
                      <a:rPr lang="ru-RU" sz="4000" i="1" dirty="0" smtClean="0">
                        <a:latin typeface="Cambria Math" panose="02040503050406030204" pitchFamily="18" charset="0"/>
                      </a:rPr>
                      <m:t>≤2</m:t>
                    </m:r>
                    <m:r>
                      <a:rPr lang="ru-RU" sz="4000" i="1" dirty="0" smtClean="0">
                        <a:latin typeface="Cambria Math" panose="02040503050406030204" pitchFamily="18" charset="0"/>
                      </a:rPr>
                      <m:t>𝑡</m:t>
                    </m:r>
                    <m:r>
                      <a:rPr lang="ru-RU" sz="4000" i="1" dirty="0" smtClean="0">
                        <a:latin typeface="Cambria Math" panose="02040503050406030204" pitchFamily="18" charset="0"/>
                      </a:rPr>
                      <m:t> </m:t>
                    </m:r>
                  </m:oMath>
                </a14:m>
                <a:r>
                  <a:rPr lang="ru-RU" sz="4000" dirty="0"/>
                  <a:t>ключей, где 𝑡 – порядок дерева, ограничения для внутренних узлов такие же, как и в B-дереве.</a:t>
                </a:r>
                <a:r>
                  <a:rPr lang="en-US" sz="4000" dirty="0"/>
                  <a:t> [1]</a:t>
                </a:r>
                <a:r>
                  <a:rPr lang="ru-RU" sz="4000" dirty="0"/>
                  <a:t> </a:t>
                </a:r>
                <a:r>
                  <a:rPr lang="en-US" sz="4000" dirty="0"/>
                  <a:t>[2]</a:t>
                </a:r>
                <a:r>
                  <a:rPr lang="ru-RU" sz="4000" dirty="0"/>
                  <a:t>.</a:t>
                </a:r>
              </a:p>
              <a:p>
                <a:pPr marL="304800" indent="-304800" algn="l">
                  <a:spcBef>
                    <a:spcPts val="2800"/>
                  </a:spcBef>
                  <a:buSzPct val="10000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 </a:t>
                </a:r>
                <a:r>
                  <a:rPr lang="ru-RU" sz="4000" dirty="0"/>
                  <a:t>– модификация B-дерева. Каждый узел заполняется не менее, чем на 2/3, а не 1/2.</a:t>
                </a:r>
                <a:r>
                  <a:rPr lang="en-US" sz="4000" dirty="0"/>
                  <a:t> [1]</a:t>
                </a:r>
                <a:r>
                  <a:rPr lang="ru-RU" sz="4000" dirty="0"/>
                  <a:t>.</a:t>
                </a:r>
              </a:p>
              <a:p>
                <a:pPr marL="571500" indent="-571500" algn="l">
                  <a:spcBef>
                    <a:spcPts val="2800"/>
                  </a:spcBef>
                  <a:buSzPct val="100000"/>
                  <a:buFont typeface="Arial" panose="020B0604020202020204" pitchFamily="34" charset="0"/>
                  <a:buChar char="•"/>
                  <a:defRPr sz="2800">
                    <a:solidFill>
                      <a:srgbClr val="253957"/>
                    </a:solidFill>
                    <a:latin typeface="+mn-lt"/>
                    <a:ea typeface="+mn-ea"/>
                    <a:cs typeface="+mn-cs"/>
                    <a:sym typeface="Arial Narrow"/>
                  </a:defRPr>
                </a:pPr>
                <a:r>
                  <a:rPr lang="en-US" sz="4000" b="1" dirty="0"/>
                  <a:t>B</a:t>
                </a:r>
                <a:r>
                  <a:rPr lang="en-US" sz="4000" b="1" baseline="30000" dirty="0"/>
                  <a:t>*+</a:t>
                </a:r>
                <a:r>
                  <a:rPr lang="en-US" sz="4000" b="1" dirty="0"/>
                  <a:t>-</a:t>
                </a:r>
                <a:r>
                  <a:rPr lang="ru-RU" sz="4000" b="1" dirty="0"/>
                  <a:t>дерево</a:t>
                </a:r>
                <a:r>
                  <a:rPr lang="en-US" sz="4000" b="1" dirty="0"/>
                  <a:t> </a:t>
                </a:r>
                <a:r>
                  <a:rPr lang="en-US" sz="4000" dirty="0"/>
                  <a:t>– </a:t>
                </a:r>
                <a:r>
                  <a:rPr lang="ru-RU" sz="4000" dirty="0"/>
                  <a:t>модификация B-дерева, </a:t>
                </a:r>
                <a:r>
                  <a:rPr lang="ru-RU" sz="4000" b="1" dirty="0"/>
                  <a:t>разработанная в рамках выполнения курсовой работы за 3 курс</a:t>
                </a:r>
                <a:r>
                  <a:rPr lang="en-US" sz="4000" b="1" dirty="0"/>
                  <a:t> [5]</a:t>
                </a:r>
                <a:r>
                  <a:rPr lang="ru-RU" sz="4000" dirty="0"/>
                  <a:t>. Представляет собой совмещение B</a:t>
                </a:r>
                <a:r>
                  <a:rPr lang="ru-RU" sz="4000" baseline="30000" dirty="0"/>
                  <a:t>+</a:t>
                </a:r>
                <a:r>
                  <a:rPr lang="ru-RU" sz="4000" dirty="0"/>
                  <a:t>-дерева и B</a:t>
                </a:r>
                <a:r>
                  <a:rPr lang="ru-RU" sz="4000" baseline="30000" dirty="0"/>
                  <a:t>*</a:t>
                </a:r>
                <a:r>
                  <a:rPr lang="ru-RU" sz="4000" dirty="0"/>
                  <a:t>-дерева: вершины заполняются не менее, чем на 2</a:t>
                </a:r>
                <a:r>
                  <a:rPr lang="en-US" sz="4000" dirty="0"/>
                  <a:t>/</a:t>
                </a:r>
                <a:r>
                  <a:rPr lang="ru-RU" sz="4000" dirty="0"/>
                  <a:t>3, как в B</a:t>
                </a:r>
                <a:r>
                  <a:rPr lang="ru-RU" sz="4000" baseline="30000" dirty="0"/>
                  <a:t>*</a:t>
                </a:r>
                <a:r>
                  <a:rPr lang="ru-RU" sz="4000" dirty="0"/>
                  <a:t>-дереве, при этом, как в B</a:t>
                </a:r>
                <a:r>
                  <a:rPr lang="ru-RU" sz="4000" baseline="30000" dirty="0"/>
                  <a:t>+</a:t>
                </a:r>
                <a:r>
                  <a:rPr lang="ru-RU" sz="4000" dirty="0"/>
                  <a:t>-дереве, реальные данные хранятся только в листьях, в остальных вершинах находятся лишь ключи-маршрутизаторы</a:t>
                </a:r>
                <a:r>
                  <a:rPr lang="ru-RU" sz="4400" dirty="0"/>
                  <a:t>.</a:t>
                </a:r>
                <a:endParaRPr sz="4400" dirty="0"/>
              </a:p>
            </p:txBody>
          </p:sp>
        </mc:Choice>
        <mc:Fallback xmlns="">
          <p:sp>
            <p:nvSpPr>
              <p:cNvPr id="9"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D62869DC-89F0-4389-9811-B1145B459005}"/>
                  </a:ext>
                </a:extLst>
              </p:cNvPr>
              <p:cNvSpPr txBox="1">
                <a:spLocks noRot="1" noChangeAspect="1" noMove="1" noResize="1" noEditPoints="1" noAdjustHandles="1" noChangeArrowheads="1" noChangeShapeType="1" noTextEdit="1"/>
              </p:cNvSpPr>
              <p:nvPr/>
            </p:nvSpPr>
            <p:spPr>
              <a:xfrm>
                <a:off x="1169235" y="4864387"/>
                <a:ext cx="21506374" cy="7466222"/>
              </a:xfrm>
              <a:prstGeom prst="rect">
                <a:avLst/>
              </a:prstGeom>
              <a:blipFill>
                <a:blip r:embed="rId3"/>
                <a:stretch>
                  <a:fillRect l="-1020" t="-1224" r="-822"/>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ru-RU">
                    <a:noFill/>
                  </a:rPr>
                  <a:t> </a:t>
                </a:r>
              </a:p>
            </p:txBody>
          </p:sp>
        </mc:Fallback>
      </mc:AlternateContent>
      <p:sp>
        <p:nvSpPr>
          <p:cNvPr id="10" name="TextBox 9">
            <a:extLst>
              <a:ext uri="{FF2B5EF4-FFF2-40B4-BE49-F238E27FC236}">
                <a16:creationId xmlns:a16="http://schemas.microsoft.com/office/drawing/2014/main" id="{2466A745-7D1E-499F-883E-169B7A793C53}"/>
              </a:ext>
            </a:extLst>
          </p:cNvPr>
          <p:cNvSpPr txBox="1"/>
          <p:nvPr/>
        </p:nvSpPr>
        <p:spPr>
          <a:xfrm>
            <a:off x="13017583" y="11368759"/>
            <a:ext cx="11366417" cy="3283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en-US" sz="2800" dirty="0">
                <a:solidFill>
                  <a:srgbClr val="253957"/>
                </a:solidFill>
                <a:latin typeface="+mn-lt"/>
                <a:ea typeface="+mn-ea"/>
                <a:cs typeface="+mn-cs"/>
              </a:rPr>
              <a:t>[1] Comer D. The Ubiquitous B-Tree </a:t>
            </a:r>
            <a:endParaRPr lang="fi-FI" sz="2800" dirty="0">
              <a:solidFill>
                <a:srgbClr val="253957"/>
              </a:solidFill>
              <a:latin typeface="+mn-lt"/>
              <a:ea typeface="+mn-ea"/>
              <a:cs typeface="+mn-cs"/>
            </a:endParaRPr>
          </a:p>
          <a:p>
            <a:pPr algn="l"/>
            <a:r>
              <a:rPr lang="fi-FI" sz="2800" dirty="0">
                <a:solidFill>
                  <a:srgbClr val="253957"/>
                </a:solidFill>
                <a:latin typeface="+mn-lt"/>
                <a:ea typeface="+mn-ea"/>
                <a:cs typeface="+mn-cs"/>
              </a:rPr>
              <a:t>[2] Kerttu Pollari-Malmi. B+-trees: </a:t>
            </a:r>
            <a:r>
              <a:rPr lang="fi-FI" sz="2800" dirty="0">
                <a:solidFill>
                  <a:srgbClr val="253957"/>
                </a:solidFill>
                <a:latin typeface="+mn-lt"/>
                <a:ea typeface="+mn-ea"/>
                <a:cs typeface="+mn-cs"/>
                <a:hlinkClick r:id="rId4"/>
              </a:rPr>
              <a:t>https://www.cs.helsinki.fi/u/mluukkai/tirak2010/B-tree.pdf</a:t>
            </a:r>
            <a:endParaRPr lang="fi-FI" sz="2800" dirty="0">
              <a:solidFill>
                <a:srgbClr val="253957"/>
              </a:solidFill>
              <a:latin typeface="+mn-lt"/>
              <a:ea typeface="+mn-ea"/>
              <a:cs typeface="+mn-cs"/>
            </a:endParaRPr>
          </a:p>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 </a:t>
            </a:r>
            <a:endParaRPr lang="fi-FI" sz="2800" dirty="0">
              <a:solidFill>
                <a:srgbClr val="253957"/>
              </a:solidFill>
              <a:latin typeface="+mn-lt"/>
              <a:ea typeface="+mn-ea"/>
              <a:cs typeface="+mn-cs"/>
            </a:endParaRPr>
          </a:p>
          <a:p>
            <a:pPr algn="l"/>
            <a:endParaRPr lang="fi-FI" sz="3200" dirty="0">
              <a:solidFill>
                <a:srgbClr val="253957"/>
              </a:solidFill>
              <a:latin typeface="+mn-lt"/>
              <a:ea typeface="+mn-ea"/>
              <a:cs typeface="+mn-cs"/>
            </a:endParaRPr>
          </a:p>
          <a:p>
            <a:pPr algn="l"/>
            <a:endParaRPr lang="ru-RU"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19014114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6</a:t>
            </a:fld>
            <a:endParaRPr lang="ru-RU"/>
          </a:p>
        </p:txBody>
      </p:sp>
      <p:pic>
        <p:nvPicPr>
          <p:cNvPr id="11" name="Рисунок 10">
            <a:extLst>
              <a:ext uri="{FF2B5EF4-FFF2-40B4-BE49-F238E27FC236}">
                <a16:creationId xmlns:a16="http://schemas.microsoft.com/office/drawing/2014/main" id="{70D4D823-7388-47AE-B904-2136038118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0737" y="4382628"/>
            <a:ext cx="12142079" cy="8094719"/>
          </a:xfrm>
          <a:prstGeom prst="rect">
            <a:avLst/>
          </a:prstGeom>
          <a:noFill/>
          <a:ln>
            <a:noFill/>
          </a:ln>
        </p:spPr>
      </p:pic>
      <p:pic>
        <p:nvPicPr>
          <p:cNvPr id="13" name="Рисунок 12">
            <a:extLst>
              <a:ext uri="{FF2B5EF4-FFF2-40B4-BE49-F238E27FC236}">
                <a16:creationId xmlns:a16="http://schemas.microsoft.com/office/drawing/2014/main" id="{2248609A-683C-4E2C-8319-8E8A4DE9AD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71419" y="4382628"/>
            <a:ext cx="12142079" cy="8089552"/>
          </a:xfrm>
          <a:prstGeom prst="rect">
            <a:avLst/>
          </a:prstGeom>
          <a:noFill/>
          <a:ln>
            <a:noFill/>
          </a:ln>
        </p:spPr>
      </p:pic>
      <p:sp>
        <p:nvSpPr>
          <p:cNvPr id="14" name="TextBox 13">
            <a:extLst>
              <a:ext uri="{FF2B5EF4-FFF2-40B4-BE49-F238E27FC236}">
                <a16:creationId xmlns:a16="http://schemas.microsoft.com/office/drawing/2014/main" id="{6853F402-110C-43D8-92B6-FF01C2F583C4}"/>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9436530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D9001DA1-4EB5-45E2-870B-6C24DF428F92}"/>
              </a:ext>
            </a:extLst>
          </p:cNvPr>
          <p:cNvSpPr>
            <a:spLocks noGrp="1"/>
          </p:cNvSpPr>
          <p:nvPr>
            <p:ph type="sldNum" sz="quarter" idx="2"/>
          </p:nvPr>
        </p:nvSpPr>
        <p:spPr/>
        <p:txBody>
          <a:bodyPr/>
          <a:lstStyle/>
          <a:p>
            <a:fld id="{86CB4B4D-7CA3-9044-876B-883B54F8677D}" type="slidenum">
              <a:rPr lang="ru-RU" smtClean="0"/>
              <a:t>7</a:t>
            </a:fld>
            <a:endParaRPr lang="ru-RU"/>
          </a:p>
        </p:txBody>
      </p:sp>
      <p:pic>
        <p:nvPicPr>
          <p:cNvPr id="9" name="Рисунок 8">
            <a:extLst>
              <a:ext uri="{FF2B5EF4-FFF2-40B4-BE49-F238E27FC236}">
                <a16:creationId xmlns:a16="http://schemas.microsoft.com/office/drawing/2014/main" id="{C8C883D8-7F3B-43FF-B21A-BA580F1DE2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39272" y="4289001"/>
            <a:ext cx="13105456" cy="8731007"/>
          </a:xfrm>
          <a:prstGeom prst="rect">
            <a:avLst/>
          </a:prstGeom>
          <a:noFill/>
          <a:ln>
            <a:noFill/>
          </a:ln>
        </p:spPr>
      </p:pic>
      <p:sp>
        <p:nvSpPr>
          <p:cNvPr id="10" name="TextBox 9">
            <a:extLst>
              <a:ext uri="{FF2B5EF4-FFF2-40B4-BE49-F238E27FC236}">
                <a16:creationId xmlns:a16="http://schemas.microsoft.com/office/drawing/2014/main" id="{F3EE9529-CF2F-4916-8AD9-B6D11F043E98}"/>
              </a:ext>
            </a:extLst>
          </p:cNvPr>
          <p:cNvSpPr txBox="1"/>
          <p:nvPr/>
        </p:nvSpPr>
        <p:spPr>
          <a:xfrm>
            <a:off x="13017583" y="12709956"/>
            <a:ext cx="11366417" cy="10060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2800" dirty="0">
                <a:solidFill>
                  <a:srgbClr val="253957"/>
                </a:solidFill>
                <a:latin typeface="+mn-lt"/>
                <a:ea typeface="+mn-ea"/>
                <a:cs typeface="+mn-cs"/>
              </a:rPr>
              <a:t>[5] </a:t>
            </a:r>
            <a:r>
              <a:rPr lang="ru-RU" sz="2800" dirty="0">
                <a:solidFill>
                  <a:srgbClr val="253957"/>
                </a:solidFill>
                <a:latin typeface="+mn-lt"/>
                <a:ea typeface="+mn-ea"/>
                <a:cs typeface="+mn-cs"/>
              </a:rPr>
              <a:t>Ригин А.М. Исследование эффективности сильно ветвящихся деревьев в задаче индексирования структурированных данных</a:t>
            </a:r>
            <a:endParaRPr lang="fi-FI" sz="3200" dirty="0">
              <a:solidFill>
                <a:srgbClr val="253957"/>
              </a:solidFill>
              <a:latin typeface="+mn-lt"/>
              <a:ea typeface="+mn-ea"/>
              <a:cs typeface="+mn-cs"/>
            </a:endParaRPr>
          </a:p>
        </p:txBody>
      </p:sp>
    </p:spTree>
    <p:extLst>
      <p:ext uri="{BB962C8B-B14F-4D97-AF65-F5344CB8AC3E}">
        <p14:creationId xmlns:p14="http://schemas.microsoft.com/office/powerpoint/2010/main" val="12199629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6"/>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Основные понятия и определения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6044236"/>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СУБД</a:t>
            </a:r>
            <a:r>
              <a:rPr lang="ru-RU" sz="4800" dirty="0"/>
              <a:t> – система управления базами данных</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РСУБД</a:t>
            </a:r>
            <a:r>
              <a:rPr lang="ru-RU" sz="4800" dirty="0"/>
              <a:t> – реляционная СУБД</a:t>
            </a:r>
            <a:endParaRPr lang="ru-RU"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err="1"/>
              <a:t>SQLite</a:t>
            </a:r>
            <a:r>
              <a:rPr lang="ru-RU" sz="4800" dirty="0"/>
              <a:t> – РСУБД с открытым исходным кодом (написана на языке C)</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Расширение </a:t>
            </a:r>
            <a:r>
              <a:rPr lang="ru-RU" sz="4800" b="1" dirty="0" err="1"/>
              <a:t>SQLite</a:t>
            </a:r>
            <a:r>
              <a:rPr lang="ru-RU" sz="4800" b="1" dirty="0"/>
              <a:t> </a:t>
            </a:r>
            <a:r>
              <a:rPr lang="ru-RU" sz="4800" dirty="0"/>
              <a:t>– библиотека динамического подключения, расширяющая функционал РСУБД </a:t>
            </a:r>
            <a:r>
              <a:rPr lang="ru-RU" sz="4800" dirty="0" err="1"/>
              <a:t>SQLite</a:t>
            </a:r>
            <a:r>
              <a:rPr lang="ru-RU" sz="4800" dirty="0"/>
              <a:t> и предоставляющая новые функции</a:t>
            </a:r>
            <a:r>
              <a:rPr lang="en-US" sz="4800" dirty="0"/>
              <a:t> [3]</a:t>
            </a: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Box 7">
            <a:extLst>
              <a:ext uri="{FF2B5EF4-FFF2-40B4-BE49-F238E27FC236}">
                <a16:creationId xmlns:a16="http://schemas.microsoft.com/office/drawing/2014/main" id="{3E7955FD-C445-4C93-88E7-0099CBFD12F2}"/>
              </a:ext>
            </a:extLst>
          </p:cNvPr>
          <p:cNvSpPr txBox="1"/>
          <p:nvPr/>
        </p:nvSpPr>
        <p:spPr>
          <a:xfrm>
            <a:off x="18656855" y="13079288"/>
            <a:ext cx="5727145"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fi-FI" sz="3200" dirty="0">
                <a:solidFill>
                  <a:srgbClr val="253957"/>
                </a:solidFill>
                <a:latin typeface="+mn-lt"/>
                <a:ea typeface="+mn-ea"/>
                <a:cs typeface="+mn-cs"/>
              </a:rPr>
              <a:t>[</a:t>
            </a:r>
            <a:r>
              <a:rPr lang="en-US" sz="3200" dirty="0">
                <a:solidFill>
                  <a:srgbClr val="253957"/>
                </a:solidFill>
                <a:latin typeface="+mn-lt"/>
                <a:ea typeface="+mn-ea"/>
                <a:cs typeface="+mn-cs"/>
              </a:rPr>
              <a:t>3</a:t>
            </a:r>
            <a:r>
              <a:rPr lang="fi-FI" sz="3200" dirty="0">
                <a:solidFill>
                  <a:srgbClr val="253957"/>
                </a:solidFill>
                <a:latin typeface="+mn-lt"/>
                <a:ea typeface="+mn-ea"/>
                <a:cs typeface="+mn-cs"/>
              </a:rPr>
              <a:t>] </a:t>
            </a:r>
            <a:r>
              <a:rPr lang="fi-FI" sz="3200" dirty="0">
                <a:solidFill>
                  <a:srgbClr val="253957"/>
                </a:solidFill>
                <a:latin typeface="+mn-lt"/>
                <a:ea typeface="+mn-ea"/>
                <a:cs typeface="+mn-cs"/>
                <a:hlinkClick r:id="rId3"/>
              </a:rPr>
              <a:t>https://www.sqlite.org/loadext.html</a:t>
            </a:r>
            <a:endParaRPr lang="fi-FI" sz="32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42AB3D8F-7558-4C98-9AAD-2207E0905F57}"/>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11600004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198786" y="2783195"/>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темы и существующие решения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98786" y="4935064"/>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Актуальность темы</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В настоящее время растут объёмы данных</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Необходимо разрабатывать новые эффективные подходы к индексации данных в СУБД</a:t>
            </a:r>
          </a:p>
          <a:p>
            <a:pPr marL="2147888" indent="-685800" algn="l">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sym typeface="Arial Narrow"/>
              </a:rPr>
              <a:t>СУБД </a:t>
            </a:r>
            <a:r>
              <a:rPr lang="en-US" sz="4800" dirty="0">
                <a:solidFill>
                  <a:srgbClr val="253957"/>
                </a:solidFill>
                <a:sym typeface="Arial Narrow"/>
              </a:rPr>
              <a:t>SQLite</a:t>
            </a:r>
            <a:r>
              <a:rPr lang="ru-RU" sz="4800" dirty="0">
                <a:solidFill>
                  <a:srgbClr val="253957"/>
                </a:solidFill>
                <a:sym typeface="Arial Narrow"/>
              </a:rPr>
              <a:t> содержит небольшое число способов индексирования данных – актуально добавление новых</a:t>
            </a:r>
            <a:endParaRPr lang="ru-RU"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ru-RU" sz="4800" b="1" dirty="0"/>
              <a:t>Существующие решения</a:t>
            </a:r>
            <a:endParaRPr lang="ru-RU" sz="4800" b="1"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en-US" sz="4800" dirty="0">
                <a:solidFill>
                  <a:srgbClr val="253957"/>
                </a:solidFill>
                <a:sym typeface="Arial Narrow"/>
              </a:rPr>
              <a:t>B</a:t>
            </a:r>
            <a:r>
              <a:rPr lang="ru-RU" sz="4800" dirty="0">
                <a:solidFill>
                  <a:srgbClr val="253957"/>
                </a:solidFill>
                <a:sym typeface="Arial Narrow"/>
              </a:rPr>
              <a:t>-дерево является способом индексации по умолчанию в </a:t>
            </a:r>
            <a:r>
              <a:rPr lang="en-US" sz="4800" dirty="0">
                <a:solidFill>
                  <a:srgbClr val="253957"/>
                </a:solidFill>
                <a:sym typeface="Arial Narrow"/>
              </a:rPr>
              <a:t>SQLite</a:t>
            </a:r>
            <a:endParaRPr lang="ru-RU" sz="4800" dirty="0">
              <a:solidFill>
                <a:srgbClr val="253957"/>
              </a:solidFill>
              <a:latin typeface="+mn-lt"/>
              <a:ea typeface="+mn-ea"/>
              <a:cs typeface="+mn-cs"/>
            </a:endParaRP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Существует ряд расширений для </a:t>
            </a:r>
            <a:r>
              <a:rPr lang="en-US" sz="4800" dirty="0">
                <a:solidFill>
                  <a:srgbClr val="253957"/>
                </a:solidFill>
                <a:latin typeface="+mn-lt"/>
                <a:ea typeface="+mn-ea"/>
                <a:cs typeface="+mn-cs"/>
              </a:rPr>
              <a:t>SQLite</a:t>
            </a:r>
            <a:r>
              <a:rPr lang="ru-RU" sz="4800" dirty="0">
                <a:solidFill>
                  <a:srgbClr val="253957"/>
                </a:solidFill>
                <a:latin typeface="+mn-lt"/>
                <a:ea typeface="+mn-ea"/>
                <a:cs typeface="+mn-cs"/>
              </a:rPr>
              <a:t>, добавляющих, например, индексирование при помощи </a:t>
            </a:r>
            <a:r>
              <a:rPr lang="en-US" sz="4800" dirty="0">
                <a:solidFill>
                  <a:srgbClr val="253957"/>
                </a:solidFill>
                <a:latin typeface="+mn-lt"/>
                <a:ea typeface="+mn-ea"/>
                <a:cs typeface="+mn-cs"/>
              </a:rPr>
              <a:t>R</a:t>
            </a:r>
            <a:r>
              <a:rPr lang="ru-RU" sz="4800" dirty="0">
                <a:solidFill>
                  <a:srgbClr val="253957"/>
                </a:solidFill>
                <a:latin typeface="+mn-lt"/>
                <a:ea typeface="+mn-ea"/>
                <a:cs typeface="+mn-cs"/>
              </a:rPr>
              <a:t>-дерева</a:t>
            </a:r>
          </a:p>
          <a:p>
            <a:pPr marL="2062163" indent="-685800" algn="l" defTabSz="1978025">
              <a:buFont typeface="Wingdings" panose="05000000000000000000" pitchFamily="2" charset="2"/>
              <a:buChar char="ü"/>
              <a:defRPr sz="2800">
                <a:solidFill>
                  <a:srgbClr val="253957"/>
                </a:solidFill>
                <a:latin typeface="+mn-lt"/>
                <a:ea typeface="+mn-ea"/>
                <a:cs typeface="+mn-cs"/>
                <a:sym typeface="Arial Narrow"/>
              </a:defRPr>
            </a:pPr>
            <a:r>
              <a:rPr lang="ru-RU" sz="4800" dirty="0">
                <a:solidFill>
                  <a:srgbClr val="253957"/>
                </a:solidFill>
                <a:latin typeface="+mn-lt"/>
                <a:ea typeface="+mn-ea"/>
                <a:cs typeface="+mn-cs"/>
              </a:rPr>
              <a:t>Расширений с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и </a:t>
            </a:r>
            <a:r>
              <a:rPr lang="en-US" sz="4800" dirty="0">
                <a:solidFill>
                  <a:srgbClr val="253957"/>
                </a:solidFill>
                <a:latin typeface="+mn-lt"/>
                <a:ea typeface="+mn-ea"/>
                <a:cs typeface="+mn-cs"/>
              </a:rPr>
              <a:t>B</a:t>
            </a:r>
            <a:r>
              <a:rPr lang="en-US" sz="4800" baseline="30000" dirty="0">
                <a:solidFill>
                  <a:srgbClr val="253957"/>
                </a:solidFill>
                <a:latin typeface="+mn-lt"/>
                <a:ea typeface="+mn-ea"/>
                <a:cs typeface="+mn-cs"/>
              </a:rPr>
              <a:t>*+</a:t>
            </a:r>
            <a:r>
              <a:rPr lang="ru-RU" sz="4800" dirty="0">
                <a:solidFill>
                  <a:srgbClr val="253957"/>
                </a:solidFill>
                <a:latin typeface="+mn-lt"/>
                <a:ea typeface="+mn-ea"/>
                <a:cs typeface="+mn-cs"/>
              </a:rPr>
              <a:t>-деревом не обнаружено</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ru-RU" sz="4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Департамент программной инженерии ФКН</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B5A3AEA5-08E6-4247-9F01-56F6CE3D711B}"/>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42280402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1075</TotalTime>
  <Words>1994</Words>
  <Application>Microsoft Office PowerPoint</Application>
  <PresentationFormat>Произвольный</PresentationFormat>
  <Paragraphs>249</Paragraphs>
  <Slides>29</Slides>
  <Notes>2</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29</vt:i4>
      </vt:variant>
    </vt:vector>
  </HeadingPairs>
  <TitlesOfParts>
    <vt:vector size="38" baseType="lpstr">
      <vt:lpstr>Arial</vt:lpstr>
      <vt:lpstr>Arial Narrow</vt:lpstr>
      <vt:lpstr>Cambria Math</vt:lpstr>
      <vt:lpstr>Helvetica</vt:lpstr>
      <vt:lpstr>Helvetica Light</vt:lpstr>
      <vt:lpstr>Helvetica Neue</vt:lpstr>
      <vt:lpstr>Times New Roman</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Антон Ригин</dc:creator>
  <cp:lastModifiedBy>Антон Ригин</cp:lastModifiedBy>
  <cp:revision>105</cp:revision>
  <dcterms:modified xsi:type="dcterms:W3CDTF">2019-05-23T18:38:00Z</dcterms:modified>
</cp:coreProperties>
</file>