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68" r:id="rId3"/>
    <p:sldId id="257" r:id="rId4"/>
    <p:sldId id="264" r:id="rId5"/>
    <p:sldId id="274" r:id="rId6"/>
    <p:sldId id="265" r:id="rId7"/>
    <p:sldId id="277" r:id="rId8"/>
    <p:sldId id="278" r:id="rId9"/>
    <p:sldId id="267" r:id="rId10"/>
    <p:sldId id="272" r:id="rId11"/>
    <p:sldId id="275" r:id="rId12"/>
    <p:sldId id="279" r:id="rId13"/>
    <p:sldId id="280" r:id="rId14"/>
    <p:sldId id="281" r:id="rId15"/>
    <p:sldId id="273" r:id="rId16"/>
    <p:sldId id="282" r:id="rId17"/>
    <p:sldId id="293" r:id="rId18"/>
    <p:sldId id="283" r:id="rId19"/>
    <p:sldId id="285" r:id="rId20"/>
    <p:sldId id="286" r:id="rId21"/>
    <p:sldId id="287" r:id="rId22"/>
    <p:sldId id="288" r:id="rId23"/>
    <p:sldId id="290" r:id="rId24"/>
    <p:sldId id="291" r:id="rId25"/>
    <p:sldId id="292" r:id="rId26"/>
    <p:sldId id="289" r:id="rId27"/>
    <p:sldId id="271" r:id="rId28"/>
    <p:sldId id="263" r:id="rId29"/>
    <p:sldId id="284"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19" d="100"/>
          <a:sy n="19" d="100"/>
        </p:scale>
        <p:origin x="96" y="51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29113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7887571"/>
            <a:ext cx="13063682" cy="3385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endParaRPr lang="en-US" dirty="0"/>
          </a:p>
          <a:p>
            <a:r>
              <a:rPr lang="en-US" u="sng" dirty="0"/>
              <a:t>Anton </a:t>
            </a:r>
            <a:r>
              <a:rPr lang="en-US" u="sng" dirty="0" err="1"/>
              <a:t>Rigin</a:t>
            </a:r>
            <a:r>
              <a:rPr lang="en-US" dirty="0"/>
              <a:t>, Sergey </a:t>
            </a:r>
            <a:r>
              <a:rPr lang="en-US" dirty="0" err="1"/>
              <a:t>Shershakov</a:t>
            </a:r>
            <a:br>
              <a:rPr lang="en-US" dirty="0"/>
            </a:br>
            <a:endParaRPr lang="en-US" dirty="0"/>
          </a:p>
        </p:txBody>
      </p:sp>
      <p:sp>
        <p:nvSpPr>
          <p:cNvPr id="54" name="Название подразделения,  лаборатории, факультета и т.д."/>
          <p:cNvSpPr txBox="1"/>
          <p:nvPr/>
        </p:nvSpPr>
        <p:spPr>
          <a:xfrm>
            <a:off x="7116915" y="1291081"/>
            <a:ext cx="12670701"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dirty="0"/>
              <a:t>Higher School of Economics</a:t>
            </a:r>
          </a:p>
          <a:p>
            <a:pPr algn="l">
              <a:defRPr sz="4200">
                <a:solidFill>
                  <a:srgbClr val="253957"/>
                </a:solidFill>
                <a:latin typeface="+mn-lt"/>
                <a:ea typeface="+mn-ea"/>
                <a:cs typeface="+mn-cs"/>
                <a:sym typeface="Arial Narrow"/>
              </a:defRPr>
            </a:pPr>
            <a:r>
              <a:rPr lang="en-US" sz="4000" dirty="0"/>
              <a:t>Faculty of Computer Science, School of Software Engineering</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May 30 2019, </a:t>
            </a:r>
            <a:r>
              <a:rPr lang="en-US" dirty="0" err="1"/>
              <a:t>SYRCoSE</a:t>
            </a:r>
            <a:r>
              <a:rPr lang="en-US" dirty="0"/>
              <a:t> 2019, Saratov State University</a:t>
            </a:r>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C++ LIBRARY OF 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8" y="5129104"/>
            <a:ext cx="22288505"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10</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2804049" cy="1371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11</a:t>
            </a:fld>
            <a:endParaRPr lang="ru-RU" sz="3200" dirty="0">
              <a:solidFill>
                <a:srgbClr val="253957"/>
              </a:solidFill>
              <a:latin typeface="+mn-lt"/>
            </a:endParaRPr>
          </a:p>
        </p:txBody>
      </p:sp>
      <p:pic>
        <p:nvPicPr>
          <p:cNvPr id="13" name="Рисунок 12">
            <a:extLst>
              <a:ext uri="{FF2B5EF4-FFF2-40B4-BE49-F238E27FC236}">
                <a16:creationId xmlns:a16="http://schemas.microsoft.com/office/drawing/2014/main" id="{E534B731-3346-4328-98AB-C306B1B0F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395" y="5103228"/>
            <a:ext cx="12142079" cy="8089552"/>
          </a:xfrm>
          <a:prstGeom prst="rect">
            <a:avLst/>
          </a:prstGeom>
          <a:noFill/>
          <a:ln>
            <a:noFill/>
          </a:ln>
        </p:spPr>
      </p:pic>
      <p:pic>
        <p:nvPicPr>
          <p:cNvPr id="15" name="Рисунок 14">
            <a:extLst>
              <a:ext uri="{FF2B5EF4-FFF2-40B4-BE49-F238E27FC236}">
                <a16:creationId xmlns:a16="http://schemas.microsoft.com/office/drawing/2014/main" id="{8AC2A666-3BA7-43F9-BB85-2E0DA47BCD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54251" y="5103228"/>
            <a:ext cx="12142079" cy="8089194"/>
          </a:xfrm>
          <a:prstGeom prst="rect">
            <a:avLst/>
          </a:prstGeom>
          <a:noFill/>
          <a:ln>
            <a:noFill/>
          </a:ln>
        </p:spPr>
      </p:pic>
    </p:spTree>
    <p:extLst>
      <p:ext uri="{BB962C8B-B14F-4D97-AF65-F5344CB8AC3E}">
        <p14:creationId xmlns:p14="http://schemas.microsoft.com/office/powerpoint/2010/main" val="5285504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12</a:t>
            </a:fld>
            <a:endParaRPr lang="ru-RU" sz="3200" dirty="0">
              <a:solidFill>
                <a:srgbClr val="253957"/>
              </a:solidFill>
              <a:latin typeface="+mn-lt"/>
            </a:endParaRPr>
          </a:p>
        </p:txBody>
      </p:sp>
      <p:pic>
        <p:nvPicPr>
          <p:cNvPr id="15" name="Рисунок 14">
            <a:extLst>
              <a:ext uri="{FF2B5EF4-FFF2-40B4-BE49-F238E27FC236}">
                <a16:creationId xmlns:a16="http://schemas.microsoft.com/office/drawing/2014/main" id="{ACADF80E-E292-4B67-863A-6FE3EA643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42220" y="4322303"/>
            <a:ext cx="13299558" cy="8870477"/>
          </a:xfrm>
          <a:prstGeom prst="rect">
            <a:avLst/>
          </a:prstGeom>
          <a:noFill/>
          <a:ln>
            <a:noFill/>
          </a:ln>
        </p:spPr>
      </p:pic>
      <p:sp>
        <p:nvSpPr>
          <p:cNvPr id="11" name="Очень крутой заголовок…">
            <a:extLst>
              <a:ext uri="{FF2B5EF4-FFF2-40B4-BE49-F238E27FC236}">
                <a16:creationId xmlns:a16="http://schemas.microsoft.com/office/drawing/2014/main" id="{9BA01A03-4A9C-4A15-A503-3950CD9D12D7}"/>
              </a:ext>
            </a:extLst>
          </p:cNvPr>
          <p:cNvSpPr txBox="1"/>
          <p:nvPr/>
        </p:nvSpPr>
        <p:spPr>
          <a:xfrm>
            <a:off x="1209448" y="2972787"/>
            <a:ext cx="22804049" cy="1371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a:t>
            </a:r>
          </a:p>
        </p:txBody>
      </p:sp>
    </p:spTree>
    <p:extLst>
      <p:ext uri="{BB962C8B-B14F-4D97-AF65-F5344CB8AC3E}">
        <p14:creationId xmlns:p14="http://schemas.microsoft.com/office/powerpoint/2010/main" val="39981687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13</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1CECCFAE-D596-4A89-A335-AFBD11259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2994" y="5286011"/>
            <a:ext cx="11698478" cy="7794815"/>
          </a:xfrm>
          <a:prstGeom prst="rect">
            <a:avLst/>
          </a:prstGeom>
          <a:noFill/>
          <a:ln>
            <a:noFill/>
          </a:ln>
        </p:spPr>
      </p:pic>
      <p:pic>
        <p:nvPicPr>
          <p:cNvPr id="15" name="Рисунок 14">
            <a:extLst>
              <a:ext uri="{FF2B5EF4-FFF2-40B4-BE49-F238E27FC236}">
                <a16:creationId xmlns:a16="http://schemas.microsoft.com/office/drawing/2014/main" id="{2F0A93D3-B16B-4162-B50A-16D9720777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1999" y="5286010"/>
            <a:ext cx="11698478" cy="7794815"/>
          </a:xfrm>
          <a:prstGeom prst="rect">
            <a:avLst/>
          </a:prstGeom>
          <a:noFill/>
          <a:ln>
            <a:noFill/>
          </a:ln>
        </p:spPr>
      </p:pic>
      <p:sp>
        <p:nvSpPr>
          <p:cNvPr id="13" name="Очень крутой заголовок…">
            <a:extLst>
              <a:ext uri="{FF2B5EF4-FFF2-40B4-BE49-F238E27FC236}">
                <a16:creationId xmlns:a16="http://schemas.microsoft.com/office/drawing/2014/main" id="{03ED96BC-1618-4EC3-B5E3-5BC7AE8E8334}"/>
              </a:ext>
            </a:extLst>
          </p:cNvPr>
          <p:cNvSpPr txBox="1"/>
          <p:nvPr/>
        </p:nvSpPr>
        <p:spPr>
          <a:xfrm>
            <a:off x="1209448" y="2972787"/>
            <a:ext cx="22804049" cy="1371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a:t>
            </a:r>
          </a:p>
        </p:txBody>
      </p:sp>
    </p:spTree>
    <p:extLst>
      <p:ext uri="{BB962C8B-B14F-4D97-AF65-F5344CB8AC3E}">
        <p14:creationId xmlns:p14="http://schemas.microsoft.com/office/powerpoint/2010/main" val="2178138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14</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F8FD84DB-F89B-4A96-B437-14DAA9B01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21992" y="3880294"/>
            <a:ext cx="13340013" cy="8893342"/>
          </a:xfrm>
          <a:prstGeom prst="rect">
            <a:avLst/>
          </a:prstGeom>
          <a:noFill/>
          <a:ln>
            <a:noFill/>
          </a:ln>
        </p:spPr>
      </p:pic>
      <p:sp>
        <p:nvSpPr>
          <p:cNvPr id="13" name="Очень крутой заголовок…">
            <a:extLst>
              <a:ext uri="{FF2B5EF4-FFF2-40B4-BE49-F238E27FC236}">
                <a16:creationId xmlns:a16="http://schemas.microsoft.com/office/drawing/2014/main" id="{246AE8C2-ACCE-4BF0-BF23-B9E0C355278C}"/>
              </a:ext>
            </a:extLst>
          </p:cNvPr>
          <p:cNvSpPr txBox="1"/>
          <p:nvPr/>
        </p:nvSpPr>
        <p:spPr>
          <a:xfrm>
            <a:off x="1209448" y="2972787"/>
            <a:ext cx="22804049" cy="1371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a:t>
            </a:r>
          </a:p>
        </p:txBody>
      </p:sp>
    </p:spTree>
    <p:extLst>
      <p:ext uri="{BB962C8B-B14F-4D97-AF65-F5344CB8AC3E}">
        <p14:creationId xmlns:p14="http://schemas.microsoft.com/office/powerpoint/2010/main" val="18446994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Selecting the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index structure is selected from the B-tree modifications (B</a:t>
            </a:r>
            <a:r>
              <a:rPr lang="en-US" sz="4800" baseline="30000" dirty="0">
                <a:sym typeface="Arial Narrow"/>
              </a:rPr>
              <a:t>+</a:t>
            </a:r>
            <a:r>
              <a:rPr lang="en-US" sz="4800" dirty="0">
                <a:sym typeface="Arial Narrow"/>
              </a:rPr>
              <a:t>-tree, B</a:t>
            </a:r>
            <a:r>
              <a:rPr lang="en-US" sz="4800" baseline="30000" dirty="0">
                <a:sym typeface="Arial Narrow"/>
              </a:rPr>
              <a:t>*</a:t>
            </a:r>
            <a:r>
              <a:rPr lang="en-US" sz="4800" dirty="0">
                <a:sym typeface="Arial Narrow"/>
              </a:rPr>
              <a:t>-tree and B</a:t>
            </a:r>
            <a:r>
              <a:rPr lang="en-US" sz="4800" baseline="30000" dirty="0">
                <a:sym typeface="Arial Narrow"/>
              </a:rPr>
              <a:t>*+</a:t>
            </a:r>
            <a:r>
              <a:rPr lang="en-US" sz="4800" dirty="0">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Selecting is executed at the start of each table operation (search, insertion, updating, deletion)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index structure rebuilding is performed only at each 1000-th operation and only for the first 10000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Index structure selection depends on the ratios of the numbers of operations of different types (search, insert, delete), applied to a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tree order of the B-tree and its modifications used in the SQLite extension developed in this work is chosen to be equal to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B</a:t>
            </a:r>
            <a:r>
              <a:rPr lang="en-US" sz="4800" baseline="30000" dirty="0">
                <a:sym typeface="Arial Narrow"/>
              </a:rPr>
              <a:t>+</a:t>
            </a:r>
            <a:r>
              <a:rPr lang="en-US" sz="4800" dirty="0">
                <a:sym typeface="Arial Narrow"/>
              </a:rPr>
              <a:t>-tree is used by default in the developed SQLite extension</a:t>
            </a:r>
            <a:endParaRPr lang="ru-RU" sz="4800" dirty="0">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15</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16</a:t>
            </a:fld>
            <a:endParaRPr lang="ru-RU" sz="3200" dirty="0">
              <a:solidFill>
                <a:srgbClr val="253957"/>
              </a:solidFill>
              <a:latin typeface="+mn-lt"/>
            </a:endParaRPr>
          </a:p>
        </p:txBody>
      </p:sp>
      <mc:AlternateContent xmlns:mc="http://schemas.openxmlformats.org/markup-compatibility/2006">
        <mc:Choice xmlns:a14="http://schemas.microsoft.com/office/drawing/2010/main"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p:nvPr/>
            </p:nvSpPr>
            <p:spPr>
              <a:xfrm>
                <a:off x="1182627" y="4857209"/>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3600" dirty="0"/>
                  <a:t>1. If the current total number of the operations on a tree is equal to 0, or more than 10000, or not a multiple of 1000, then the algorithm stops, otherwise it goes to step 2.</a:t>
                </a:r>
              </a:p>
              <a:p>
                <a:pPr algn="l">
                  <a:spcBef>
                    <a:spcPts val="2800"/>
                  </a:spcBef>
                  <a:buSzPct val="100000"/>
                  <a:defRPr sz="2800">
                    <a:solidFill>
                      <a:srgbClr val="253957"/>
                    </a:solidFill>
                    <a:latin typeface="+mn-lt"/>
                    <a:ea typeface="+mn-ea"/>
                    <a:cs typeface="+mn-cs"/>
                    <a:sym typeface="Arial Narrow"/>
                  </a:defRPr>
                </a:pPr>
                <a:r>
                  <a:rPr lang="en-US" sz="3600" dirty="0"/>
                  <a:t>2. If the current number of the modifying operations (key insertions, key deletions) on the tree is less than 10 % of the current total number of the operations on the tree, then the algorithm stops, otherwise it goes to step 3.</a:t>
                </a:r>
              </a:p>
              <a:p>
                <a:pPr algn="l">
                  <a:spcBef>
                    <a:spcPts val="2800"/>
                  </a:spcBef>
                  <a:buSzPct val="100000"/>
                  <a:defRPr sz="2800">
                    <a:solidFill>
                      <a:srgbClr val="253957"/>
                    </a:solidFill>
                    <a:latin typeface="+mn-lt"/>
                    <a:ea typeface="+mn-ea"/>
                    <a:cs typeface="+mn-cs"/>
                    <a:sym typeface="Arial Narrow"/>
                  </a:defRPr>
                </a:pPr>
                <a:r>
                  <a:rPr lang="en-US" sz="3600" dirty="0"/>
                  <a:t>3. If the current number of the key insertion operations is more than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73.97 % </m:t>
                    </m:r>
                  </m:oMath>
                </a14:m>
                <a:r>
                  <a:rPr lang="en-US" sz="3600" dirty="0"/>
                  <a:t>of the total number of the modifying operations on the tree, then the algorithm selects the B</a:t>
                </a:r>
                <a:r>
                  <a:rPr lang="en-US" sz="3600" baseline="30000" dirty="0"/>
                  <a:t>*</a:t>
                </a:r>
                <a:r>
                  <a:rPr lang="en-US" sz="3600" dirty="0"/>
                  <a:t>-tree as the index structure and goes to step 5, otherwise it goes to step 4.</a:t>
                </a:r>
              </a:p>
              <a:p>
                <a:pPr algn="l">
                  <a:spcBef>
                    <a:spcPts val="2800"/>
                  </a:spcBef>
                  <a:buSzPct val="100000"/>
                  <a:defRPr sz="2800">
                    <a:solidFill>
                      <a:srgbClr val="253957"/>
                    </a:solidFill>
                    <a:latin typeface="+mn-lt"/>
                    <a:ea typeface="+mn-ea"/>
                    <a:cs typeface="+mn-cs"/>
                    <a:sym typeface="Arial Narrow"/>
                  </a:defRPr>
                </a:pPr>
                <a:r>
                  <a:rPr lang="en-US" sz="3600" dirty="0"/>
                  <a:t>4. </a:t>
                </a:r>
                <a:r>
                  <a:rPr lang="en-US" sz="3600" dirty="0">
                    <a:solidFill>
                      <a:srgbClr val="253957"/>
                    </a:solidFill>
                    <a:sym typeface="Arial Narrow"/>
                  </a:rPr>
                  <a:t>The algorithm selects the B</a:t>
                </a:r>
                <a:r>
                  <a:rPr lang="en-US" sz="3600" baseline="30000" dirty="0">
                    <a:solidFill>
                      <a:srgbClr val="253957"/>
                    </a:solidFill>
                    <a:sym typeface="Arial Narrow"/>
                  </a:rPr>
                  <a:t>*+</a:t>
                </a:r>
                <a:r>
                  <a:rPr lang="en-US" sz="3600" dirty="0">
                    <a:solidFill>
                      <a:srgbClr val="253957"/>
                    </a:solidFill>
                    <a:sym typeface="Arial Narrow"/>
                  </a:rPr>
                  <a:t>-tree as the index structure and goes to step 5.</a:t>
                </a:r>
              </a:p>
              <a:p>
                <a:pPr algn="l">
                  <a:spcBef>
                    <a:spcPts val="2800"/>
                  </a:spcBef>
                  <a:buSzPct val="100000"/>
                  <a:defRPr sz="2800">
                    <a:solidFill>
                      <a:srgbClr val="253957"/>
                    </a:solidFill>
                    <a:latin typeface="+mn-lt"/>
                    <a:ea typeface="+mn-ea"/>
                    <a:cs typeface="+mn-cs"/>
                    <a:sym typeface="Arial Narrow"/>
                  </a:defRPr>
                </a:pPr>
                <a:r>
                  <a:rPr lang="en-US" sz="3600" dirty="0"/>
                  <a:t>5. If the new index structure has been selected at the steps</a:t>
                </a:r>
                <a:br>
                  <a:rPr lang="en-US" sz="3600" dirty="0"/>
                </a:br>
                <a:r>
                  <a:rPr lang="en-US" sz="3600" dirty="0"/>
                  <a:t>3 – 4, then the algorithm rebuilds the existing index structure replacing it by the new selected index structure and copies all the data stored in the previous index structure to the new index structure.</a:t>
                </a:r>
              </a:p>
            </p:txBody>
          </p:sp>
        </mc:Choice>
        <mc:Fallback>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3"/>
                <a:stretch>
                  <a:fillRect l="-964" t="-855" r="-850"/>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37492637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17</a:t>
            </a:fld>
            <a:endParaRPr lang="ru-RU" sz="3200" dirty="0">
              <a:solidFill>
                <a:srgbClr val="253957"/>
              </a:solidFill>
              <a:latin typeface="+mn-lt"/>
            </a:endParaRPr>
          </a:p>
        </p:txBody>
      </p:sp>
      <p:pic>
        <p:nvPicPr>
          <p:cNvPr id="10" name="Рисунок 9">
            <a:extLst>
              <a:ext uri="{FF2B5EF4-FFF2-40B4-BE49-F238E27FC236}">
                <a16:creationId xmlns:a16="http://schemas.microsoft.com/office/drawing/2014/main" id="{782944E5-2FDD-4BDC-99EB-52B49ADB0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10873088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Tree Key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18</a:t>
            </a:fld>
            <a:endParaRPr lang="ru-RU" sz="3200" dirty="0">
              <a:solidFill>
                <a:srgbClr val="253957"/>
              </a:solidFill>
              <a:latin typeface="+mn-lt"/>
            </a:endParaRPr>
          </a:p>
        </p:txBody>
      </p:sp>
      <p:sp>
        <p:nvSpPr>
          <p:cNvPr id="8" name="Прямоугольник 7">
            <a:extLst>
              <a:ext uri="{FF2B5EF4-FFF2-40B4-BE49-F238E27FC236}">
                <a16:creationId xmlns:a16="http://schemas.microsoft.com/office/drawing/2014/main" id="{5E208224-DFE0-4AD2-98A2-0AF44E3A280E}"/>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2C637C61-6230-4FB3-BB62-FB73F13F9493}"/>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08F0D944-5C8E-432F-A2FA-2D55E48282A4}"/>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87B1B18F-B3AE-405C-9C8C-34151C2F5E0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504C1470-1383-425A-AA9E-B8429221C511}"/>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2365B007-EDC7-4991-951F-3ABF71F99BFC}"/>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9D7E9C0F-77A9-4E96-98CA-B123477ED085}"/>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044905C6-0EF6-46D0-9563-73E78923EE86}"/>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64A0D769-4057-4D69-907B-F5FC21C3A1FF}"/>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20473974-E5CC-44A5-A42E-D27953CB9817}"/>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5CF100CD-5B95-40CE-82A8-5661216A397D}"/>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B396AC23-1B47-4EE1-9BEB-8EA38E687D23}"/>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CEE45A02-1BCA-438E-B49F-72BD7A735469}"/>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0AD53AA-0F9A-4E82-B84F-EBBEFF5A5741}"/>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E807749E-AD68-4782-B7D5-B4D6E810A420}"/>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4D4EB85A-10AF-4C3F-8B5B-725BD6D4ED9D}"/>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68601B07-11C4-414B-99A1-D4FF45099FE3}"/>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4F60F915-D835-4525-AB42-70429454D430}"/>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03726DFB-7629-4859-8970-2BC481F81F34}"/>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554E1970-194A-492B-8573-C04BCF409D68}"/>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33D37D56-2922-4EA9-B752-91001C45B187}"/>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12DBE7AC-4FD9-451F-8774-DC679E881AAB}"/>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Прямоугольник 31">
            <a:extLst>
              <a:ext uri="{FF2B5EF4-FFF2-40B4-BE49-F238E27FC236}">
                <a16:creationId xmlns:a16="http://schemas.microsoft.com/office/drawing/2014/main" id="{00A1316B-BD54-4B34-AA8C-B0D117C7280D}"/>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3" name="Прямоугольник 32">
            <a:extLst>
              <a:ext uri="{FF2B5EF4-FFF2-40B4-BE49-F238E27FC236}">
                <a16:creationId xmlns:a16="http://schemas.microsoft.com/office/drawing/2014/main" id="{9A9DD53C-8033-45AD-A0E1-4A456CF5909D}"/>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4" name="Левая фигурная скобка 33">
            <a:extLst>
              <a:ext uri="{FF2B5EF4-FFF2-40B4-BE49-F238E27FC236}">
                <a16:creationId xmlns:a16="http://schemas.microsoft.com/office/drawing/2014/main" id="{48812FF2-7389-447B-B84C-F106BA54725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5" name="Левая фигурная скобка 34">
            <a:extLst>
              <a:ext uri="{FF2B5EF4-FFF2-40B4-BE49-F238E27FC236}">
                <a16:creationId xmlns:a16="http://schemas.microsoft.com/office/drawing/2014/main" id="{A564437A-5A61-4DF4-839C-BA94087B5808}"/>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6" name="TextBox 35">
            <a:extLst>
              <a:ext uri="{FF2B5EF4-FFF2-40B4-BE49-F238E27FC236}">
                <a16:creationId xmlns:a16="http://schemas.microsoft.com/office/drawing/2014/main" id="{0451AABD-2257-47B7-8511-EE3ADA5F65FB}"/>
              </a:ext>
            </a:extLst>
          </p:cNvPr>
          <p:cNvSpPr txBox="1"/>
          <p:nvPr/>
        </p:nvSpPr>
        <p:spPr>
          <a:xfrm>
            <a:off x="6007917" y="11044582"/>
            <a:ext cx="495167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a:t>
            </a:r>
            <a:endParaRPr kumimoji="0" lang="ru-RU" sz="5000" b="0" i="0" u="none" strike="noStrike" cap="none" spc="0" normalizeH="0" baseline="0" dirty="0">
              <a:ln>
                <a:noFill/>
              </a:ln>
              <a:solidFill>
                <a:schemeClr val="accent1"/>
              </a:solidFill>
              <a:effectLst/>
              <a:uFillTx/>
              <a:sym typeface="Helvetica Light"/>
            </a:endParaRPr>
          </a:p>
        </p:txBody>
      </p:sp>
      <p:sp>
        <p:nvSpPr>
          <p:cNvPr id="37" name="TextBox 36">
            <a:extLst>
              <a:ext uri="{FF2B5EF4-FFF2-40B4-BE49-F238E27FC236}">
                <a16:creationId xmlns:a16="http://schemas.microsoft.com/office/drawing/2014/main" id="{3A1DC2BF-7AB1-49EC-B975-0AEAD74110D0}"/>
              </a:ext>
            </a:extLst>
          </p:cNvPr>
          <p:cNvSpPr txBox="1"/>
          <p:nvPr/>
        </p:nvSpPr>
        <p:spPr>
          <a:xfrm>
            <a:off x="15447566" y="11024997"/>
            <a:ext cx="440184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26719643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 Details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C API for the B-tree modifications library is implemented as dynamically shared library using the </a:t>
            </a:r>
            <a:r>
              <a:rPr lang="ru-RU" sz="6600" i="1" dirty="0" err="1">
                <a:solidFill>
                  <a:srgbClr val="253957"/>
                </a:solidFill>
                <a:sym typeface="Arial Narrow"/>
              </a:rPr>
              <a:t>extern</a:t>
            </a:r>
            <a:r>
              <a:rPr lang="ru-RU" sz="6600" i="1" dirty="0">
                <a:solidFill>
                  <a:srgbClr val="253957"/>
                </a:solidFill>
                <a:sym typeface="Arial Narrow"/>
              </a:rPr>
              <a:t> “C” { … }</a:t>
            </a:r>
            <a:r>
              <a:rPr lang="en-US" sz="6600" dirty="0">
                <a:solidFill>
                  <a:srgbClr val="253957"/>
                </a:solidFill>
                <a:sym typeface="Arial Narrow"/>
              </a:rPr>
              <a:t> C++ convention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SQLite extension registers </a:t>
            </a:r>
            <a:r>
              <a:rPr lang="en-US" sz="6600" i="1" dirty="0" err="1">
                <a:solidFill>
                  <a:srgbClr val="253957"/>
                </a:solidFill>
                <a:sym typeface="Arial Narrow"/>
              </a:rPr>
              <a:t>btrees_mods</a:t>
            </a:r>
            <a:r>
              <a:rPr lang="en-US" sz="6600" dirty="0">
                <a:solidFill>
                  <a:srgbClr val="253957"/>
                </a:solidFill>
                <a:sym typeface="Arial Narrow"/>
              </a:rPr>
              <a:t> module for creating the virtual tables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A virtual table is any table created using such a module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extension also registers </a:t>
            </a:r>
            <a:r>
              <a:rPr lang="en-US" sz="6600" i="1" dirty="0" err="1">
                <a:solidFill>
                  <a:srgbClr val="253957"/>
                </a:solidFill>
                <a:sym typeface="Arial Narrow"/>
              </a:rPr>
              <a:t>btreesModsVisualize</a:t>
            </a:r>
            <a:r>
              <a:rPr lang="en-US" sz="6600" i="1" dirty="0">
                <a:solidFill>
                  <a:srgbClr val="253957"/>
                </a:solidFill>
                <a:sym typeface="Arial Narrow"/>
              </a:rPr>
              <a:t>, </a:t>
            </a:r>
            <a:r>
              <a:rPr lang="en-US" sz="6600" i="1" dirty="0" err="1">
                <a:solidFill>
                  <a:srgbClr val="253957"/>
                </a:solidFill>
                <a:sym typeface="Arial Narrow"/>
              </a:rPr>
              <a:t>btreesModsGetTreeOrder</a:t>
            </a:r>
            <a:r>
              <a:rPr lang="en-US" sz="6600" i="1" dirty="0">
                <a:solidFill>
                  <a:srgbClr val="253957"/>
                </a:solidFill>
                <a:sym typeface="Arial Narrow"/>
              </a:rPr>
              <a:t>, </a:t>
            </a:r>
            <a:r>
              <a:rPr lang="en-US" sz="6600" i="1" dirty="0" err="1">
                <a:solidFill>
                  <a:srgbClr val="253957"/>
                </a:solidFill>
                <a:sym typeface="Arial Narrow"/>
              </a:rPr>
              <a:t>btreesModsGetTreeType</a:t>
            </a:r>
            <a:r>
              <a:rPr lang="en-US" sz="6600" i="1" dirty="0">
                <a:solidFill>
                  <a:srgbClr val="253957"/>
                </a:solidFill>
                <a:sym typeface="Arial Narrow"/>
              </a:rPr>
              <a:t> </a:t>
            </a:r>
            <a:r>
              <a:rPr lang="en-US" sz="6600" dirty="0">
                <a:solidFill>
                  <a:srgbClr val="253957"/>
                </a:solidFill>
                <a:sym typeface="Arial Narrow"/>
              </a:rPr>
              <a:t>functions</a:t>
            </a:r>
            <a:endParaRPr lang="ru-RU" sz="66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19</a:t>
            </a:fld>
            <a:endParaRPr lang="ru-RU" sz="3200" dirty="0">
              <a:solidFill>
                <a:srgbClr val="253957"/>
              </a:solidFill>
              <a:latin typeface="+mn-lt"/>
            </a:endParaRPr>
          </a:p>
        </p:txBody>
      </p:sp>
    </p:spTree>
    <p:extLst>
      <p:ext uri="{BB962C8B-B14F-4D97-AF65-F5344CB8AC3E}">
        <p14:creationId xmlns:p14="http://schemas.microsoft.com/office/powerpoint/2010/main" val="7671160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460895"/>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olidFill>
                  <a:srgbClr val="253957"/>
                </a:solidFill>
                <a:sym typeface="Arial Narrow"/>
              </a:rPr>
              <a:t>Motivation, existing solutions and main goals</a:t>
            </a:r>
            <a:endParaRPr lang="en-US" sz="7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modifications C++ library and research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Algorithm of selecting the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Implementation details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Usage example and experiment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 Details</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20</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FBE5851E-C473-4B53-908C-3F5F25A9AF02}"/>
              </a:ext>
            </a:extLst>
          </p:cNvPr>
          <p:cNvGraphicFramePr>
            <a:graphicFrameLocks noGrp="1"/>
          </p:cNvGraphicFramePr>
          <p:nvPr>
            <p:extLst>
              <p:ext uri="{D42A27DB-BD31-4B8C-83A1-F6EECF244321}">
                <p14:modId xmlns:p14="http://schemas.microsoft.com/office/powerpoint/2010/main" val="3995630476"/>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Creates a new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Inserts, deletes or updates a value of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Searches for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39794565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 Details</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21</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9BD286CE-DCED-4242-9ADD-B1105AECB9AF}"/>
              </a:ext>
            </a:extLst>
          </p:cNvPr>
          <p:cNvGraphicFramePr>
            <a:graphicFrameLocks noGrp="1"/>
          </p:cNvGraphicFramePr>
          <p:nvPr>
            <p:extLst>
              <p:ext uri="{D42A27DB-BD31-4B8C-83A1-F6EECF244321}">
                <p14:modId xmlns:p14="http://schemas.microsoft.com/office/powerpoint/2010/main" val="3003611073"/>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graphical representation of the table’s index structure (tree) into the </a:t>
                      </a:r>
                      <a:r>
                        <a:rPr lang="en-US" sz="4800" spc="-5" dirty="0" err="1">
                          <a:effectLst/>
                        </a:rPr>
                        <a:t>GraphViz</a:t>
                      </a:r>
                      <a:r>
                        <a:rPr lang="en-US" sz="4800" spc="-5" dirty="0">
                          <a:effectLst/>
                        </a:rPr>
                        <a:t> DOT file.</a:t>
                      </a:r>
                      <a:endParaRPr lang="ru-RU" sz="4800" spc="-5" dirty="0">
                        <a:effectLst/>
                      </a:endParaRP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order of the tree used as the table’s index structure.</a:t>
                      </a:r>
                      <a:endParaRPr lang="ru-RU" sz="4800" spc="-5" dirty="0">
                        <a:effectLst/>
                      </a:endParaRP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type of the tree (1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 used as the table’s index structure.</a:t>
                      </a:r>
                      <a:endParaRPr lang="ru-RU" sz="4800" spc="-5" dirty="0">
                        <a:effectLst/>
                      </a:endParaRP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39411416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Usage Example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22</a:t>
            </a:fld>
            <a:endParaRPr lang="ru-RU" sz="3200" dirty="0">
              <a:solidFill>
                <a:srgbClr val="253957"/>
              </a:solidFill>
              <a:latin typeface="+mn-lt"/>
            </a:endParaRPr>
          </a:p>
        </p:txBody>
      </p:sp>
      <p:pic>
        <p:nvPicPr>
          <p:cNvPr id="8" name="Рисунок 7" descr="C:\Users\User\YandexDisk\Скриншоты\2019-05-08_00-07-26.png">
            <a:extLst>
              <a:ext uri="{FF2B5EF4-FFF2-40B4-BE49-F238E27FC236}">
                <a16:creationId xmlns:a16="http://schemas.microsoft.com/office/drawing/2014/main" id="{F3B2A97E-C38A-455D-A447-8AD086B668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03901382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23</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E93F5F39-0F2D-4E5A-A774-52688A8618C1}"/>
              </a:ext>
            </a:extLst>
          </p:cNvPr>
          <p:cNvGraphicFramePr>
            <a:graphicFrameLocks noGrp="1"/>
          </p:cNvGraphicFramePr>
          <p:nvPr>
            <p:extLst>
              <p:ext uri="{D42A27DB-BD31-4B8C-83A1-F6EECF244321}">
                <p14:modId xmlns:p14="http://schemas.microsoft.com/office/powerpoint/2010/main" val="517468361"/>
              </p:ext>
            </p:extLst>
          </p:nvPr>
        </p:nvGraphicFramePr>
        <p:xfrm>
          <a:off x="1209448" y="4955268"/>
          <a:ext cx="21495711" cy="6949440"/>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884787661"/>
                    </a:ext>
                  </a:extLst>
                </a:gridCol>
                <a:gridCol w="7801358">
                  <a:extLst>
                    <a:ext uri="{9D8B030D-6E8A-4147-A177-3AD203B41FA5}">
                      <a16:colId xmlns:a16="http://schemas.microsoft.com/office/drawing/2014/main" val="435465238"/>
                    </a:ext>
                  </a:extLst>
                </a:gridCol>
                <a:gridCol w="6339372">
                  <a:extLst>
                    <a:ext uri="{9D8B030D-6E8A-4147-A177-3AD203B41FA5}">
                      <a16:colId xmlns:a16="http://schemas.microsoft.com/office/drawing/2014/main" val="1646806751"/>
                    </a:ext>
                  </a:extLst>
                </a:gridCol>
              </a:tblGrid>
              <a:tr h="0">
                <a:tc>
                  <a:txBody>
                    <a:bodyPr/>
                    <a:lstStyle/>
                    <a:p>
                      <a:pPr indent="182880" algn="ctr">
                        <a:lnSpc>
                          <a:spcPct val="95000"/>
                        </a:lnSpc>
                        <a:spcAft>
                          <a:spcPts val="600"/>
                        </a:spcAft>
                        <a:tabLst>
                          <a:tab pos="182880" algn="l"/>
                        </a:tabLst>
                      </a:pPr>
                      <a:r>
                        <a:rPr lang="en-US" sz="4800" b="1" spc="-5" dirty="0">
                          <a:effectLst/>
                        </a:rPr>
                        <a:t>Operation on the table</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Total execution time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Mean execution time per row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49747560"/>
                  </a:ext>
                </a:extLst>
              </a:tr>
              <a:tr h="0">
                <a:tc>
                  <a:txBody>
                    <a:bodyPr/>
                    <a:lstStyle/>
                    <a:p>
                      <a:pPr indent="182880" algn="ctr">
                        <a:lnSpc>
                          <a:spcPct val="95000"/>
                        </a:lnSpc>
                        <a:spcAft>
                          <a:spcPts val="600"/>
                        </a:spcAft>
                        <a:tabLst>
                          <a:tab pos="182880" algn="l"/>
                        </a:tabLst>
                      </a:pPr>
                      <a:r>
                        <a:rPr lang="en-US" sz="4800" spc="-5" dirty="0">
                          <a:effectLst/>
                        </a:rPr>
                        <a:t>Table creation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a:effectLst/>
                        </a:rPr>
                        <a:t>-</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7057319"/>
                  </a:ext>
                </a:extLst>
              </a:tr>
              <a:tr h="0">
                <a:tc>
                  <a:txBody>
                    <a:bodyPr/>
                    <a:lstStyle/>
                    <a:p>
                      <a:pPr indent="182880" algn="ctr">
                        <a:lnSpc>
                          <a:spcPct val="95000"/>
                        </a:lnSpc>
                        <a:spcAft>
                          <a:spcPts val="600"/>
                        </a:spcAft>
                        <a:tabLst>
                          <a:tab pos="182880" algn="l"/>
                        </a:tabLst>
                      </a:pPr>
                      <a:r>
                        <a:rPr lang="en-US" sz="4800" spc="-5" dirty="0">
                          <a:effectLst/>
                        </a:rPr>
                        <a:t>First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10301</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9230144"/>
                  </a:ext>
                </a:extLst>
              </a:tr>
              <a:tr h="0">
                <a:tc>
                  <a:txBody>
                    <a:bodyPr/>
                    <a:lstStyle/>
                    <a:p>
                      <a:pPr indent="182880" algn="ctr">
                        <a:lnSpc>
                          <a:spcPct val="95000"/>
                        </a:lnSpc>
                        <a:spcAft>
                          <a:spcPts val="600"/>
                        </a:spcAft>
                        <a:tabLst>
                          <a:tab pos="182880" algn="l"/>
                        </a:tabLst>
                      </a:pPr>
                      <a:r>
                        <a:rPr lang="en-US" sz="4800" spc="-5" dirty="0">
                          <a:effectLst/>
                        </a:rPr>
                        <a:t>Next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10322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13958359"/>
                  </a:ext>
                </a:extLst>
              </a:tr>
              <a:tr h="0">
                <a:tc>
                  <a:txBody>
                    <a:bodyPr/>
                    <a:lstStyle/>
                    <a:p>
                      <a:pPr indent="182880" algn="ctr">
                        <a:lnSpc>
                          <a:spcPct val="95000"/>
                        </a:lnSpc>
                        <a:spcAft>
                          <a:spcPts val="600"/>
                        </a:spcAft>
                        <a:tabLst>
                          <a:tab pos="182880" algn="l"/>
                        </a:tabLst>
                      </a:pPr>
                      <a:r>
                        <a:rPr lang="en-US" sz="4800" spc="-5" dirty="0">
                          <a:effectLst/>
                        </a:rPr>
                        <a:t>1001st row insertion (including the B</a:t>
                      </a:r>
                      <a:r>
                        <a:rPr lang="en-US" sz="4800" spc="-5" baseline="30000" dirty="0">
                          <a:effectLst/>
                        </a:rPr>
                        <a:t>+</a:t>
                      </a:r>
                      <a:r>
                        <a:rPr lang="en-US" sz="4800" spc="-5" dirty="0">
                          <a:effectLst/>
                        </a:rPr>
                        <a:t>-tree into the B</a:t>
                      </a:r>
                      <a:r>
                        <a:rPr lang="en-US" sz="4800" spc="-5" baseline="30000" dirty="0">
                          <a:effectLst/>
                        </a:rPr>
                        <a:t>*</a:t>
                      </a:r>
                      <a:r>
                        <a:rPr lang="en-US" sz="4800" spc="-5" dirty="0">
                          <a:effectLst/>
                        </a:rPr>
                        <a:t>-tree rebuilding)</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8783774"/>
                  </a:ext>
                </a:extLst>
              </a:tr>
              <a:tr h="0">
                <a:tc>
                  <a:txBody>
                    <a:bodyPr/>
                    <a:lstStyle/>
                    <a:p>
                      <a:pPr indent="182880" algn="ctr">
                        <a:lnSpc>
                          <a:spcPct val="95000"/>
                        </a:lnSpc>
                        <a:spcAft>
                          <a:spcPts val="600"/>
                        </a:spcAft>
                        <a:tabLst>
                          <a:tab pos="182880" algn="l"/>
                        </a:tabLst>
                      </a:pPr>
                      <a:r>
                        <a:rPr lang="en-US" sz="4800" spc="-5" dirty="0">
                          <a:effectLst/>
                        </a:rPr>
                        <a:t>Next 499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9386</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18.8</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04921546"/>
                  </a:ext>
                </a:extLst>
              </a:tr>
              <a:tr h="0">
                <a:tc>
                  <a:txBody>
                    <a:bodyPr/>
                    <a:lstStyle/>
                    <a:p>
                      <a:pPr indent="182880" algn="ctr">
                        <a:lnSpc>
                          <a:spcPct val="95000"/>
                        </a:lnSpc>
                        <a:spcAft>
                          <a:spcPts val="600"/>
                        </a:spcAft>
                        <a:tabLst>
                          <a:tab pos="182880" algn="l"/>
                        </a:tabLst>
                      </a:pPr>
                      <a:r>
                        <a:rPr lang="en-US" sz="4800" spc="-5" dirty="0">
                          <a:effectLst/>
                        </a:rPr>
                        <a:t>Last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9032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18.1</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14200275"/>
                  </a:ext>
                </a:extLst>
              </a:tr>
            </a:tbl>
          </a:graphicData>
        </a:graphic>
      </p:graphicFrame>
    </p:spTree>
    <p:extLst>
      <p:ext uri="{BB962C8B-B14F-4D97-AF65-F5344CB8AC3E}">
        <p14:creationId xmlns:p14="http://schemas.microsoft.com/office/powerpoint/2010/main" val="10868244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24</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67C81A94-8D10-4CCB-9602-D15821279856}"/>
              </a:ext>
            </a:extLst>
          </p:cNvPr>
          <p:cNvGraphicFramePr>
            <a:graphicFrameLocks noGrp="1"/>
          </p:cNvGraphicFramePr>
          <p:nvPr>
            <p:extLst>
              <p:ext uri="{D42A27DB-BD31-4B8C-83A1-F6EECF244321}">
                <p14:modId xmlns:p14="http://schemas.microsoft.com/office/powerpoint/2010/main" val="659573181"/>
              </p:ext>
            </p:extLst>
          </p:nvPr>
        </p:nvGraphicFramePr>
        <p:xfrm>
          <a:off x="1201065" y="4363372"/>
          <a:ext cx="21495711" cy="7644384"/>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3697448389"/>
                    </a:ext>
                  </a:extLst>
                </a:gridCol>
                <a:gridCol w="7801358">
                  <a:extLst>
                    <a:ext uri="{9D8B030D-6E8A-4147-A177-3AD203B41FA5}">
                      <a16:colId xmlns:a16="http://schemas.microsoft.com/office/drawing/2014/main" val="3137794303"/>
                    </a:ext>
                  </a:extLst>
                </a:gridCol>
                <a:gridCol w="6339372">
                  <a:extLst>
                    <a:ext uri="{9D8B030D-6E8A-4147-A177-3AD203B41FA5}">
                      <a16:colId xmlns:a16="http://schemas.microsoft.com/office/drawing/2014/main" val="302482374"/>
                    </a:ext>
                  </a:extLst>
                </a:gridCol>
              </a:tblGrid>
              <a:tr h="347472">
                <a:tc>
                  <a:txBody>
                    <a:bodyPr/>
                    <a:lstStyle/>
                    <a:p>
                      <a:pPr indent="182880" algn="ctr">
                        <a:lnSpc>
                          <a:spcPct val="95000"/>
                        </a:lnSpc>
                        <a:spcAft>
                          <a:spcPts val="600"/>
                        </a:spcAft>
                        <a:tabLst>
                          <a:tab pos="182880" algn="l"/>
                        </a:tabLst>
                      </a:pPr>
                      <a:r>
                        <a:rPr lang="en-US" sz="4400" b="1" spc="-5" dirty="0">
                          <a:effectLst/>
                        </a:rPr>
                        <a:t>Operation on the table</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Total execution time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Mean execution time per row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4522774"/>
                  </a:ext>
                </a:extLst>
              </a:tr>
              <a:tr h="347472">
                <a:tc>
                  <a:txBody>
                    <a:bodyPr/>
                    <a:lstStyle/>
                    <a:p>
                      <a:pPr indent="182880" algn="ctr">
                        <a:lnSpc>
                          <a:spcPct val="95000"/>
                        </a:lnSpc>
                        <a:spcAft>
                          <a:spcPts val="600"/>
                        </a:spcAft>
                        <a:tabLst>
                          <a:tab pos="182880" algn="l"/>
                        </a:tabLst>
                      </a:pPr>
                      <a:r>
                        <a:rPr lang="en-US" sz="4400" spc="-5" dirty="0">
                          <a:effectLst/>
                        </a:rPr>
                        <a:t>First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11558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23.1</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3952199"/>
                  </a:ext>
                </a:extLst>
              </a:tr>
              <a:tr h="0">
                <a:tc>
                  <a:txBody>
                    <a:bodyPr/>
                    <a:lstStyle/>
                    <a:p>
                      <a:pPr indent="182880" algn="ctr">
                        <a:lnSpc>
                          <a:spcPct val="95000"/>
                        </a:lnSpc>
                        <a:spcAft>
                          <a:spcPts val="600"/>
                        </a:spcAft>
                        <a:tabLst>
                          <a:tab pos="182880" algn="l"/>
                        </a:tabLst>
                      </a:pPr>
                      <a:r>
                        <a:rPr lang="en-US" sz="4400" spc="-5" dirty="0">
                          <a:effectLst/>
                        </a:rPr>
                        <a:t>Next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10708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21.4</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4939370"/>
                  </a:ext>
                </a:extLst>
              </a:tr>
              <a:tr h="0">
                <a:tc>
                  <a:txBody>
                    <a:bodyPr/>
                    <a:lstStyle/>
                    <a:p>
                      <a:pPr indent="182880" algn="ctr">
                        <a:lnSpc>
                          <a:spcPct val="95000"/>
                        </a:lnSpc>
                        <a:spcAft>
                          <a:spcPts val="600"/>
                        </a:spcAft>
                        <a:tabLst>
                          <a:tab pos="182880" algn="l"/>
                        </a:tabLst>
                      </a:pPr>
                      <a:r>
                        <a:rPr lang="en-US" sz="4400" spc="-5" dirty="0">
                          <a:effectLst/>
                        </a:rPr>
                        <a:t>1001st row insertion (including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4006901"/>
                  </a:ext>
                </a:extLst>
              </a:tr>
              <a:tr h="0">
                <a:tc>
                  <a:txBody>
                    <a:bodyPr/>
                    <a:lstStyle/>
                    <a:p>
                      <a:pPr indent="182880" algn="ctr">
                        <a:lnSpc>
                          <a:spcPct val="95000"/>
                        </a:lnSpc>
                        <a:spcAft>
                          <a:spcPts val="600"/>
                        </a:spcAft>
                        <a:tabLst>
                          <a:tab pos="182880" algn="l"/>
                        </a:tabLst>
                      </a:pPr>
                      <a:r>
                        <a:rPr lang="en-US" sz="4400" spc="-5" dirty="0">
                          <a:effectLst/>
                        </a:rPr>
                        <a:t>Next 499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9418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4302424"/>
                  </a:ext>
                </a:extLst>
              </a:tr>
              <a:tr h="0">
                <a:tc>
                  <a:txBody>
                    <a:bodyPr/>
                    <a:lstStyle/>
                    <a:p>
                      <a:pPr indent="182880" algn="ctr">
                        <a:lnSpc>
                          <a:spcPct val="95000"/>
                        </a:lnSpc>
                        <a:spcAft>
                          <a:spcPts val="600"/>
                        </a:spcAft>
                        <a:tabLst>
                          <a:tab pos="182880" algn="l"/>
                        </a:tabLst>
                      </a:pPr>
                      <a:r>
                        <a:rPr lang="en-US" sz="4400" spc="-5" dirty="0">
                          <a:effectLst/>
                        </a:rPr>
                        <a:t>Last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8863</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17.7</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5466956"/>
                  </a:ext>
                </a:extLst>
              </a:tr>
              <a:tr h="318516">
                <a:tc>
                  <a:txBody>
                    <a:bodyPr/>
                    <a:lstStyle/>
                    <a:p>
                      <a:pPr indent="182880" algn="ctr">
                        <a:lnSpc>
                          <a:spcPct val="95000"/>
                        </a:lnSpc>
                        <a:spcAft>
                          <a:spcPts val="600"/>
                        </a:spcAft>
                        <a:tabLst>
                          <a:tab pos="182880" algn="l"/>
                        </a:tabLst>
                      </a:pPr>
                      <a:r>
                        <a:rPr lang="en-US" sz="4400" spc="-5" dirty="0">
                          <a:effectLst/>
                        </a:rPr>
                        <a:t>1000 rows insertion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18890</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3311153"/>
                  </a:ext>
                </a:extLst>
              </a:tr>
              <a:tr h="318516">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Next 5000 rows insertion </a:t>
                      </a:r>
                      <a:r>
                        <a:rPr lang="en-US" sz="4400" spc="-5" dirty="0">
                          <a:effectLst/>
                        </a:rPr>
                        <a:t>(including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92395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18.5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extLst>
                  <a:ext uri="{0D108BD9-81ED-4DB2-BD59-A6C34878D82A}">
                    <a16:rowId xmlns:a16="http://schemas.microsoft.com/office/drawing/2014/main" val="1779453871"/>
                  </a:ext>
                </a:extLst>
              </a:tr>
            </a:tbl>
          </a:graphicData>
        </a:graphic>
      </p:graphicFrame>
    </p:spTree>
    <p:extLst>
      <p:ext uri="{BB962C8B-B14F-4D97-AF65-F5344CB8AC3E}">
        <p14:creationId xmlns:p14="http://schemas.microsoft.com/office/powerpoint/2010/main" val="36894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9" y="4363315"/>
            <a:ext cx="23597191"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into the B</a:t>
            </a:r>
            <a:r>
              <a:rPr lang="en-US" sz="6600" baseline="30000" dirty="0"/>
              <a:t>*</a:t>
            </a:r>
            <a:r>
              <a:rPr lang="en-US" sz="6600" dirty="0"/>
              <a:t>-tree was </a:t>
            </a:r>
            <a:r>
              <a:rPr lang="en-US" sz="6600" i="1" dirty="0"/>
              <a:t>faster</a:t>
            </a:r>
            <a:r>
              <a:rPr lang="en-US" sz="6600" dirty="0"/>
              <a:t> than into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deletion from the B</a:t>
            </a:r>
            <a:r>
              <a:rPr lang="en-US" sz="6600" baseline="30000" dirty="0"/>
              <a:t>*+</a:t>
            </a:r>
            <a:r>
              <a:rPr lang="en-US" sz="6600" dirty="0"/>
              <a:t>-tree was </a:t>
            </a:r>
            <a:r>
              <a:rPr lang="en-US" sz="6600" i="1" dirty="0"/>
              <a:t>faster</a:t>
            </a:r>
            <a:r>
              <a:rPr lang="en-US" sz="6600" dirty="0"/>
              <a:t> than from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into the B</a:t>
            </a:r>
            <a:r>
              <a:rPr lang="en-US" sz="6600" baseline="30000" dirty="0"/>
              <a:t>*</a:t>
            </a:r>
            <a:r>
              <a:rPr lang="en-US" sz="6600" dirty="0"/>
              <a:t>-tree was </a:t>
            </a:r>
            <a:r>
              <a:rPr lang="en-US" sz="6600" i="1" dirty="0"/>
              <a:t>slightly faster</a:t>
            </a:r>
            <a:r>
              <a:rPr lang="en-US" sz="6600" dirty="0"/>
              <a:t> than into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search in a table took about 1 </a:t>
            </a:r>
            <a:r>
              <a:rPr lang="en-US" sz="6600" dirty="0" err="1"/>
              <a:t>ms</a:t>
            </a:r>
            <a:r>
              <a:rPr lang="en-US" sz="6600" dirty="0"/>
              <a:t> on all the B-tree modifications considered in this work</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25</a:t>
            </a:fld>
            <a:endParaRPr lang="ru-RU" sz="3200" dirty="0">
              <a:solidFill>
                <a:srgbClr val="253957"/>
              </a:solidFill>
              <a:latin typeface="+mn-lt"/>
            </a:endParaRPr>
          </a:p>
        </p:txBody>
      </p:sp>
    </p:spTree>
    <p:extLst>
      <p:ext uri="{BB962C8B-B14F-4D97-AF65-F5344CB8AC3E}">
        <p14:creationId xmlns:p14="http://schemas.microsoft.com/office/powerpoint/2010/main" val="156081032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8"/>
            <a:ext cx="23597191" cy="9329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developed B</a:t>
            </a:r>
            <a:r>
              <a:rPr lang="en-US" sz="6600" baseline="30000" dirty="0"/>
              <a:t>*+</a:t>
            </a:r>
            <a:r>
              <a:rPr lang="en-US" sz="6600" dirty="0"/>
              <a:t>-tree has smaller running time for keys insertion and deletion than B-tree, however it has greater memory usage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B-tree modifications library is connected to the SQLite as an extension using C API</a:t>
            </a:r>
            <a:r>
              <a:rPr lang="en-US" sz="6600" dirty="0">
                <a:solidFill>
                  <a:srgbClr val="253957"/>
                </a:solidFill>
                <a:sym typeface="Arial Narrow"/>
              </a:rPr>
              <a:t> developed in this work</a:t>
            </a:r>
            <a:endParaRPr lang="en-US" sz="66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experiments were conducted using the developed library</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algorithm of automatic selection of the suitable index structure is developed and implemented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Experiments calculating performance of indexing table data were conducted using the developed SQLite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26</a:t>
            </a:fld>
            <a:endParaRPr lang="ru-RU" sz="3200" dirty="0">
              <a:solidFill>
                <a:srgbClr val="253957"/>
              </a:solidFill>
              <a:latin typeface="+mn-lt"/>
            </a:endParaRPr>
          </a:p>
        </p:txBody>
      </p:sp>
    </p:spTree>
    <p:extLst>
      <p:ext uri="{BB962C8B-B14F-4D97-AF65-F5344CB8AC3E}">
        <p14:creationId xmlns:p14="http://schemas.microsoft.com/office/powerpoint/2010/main" val="17404754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solidFill>
                  <a:srgbClr val="253957"/>
                </a:solidFill>
                <a:sym typeface="Arial Narrow"/>
              </a:rPr>
              <a:t>[4] A. </a:t>
            </a:r>
            <a:r>
              <a:rPr lang="en-US" sz="5400" dirty="0" err="1">
                <a:solidFill>
                  <a:srgbClr val="253957"/>
                </a:solidFill>
                <a:sym typeface="Arial Narrow"/>
              </a:rPr>
              <a:t>Rigin</a:t>
            </a:r>
            <a:r>
              <a:rPr lang="en-US" sz="5400" dirty="0">
                <a:solidFill>
                  <a:srgbClr val="253957"/>
                </a:solidFill>
                <a:sym typeface="Arial Narrow"/>
              </a:rPr>
              <a:t>, “On the Performance of Multiway Trees in the Problem of Structured Data Indexing,” (in Russian), coursework, Dept. Soft. Eng., HSE, Moscow, Russia, 2018.</a:t>
            </a:r>
            <a:endParaRPr lang="en-US" sz="5400" dirty="0"/>
          </a:p>
          <a:p>
            <a:pPr algn="l">
              <a:defRPr sz="2800">
                <a:solidFill>
                  <a:srgbClr val="253957"/>
                </a:solidFill>
                <a:latin typeface="+mn-lt"/>
                <a:ea typeface="+mn-ea"/>
                <a:cs typeface="+mn-cs"/>
                <a:sym typeface="Arial Narrow"/>
              </a:defRPr>
            </a:pPr>
            <a:r>
              <a:rPr lang="en-US" sz="5400" dirty="0"/>
              <a:t>[5] “Run-Time Loadable Extensions.” SQLite.org. Available: </a:t>
            </a:r>
            <a:r>
              <a:rPr lang="en-US" sz="5400" dirty="0">
                <a:hlinkClick r:id="rId4"/>
              </a:rPr>
              <a:t>https://www.sqlite.org/loadext.html</a:t>
            </a:r>
            <a:r>
              <a:rPr lang="en-US" sz="5400" dirty="0"/>
              <a:t> (accessed Jan. 20, 2019).</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27</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Technologies Used</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29</a:t>
            </a:fld>
            <a:endParaRPr lang="ru-RU" sz="3200" dirty="0">
              <a:solidFill>
                <a:srgbClr val="253957"/>
              </a:solidFill>
              <a:latin typeface="+mn-lt"/>
            </a:endParaRPr>
          </a:p>
        </p:txBody>
      </p:sp>
      <p:pic>
        <p:nvPicPr>
          <p:cNvPr id="17" name="Рисунок 16">
            <a:extLst>
              <a:ext uri="{FF2B5EF4-FFF2-40B4-BE49-F238E27FC236}">
                <a16:creationId xmlns:a16="http://schemas.microsoft.com/office/drawing/2014/main" id="{06992902-01A2-426F-A20A-B1D929D99311}"/>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18" name="Рисунок 17">
            <a:extLst>
              <a:ext uri="{FF2B5EF4-FFF2-40B4-BE49-F238E27FC236}">
                <a16:creationId xmlns:a16="http://schemas.microsoft.com/office/drawing/2014/main" id="{9FC4014A-F942-43BB-9C64-890DEACA86B8}"/>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9" name="Рисунок 18">
            <a:extLst>
              <a:ext uri="{FF2B5EF4-FFF2-40B4-BE49-F238E27FC236}">
                <a16:creationId xmlns:a16="http://schemas.microsoft.com/office/drawing/2014/main" id="{DA9CD35A-9837-4404-B0EE-7F746D6B2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20" name="Рисунок 19">
            <a:extLst>
              <a:ext uri="{FF2B5EF4-FFF2-40B4-BE49-F238E27FC236}">
                <a16:creationId xmlns:a16="http://schemas.microsoft.com/office/drawing/2014/main" id="{EC0D0D34-2E1B-48D9-ADB4-2FD63D2F11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21" name="Рисунок 20">
            <a:extLst>
              <a:ext uri="{FF2B5EF4-FFF2-40B4-BE49-F238E27FC236}">
                <a16:creationId xmlns:a16="http://schemas.microsoft.com/office/drawing/2014/main" id="{0BA1F728-4458-4FA3-9C30-600B30E26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22" name="Рисунок 21">
            <a:extLst>
              <a:ext uri="{FF2B5EF4-FFF2-40B4-BE49-F238E27FC236}">
                <a16:creationId xmlns:a16="http://schemas.microsoft.com/office/drawing/2014/main" id="{466BC68C-D3DC-4B84-B96C-39A45D5348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23" name="Рисунок 22">
            <a:extLst>
              <a:ext uri="{FF2B5EF4-FFF2-40B4-BE49-F238E27FC236}">
                <a16:creationId xmlns:a16="http://schemas.microsoft.com/office/drawing/2014/main" id="{3B5C4B27-6AC3-495E-8747-5633528B8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24" name="Picture 2" descr="https://daveismyname.blog/assets/images/blog/tutorials/python/Python_logo.png">
            <a:extLst>
              <a:ext uri="{FF2B5EF4-FFF2-40B4-BE49-F238E27FC236}">
                <a16:creationId xmlns:a16="http://schemas.microsoft.com/office/drawing/2014/main" id="{19A24D4E-77CD-463D-902B-9C42D615FCF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509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mc:Choice xmlns:a14="http://schemas.microsoft.com/office/drawing/2010/main"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Balanced search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Nodes may contain more than 1 key and more than 2 pointers to the children nodes</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If some node contains </a:t>
                </a:r>
                <a14:m>
                  <m:oMath xmlns:m="http://schemas.openxmlformats.org/officeDocument/2006/math">
                    <m:r>
                      <a:rPr lang="en-US" sz="5400" i="1" dirty="0" smtClean="0">
                        <a:latin typeface="Cambria Math" panose="02040503050406030204" pitchFamily="18" charset="0"/>
                      </a:rPr>
                      <m:t>𝑘</m:t>
                    </m:r>
                  </m:oMath>
                </a14:m>
                <a:r>
                  <a:rPr lang="en-US" sz="5400" dirty="0"/>
                  <a:t> keys than it contains </a:t>
                </a:r>
                <a14:m>
                  <m:oMath xmlns:m="http://schemas.openxmlformats.org/officeDocument/2006/math">
                    <m:r>
                      <a:rPr lang="en-US" sz="5400" i="1" dirty="0" smtClean="0">
                        <a:latin typeface="Cambria Math" panose="02040503050406030204" pitchFamily="18" charset="0"/>
                      </a:rPr>
                      <m:t>𝑘</m:t>
                    </m:r>
                    <m:r>
                      <a:rPr lang="en-US" sz="5400" i="1" dirty="0" smtClean="0">
                        <a:latin typeface="Cambria Math" panose="02040503050406030204" pitchFamily="18" charset="0"/>
                      </a:rPr>
                      <m:t>+1 </m:t>
                    </m:r>
                  </m:oMath>
                </a14:m>
                <a:r>
                  <a:rPr lang="en-US" sz="5400" dirty="0"/>
                  <a:t>pointers to the children nodes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order </a:t>
                </a:r>
                <a:r>
                  <a:rPr lang="en-US" sz="5400" dirty="0"/>
                  <a:t>is such a </a:t>
                </a:r>
                <a14:m>
                  <m:oMath xmlns:m="http://schemas.openxmlformats.org/officeDocument/2006/math">
                    <m:r>
                      <a:rPr lang="en-US" sz="5400" b="0" i="1" smtClean="0">
                        <a:latin typeface="Cambria Math" panose="02040503050406030204" pitchFamily="18" charset="0"/>
                      </a:rPr>
                      <m:t>𝑡</m:t>
                    </m:r>
                  </m:oMath>
                </a14:m>
                <a:r>
                  <a:rPr lang="en-US" sz="5400" b="1" dirty="0"/>
                  <a:t> </a:t>
                </a:r>
                <a:r>
                  <a:rPr lang="en-US" sz="5400" dirty="0"/>
                  <a:t>number that (</a:t>
                </a:r>
                <a14:m>
                  <m:oMath xmlns:m="http://schemas.openxmlformats.org/officeDocument/2006/math">
                    <m:r>
                      <a:rPr lang="en-US" sz="5400" b="0" i="1" smtClean="0">
                        <a:latin typeface="Cambria Math" panose="02040503050406030204" pitchFamily="18" charset="0"/>
                      </a:rPr>
                      <m:t>𝑘</m:t>
                    </m:r>
                  </m:oMath>
                </a14:m>
                <a:r>
                  <a:rPr lang="en-US" sz="5400" dirty="0"/>
                  <a:t> is the count of keys in the node):</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each non-root node: </a:t>
                </a:r>
                <a14:m>
                  <m:oMath xmlns:m="http://schemas.openxmlformats.org/officeDocument/2006/math">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endParaRPr lang="en-US" sz="5400"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non-empty tree: </a:t>
                </a:r>
                <a14:m>
                  <m:oMath xmlns:m="http://schemas.openxmlformats.org/officeDocument/2006/math">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endParaRPr lang="en-US" sz="54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empty tree: </a:t>
                </a:r>
                <a14:m>
                  <m:oMath xmlns:m="http://schemas.openxmlformats.org/officeDocument/2006/math">
                    <m:r>
                      <a:rPr lang="en-US" sz="5400" i="1">
                        <a:solidFill>
                          <a:srgbClr val="253957"/>
                        </a:solidFill>
                        <a:latin typeface="Cambria Math" panose="02040503050406030204" pitchFamily="18" charset="0"/>
                        <a:sym typeface="Arial Narrow"/>
                      </a:rPr>
                      <m:t>𝑘</m:t>
                    </m:r>
                    <m:r>
                      <a:rPr lang="en-US" sz="5400" i="1">
                        <a:solidFill>
                          <a:srgbClr val="253957"/>
                        </a:solidFill>
                        <a:latin typeface="Cambria Math" panose="02040503050406030204" pitchFamily="18" charset="0"/>
                        <a:sym typeface="Arial Narrow"/>
                      </a:rPr>
                      <m:t>=0</m:t>
                    </m:r>
                  </m:oMath>
                </a14:m>
                <a:endParaRPr lang="en-US" sz="54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height</a:t>
                </a:r>
                <a:r>
                  <a:rPr lang="en-US" sz="5400" dirty="0"/>
                  <a:t> is </a:t>
                </a:r>
                <a14:m>
                  <m:oMath xmlns:m="http://schemas.openxmlformats.org/officeDocument/2006/math">
                    <m:r>
                      <a:rPr lang="en-US" sz="5400" b="0" i="1" smtClean="0">
                        <a:latin typeface="Cambria Math" panose="02040503050406030204" pitchFamily="18" charset="0"/>
                      </a:rPr>
                      <m:t>𝑂</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𝑙𝑜𝑔</m:t>
                        </m:r>
                      </m:e>
                      <m:sub>
                        <m:r>
                          <a:rPr lang="en-US" sz="5400" b="0" i="1" smtClean="0">
                            <a:latin typeface="Cambria Math" panose="02040503050406030204" pitchFamily="18" charset="0"/>
                          </a:rPr>
                          <m:t>𝑡</m:t>
                        </m:r>
                      </m:sub>
                    </m:sSub>
                    <m:r>
                      <a:rPr lang="en-US" sz="5400" b="0" i="1" smtClean="0">
                        <a:latin typeface="Cambria Math" panose="02040503050406030204" pitchFamily="18" charset="0"/>
                      </a:rPr>
                      <m:t>𝑛</m:t>
                    </m:r>
                    <m:r>
                      <a:rPr lang="en-US" sz="5400" b="0" i="1" smtClean="0">
                        <a:latin typeface="Cambria Math" panose="02040503050406030204" pitchFamily="18" charset="0"/>
                      </a:rPr>
                      <m:t>)</m:t>
                    </m:r>
                  </m:oMath>
                </a14:m>
                <a:r>
                  <a:rPr lang="en-US" sz="5400" dirty="0"/>
                  <a:t>, where </a:t>
                </a:r>
                <a14:m>
                  <m:oMath xmlns:m="http://schemas.openxmlformats.org/officeDocument/2006/math">
                    <m:r>
                      <a:rPr lang="en-US" sz="5400" b="0" i="1" smtClean="0">
                        <a:latin typeface="Cambria Math" panose="02040503050406030204" pitchFamily="18" charset="0"/>
                      </a:rPr>
                      <m:t>𝑡</m:t>
                    </m:r>
                  </m:oMath>
                </a14:m>
                <a:r>
                  <a:rPr lang="en-US" sz="5400" dirty="0"/>
                  <a:t> is tree order and </a:t>
                </a:r>
                <a14:m>
                  <m:oMath xmlns:m="http://schemas.openxmlformats.org/officeDocument/2006/math">
                    <m:r>
                      <a:rPr lang="en-US" sz="5400" b="0" i="1" smtClean="0">
                        <a:latin typeface="Cambria Math" panose="02040503050406030204" pitchFamily="18" charset="0"/>
                      </a:rPr>
                      <m:t>𝑛</m:t>
                    </m:r>
                  </m:oMath>
                </a14:m>
                <a:r>
                  <a:rPr lang="en-US" sz="5400" dirty="0"/>
                  <a:t> is the count of keys in the tree</a:t>
                </a:r>
                <a:endParaRPr lang="en-US" sz="54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Usually used as the data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338" t="-2228" b="-2024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mc:Choice xmlns:a14="http://schemas.microsoft.com/office/drawing/2010/main"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20316"/>
                <a:ext cx="10137679"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Searching</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b="0" i="1" smtClean="0">
                        <a:solidFill>
                          <a:srgbClr val="253957"/>
                        </a:solidFill>
                        <a:latin typeface="Cambria Math" panose="02040503050406030204" pitchFamily="18" charset="0"/>
                        <a:sym typeface="Arial Narrow"/>
                      </a:rPr>
                      <m:t>𝑂</m:t>
                    </m:r>
                    <m:r>
                      <a:rPr lang="en-US" sz="4800" b="0" i="1" smtClean="0">
                        <a:solidFill>
                          <a:srgbClr val="253957"/>
                        </a:solidFill>
                        <a:latin typeface="Cambria Math" panose="02040503050406030204" pitchFamily="18" charset="0"/>
                        <a:sym typeface="Arial Narrow"/>
                      </a:rPr>
                      <m:t>(</m:t>
                    </m:r>
                    <m:r>
                      <a:rPr lang="en-US" sz="4800" b="0" i="1" smtClean="0">
                        <a:solidFill>
                          <a:srgbClr val="253957"/>
                        </a:solidFill>
                        <a:latin typeface="Cambria Math" panose="02040503050406030204" pitchFamily="18" charset="0"/>
                        <a:sym typeface="Arial Narrow"/>
                      </a:rPr>
                      <m:t>𝑡</m:t>
                    </m:r>
                    <m:sSub>
                      <m:sSubPr>
                        <m:ctrlPr>
                          <a:rPr lang="en-US" sz="4800" b="0" i="1" smtClean="0">
                            <a:solidFill>
                              <a:srgbClr val="253957"/>
                            </a:solidFill>
                            <a:latin typeface="Cambria Math" panose="02040503050406030204" pitchFamily="18" charset="0"/>
                            <a:sym typeface="Arial Narrow"/>
                          </a:rPr>
                        </m:ctrlPr>
                      </m:sSubPr>
                      <m:e>
                        <m:r>
                          <a:rPr lang="en-US" sz="4800" b="0" i="1" smtClean="0">
                            <a:solidFill>
                              <a:srgbClr val="253957"/>
                            </a:solidFill>
                            <a:latin typeface="Cambria Math" panose="02040503050406030204" pitchFamily="18" charset="0"/>
                            <a:sym typeface="Arial Narrow"/>
                          </a:rPr>
                          <m:t>𝑙𝑜𝑔</m:t>
                        </m:r>
                      </m:e>
                      <m:sub>
                        <m:r>
                          <a:rPr lang="en-US" sz="4800" b="0" i="1" smtClean="0">
                            <a:solidFill>
                              <a:srgbClr val="253957"/>
                            </a:solidFill>
                            <a:latin typeface="Cambria Math" panose="02040503050406030204" pitchFamily="18" charset="0"/>
                            <a:sym typeface="Arial Narrow"/>
                          </a:rPr>
                          <m:t>𝑡</m:t>
                        </m:r>
                      </m:sub>
                    </m:sSub>
                    <m:r>
                      <a:rPr lang="en-US" sz="4800" b="0" i="1" smtClean="0">
                        <a:solidFill>
                          <a:srgbClr val="253957"/>
                        </a:solidFill>
                        <a:latin typeface="Cambria Math" panose="02040503050406030204" pitchFamily="18" charset="0"/>
                        <a:sym typeface="Arial Narrow"/>
                      </a:rPr>
                      <m:t>𝑛</m:t>
                    </m:r>
                    <m:r>
                      <a:rPr lang="en-US" sz="4800" b="0" i="1" smtClean="0">
                        <a:solidFill>
                          <a:srgbClr val="253957"/>
                        </a:solidFill>
                        <a:latin typeface="Cambria Math" panose="02040503050406030204" pitchFamily="18" charset="0"/>
                        <a:sym typeface="Arial Narrow"/>
                      </a:rPr>
                      <m:t>)</m:t>
                    </m:r>
                  </m:oMath>
                </a14:m>
                <a:endParaRPr lang="en-US" sz="4800" dirty="0"/>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 </a:t>
                </a:r>
                <a14:m>
                  <m:oMath xmlns:m="http://schemas.openxmlformats.org/officeDocument/2006/math">
                    <m:r>
                      <a:rPr lang="en-US" sz="4800" b="0" i="1" smtClean="0">
                        <a:latin typeface="Cambria Math" panose="02040503050406030204" pitchFamily="18" charset="0"/>
                      </a:rPr>
                      <m:t>𝑂</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𝑡</m:t>
                        </m:r>
                      </m:e>
                    </m:d>
                  </m:oMath>
                </a14:m>
                <a:endParaRPr lang="en-US" sz="4800" b="0" dirty="0"/>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endParaRPr lang="en-US"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Nodes split (the part of 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r>
                      <a:rPr lang="en-US" sz="4800" i="1">
                        <a:solidFill>
                          <a:srgbClr val="253957"/>
                        </a:solidFill>
                        <a:latin typeface="Cambria Math" panose="02040503050406030204" pitchFamily="18" charset="0"/>
                        <a:sym typeface="Arial Narrow"/>
                      </a:rPr>
                      <m:t>)</m:t>
                    </m:r>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(1)</m:t>
                    </m:r>
                  </m:oMath>
                </a14:m>
                <a:endParaRPr lang="ru-RU" sz="4800" dirty="0"/>
              </a:p>
            </p:txBody>
          </p:sp>
        </mc:Choice>
        <mc:Fallback>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420316"/>
                <a:ext cx="10137679" cy="6566710"/>
              </a:xfrm>
              <a:prstGeom prst="rect">
                <a:avLst/>
              </a:prstGeom>
              <a:blipFill>
                <a:blip r:embed="rId2"/>
                <a:stretch>
                  <a:fillRect l="-2706" t="-17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11728" y="13192780"/>
            <a:ext cx="2150409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mc:AlternateContent xmlns:mc="http://schemas.openxmlformats.org/markup-compatibility/2006">
        <mc:Choice xmlns:a14="http://schemas.microsoft.com/office/drawing/2010/main" Requires="a14">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p:nvPr/>
            </p:nvSpPr>
            <p:spPr>
              <a:xfrm>
                <a:off x="11954251" y="4129399"/>
                <a:ext cx="12181656"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endParaRPr lang="ru-RU" sz="4800" dirty="0">
                  <a:solidFill>
                    <a:srgbClr val="253957"/>
                  </a:solidFill>
                  <a:sym typeface="Arial Narrow"/>
                </a:endParaRPr>
              </a:p>
            </p:txBody>
          </p:sp>
        </mc:Choice>
        <mc:Fallback>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a:spLocks noRot="1" noChangeAspect="1" noMove="1" noResize="1" noEditPoints="1" noAdjustHandles="1" noChangeArrowheads="1" noChangeShapeType="1" noTextEdit="1"/>
              </p:cNvSpPr>
              <p:nvPr/>
            </p:nvSpPr>
            <p:spPr>
              <a:xfrm>
                <a:off x="11954251" y="4129399"/>
                <a:ext cx="12181656" cy="6566710"/>
              </a:xfrm>
              <a:prstGeom prst="rect">
                <a:avLst/>
              </a:prstGeom>
              <a:blipFill>
                <a:blip r:embed="rId4"/>
                <a:stretch>
                  <a:fillRect l="-2252" t="-1670" b="-1808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23119973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29399"/>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for B-tree and B</a:t>
            </a:r>
            <a:r>
              <a:rPr lang="en-US" sz="5400" baseline="30000" dirty="0"/>
              <a:t>*</a:t>
            </a:r>
            <a:r>
              <a:rPr lang="en-US" sz="5400" dirty="0"/>
              <a:t>-tree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for B</a:t>
            </a:r>
            <a:r>
              <a:rPr lang="en-US" sz="5400" baseline="30000" dirty="0">
                <a:solidFill>
                  <a:srgbClr val="253957"/>
                </a:solidFill>
                <a:sym typeface="Arial Narrow"/>
              </a:rPr>
              <a:t>*</a:t>
            </a:r>
            <a:r>
              <a:rPr lang="en-US" sz="5400" dirty="0">
                <a:solidFill>
                  <a:srgbClr val="253957"/>
                </a:solidFill>
                <a:sym typeface="Arial Narrow"/>
              </a:rPr>
              <a:t>-tree is expected to be faster than for B-tree and B</a:t>
            </a:r>
            <a:r>
              <a:rPr lang="en-US" sz="5400" baseline="30000" dirty="0">
                <a:solidFill>
                  <a:srgbClr val="253957"/>
                </a:solidFill>
                <a:sym typeface="Arial Narrow"/>
              </a:rPr>
              <a:t>+</a:t>
            </a:r>
            <a:r>
              <a:rPr lang="en-US" sz="5400" dirty="0">
                <a:solidFill>
                  <a:srgbClr val="253957"/>
                </a:solidFill>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solidFill>
                  <a:schemeClr val="accent2">
                    <a:lumMod val="75000"/>
                  </a:schemeClr>
                </a:solidFill>
              </a:rPr>
              <a:t>B</a:t>
            </a:r>
            <a:r>
              <a:rPr lang="en-US" sz="5400" b="1" baseline="30000" dirty="0">
                <a:solidFill>
                  <a:schemeClr val="accent2">
                    <a:lumMod val="75000"/>
                  </a:schemeClr>
                </a:solidFill>
              </a:rPr>
              <a:t>*+</a:t>
            </a:r>
            <a:r>
              <a:rPr lang="en-US" sz="5400" b="1" dirty="0">
                <a:solidFill>
                  <a:schemeClr val="accent2">
                    <a:lumMod val="75000"/>
                  </a:schemeClr>
                </a:solidFill>
              </a:rPr>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chemeClr val="accent2">
                    <a:lumMod val="75000"/>
                  </a:schemeClr>
                </a:solidFill>
                <a:latin typeface="+mn-lt"/>
                <a:ea typeface="+mn-ea"/>
                <a:cs typeface="+mn-cs"/>
              </a:rPr>
              <a:t>Developed by authors of this work [4]</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chemeClr val="accent2">
                    <a:lumMod val="75000"/>
                  </a:schemeClr>
                </a:solidFill>
                <a:latin typeface="+mn-lt"/>
                <a:ea typeface="+mn-ea"/>
                <a:cs typeface="+mn-cs"/>
              </a:rPr>
              <a:t>Combines the main B</a:t>
            </a:r>
            <a:r>
              <a:rPr lang="en-US" sz="5400" baseline="30000" dirty="0">
                <a:solidFill>
                  <a:schemeClr val="accent2">
                    <a:lumMod val="75000"/>
                  </a:schemeClr>
                </a:solidFill>
                <a:latin typeface="+mn-lt"/>
                <a:ea typeface="+mn-ea"/>
                <a:cs typeface="+mn-cs"/>
              </a:rPr>
              <a:t>+</a:t>
            </a:r>
            <a:r>
              <a:rPr lang="en-US" sz="5400" dirty="0">
                <a:solidFill>
                  <a:schemeClr val="accent2">
                    <a:lumMod val="75000"/>
                  </a:schemeClr>
                </a:solidFill>
                <a:latin typeface="+mn-lt"/>
                <a:ea typeface="+mn-ea"/>
                <a:cs typeface="+mn-cs"/>
              </a:rPr>
              <a:t>-tree and B</a:t>
            </a:r>
            <a:r>
              <a:rPr lang="en-US" sz="5400" baseline="30000" dirty="0">
                <a:solidFill>
                  <a:schemeClr val="accent2">
                    <a:lumMod val="75000"/>
                  </a:schemeClr>
                </a:solidFill>
                <a:latin typeface="+mn-lt"/>
                <a:ea typeface="+mn-ea"/>
                <a:cs typeface="+mn-cs"/>
              </a:rPr>
              <a:t>*</a:t>
            </a:r>
            <a:r>
              <a:rPr lang="en-US" sz="5400" dirty="0">
                <a:solidFill>
                  <a:schemeClr val="accent2">
                    <a:lumMod val="75000"/>
                  </a:schemeClr>
                </a:solidFill>
                <a:latin typeface="+mn-lt"/>
                <a:ea typeface="+mn-ea"/>
                <a:cs typeface="+mn-cs"/>
              </a:rPr>
              <a:t>-tree features together</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2331005"/>
            <a:ext cx="22084237" cy="1384995"/>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br>
              <a:rPr lang="en-US" sz="2800" dirty="0">
                <a:sym typeface="Arial Narrow"/>
              </a:rPr>
            </a:b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6</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Motivation and existing solutions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ym typeface="Arial Narrow"/>
              </a:rPr>
              <a:t>Motivation for developing of yet another SQLite extension</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In the current time, the data amounts are continuously growing</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It is necessary to develop new efficient approaches to data indexing in the DBMSs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SQLite contains a small number of index structures by default – it is relevant to add new ones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Existing solutions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B-tree is the default index structure in the SQLite</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There are some SQLite extensions (for example, the extension adding the R-tree indexing)</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No extensions with B</a:t>
            </a:r>
            <a:r>
              <a:rPr lang="en-US" sz="4800" baseline="30000" dirty="0">
                <a:solidFill>
                  <a:srgbClr val="253957"/>
                </a:solidFill>
                <a:sym typeface="Arial Narrow"/>
              </a:rPr>
              <a:t>+</a:t>
            </a:r>
            <a:r>
              <a:rPr lang="en-US" sz="4800" dirty="0">
                <a:solidFill>
                  <a:srgbClr val="253957"/>
                </a:solidFill>
                <a:sym typeface="Arial Narrow"/>
              </a:rPr>
              <a:t>-tree, B</a:t>
            </a:r>
            <a:r>
              <a:rPr lang="en-US" sz="4800" baseline="30000" dirty="0">
                <a:solidFill>
                  <a:srgbClr val="253957"/>
                </a:solidFill>
                <a:sym typeface="Arial Narrow"/>
              </a:rPr>
              <a:t>*</a:t>
            </a:r>
            <a:r>
              <a:rPr lang="en-US" sz="4800" dirty="0">
                <a:solidFill>
                  <a:srgbClr val="253957"/>
                </a:solidFill>
                <a:sym typeface="Arial Narrow"/>
              </a:rPr>
              <a:t>-tree, and B</a:t>
            </a:r>
            <a:r>
              <a:rPr lang="en-US" sz="4800" baseline="30000" dirty="0">
                <a:solidFill>
                  <a:srgbClr val="253957"/>
                </a:solidFill>
                <a:sym typeface="Arial Narrow"/>
              </a:rPr>
              <a:t>*+</a:t>
            </a:r>
            <a:r>
              <a:rPr lang="en-US" sz="4800" dirty="0">
                <a:solidFill>
                  <a:srgbClr val="253957"/>
                </a:solidFill>
                <a:sym typeface="Arial Narrow"/>
              </a:rPr>
              <a:t>-tree were found</a:t>
            </a:r>
            <a:endParaRPr lang="en-US" sz="72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7</a:t>
            </a:fld>
            <a:endParaRPr lang="ru-RU" sz="3200" dirty="0">
              <a:solidFill>
                <a:srgbClr val="253957"/>
              </a:solidFill>
              <a:latin typeface="+mn-lt"/>
            </a:endParaRPr>
          </a:p>
        </p:txBody>
      </p:sp>
    </p:spTree>
    <p:extLst>
      <p:ext uri="{BB962C8B-B14F-4D97-AF65-F5344CB8AC3E}">
        <p14:creationId xmlns:p14="http://schemas.microsoft.com/office/powerpoint/2010/main" val="6098786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The Main Goals of the Work</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add new indexing engines to SQLite based on B-tree modifications </a:t>
            </a:r>
            <a:r>
              <a:rPr lang="en-US" sz="6000" dirty="0">
                <a:solidFill>
                  <a:srgbClr val="253957"/>
                </a:solidFill>
                <a:sym typeface="Arial Narrow"/>
              </a:rPr>
              <a:t>(B</a:t>
            </a:r>
            <a:r>
              <a:rPr lang="en-US" sz="6000" baseline="30000" dirty="0">
                <a:solidFill>
                  <a:srgbClr val="253957"/>
                </a:solidFill>
                <a:sym typeface="Arial Narrow"/>
              </a:rPr>
              <a:t>+</a:t>
            </a:r>
            <a:r>
              <a:rPr lang="en-US" sz="6000" dirty="0">
                <a:solidFill>
                  <a:srgbClr val="253957"/>
                </a:solidFill>
                <a:sym typeface="Arial Narrow"/>
              </a:rPr>
              <a:t>-tree, B</a:t>
            </a:r>
            <a:r>
              <a:rPr lang="en-US" sz="6000" baseline="30000" dirty="0">
                <a:solidFill>
                  <a:srgbClr val="253957"/>
                </a:solidFill>
                <a:sym typeface="Arial Narrow"/>
              </a:rPr>
              <a:t>*</a:t>
            </a:r>
            <a:r>
              <a:rPr lang="en-US" sz="6000" dirty="0">
                <a:solidFill>
                  <a:srgbClr val="253957"/>
                </a:solidFill>
                <a:sym typeface="Arial Narrow"/>
              </a:rPr>
              <a:t>-tree and B</a:t>
            </a:r>
            <a:r>
              <a:rPr lang="en-US" sz="6000" baseline="30000" dirty="0">
                <a:solidFill>
                  <a:srgbClr val="253957"/>
                </a:solidFill>
                <a:sym typeface="Arial Narrow"/>
              </a:rPr>
              <a:t>*+</a:t>
            </a:r>
            <a:r>
              <a:rPr lang="en-US" sz="6000" dirty="0">
                <a:solidFill>
                  <a:srgbClr val="253957"/>
                </a:solidFill>
                <a:sym typeface="Arial Narrow"/>
              </a:rPr>
              <a:t>-tree) </a:t>
            </a:r>
            <a:endParaRPr lang="en-US" sz="6000" dirty="0">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develop and implement an algorithm that would allow selecting the suitable indexing data structure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or B</a:t>
            </a:r>
            <a:r>
              <a:rPr lang="en-US" sz="6000" baseline="30000" dirty="0">
                <a:sym typeface="Arial Narrow"/>
              </a:rPr>
              <a:t>*+</a:t>
            </a:r>
            <a:r>
              <a:rPr lang="en-US" sz="6000" dirty="0">
                <a:sym typeface="Arial Narrow"/>
              </a:rPr>
              <a:t>-tree) according to performed operations for some specific table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Tree>
    <p:extLst>
      <p:ext uri="{BB962C8B-B14F-4D97-AF65-F5344CB8AC3E}">
        <p14:creationId xmlns:p14="http://schemas.microsoft.com/office/powerpoint/2010/main" val="36293466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endParaRPr lang="en-US" sz="7000" b="1"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is expandable by dynamically linked libraries [5]</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3192780"/>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9</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4404</TotalTime>
  <Words>2344</Words>
  <Application>Microsoft Office PowerPoint</Application>
  <PresentationFormat>Произвольный</PresentationFormat>
  <Paragraphs>255</Paragraphs>
  <Slides>29</Slides>
  <Notes>0</Notes>
  <HiddenSlides>1</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115</cp:revision>
  <dcterms:modified xsi:type="dcterms:W3CDTF">2019-05-26T11:40:12Z</dcterms:modified>
</cp:coreProperties>
</file>